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Roboto"/>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EE25D8-A66C-41E8-9311-7BA95C72444F}">
  <a:tblStyle styleId="{65EE25D8-A66C-41E8-9311-7BA95C7244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Roboto-regular.fntdata"/><Relationship Id="rId41" Type="http://schemas.openxmlformats.org/officeDocument/2006/relationships/font" Target="fonts/Raleway-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project focus on this CVPR 2019 paper: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As all our group members are beginners in computer vision area, if there is any mistake, please feel free to interrupt us. But we will try our best to make everything clear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2b70b62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52b70b62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so this is how the intuition we’ve just introduced be implemented as a neural network. It starts with a pretrained image classification network on the backbone of ResNet. Then there are two branches, </a:t>
            </a:r>
            <a:r>
              <a:rPr lang="en"/>
              <a:t>an image classification branch and a density branch, trained jointly. The image classification branch predicts the presence and absence of objects. This branch is used to generate pseudo ground truth for training the density branch. The density branch has two terms (spatial and global) in the loss function and produces a density map to predict the global object count and preserve the spatial distribution of objects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2b70b624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2b70b624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look at them in details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2b70b624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2b70b624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the loss function. We are not going into the math details. But we should say that the intuition we’ve developed before have all been reflected in the loss function, including classification accuracy, spatial distribution and counting accuracy. Besides, the paper only uses the counts that less than 5, but the network can generalize well enough beyond this threshold. The paper also describe how to modify the loss function for image-level object segmentation with the density map, but we will omit this part here.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52b70b6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52b70b6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proposed two improvements to the loss function. The first one, we realized that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阐述：我们为何想到要做这样的improvement？（思维逻辑）</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52b70b624_3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52b70b624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improvement is inspired by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52b70b62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52b70b62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52b70b62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52b70b62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 our experiments on google colab and amazon ec2. Here are some initial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upper part of the table is copied from the paper. Let’s look at the lower parts.</a:t>
            </a:r>
            <a:endParaRPr/>
          </a:p>
          <a:p>
            <a:pPr indent="0" lvl="0" marL="0" rtl="0" algn="l">
              <a:spcBef>
                <a:spcPts val="0"/>
              </a:spcBef>
              <a:spcAft>
                <a:spcPts val="0"/>
              </a:spcAft>
              <a:buNone/>
            </a:pPr>
            <a:r>
              <a:rPr lang="en"/>
              <a:t>For </a:t>
            </a:r>
            <a:r>
              <a:rPr lang="en"/>
              <a:t>Gaussian</a:t>
            </a:r>
            <a:r>
              <a:rPr lang="en"/>
              <a:t> improvement: we got some small gain on relative RMSE, marked in red; but we also observe a much faster convergence time than the original model. (The original epoch, proposed in the paper, is 300 epochs; however, we only need 100 epochs to reach a very close result, even better in some aspects.)</a:t>
            </a:r>
            <a:endParaRPr/>
          </a:p>
          <a:p>
            <a:pPr indent="0" lvl="0" marL="0" rtl="0" algn="l">
              <a:spcBef>
                <a:spcPts val="0"/>
              </a:spcBef>
              <a:spcAft>
                <a:spcPts val="0"/>
              </a:spcAft>
              <a:buNone/>
            </a:pPr>
            <a:r>
              <a:rPr lang="en"/>
              <a:t>For the relative square error loss, we got improvement on the relative RMSE, but the absolute RMSE get worse, which means the hyper parameters we set was not optimal.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takes about 15 hours to finish one experiment on Pascal dataset, while it takes much longer on COCO, which can be more than 2 days. We haven’t finished running the experiments by now, but we will try to have some results in the final report.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52b70b624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52b70b624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accuracy across different categories, we can see that the accuracy vary a lot from 44% to 85%. This is one of the challenges for object counting in natural scene.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52b70b6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52b70b6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density map and prediction.</a:t>
            </a:r>
            <a:endParaRPr/>
          </a:p>
          <a:p>
            <a:pPr indent="0" lvl="0" marL="0" rtl="0" algn="l">
              <a:spcBef>
                <a:spcPts val="0"/>
              </a:spcBef>
              <a:spcAft>
                <a:spcPts val="0"/>
              </a:spcAft>
              <a:buNone/>
            </a:pPr>
            <a:r>
              <a:rPr lang="en"/>
              <a:t>Density map shows both probability and </a:t>
            </a:r>
            <a:r>
              <a:rPr lang="en"/>
              <a:t>spatial</a:t>
            </a:r>
            <a:r>
              <a:rPr lang="en"/>
              <a:t> position of the detected object. The brighter the larger possibility.</a:t>
            </a:r>
            <a:endParaRPr/>
          </a:p>
          <a:p>
            <a:pPr indent="0" lvl="0" marL="0" rtl="0" algn="l">
              <a:spcBef>
                <a:spcPts val="0"/>
              </a:spcBef>
              <a:spcAft>
                <a:spcPts val="0"/>
              </a:spcAft>
              <a:buNone/>
            </a:pPr>
            <a:r>
              <a:rPr lang="en"/>
              <a:t>The Prediction part shows the image segmentation which indicates both image position and shape.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52b70b62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52b70b62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categories get different density maps.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2e914e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2e914e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briefly outline the task definition, the approach in the paper and our proposed improvements. We will also present the current experimental results we’ve got and some error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52b70b62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52b70b62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52b70b62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52b70b62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pixels with higher possibility are gathered on top of the image, which is hard to distinguish between each other.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52b70b62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52b70b62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pixels with higher possibility are gathered on top of the image, which is hard to distinguish between each other.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52b70b62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52b70b624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before, pixels with higher possibility are gathered together.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52b70b624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52b70b624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before, pixels with higher possibility are gathered together.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52b70b624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52b70b624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before, pixels with higher possibility are gathered together. Different categories are also so close to each other.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52b70b62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52b70b62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52b70b62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52b70b62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52b70b62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52b70b62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52b70b624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52b70b624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52b70b624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52b70b624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52b70b62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52b70b62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52b70b624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52b70b624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52b70b62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52b70b62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task is to do common object counting in </a:t>
            </a:r>
            <a:r>
              <a:rPr lang="en"/>
              <a:t>natural</a:t>
            </a:r>
            <a:r>
              <a:rPr lang="en"/>
              <a:t> scene. The input is an image, and the output should be the number of objects in different categories. This is different from crowd counting, where there are only a few types of objects.</a:t>
            </a:r>
            <a:endParaRPr/>
          </a:p>
          <a:p>
            <a:pPr indent="0" lvl="0" marL="0" rtl="0" algn="l">
              <a:spcBef>
                <a:spcPts val="0"/>
              </a:spcBef>
              <a:spcAft>
                <a:spcPts val="0"/>
              </a:spcAft>
              <a:buNone/>
            </a:pPr>
            <a:r>
              <a:rPr lang="en"/>
              <a:t>Besides, we follow a weak supervision approach, which means we only require the counts, instead of any point-level annotations or bounding boxes.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2b70b62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2b70b62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52b70b62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52b70b62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mainly two types of approaches, one is shown in the left picture, which is detection and localization based method. While the other approach is regression based, which first generate a density map and the count is computed by aggregating the all pixel densities. We will focus on the second approach, which has been shown to have better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2b70b624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2b70b624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regression based approach, besides just counting the objects, we also hope the density map can reflect the spatial distribution of the objets. For example, the following two density maps happen to have the same counts, but the first one is better, because its density aligns well with the actual location of the three dogs. So these are our goals, in which we concerns both the counts and spatial distribution in the density map.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2b70b624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2b70b624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how we achieve this. The first step is image classification. As we are using the image level counts only, we don’t know the actual location of the objects through the counts. Thus, we generate psuedo ground truth of object locations through the confidence score map generated by an image classification network. We take the top 3 local maxima of the density as the location of dogs, as we know there are three dogs.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52b70b624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52b70b624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second</a:t>
            </a:r>
            <a:r>
              <a:rPr lang="en"/>
              <a:t> branch, we use both the counts and the pseudo ground truth to constrain the density map, this will be reflected in our loss function shown later.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67925" y="1260900"/>
            <a:ext cx="5982300" cy="18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Object Counting and </a:t>
            </a:r>
            <a:endParaRPr sz="3200"/>
          </a:p>
          <a:p>
            <a:pPr indent="0" lvl="0" marL="0" rtl="0" algn="l">
              <a:spcBef>
                <a:spcPts val="0"/>
              </a:spcBef>
              <a:spcAft>
                <a:spcPts val="0"/>
              </a:spcAft>
              <a:buNone/>
            </a:pPr>
            <a:r>
              <a:rPr lang="en" sz="3200"/>
              <a:t>Instance Segmentation </a:t>
            </a:r>
            <a:endParaRPr sz="3200"/>
          </a:p>
          <a:p>
            <a:pPr indent="0" lvl="0" marL="0" rtl="0" algn="l">
              <a:spcBef>
                <a:spcPts val="0"/>
              </a:spcBef>
              <a:spcAft>
                <a:spcPts val="0"/>
              </a:spcAft>
              <a:buNone/>
            </a:pPr>
            <a:r>
              <a:rPr lang="en" sz="3200"/>
              <a:t>with Image-level Supervision</a:t>
            </a:r>
            <a:endParaRPr b="1" sz="3200"/>
          </a:p>
        </p:txBody>
      </p:sp>
      <p:sp>
        <p:nvSpPr>
          <p:cNvPr id="87" name="Google Shape;87;p13"/>
          <p:cNvSpPr txBox="1"/>
          <p:nvPr>
            <p:ph idx="1" type="subTitle"/>
          </p:nvPr>
        </p:nvSpPr>
        <p:spPr>
          <a:xfrm>
            <a:off x="3152925" y="4508100"/>
            <a:ext cx="58599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Group members: </a:t>
            </a:r>
            <a:r>
              <a:rPr lang="en">
                <a:solidFill>
                  <a:srgbClr val="000000"/>
                </a:solidFill>
              </a:rPr>
              <a:t>Jiya Zhang, Fangqiu Su, Li Xu, Ruizhe Huang</a:t>
            </a:r>
            <a:endParaRPr>
              <a:solidFill>
                <a:srgbClr val="000000"/>
              </a:solidFill>
            </a:endParaRPr>
          </a:p>
        </p:txBody>
      </p:sp>
      <p:sp>
        <p:nvSpPr>
          <p:cNvPr id="88" name="Google Shape;88;p13"/>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89" name="Google Shape;89;p13"/>
          <p:cNvSpPr txBox="1"/>
          <p:nvPr>
            <p:ph idx="1" type="subTitle"/>
          </p:nvPr>
        </p:nvSpPr>
        <p:spPr>
          <a:xfrm>
            <a:off x="408175" y="3062400"/>
            <a:ext cx="42192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By Hisham Cholakkal, et al, in CVPR 2019</a:t>
            </a:r>
            <a:endParaRPr>
              <a:solidFill>
                <a:srgbClr val="000000"/>
              </a:solidFill>
            </a:endParaRPr>
          </a:p>
        </p:txBody>
      </p:sp>
      <p:sp>
        <p:nvSpPr>
          <p:cNvPr id="90" name="Google Shape;90;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2"/>
          <p:cNvPicPr preferRelativeResize="0"/>
          <p:nvPr/>
        </p:nvPicPr>
        <p:blipFill>
          <a:blip r:embed="rId3">
            <a:alphaModFix/>
          </a:blip>
          <a:stretch>
            <a:fillRect/>
          </a:stretch>
        </p:blipFill>
        <p:spPr>
          <a:xfrm>
            <a:off x="206300" y="1703125"/>
            <a:ext cx="8839201" cy="3313607"/>
          </a:xfrm>
          <a:prstGeom prst="rect">
            <a:avLst/>
          </a:prstGeom>
          <a:noFill/>
          <a:ln>
            <a:noFill/>
          </a:ln>
        </p:spPr>
      </p:pic>
      <p:sp>
        <p:nvSpPr>
          <p:cNvPr id="215" name="Google Shape;215;p22"/>
          <p:cNvSpPr txBox="1"/>
          <p:nvPr>
            <p:ph type="title"/>
          </p:nvPr>
        </p:nvSpPr>
        <p:spPr>
          <a:xfrm>
            <a:off x="6532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Overview</a:t>
            </a:r>
            <a:endParaRPr/>
          </a:p>
        </p:txBody>
      </p:sp>
      <p:sp>
        <p:nvSpPr>
          <p:cNvPr id="216" name="Google Shape;216;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ILC supervision and </a:t>
            </a:r>
            <a:r>
              <a:rPr lang="en"/>
              <a:t>Loss Function</a:t>
            </a:r>
            <a:endParaRPr/>
          </a:p>
        </p:txBody>
      </p:sp>
      <p:sp>
        <p:nvSpPr>
          <p:cNvPr id="222" name="Google Shape;222;p23"/>
          <p:cNvSpPr txBox="1"/>
          <p:nvPr>
            <p:ph idx="1" type="body"/>
          </p:nvPr>
        </p:nvSpPr>
        <p:spPr>
          <a:xfrm>
            <a:off x="759550" y="2000125"/>
            <a:ext cx="7688700" cy="244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The main contribution of the paper is the image-level low-count supervision approach, as well as the corresponding loss function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Our proposed improvement is also about the </a:t>
            </a:r>
            <a:r>
              <a:rPr b="1" lang="en" sz="1600">
                <a:solidFill>
                  <a:srgbClr val="0000FF"/>
                </a:solidFill>
              </a:rPr>
              <a:t>loss function</a:t>
            </a:r>
            <a:endParaRPr b="1" sz="1600">
              <a:solidFill>
                <a:srgbClr val="0000FF"/>
              </a:solidFill>
            </a:endParaRPr>
          </a:p>
          <a:p>
            <a:pPr indent="-330200" lvl="1" marL="914400" rtl="0" algn="l">
              <a:spcBef>
                <a:spcPts val="0"/>
              </a:spcBef>
              <a:spcAft>
                <a:spcPts val="0"/>
              </a:spcAft>
              <a:buClr>
                <a:srgbClr val="000000"/>
              </a:buClr>
              <a:buSzPts val="1600"/>
              <a:buChar char="➢"/>
            </a:pPr>
            <a:r>
              <a:rPr lang="en" sz="1600">
                <a:solidFill>
                  <a:srgbClr val="000000"/>
                </a:solidFill>
              </a:rPr>
              <a:t>We hope to play around and explore the model’s ability and performance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Apply what we learned from class to designing research ideas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Gain  experience of computer vision datasets and experiments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Gain experience of pytorch and other toolkits</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sp>
        <p:nvSpPr>
          <p:cNvPr id="223" name="Google Shape;223;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grpSp>
        <p:nvGrpSpPr>
          <p:cNvPr id="228" name="Google Shape;228;p24"/>
          <p:cNvGrpSpPr/>
          <p:nvPr/>
        </p:nvGrpSpPr>
        <p:grpSpPr>
          <a:xfrm>
            <a:off x="1267050" y="874775"/>
            <a:ext cx="7680150" cy="3953050"/>
            <a:chOff x="1419450" y="798575"/>
            <a:chExt cx="7680150" cy="3953050"/>
          </a:xfrm>
        </p:grpSpPr>
        <p:cxnSp>
          <p:nvCxnSpPr>
            <p:cNvPr id="229" name="Google Shape;229;p24"/>
            <p:cNvCxnSpPr>
              <a:stCxn id="230" idx="2"/>
              <a:endCxn id="231" idx="0"/>
            </p:cNvCxnSpPr>
            <p:nvPr/>
          </p:nvCxnSpPr>
          <p:spPr>
            <a:xfrm flipH="1" rot="-5400000">
              <a:off x="5322300" y="886525"/>
              <a:ext cx="574500" cy="2075100"/>
            </a:xfrm>
            <a:prstGeom prst="bentConnector3">
              <a:avLst>
                <a:gd fmla="val 49995" name="adj1"/>
              </a:avLst>
            </a:prstGeom>
            <a:noFill/>
            <a:ln cap="flat" cmpd="sng" w="9525">
              <a:solidFill>
                <a:srgbClr val="551561"/>
              </a:solidFill>
              <a:prstDash val="solid"/>
              <a:round/>
              <a:headEnd len="med" w="med" type="diamond"/>
              <a:tailEnd len="med" w="med" type="diamond"/>
            </a:ln>
          </p:spPr>
        </p:cxnSp>
        <p:cxnSp>
          <p:nvCxnSpPr>
            <p:cNvPr id="232" name="Google Shape;232;p24"/>
            <p:cNvCxnSpPr>
              <a:stCxn id="231" idx="2"/>
              <a:endCxn id="233" idx="0"/>
            </p:cNvCxnSpPr>
            <p:nvPr/>
          </p:nvCxnSpPr>
          <p:spPr>
            <a:xfrm flipH="1" rot="-5400000">
              <a:off x="7133400" y="2309363"/>
              <a:ext cx="711000" cy="1683600"/>
            </a:xfrm>
            <a:prstGeom prst="bentConnector3">
              <a:avLst>
                <a:gd fmla="val 50000" name="adj1"/>
              </a:avLst>
            </a:prstGeom>
            <a:noFill/>
            <a:ln cap="flat" cmpd="sng" w="9525">
              <a:solidFill>
                <a:srgbClr val="701C7F"/>
              </a:solidFill>
              <a:prstDash val="solid"/>
              <a:round/>
              <a:headEnd len="med" w="med" type="diamond"/>
              <a:tailEnd len="med" w="med" type="diamond"/>
            </a:ln>
          </p:spPr>
        </p:cxnSp>
        <p:cxnSp>
          <p:nvCxnSpPr>
            <p:cNvPr id="234" name="Google Shape;234;p24"/>
            <p:cNvCxnSpPr>
              <a:stCxn id="235" idx="0"/>
              <a:endCxn id="231" idx="2"/>
            </p:cNvCxnSpPr>
            <p:nvPr/>
          </p:nvCxnSpPr>
          <p:spPr>
            <a:xfrm rot="-5400000">
              <a:off x="5335650" y="2195063"/>
              <a:ext cx="711000" cy="1912200"/>
            </a:xfrm>
            <a:prstGeom prst="bentConnector3">
              <a:avLst>
                <a:gd fmla="val 50000" name="adj1"/>
              </a:avLst>
            </a:prstGeom>
            <a:noFill/>
            <a:ln cap="flat" cmpd="sng" w="9525">
              <a:solidFill>
                <a:srgbClr val="701C7F"/>
              </a:solidFill>
              <a:prstDash val="solid"/>
              <a:round/>
              <a:headEnd len="med" w="med" type="diamond"/>
              <a:tailEnd len="med" w="med" type="diamond"/>
            </a:ln>
          </p:spPr>
        </p:cxnSp>
        <p:cxnSp>
          <p:nvCxnSpPr>
            <p:cNvPr id="236" name="Google Shape;236;p24"/>
            <p:cNvCxnSpPr>
              <a:stCxn id="237" idx="0"/>
              <a:endCxn id="230" idx="2"/>
            </p:cNvCxnSpPr>
            <p:nvPr/>
          </p:nvCxnSpPr>
          <p:spPr>
            <a:xfrm rot="-5400000">
              <a:off x="3169050" y="808325"/>
              <a:ext cx="574500" cy="2231400"/>
            </a:xfrm>
            <a:prstGeom prst="bentConnector3">
              <a:avLst>
                <a:gd fmla="val 49996" name="adj1"/>
              </a:avLst>
            </a:prstGeom>
            <a:noFill/>
            <a:ln cap="flat" cmpd="sng" w="9525">
              <a:solidFill>
                <a:srgbClr val="551561"/>
              </a:solidFill>
              <a:prstDash val="solid"/>
              <a:round/>
              <a:headEnd len="med" w="med" type="diamond"/>
              <a:tailEnd len="med" w="med" type="diamond"/>
            </a:ln>
          </p:spPr>
        </p:cxnSp>
        <p:sp>
          <p:nvSpPr>
            <p:cNvPr id="230" name="Google Shape;230;p24"/>
            <p:cNvSpPr txBox="1"/>
            <p:nvPr/>
          </p:nvSpPr>
          <p:spPr>
            <a:xfrm>
              <a:off x="3802950" y="1052425"/>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Lorem Ipsum</a:t>
              </a:r>
              <a:endParaRPr sz="1000">
                <a:solidFill>
                  <a:srgbClr val="701C7F"/>
                </a:solidFill>
                <a:latin typeface="Roboto"/>
                <a:ea typeface="Roboto"/>
                <a:cs typeface="Roboto"/>
                <a:sym typeface="Roboto"/>
              </a:endParaRPr>
            </a:p>
          </p:txBody>
        </p:sp>
        <p:sp>
          <p:nvSpPr>
            <p:cNvPr id="237" name="Google Shape;237;p24"/>
            <p:cNvSpPr txBox="1"/>
            <p:nvPr/>
          </p:nvSpPr>
          <p:spPr>
            <a:xfrm>
              <a:off x="1419450" y="2211275"/>
              <a:ext cx="18423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701C7F"/>
                  </a:solidFill>
                  <a:latin typeface="Roboto"/>
                  <a:ea typeface="Roboto"/>
                  <a:cs typeface="Roboto"/>
                  <a:sym typeface="Roboto"/>
                </a:rPr>
                <a:t>Image </a:t>
              </a:r>
              <a:r>
                <a:rPr b="1" lang="en">
                  <a:solidFill>
                    <a:srgbClr val="701C7F"/>
                  </a:solidFill>
                  <a:latin typeface="Roboto"/>
                  <a:ea typeface="Roboto"/>
                  <a:cs typeface="Roboto"/>
                  <a:sym typeface="Roboto"/>
                </a:rPr>
                <a:t>Classification</a:t>
              </a:r>
              <a:r>
                <a:rPr b="1" lang="en">
                  <a:solidFill>
                    <a:srgbClr val="701C7F"/>
                  </a:solidFill>
                  <a:latin typeface="Roboto"/>
                  <a:ea typeface="Roboto"/>
                  <a:cs typeface="Roboto"/>
                  <a:sym typeface="Roboto"/>
                </a:rPr>
                <a:t> Branch</a:t>
              </a:r>
              <a:endParaRPr b="1">
                <a:solidFill>
                  <a:srgbClr val="701C7F"/>
                </a:solidFill>
                <a:latin typeface="Roboto"/>
                <a:ea typeface="Roboto"/>
                <a:cs typeface="Roboto"/>
                <a:sym typeface="Roboto"/>
              </a:endParaRPr>
            </a:p>
          </p:txBody>
        </p:sp>
        <p:sp>
          <p:nvSpPr>
            <p:cNvPr id="231" name="Google Shape;231;p24"/>
            <p:cNvSpPr txBox="1"/>
            <p:nvPr/>
          </p:nvSpPr>
          <p:spPr>
            <a:xfrm>
              <a:off x="5878050" y="22112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701C7F"/>
                  </a:solidFill>
                  <a:latin typeface="Roboto"/>
                  <a:ea typeface="Roboto"/>
                  <a:cs typeface="Roboto"/>
                  <a:sym typeface="Roboto"/>
                </a:rPr>
                <a:t>Density Branch</a:t>
              </a:r>
              <a:endParaRPr b="1">
                <a:solidFill>
                  <a:srgbClr val="701C7F"/>
                </a:solidFill>
                <a:latin typeface="Roboto"/>
                <a:ea typeface="Roboto"/>
                <a:cs typeface="Roboto"/>
                <a:sym typeface="Roboto"/>
              </a:endParaRPr>
            </a:p>
          </p:txBody>
        </p:sp>
        <p:sp>
          <p:nvSpPr>
            <p:cNvPr id="233" name="Google Shape;233;p24"/>
            <p:cNvSpPr txBox="1"/>
            <p:nvPr/>
          </p:nvSpPr>
          <p:spPr>
            <a:xfrm>
              <a:off x="7561500" y="35066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Lorem Ipsum</a:t>
              </a:r>
              <a:endParaRPr sz="1000">
                <a:solidFill>
                  <a:srgbClr val="701C7F"/>
                </a:solidFill>
                <a:latin typeface="Roboto"/>
                <a:ea typeface="Roboto"/>
                <a:cs typeface="Roboto"/>
                <a:sym typeface="Roboto"/>
              </a:endParaRPr>
            </a:p>
          </p:txBody>
        </p:sp>
        <p:sp>
          <p:nvSpPr>
            <p:cNvPr id="235" name="Google Shape;235;p24"/>
            <p:cNvSpPr txBox="1"/>
            <p:nvPr/>
          </p:nvSpPr>
          <p:spPr>
            <a:xfrm>
              <a:off x="3966000" y="35066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701C7F"/>
                  </a:solidFill>
                  <a:latin typeface="Roboto"/>
                  <a:ea typeface="Roboto"/>
                  <a:cs typeface="Roboto"/>
                  <a:sym typeface="Roboto"/>
                </a:rPr>
                <a:t>Lorem Ipsum</a:t>
              </a:r>
              <a:endParaRPr sz="1000">
                <a:solidFill>
                  <a:srgbClr val="701C7F"/>
                </a:solidFill>
                <a:latin typeface="Roboto"/>
                <a:ea typeface="Roboto"/>
                <a:cs typeface="Roboto"/>
                <a:sym typeface="Roboto"/>
              </a:endParaRPr>
            </a:p>
          </p:txBody>
        </p:sp>
        <p:pic>
          <p:nvPicPr>
            <p:cNvPr id="238" name="Google Shape;238;p24"/>
            <p:cNvPicPr preferRelativeResize="0"/>
            <p:nvPr/>
          </p:nvPicPr>
          <p:blipFill>
            <a:blip r:embed="rId3">
              <a:alphaModFix/>
            </a:blip>
            <a:stretch>
              <a:fillRect/>
            </a:stretch>
          </p:blipFill>
          <p:spPr>
            <a:xfrm>
              <a:off x="2997400" y="798575"/>
              <a:ext cx="3219450" cy="838200"/>
            </a:xfrm>
            <a:prstGeom prst="rect">
              <a:avLst/>
            </a:prstGeom>
            <a:noFill/>
            <a:ln>
              <a:noFill/>
            </a:ln>
          </p:spPr>
        </p:pic>
        <p:pic>
          <p:nvPicPr>
            <p:cNvPr id="239" name="Google Shape;239;p24"/>
            <p:cNvPicPr preferRelativeResize="0"/>
            <p:nvPr/>
          </p:nvPicPr>
          <p:blipFill>
            <a:blip r:embed="rId4">
              <a:alphaModFix/>
            </a:blip>
            <a:stretch>
              <a:fillRect/>
            </a:stretch>
          </p:blipFill>
          <p:spPr>
            <a:xfrm>
              <a:off x="2715448" y="3549398"/>
              <a:ext cx="3219450" cy="640826"/>
            </a:xfrm>
            <a:prstGeom prst="rect">
              <a:avLst/>
            </a:prstGeom>
            <a:noFill/>
            <a:ln>
              <a:noFill/>
            </a:ln>
          </p:spPr>
        </p:pic>
        <p:pic>
          <p:nvPicPr>
            <p:cNvPr id="240" name="Google Shape;240;p24"/>
            <p:cNvPicPr preferRelativeResize="0"/>
            <p:nvPr/>
          </p:nvPicPr>
          <p:blipFill>
            <a:blip r:embed="rId5">
              <a:alphaModFix/>
            </a:blip>
            <a:stretch>
              <a:fillRect/>
            </a:stretch>
          </p:blipFill>
          <p:spPr>
            <a:xfrm>
              <a:off x="2562750" y="4167225"/>
              <a:ext cx="3372145" cy="584400"/>
            </a:xfrm>
            <a:prstGeom prst="rect">
              <a:avLst/>
            </a:prstGeom>
            <a:noFill/>
            <a:ln>
              <a:noFill/>
            </a:ln>
          </p:spPr>
        </p:pic>
        <p:pic>
          <p:nvPicPr>
            <p:cNvPr id="241" name="Google Shape;241;p24"/>
            <p:cNvPicPr preferRelativeResize="0"/>
            <p:nvPr/>
          </p:nvPicPr>
          <p:blipFill>
            <a:blip r:embed="rId6">
              <a:alphaModFix/>
            </a:blip>
            <a:stretch>
              <a:fillRect/>
            </a:stretch>
          </p:blipFill>
          <p:spPr>
            <a:xfrm>
              <a:off x="6739925" y="3552000"/>
              <a:ext cx="2231400" cy="493750"/>
            </a:xfrm>
            <a:prstGeom prst="rect">
              <a:avLst/>
            </a:prstGeom>
            <a:noFill/>
            <a:ln>
              <a:noFill/>
            </a:ln>
          </p:spPr>
        </p:pic>
        <p:pic>
          <p:nvPicPr>
            <p:cNvPr id="242" name="Google Shape;242;p24"/>
            <p:cNvPicPr preferRelativeResize="0"/>
            <p:nvPr/>
          </p:nvPicPr>
          <p:blipFill>
            <a:blip r:embed="rId7">
              <a:alphaModFix/>
            </a:blip>
            <a:stretch>
              <a:fillRect/>
            </a:stretch>
          </p:blipFill>
          <p:spPr>
            <a:xfrm>
              <a:off x="6793324" y="4212550"/>
              <a:ext cx="2178000" cy="493750"/>
            </a:xfrm>
            <a:prstGeom prst="rect">
              <a:avLst/>
            </a:prstGeom>
            <a:noFill/>
            <a:ln>
              <a:noFill/>
            </a:ln>
          </p:spPr>
        </p:pic>
      </p:grpSp>
      <p:sp>
        <p:nvSpPr>
          <p:cNvPr id="243" name="Google Shape;243;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4"/>
          <p:cNvSpPr txBox="1"/>
          <p:nvPr/>
        </p:nvSpPr>
        <p:spPr>
          <a:xfrm>
            <a:off x="942975" y="2838450"/>
            <a:ext cx="28575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L</a:t>
            </a:r>
            <a:r>
              <a:rPr baseline="-25000" lang="en" sz="1300">
                <a:latin typeface="Lato"/>
                <a:ea typeface="Lato"/>
                <a:cs typeface="Lato"/>
                <a:sym typeface="Lato"/>
              </a:rPr>
              <a:t>class</a:t>
            </a:r>
            <a:r>
              <a:rPr lang="en" sz="1300">
                <a:latin typeface="Lato"/>
                <a:ea typeface="Lato"/>
                <a:cs typeface="Lato"/>
                <a:sym typeface="Lato"/>
              </a:rPr>
              <a:t> = multi-label soft-margin loss</a:t>
            </a:r>
            <a:endParaRPr sz="1300">
              <a:latin typeface="Lato"/>
              <a:ea typeface="Lato"/>
              <a:cs typeface="Lato"/>
              <a:sym typeface="Lato"/>
            </a:endParaRPr>
          </a:p>
        </p:txBody>
      </p:sp>
      <p:sp>
        <p:nvSpPr>
          <p:cNvPr id="245" name="Google Shape;245;p24"/>
          <p:cNvSpPr/>
          <p:nvPr/>
        </p:nvSpPr>
        <p:spPr>
          <a:xfrm>
            <a:off x="942975" y="3301425"/>
            <a:ext cx="1231200" cy="2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246" name="Google Shape;246;p24"/>
          <p:cNvSpPr/>
          <p:nvPr/>
        </p:nvSpPr>
        <p:spPr>
          <a:xfrm>
            <a:off x="3566000" y="4828600"/>
            <a:ext cx="1231200" cy="2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spatial distr.</a:t>
            </a:r>
            <a:endParaRPr/>
          </a:p>
        </p:txBody>
      </p:sp>
      <p:sp>
        <p:nvSpPr>
          <p:cNvPr id="247" name="Google Shape;247;p24"/>
          <p:cNvSpPr/>
          <p:nvPr/>
        </p:nvSpPr>
        <p:spPr>
          <a:xfrm>
            <a:off x="6709250" y="4828600"/>
            <a:ext cx="882300" cy="2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248" name="Google Shape;248;p24"/>
          <p:cNvSpPr/>
          <p:nvPr/>
        </p:nvSpPr>
        <p:spPr>
          <a:xfrm>
            <a:off x="6442550" y="3437950"/>
            <a:ext cx="1072800" cy="2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t>
            </a:r>
            <a:r>
              <a:rPr lang="en"/>
              <a:t>ow counts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 1</a:t>
            </a:r>
            <a:endParaRPr/>
          </a:p>
        </p:txBody>
      </p:sp>
      <p:sp>
        <p:nvSpPr>
          <p:cNvPr id="254" name="Google Shape;254;p25"/>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255" name="Google Shape;25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25"/>
          <p:cNvSpPr txBox="1"/>
          <p:nvPr>
            <p:ph idx="1" type="body"/>
          </p:nvPr>
        </p:nvSpPr>
        <p:spPr>
          <a:xfrm>
            <a:off x="759550" y="2000125"/>
            <a:ext cx="7822500" cy="244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In the paper, the pseudo ground truth relates to only one pixel of the density map.</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We propose to </a:t>
            </a:r>
            <a:r>
              <a:rPr b="1" lang="en" sz="1500">
                <a:solidFill>
                  <a:srgbClr val="000000"/>
                </a:solidFill>
              </a:rPr>
              <a:t>smooth</a:t>
            </a:r>
            <a:r>
              <a:rPr lang="en" sz="1500">
                <a:solidFill>
                  <a:srgbClr val="000000"/>
                </a:solidFill>
              </a:rPr>
              <a:t> the pseudo ground truth using a </a:t>
            </a:r>
            <a:r>
              <a:rPr b="1" lang="en" sz="1500">
                <a:solidFill>
                  <a:srgbClr val="000000"/>
                </a:solidFill>
              </a:rPr>
              <a:t>Gaussian kernel</a:t>
            </a:r>
            <a:endParaRPr b="1" sz="15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This can be implemented with convolution operation introduced in class</a:t>
            </a:r>
            <a:endParaRPr sz="1300">
              <a:solidFill>
                <a:srgbClr val="000000"/>
              </a:solidFill>
            </a:endParaRPr>
          </a:p>
        </p:txBody>
      </p:sp>
      <p:sp>
        <p:nvSpPr>
          <p:cNvPr id="257" name="Google Shape;257;p25"/>
          <p:cNvSpPr/>
          <p:nvPr/>
        </p:nvSpPr>
        <p:spPr>
          <a:xfrm>
            <a:off x="2591475" y="3138025"/>
            <a:ext cx="1373700" cy="137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3328625" y="35807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3328625" y="389235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3023825" y="381615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txBox="1"/>
          <p:nvPr/>
        </p:nvSpPr>
        <p:spPr>
          <a:xfrm>
            <a:off x="2590175" y="4559975"/>
            <a:ext cx="13737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Pseudo ground-truth</a:t>
            </a:r>
            <a:endParaRPr sz="900">
              <a:latin typeface="Lato"/>
              <a:ea typeface="Lato"/>
              <a:cs typeface="Lato"/>
              <a:sym typeface="Lato"/>
            </a:endParaRPr>
          </a:p>
        </p:txBody>
      </p:sp>
      <p:sp>
        <p:nvSpPr>
          <p:cNvPr id="262" name="Google Shape;262;p25"/>
          <p:cNvSpPr/>
          <p:nvPr/>
        </p:nvSpPr>
        <p:spPr>
          <a:xfrm>
            <a:off x="5152500" y="3254725"/>
            <a:ext cx="1373700" cy="137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5767025" y="35807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5767025" y="389235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5462225" y="381615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txBox="1"/>
          <p:nvPr/>
        </p:nvSpPr>
        <p:spPr>
          <a:xfrm>
            <a:off x="4799975" y="4559975"/>
            <a:ext cx="1991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Smoothed p</a:t>
            </a:r>
            <a:r>
              <a:rPr lang="en" sz="1000">
                <a:latin typeface="Lato"/>
                <a:ea typeface="Lato"/>
                <a:cs typeface="Lato"/>
                <a:sym typeface="Lato"/>
              </a:rPr>
              <a:t>seudo ground-truth</a:t>
            </a:r>
            <a:endParaRPr sz="900">
              <a:latin typeface="Lato"/>
              <a:ea typeface="Lato"/>
              <a:cs typeface="Lato"/>
              <a:sym typeface="Lato"/>
            </a:endParaRPr>
          </a:p>
        </p:txBody>
      </p:sp>
      <p:sp>
        <p:nvSpPr>
          <p:cNvPr id="267" name="Google Shape;267;p25"/>
          <p:cNvSpPr txBox="1"/>
          <p:nvPr/>
        </p:nvSpPr>
        <p:spPr>
          <a:xfrm>
            <a:off x="6886575" y="3691075"/>
            <a:ext cx="7239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Roboto"/>
                <a:ea typeface="Roboto"/>
                <a:cs typeface="Roboto"/>
                <a:sym typeface="Roboto"/>
              </a:rPr>
              <a:t>σ</a:t>
            </a:r>
            <a:r>
              <a:rPr lang="en" sz="1200">
                <a:solidFill>
                  <a:srgbClr val="222222"/>
                </a:solidFill>
                <a:highlight>
                  <a:srgbClr val="FFFFFF"/>
                </a:highlight>
                <a:latin typeface="Roboto"/>
                <a:ea typeface="Roboto"/>
                <a:cs typeface="Roboto"/>
                <a:sym typeface="Roboto"/>
              </a:rPr>
              <a:t> = 0.5</a:t>
            </a:r>
            <a:endParaRPr>
              <a:latin typeface="Lato"/>
              <a:ea typeface="Lato"/>
              <a:cs typeface="Lato"/>
              <a:sym typeface="Lato"/>
            </a:endParaRPr>
          </a:p>
        </p:txBody>
      </p:sp>
      <p:pic>
        <p:nvPicPr>
          <p:cNvPr id="268" name="Google Shape;268;p25"/>
          <p:cNvPicPr preferRelativeResize="0"/>
          <p:nvPr/>
        </p:nvPicPr>
        <p:blipFill>
          <a:blip r:embed="rId3">
            <a:alphaModFix/>
          </a:blip>
          <a:stretch>
            <a:fillRect/>
          </a:stretch>
        </p:blipFill>
        <p:spPr>
          <a:xfrm>
            <a:off x="5664913" y="3483925"/>
            <a:ext cx="261524" cy="257900"/>
          </a:xfrm>
          <a:prstGeom prst="rect">
            <a:avLst/>
          </a:prstGeom>
          <a:noFill/>
          <a:ln>
            <a:noFill/>
          </a:ln>
        </p:spPr>
      </p:pic>
      <p:sp>
        <p:nvSpPr>
          <p:cNvPr id="269" name="Google Shape;269;p25"/>
          <p:cNvSpPr/>
          <p:nvPr/>
        </p:nvSpPr>
        <p:spPr>
          <a:xfrm>
            <a:off x="5767025" y="35807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25"/>
          <p:cNvPicPr preferRelativeResize="0"/>
          <p:nvPr/>
        </p:nvPicPr>
        <p:blipFill>
          <a:blip r:embed="rId3">
            <a:alphaModFix/>
          </a:blip>
          <a:stretch>
            <a:fillRect/>
          </a:stretch>
        </p:blipFill>
        <p:spPr>
          <a:xfrm>
            <a:off x="5664913" y="3812175"/>
            <a:ext cx="261524" cy="257900"/>
          </a:xfrm>
          <a:prstGeom prst="rect">
            <a:avLst/>
          </a:prstGeom>
          <a:noFill/>
          <a:ln>
            <a:noFill/>
          </a:ln>
        </p:spPr>
      </p:pic>
      <p:sp>
        <p:nvSpPr>
          <p:cNvPr id="271" name="Google Shape;271;p25"/>
          <p:cNvSpPr/>
          <p:nvPr/>
        </p:nvSpPr>
        <p:spPr>
          <a:xfrm>
            <a:off x="5767025" y="390902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25"/>
          <p:cNvPicPr preferRelativeResize="0"/>
          <p:nvPr/>
        </p:nvPicPr>
        <p:blipFill>
          <a:blip r:embed="rId3">
            <a:alphaModFix/>
          </a:blip>
          <a:stretch>
            <a:fillRect/>
          </a:stretch>
        </p:blipFill>
        <p:spPr>
          <a:xfrm>
            <a:off x="5364038" y="3719300"/>
            <a:ext cx="261524" cy="257900"/>
          </a:xfrm>
          <a:prstGeom prst="rect">
            <a:avLst/>
          </a:prstGeom>
          <a:noFill/>
          <a:ln>
            <a:noFill/>
          </a:ln>
        </p:spPr>
      </p:pic>
      <p:sp>
        <p:nvSpPr>
          <p:cNvPr id="273" name="Google Shape;273;p25"/>
          <p:cNvSpPr/>
          <p:nvPr/>
        </p:nvSpPr>
        <p:spPr>
          <a:xfrm>
            <a:off x="5466150" y="381615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 2</a:t>
            </a:r>
            <a:endParaRPr/>
          </a:p>
        </p:txBody>
      </p:sp>
      <p:sp>
        <p:nvSpPr>
          <p:cNvPr id="279" name="Google Shape;279;p26"/>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280" name="Google Shape;280;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26"/>
          <p:cNvSpPr txBox="1"/>
          <p:nvPr>
            <p:ph idx="1" type="body"/>
          </p:nvPr>
        </p:nvSpPr>
        <p:spPr>
          <a:xfrm>
            <a:off x="759550" y="2000125"/>
            <a:ext cx="7822500" cy="244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Inspired by the relRMSE criterion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Intuition: humans are more sensitive to </a:t>
            </a:r>
            <a:r>
              <a:rPr b="1" lang="en" sz="1500">
                <a:solidFill>
                  <a:srgbClr val="000000"/>
                </a:solidFill>
              </a:rPr>
              <a:t>relative error, </a:t>
            </a:r>
            <a:r>
              <a:rPr lang="en" sz="1500">
                <a:solidFill>
                  <a:srgbClr val="000000"/>
                </a:solidFill>
              </a:rPr>
              <a:t>instead of</a:t>
            </a:r>
            <a:r>
              <a:rPr b="1" lang="en" sz="1500">
                <a:solidFill>
                  <a:srgbClr val="000000"/>
                </a:solidFill>
              </a:rPr>
              <a:t> absolute error</a:t>
            </a:r>
            <a:endParaRPr b="1"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Ground truth = 3, prediction = 1 (or 5) makes big difference</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Ground truth = 30, prediction = 28 (or 32) makes little difference</a:t>
            </a:r>
            <a:endParaRPr sz="1500">
              <a:solidFill>
                <a:srgbClr val="000000"/>
              </a:solidFill>
            </a:endParaRPr>
          </a:p>
        </p:txBody>
      </p:sp>
      <p:pic>
        <p:nvPicPr>
          <p:cNvPr id="282" name="Google Shape;282;p26"/>
          <p:cNvPicPr preferRelativeResize="0"/>
          <p:nvPr/>
        </p:nvPicPr>
        <p:blipFill>
          <a:blip r:embed="rId3">
            <a:alphaModFix/>
          </a:blip>
          <a:stretch>
            <a:fillRect/>
          </a:stretch>
        </p:blipFill>
        <p:spPr>
          <a:xfrm>
            <a:off x="2457075" y="3429000"/>
            <a:ext cx="2295525" cy="523875"/>
          </a:xfrm>
          <a:prstGeom prst="rect">
            <a:avLst/>
          </a:prstGeom>
          <a:noFill/>
          <a:ln>
            <a:noFill/>
          </a:ln>
        </p:spPr>
      </p:pic>
      <p:sp>
        <p:nvSpPr>
          <p:cNvPr id="283" name="Google Shape;283;p26"/>
          <p:cNvSpPr txBox="1"/>
          <p:nvPr/>
        </p:nvSpPr>
        <p:spPr>
          <a:xfrm>
            <a:off x="7772400" y="4114800"/>
            <a:ext cx="7812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λ</a:t>
            </a:r>
            <a:r>
              <a:rPr lang="en">
                <a:latin typeface="Lato"/>
                <a:ea typeface="Lato"/>
                <a:cs typeface="Lato"/>
                <a:sym typeface="Lato"/>
              </a:rPr>
              <a:t> = 3</a:t>
            </a:r>
            <a:endParaRPr>
              <a:latin typeface="Lato"/>
              <a:ea typeface="Lato"/>
              <a:cs typeface="Lato"/>
              <a:sym typeface="Lato"/>
            </a:endParaRPr>
          </a:p>
        </p:txBody>
      </p:sp>
      <p:pic>
        <p:nvPicPr>
          <p:cNvPr id="284" name="Google Shape;284;p26"/>
          <p:cNvPicPr preferRelativeResize="0"/>
          <p:nvPr/>
        </p:nvPicPr>
        <p:blipFill>
          <a:blip r:embed="rId4">
            <a:alphaModFix/>
          </a:blip>
          <a:stretch>
            <a:fillRect/>
          </a:stretch>
        </p:blipFill>
        <p:spPr>
          <a:xfrm>
            <a:off x="2457075" y="4124325"/>
            <a:ext cx="4495800" cy="523875"/>
          </a:xfrm>
          <a:prstGeom prst="rect">
            <a:avLst/>
          </a:prstGeom>
          <a:noFill/>
          <a:ln>
            <a:noFill/>
          </a:ln>
        </p:spPr>
      </p:pic>
      <p:sp>
        <p:nvSpPr>
          <p:cNvPr id="285" name="Google Shape;285;p26"/>
          <p:cNvSpPr txBox="1"/>
          <p:nvPr/>
        </p:nvSpPr>
        <p:spPr>
          <a:xfrm>
            <a:off x="1406700" y="3530888"/>
            <a:ext cx="8313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MSE loss</a:t>
            </a:r>
            <a:endParaRPr sz="900">
              <a:latin typeface="Lato"/>
              <a:ea typeface="Lato"/>
              <a:cs typeface="Lato"/>
              <a:sym typeface="Lato"/>
            </a:endParaRPr>
          </a:p>
        </p:txBody>
      </p:sp>
      <p:sp>
        <p:nvSpPr>
          <p:cNvPr id="286" name="Google Shape;286;p26"/>
          <p:cNvSpPr txBox="1"/>
          <p:nvPr/>
        </p:nvSpPr>
        <p:spPr>
          <a:xfrm>
            <a:off x="911925" y="4204800"/>
            <a:ext cx="13737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Improved MSE loss</a:t>
            </a:r>
            <a:endParaRPr sz="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Results</a:t>
            </a:r>
            <a:endParaRPr/>
          </a:p>
        </p:txBody>
      </p:sp>
      <p:sp>
        <p:nvSpPr>
          <p:cNvPr id="292" name="Google Shape;292;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Counting</a:t>
            </a:r>
            <a:endParaRPr/>
          </a:p>
        </p:txBody>
      </p:sp>
      <p:graphicFrame>
        <p:nvGraphicFramePr>
          <p:cNvPr id="298" name="Google Shape;298;p28"/>
          <p:cNvGraphicFramePr/>
          <p:nvPr/>
        </p:nvGraphicFramePr>
        <p:xfrm>
          <a:off x="805650" y="1937325"/>
          <a:ext cx="3000000" cy="3000000"/>
        </p:xfrm>
        <a:graphic>
          <a:graphicData uri="http://schemas.openxmlformats.org/drawingml/2006/table">
            <a:tbl>
              <a:tblPr>
                <a:noFill/>
                <a:tableStyleId>{65EE25D8-A66C-41E8-9311-7BA95C72444F}</a:tableStyleId>
              </a:tblPr>
              <a:tblGrid>
                <a:gridCol w="1590050"/>
                <a:gridCol w="1414975"/>
                <a:gridCol w="1447825"/>
                <a:gridCol w="1458725"/>
                <a:gridCol w="1327425"/>
              </a:tblGrid>
              <a:tr h="3810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Approach</a:t>
                      </a:r>
                      <a:endParaRPr b="1" sz="11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mRMSE</a:t>
                      </a:r>
                      <a:endParaRPr b="1" sz="11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mRMSE-nz</a:t>
                      </a:r>
                      <a:endParaRPr b="1" sz="11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m-relRMSE</a:t>
                      </a:r>
                      <a:endParaRPr b="1" sz="11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m-relRMSE-nz</a:t>
                      </a:r>
                      <a:endParaRPr b="1" sz="11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3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Aso-sub-ft-3x3, 2017</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0.43</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1.65</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0.22</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0.68</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3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Fast-RCNN, 2017</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0.50</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1.92</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0.26</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0.85</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32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LC-ResFCN, 2018</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0.31</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1.20</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0.17</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0.61</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325">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ILC (this paper)</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FF0000"/>
                          </a:solidFill>
                          <a:latin typeface="Times New Roman"/>
                          <a:ea typeface="Times New Roman"/>
                          <a:cs typeface="Times New Roman"/>
                          <a:sym typeface="Times New Roman"/>
                        </a:rPr>
                        <a:t>0.29</a:t>
                      </a:r>
                      <a:endParaRPr b="1" sz="1100">
                        <a:solidFill>
                          <a:srgbClr val="FF0000"/>
                        </a:solidFill>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FF0000"/>
                          </a:solidFill>
                          <a:latin typeface="Times New Roman"/>
                          <a:ea typeface="Times New Roman"/>
                          <a:cs typeface="Times New Roman"/>
                          <a:sym typeface="Times New Roman"/>
                        </a:rPr>
                        <a:t>1.14</a:t>
                      </a:r>
                      <a:endParaRPr b="1" sz="1100">
                        <a:solidFill>
                          <a:srgbClr val="FF0000"/>
                        </a:solidFill>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0.17</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0.61</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1535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ILC (our result)</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0.30</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1.20</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0.17</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0.62</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r>
              <a:tr h="337225">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a:t>
                      </a:r>
                      <a:r>
                        <a:rPr b="1" lang="en" sz="1100">
                          <a:latin typeface="Times New Roman"/>
                          <a:ea typeface="Times New Roman"/>
                          <a:cs typeface="Times New Roman"/>
                          <a:sym typeface="Times New Roman"/>
                        </a:rPr>
                        <a:t>Gaussian</a:t>
                      </a:r>
                      <a:r>
                        <a:rPr b="1" lang="en" sz="1100">
                          <a:latin typeface="Times New Roman"/>
                          <a:ea typeface="Times New Roman"/>
                          <a:cs typeface="Times New Roman"/>
                          <a:sym typeface="Times New Roman"/>
                        </a:rPr>
                        <a:t> Improvement</a:t>
                      </a:r>
                      <a:endParaRPr b="1"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100">
                          <a:solidFill>
                            <a:srgbClr val="FF0000"/>
                          </a:solidFill>
                          <a:latin typeface="Times New Roman"/>
                          <a:ea typeface="Times New Roman"/>
                          <a:cs typeface="Times New Roman"/>
                          <a:sym typeface="Times New Roman"/>
                        </a:rPr>
                        <a:t>0.29</a:t>
                      </a:r>
                      <a:endParaRPr b="1" sz="1100">
                        <a:solidFill>
                          <a:srgbClr val="FF0000"/>
                        </a:solidFill>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1.19</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100">
                          <a:solidFill>
                            <a:srgbClr val="FF0000"/>
                          </a:solidFill>
                          <a:latin typeface="Times New Roman"/>
                          <a:ea typeface="Times New Roman"/>
                          <a:cs typeface="Times New Roman"/>
                          <a:sym typeface="Times New Roman"/>
                        </a:rPr>
                        <a:t>0.16</a:t>
                      </a:r>
                      <a:endParaRPr b="1" sz="1100">
                        <a:solidFill>
                          <a:srgbClr val="FF0000"/>
                        </a:solidFill>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100">
                          <a:solidFill>
                            <a:srgbClr val="FF0000"/>
                          </a:solidFill>
                          <a:latin typeface="Times New Roman"/>
                          <a:ea typeface="Times New Roman"/>
                          <a:cs typeface="Times New Roman"/>
                          <a:sym typeface="Times New Roman"/>
                        </a:rPr>
                        <a:t>0.58</a:t>
                      </a:r>
                      <a:endParaRPr b="1" sz="1100">
                        <a:solidFill>
                          <a:srgbClr val="FF0000"/>
                        </a:solidFill>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+relative MSE loss </a:t>
                      </a:r>
                      <a:endParaRPr b="1"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0.32</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1.22</a:t>
                      </a:r>
                      <a:endParaRPr sz="1100">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100">
                          <a:solidFill>
                            <a:srgbClr val="FF0000"/>
                          </a:solidFill>
                          <a:latin typeface="Times New Roman"/>
                          <a:ea typeface="Times New Roman"/>
                          <a:cs typeface="Times New Roman"/>
                          <a:sym typeface="Times New Roman"/>
                        </a:rPr>
                        <a:t>0.16</a:t>
                      </a:r>
                      <a:endParaRPr b="1" sz="1100">
                        <a:solidFill>
                          <a:srgbClr val="FF0000"/>
                        </a:solidFill>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100">
                          <a:solidFill>
                            <a:srgbClr val="FF0000"/>
                          </a:solidFill>
                          <a:latin typeface="Times New Roman"/>
                          <a:ea typeface="Times New Roman"/>
                          <a:cs typeface="Times New Roman"/>
                          <a:sym typeface="Times New Roman"/>
                        </a:rPr>
                        <a:t>0.59</a:t>
                      </a:r>
                      <a:endParaRPr b="1" sz="1100">
                        <a:solidFill>
                          <a:srgbClr val="FF0000"/>
                        </a:solidFill>
                        <a:latin typeface="Times New Roman"/>
                        <a:ea typeface="Times New Roman"/>
                        <a:cs typeface="Times New Roman"/>
                        <a:sym typeface="Times New Roman"/>
                      </a:endParaRPr>
                    </a:p>
                  </a:txBody>
                  <a:tcPr marT="9525" marB="91425" marR="9525" marL="95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FEFEF"/>
                    </a:solidFill>
                  </a:tcPr>
                </a:tc>
              </a:tr>
            </a:tbl>
          </a:graphicData>
        </a:graphic>
      </p:graphicFrame>
      <p:sp>
        <p:nvSpPr>
          <p:cNvPr id="299" name="Google Shape;299;p28"/>
          <p:cNvSpPr txBox="1"/>
          <p:nvPr/>
        </p:nvSpPr>
        <p:spPr>
          <a:xfrm>
            <a:off x="1357950" y="4656150"/>
            <a:ext cx="61578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State-of-the-art counting performance comparison on the Pascal VOC 2007 dataset</a:t>
            </a:r>
            <a:endParaRPr>
              <a:latin typeface="Times New Roman"/>
              <a:ea typeface="Times New Roman"/>
              <a:cs typeface="Times New Roman"/>
              <a:sym typeface="Times New Roman"/>
            </a:endParaRPr>
          </a:p>
        </p:txBody>
      </p:sp>
      <p:sp>
        <p:nvSpPr>
          <p:cNvPr id="300" name="Google Shape;300;p28"/>
          <p:cNvSpPr/>
          <p:nvPr/>
        </p:nvSpPr>
        <p:spPr>
          <a:xfrm>
            <a:off x="1634825" y="2513825"/>
            <a:ext cx="1741500" cy="1381200"/>
          </a:xfrm>
          <a:prstGeom prst="cloudCallout">
            <a:avLst>
              <a:gd fmla="val -20833" name="adj1"/>
              <a:gd fmla="val 625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Faster converge with 100 epochs!</a:t>
            </a:r>
            <a:endParaRPr/>
          </a:p>
        </p:txBody>
      </p:sp>
      <p:sp>
        <p:nvSpPr>
          <p:cNvPr id="301" name="Google Shape;301;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28"/>
          <p:cNvSpPr/>
          <p:nvPr/>
        </p:nvSpPr>
        <p:spPr>
          <a:xfrm>
            <a:off x="7248525" y="2851050"/>
            <a:ext cx="2152500" cy="1381200"/>
          </a:xfrm>
          <a:prstGeom prst="cloudCallout">
            <a:avLst>
              <a:gd fmla="val -20833" name="adj1"/>
              <a:gd fmla="val 625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Relative loss is effective but not balanced well</a:t>
            </a:r>
            <a:endParaRPr/>
          </a:p>
        </p:txBody>
      </p:sp>
      <p:sp>
        <p:nvSpPr>
          <p:cNvPr id="303" name="Google Shape;303;p28"/>
          <p:cNvSpPr txBox="1"/>
          <p:nvPr/>
        </p:nvSpPr>
        <p:spPr>
          <a:xfrm>
            <a:off x="4913825" y="897850"/>
            <a:ext cx="4008900" cy="467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Google Colab &amp; Amazon EC2</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Pascal: 15 hours for one experiment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COCO: 1 hour per epoch, not finished yet</a:t>
            </a:r>
            <a:endParaRPr sz="12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0"/>
                                        </p:tgtEl>
                                      </p:cBhvr>
                                    </p:animEffect>
                                    <p:set>
                                      <p:cBhvr>
                                        <p:cTn dur="1" fill="hold">
                                          <p:stCondLst>
                                            <p:cond delay="1000"/>
                                          </p:stCondLst>
                                        </p:cTn>
                                        <p:tgtEl>
                                          <p:spTgt spid="3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2"/>
                                        </p:tgtEl>
                                      </p:cBhvr>
                                    </p:animEffect>
                                    <p:set>
                                      <p:cBhvr>
                                        <p:cTn dur="1" fill="hold">
                                          <p:stCondLst>
                                            <p:cond delay="1000"/>
                                          </p:stCondLst>
                                        </p:cTn>
                                        <p:tgtEl>
                                          <p:spTgt spid="3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634350" y="1318650"/>
            <a:ext cx="7688700" cy="5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a:t>
            </a:r>
            <a:r>
              <a:rPr lang="en"/>
              <a:t>Statistics </a:t>
            </a:r>
            <a:endParaRPr/>
          </a:p>
        </p:txBody>
      </p:sp>
      <p:sp>
        <p:nvSpPr>
          <p:cNvPr id="309" name="Google Shape;309;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29"/>
          <p:cNvPicPr preferRelativeResize="0"/>
          <p:nvPr/>
        </p:nvPicPr>
        <p:blipFill>
          <a:blip r:embed="rId3">
            <a:alphaModFix/>
          </a:blip>
          <a:stretch>
            <a:fillRect/>
          </a:stretch>
        </p:blipFill>
        <p:spPr>
          <a:xfrm>
            <a:off x="552300" y="1997125"/>
            <a:ext cx="4572000" cy="2752725"/>
          </a:xfrm>
          <a:prstGeom prst="rect">
            <a:avLst/>
          </a:prstGeom>
          <a:noFill/>
          <a:ln>
            <a:noFill/>
          </a:ln>
        </p:spPr>
      </p:pic>
      <p:pic>
        <p:nvPicPr>
          <p:cNvPr id="311" name="Google Shape;311;p29"/>
          <p:cNvPicPr preferRelativeResize="0"/>
          <p:nvPr/>
        </p:nvPicPr>
        <p:blipFill>
          <a:blip r:embed="rId4">
            <a:alphaModFix/>
          </a:blip>
          <a:stretch>
            <a:fillRect/>
          </a:stretch>
        </p:blipFill>
        <p:spPr>
          <a:xfrm>
            <a:off x="5732024" y="1423175"/>
            <a:ext cx="2378700" cy="3326675"/>
          </a:xfrm>
          <a:prstGeom prst="rect">
            <a:avLst/>
          </a:prstGeom>
          <a:noFill/>
          <a:ln>
            <a:noFill/>
          </a:ln>
        </p:spPr>
      </p:pic>
      <p:sp>
        <p:nvSpPr>
          <p:cNvPr id="312" name="Google Shape;312;p29"/>
          <p:cNvSpPr/>
          <p:nvPr/>
        </p:nvSpPr>
        <p:spPr>
          <a:xfrm>
            <a:off x="5667375" y="3743325"/>
            <a:ext cx="2655600" cy="20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5593575" y="2371650"/>
            <a:ext cx="2655600" cy="20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Counting Results - cow: 2</a:t>
            </a:r>
            <a:endParaRPr/>
          </a:p>
        </p:txBody>
      </p:sp>
      <p:sp>
        <p:nvSpPr>
          <p:cNvPr id="319" name="Google Shape;319;p30"/>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pic>
        <p:nvPicPr>
          <p:cNvPr id="320" name="Google Shape;320;p30"/>
          <p:cNvPicPr preferRelativeResize="0"/>
          <p:nvPr/>
        </p:nvPicPr>
        <p:blipFill rotWithShape="1">
          <a:blip r:embed="rId3">
            <a:alphaModFix/>
          </a:blip>
          <a:srcRect b="0" l="0" r="67544" t="0"/>
          <a:stretch/>
        </p:blipFill>
        <p:spPr>
          <a:xfrm>
            <a:off x="500067" y="2078875"/>
            <a:ext cx="2643175" cy="2695575"/>
          </a:xfrm>
          <a:prstGeom prst="rect">
            <a:avLst/>
          </a:prstGeom>
          <a:noFill/>
          <a:ln>
            <a:noFill/>
          </a:ln>
        </p:spPr>
      </p:pic>
      <p:sp>
        <p:nvSpPr>
          <p:cNvPr id="321" name="Google Shape;321;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30"/>
          <p:cNvPicPr preferRelativeResize="0"/>
          <p:nvPr/>
        </p:nvPicPr>
        <p:blipFill rotWithShape="1">
          <a:blip r:embed="rId3">
            <a:alphaModFix/>
          </a:blip>
          <a:srcRect b="0" l="33859" r="33683" t="0"/>
          <a:stretch/>
        </p:blipFill>
        <p:spPr>
          <a:xfrm>
            <a:off x="6154948" y="2078875"/>
            <a:ext cx="2643175" cy="2695575"/>
          </a:xfrm>
          <a:prstGeom prst="rect">
            <a:avLst/>
          </a:prstGeom>
          <a:noFill/>
          <a:ln>
            <a:noFill/>
          </a:ln>
        </p:spPr>
      </p:pic>
      <p:pic>
        <p:nvPicPr>
          <p:cNvPr id="323" name="Google Shape;323;p30"/>
          <p:cNvPicPr preferRelativeResize="0"/>
          <p:nvPr/>
        </p:nvPicPr>
        <p:blipFill rotWithShape="1">
          <a:blip r:embed="rId3">
            <a:alphaModFix/>
          </a:blip>
          <a:srcRect b="0" l="68457" r="0" t="0"/>
          <a:stretch/>
        </p:blipFill>
        <p:spPr>
          <a:xfrm>
            <a:off x="3288513" y="2078875"/>
            <a:ext cx="2568775" cy="269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Counting Results - car: 1, </a:t>
            </a:r>
            <a:r>
              <a:rPr lang="en"/>
              <a:t>m</a:t>
            </a:r>
            <a:r>
              <a:rPr lang="en"/>
              <a:t>otorbike: 1</a:t>
            </a:r>
            <a:endParaRPr/>
          </a:p>
        </p:txBody>
      </p:sp>
      <p:sp>
        <p:nvSpPr>
          <p:cNvPr id="329" name="Google Shape;329;p31"/>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pic>
        <p:nvPicPr>
          <p:cNvPr id="330" name="Google Shape;330;p31"/>
          <p:cNvPicPr preferRelativeResize="0"/>
          <p:nvPr/>
        </p:nvPicPr>
        <p:blipFill rotWithShape="1">
          <a:blip r:embed="rId3">
            <a:alphaModFix/>
          </a:blip>
          <a:srcRect b="0" l="0" r="76605" t="0"/>
          <a:stretch/>
        </p:blipFill>
        <p:spPr>
          <a:xfrm>
            <a:off x="185725" y="2078875"/>
            <a:ext cx="2052276" cy="2219325"/>
          </a:xfrm>
          <a:prstGeom prst="rect">
            <a:avLst/>
          </a:prstGeom>
          <a:noFill/>
          <a:ln>
            <a:noFill/>
          </a:ln>
        </p:spPr>
      </p:pic>
      <p:sp>
        <p:nvSpPr>
          <p:cNvPr id="331" name="Google Shape;331;p31"/>
          <p:cNvSpPr txBox="1"/>
          <p:nvPr/>
        </p:nvSpPr>
        <p:spPr>
          <a:xfrm>
            <a:off x="6382275" y="1500450"/>
            <a:ext cx="2595600" cy="3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1700">
              <a:latin typeface="Lato"/>
              <a:ea typeface="Lato"/>
              <a:cs typeface="Lato"/>
              <a:sym typeface="Lato"/>
            </a:endParaRPr>
          </a:p>
        </p:txBody>
      </p:sp>
      <p:sp>
        <p:nvSpPr>
          <p:cNvPr id="332" name="Google Shape;332;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31"/>
          <p:cNvPicPr preferRelativeResize="0"/>
          <p:nvPr/>
        </p:nvPicPr>
        <p:blipFill rotWithShape="1">
          <a:blip r:embed="rId3">
            <a:alphaModFix/>
          </a:blip>
          <a:srcRect b="0" l="48261" r="0" t="0"/>
          <a:stretch/>
        </p:blipFill>
        <p:spPr>
          <a:xfrm>
            <a:off x="2195525" y="2078875"/>
            <a:ext cx="4538649" cy="2219325"/>
          </a:xfrm>
          <a:prstGeom prst="rect">
            <a:avLst/>
          </a:prstGeom>
          <a:noFill/>
          <a:ln>
            <a:noFill/>
          </a:ln>
        </p:spPr>
      </p:pic>
      <p:pic>
        <p:nvPicPr>
          <p:cNvPr id="334" name="Google Shape;334;p31"/>
          <p:cNvPicPr preferRelativeResize="0"/>
          <p:nvPr/>
        </p:nvPicPr>
        <p:blipFill rotWithShape="1">
          <a:blip r:embed="rId3">
            <a:alphaModFix/>
          </a:blip>
          <a:srcRect b="0" l="25081" r="50488" t="0"/>
          <a:stretch/>
        </p:blipFill>
        <p:spPr>
          <a:xfrm>
            <a:off x="6781800" y="2078875"/>
            <a:ext cx="2143126" cy="221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Contents</a:t>
            </a:r>
            <a:endParaRPr sz="3200"/>
          </a:p>
        </p:txBody>
      </p:sp>
      <p:sp>
        <p:nvSpPr>
          <p:cNvPr id="96" name="Google Shape;96;p14"/>
          <p:cNvSpPr txBox="1"/>
          <p:nvPr>
            <p:ph idx="1" type="body"/>
          </p:nvPr>
        </p:nvSpPr>
        <p:spPr>
          <a:xfrm>
            <a:off x="729450" y="2078875"/>
            <a:ext cx="4457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AutoNum type="arabicPeriod"/>
            </a:pPr>
            <a:r>
              <a:rPr lang="en" sz="1600">
                <a:solidFill>
                  <a:srgbClr val="000000"/>
                </a:solidFill>
              </a:rPr>
              <a:t>Task</a:t>
            </a:r>
            <a:r>
              <a:rPr lang="en" sz="1600">
                <a:solidFill>
                  <a:srgbClr val="000000"/>
                </a:solidFill>
              </a:rPr>
              <a:t> Definition</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 sz="1600">
                <a:solidFill>
                  <a:srgbClr val="000000"/>
                </a:solidFill>
              </a:rPr>
              <a:t>The Approach and Our Improvement</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 sz="1600">
                <a:solidFill>
                  <a:srgbClr val="000000"/>
                </a:solidFill>
              </a:rPr>
              <a:t>Results</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 sz="1600">
                <a:solidFill>
                  <a:srgbClr val="000000"/>
                </a:solidFill>
              </a:rPr>
              <a:t>Discussion - Error Analysis</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 sz="1600">
                <a:solidFill>
                  <a:srgbClr val="000000"/>
                </a:solidFill>
              </a:rPr>
              <a:t>Future Work</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 sz="1600">
                <a:solidFill>
                  <a:srgbClr val="000000"/>
                </a:solidFill>
              </a:rPr>
              <a:t>Reference</a:t>
            </a:r>
            <a:endParaRPr sz="1600">
              <a:solidFill>
                <a:srgbClr val="000000"/>
              </a:solidFill>
            </a:endParaRPr>
          </a:p>
        </p:txBody>
      </p:sp>
      <p:sp>
        <p:nvSpPr>
          <p:cNvPr id="97" name="Google Shape;97;p14"/>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98" name="Google Shape;98;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Discussion - Error Analysis</a:t>
            </a:r>
            <a:endParaRPr/>
          </a:p>
        </p:txBody>
      </p:sp>
      <p:sp>
        <p:nvSpPr>
          <p:cNvPr id="340" name="Google Shape;340;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- 000178</a:t>
            </a:r>
            <a:endParaRPr/>
          </a:p>
        </p:txBody>
      </p:sp>
      <p:sp>
        <p:nvSpPr>
          <p:cNvPr id="346" name="Google Shape;346;p33"/>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347" name="Google Shape;347;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Image ID: </a:t>
            </a:r>
            <a:r>
              <a:rPr lang="en" sz="1400">
                <a:solidFill>
                  <a:srgbClr val="000000"/>
                </a:solidFill>
              </a:rPr>
              <a:t>000178</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Ground Truth:</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[0. 0. 0. 0. 5. 0. 0. 0. 0. 0. 0. 0. 0. 0. </a:t>
            </a:r>
            <a:r>
              <a:rPr lang="en" sz="1400">
                <a:solidFill>
                  <a:srgbClr val="000000"/>
                </a:solidFill>
                <a:highlight>
                  <a:srgbClr val="FF0000"/>
                </a:highlight>
              </a:rPr>
              <a:t>1.</a:t>
            </a:r>
            <a:r>
              <a:rPr lang="en" sz="1400">
                <a:solidFill>
                  <a:srgbClr val="000000"/>
                </a:solidFill>
              </a:rPr>
              <a:t> 0. 0. 0. 0. 0.]		-	5 bottles and 1 person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Prediction: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[0. 0. 0. 0. 5. 0. 0. 0. 0. 0. 0. 0. 0. 0. </a:t>
            </a:r>
            <a:r>
              <a:rPr lang="en" sz="1400">
                <a:solidFill>
                  <a:srgbClr val="000000"/>
                </a:solidFill>
                <a:highlight>
                  <a:srgbClr val="FF0000"/>
                </a:highlight>
              </a:rPr>
              <a:t>0.</a:t>
            </a:r>
            <a:r>
              <a:rPr lang="en" sz="1400">
                <a:solidFill>
                  <a:srgbClr val="000000"/>
                </a:solidFill>
              </a:rPr>
              <a:t> 0. 0. 0. 0. 0.]		-	1 person is not detected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666666"/>
                </a:solidFill>
              </a:rPr>
              <a:t>[	</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0:'aeroplane', 1:'bicycle', 2:'bird', 3:'boat', 4:'bottle',</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5:'bus', 6:'car', 7:'cat', 8:'chair', 9:'cow', 10:'diningtable',</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11:'dog', 12:'horse', 13:'motorbike', 14:'person',</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15:'pottedplant', 16:'sheep', 17:'sofa', 18:'train', 19:'tvmonitor'</a:t>
            </a:r>
            <a:endParaRPr sz="1400">
              <a:solidFill>
                <a:srgbClr val="666666"/>
              </a:solidFill>
            </a:endParaRPr>
          </a:p>
          <a:p>
            <a:pPr indent="0" lvl="0" marL="0" rtl="0" algn="l">
              <a:lnSpc>
                <a:spcPct val="100000"/>
              </a:lnSpc>
              <a:spcBef>
                <a:spcPts val="0"/>
              </a:spcBef>
              <a:spcAft>
                <a:spcPts val="0"/>
              </a:spcAft>
              <a:buNone/>
            </a:pPr>
            <a:r>
              <a:rPr lang="en" sz="1400">
                <a:solidFill>
                  <a:srgbClr val="666666"/>
                </a:solidFill>
              </a:rPr>
              <a:t>]</a:t>
            </a:r>
            <a:endParaRPr sz="1400">
              <a:solidFill>
                <a:srgbClr val="666666"/>
              </a:solidFill>
            </a:endParaRPr>
          </a:p>
        </p:txBody>
      </p:sp>
      <p:sp>
        <p:nvSpPr>
          <p:cNvPr id="348" name="Google Shape;348;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9" name="Google Shape;349;p33"/>
          <p:cNvPicPr preferRelativeResize="0"/>
          <p:nvPr/>
        </p:nvPicPr>
        <p:blipFill>
          <a:blip r:embed="rId3">
            <a:alphaModFix/>
          </a:blip>
          <a:stretch>
            <a:fillRect/>
          </a:stretch>
        </p:blipFill>
        <p:spPr>
          <a:xfrm>
            <a:off x="5616800" y="641550"/>
            <a:ext cx="3107051" cy="143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- 000178</a:t>
            </a:r>
            <a:endParaRPr/>
          </a:p>
        </p:txBody>
      </p:sp>
      <p:sp>
        <p:nvSpPr>
          <p:cNvPr id="355" name="Google Shape;355;p34"/>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pic>
        <p:nvPicPr>
          <p:cNvPr id="356" name="Google Shape;356;p34"/>
          <p:cNvPicPr preferRelativeResize="0"/>
          <p:nvPr/>
        </p:nvPicPr>
        <p:blipFill>
          <a:blip r:embed="rId3">
            <a:alphaModFix/>
          </a:blip>
          <a:stretch>
            <a:fillRect/>
          </a:stretch>
        </p:blipFill>
        <p:spPr>
          <a:xfrm>
            <a:off x="1345825" y="1853850"/>
            <a:ext cx="6452325" cy="2984850"/>
          </a:xfrm>
          <a:prstGeom prst="rect">
            <a:avLst/>
          </a:prstGeom>
          <a:noFill/>
          <a:ln>
            <a:noFill/>
          </a:ln>
        </p:spPr>
      </p:pic>
      <p:sp>
        <p:nvSpPr>
          <p:cNvPr id="357" name="Google Shape;357;p34"/>
          <p:cNvSpPr txBox="1"/>
          <p:nvPr/>
        </p:nvSpPr>
        <p:spPr>
          <a:xfrm>
            <a:off x="5260450" y="819450"/>
            <a:ext cx="34857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Ground truth: 5 bottles and 1 person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Prediction: 	      </a:t>
            </a:r>
            <a:r>
              <a:rPr lang="en">
                <a:latin typeface="Lato"/>
                <a:ea typeface="Lato"/>
                <a:cs typeface="Lato"/>
                <a:sym typeface="Lato"/>
              </a:rPr>
              <a:t>5 bottles and 0 person</a:t>
            </a:r>
            <a:endParaRPr>
              <a:latin typeface="Lato"/>
              <a:ea typeface="Lato"/>
              <a:cs typeface="Lato"/>
              <a:sym typeface="Lato"/>
            </a:endParaRPr>
          </a:p>
        </p:txBody>
      </p:sp>
      <p:sp>
        <p:nvSpPr>
          <p:cNvPr id="358" name="Google Shape;358;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- 000191</a:t>
            </a:r>
            <a:endParaRPr/>
          </a:p>
        </p:txBody>
      </p:sp>
      <p:sp>
        <p:nvSpPr>
          <p:cNvPr id="364" name="Google Shape;364;p35"/>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365" name="Google Shape;365;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Image ID: 000191</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Ground Truth:</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[0. 0. 0. 0. 0. 0. 0. 0. 0. 0. 0. 0. 0. 0. </a:t>
            </a:r>
            <a:r>
              <a:rPr lang="en" sz="1400">
                <a:solidFill>
                  <a:srgbClr val="000000"/>
                </a:solidFill>
                <a:highlight>
                  <a:srgbClr val="FF0000"/>
                </a:highlight>
              </a:rPr>
              <a:t>6.</a:t>
            </a:r>
            <a:r>
              <a:rPr lang="en" sz="1400">
                <a:solidFill>
                  <a:srgbClr val="000000"/>
                </a:solidFill>
              </a:rPr>
              <a:t> 0. 0. 0. 0. 0.]		-	6 people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Prediction: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[0. 0. 0. 0. 0. 0. 0. 0. 0. 0. 0. 0. 0. 0. </a:t>
            </a:r>
            <a:r>
              <a:rPr lang="en" sz="1400">
                <a:solidFill>
                  <a:srgbClr val="000000"/>
                </a:solidFill>
                <a:highlight>
                  <a:srgbClr val="FF0000"/>
                </a:highlight>
              </a:rPr>
              <a:t>9.</a:t>
            </a:r>
            <a:r>
              <a:rPr lang="en" sz="1400">
                <a:solidFill>
                  <a:srgbClr val="000000"/>
                </a:solidFill>
              </a:rPr>
              <a:t> 0. 0. 0. 0. 0.]		-	9 people detected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666666"/>
                </a:solidFill>
              </a:rPr>
              <a:t>[	</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0:'aeroplane', 1:'bicycle', 2:'bird', 3:'boat', 4:'bottle',</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5:'bus', 6:'car', 7:'cat', 8:'chair', 9:'cow', 10:'diningtable',</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11:'dog', 12:'horse', 13:'motorbike', 14:'person',</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15:'pottedplant', 16:'sheep', 17:'sofa', 18:'train', 19:'tvmonitor'</a:t>
            </a:r>
            <a:endParaRPr sz="1400">
              <a:solidFill>
                <a:srgbClr val="666666"/>
              </a:solidFill>
            </a:endParaRPr>
          </a:p>
          <a:p>
            <a:pPr indent="0" lvl="0" marL="0" rtl="0" algn="l">
              <a:lnSpc>
                <a:spcPct val="100000"/>
              </a:lnSpc>
              <a:spcBef>
                <a:spcPts val="0"/>
              </a:spcBef>
              <a:spcAft>
                <a:spcPts val="0"/>
              </a:spcAft>
              <a:buNone/>
            </a:pPr>
            <a:r>
              <a:rPr lang="en" sz="1400">
                <a:solidFill>
                  <a:srgbClr val="666666"/>
                </a:solidFill>
              </a:rPr>
              <a:t>]</a:t>
            </a:r>
            <a:endParaRPr sz="1400">
              <a:solidFill>
                <a:srgbClr val="666666"/>
              </a:solidFill>
            </a:endParaRPr>
          </a:p>
        </p:txBody>
      </p:sp>
      <p:sp>
        <p:nvSpPr>
          <p:cNvPr id="366" name="Google Shape;366;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7" name="Google Shape;367;p35"/>
          <p:cNvPicPr preferRelativeResize="0"/>
          <p:nvPr/>
        </p:nvPicPr>
        <p:blipFill>
          <a:blip r:embed="rId3">
            <a:alphaModFix/>
          </a:blip>
          <a:stretch>
            <a:fillRect/>
          </a:stretch>
        </p:blipFill>
        <p:spPr>
          <a:xfrm>
            <a:off x="5276300" y="691700"/>
            <a:ext cx="3141850" cy="145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- 000191</a:t>
            </a:r>
            <a:endParaRPr/>
          </a:p>
        </p:txBody>
      </p:sp>
      <p:sp>
        <p:nvSpPr>
          <p:cNvPr id="373" name="Google Shape;373;p36"/>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pic>
        <p:nvPicPr>
          <p:cNvPr id="374" name="Google Shape;374;p36"/>
          <p:cNvPicPr preferRelativeResize="0"/>
          <p:nvPr/>
        </p:nvPicPr>
        <p:blipFill>
          <a:blip r:embed="rId3">
            <a:alphaModFix/>
          </a:blip>
          <a:stretch>
            <a:fillRect/>
          </a:stretch>
        </p:blipFill>
        <p:spPr>
          <a:xfrm>
            <a:off x="1345825" y="1853850"/>
            <a:ext cx="6452325" cy="2984850"/>
          </a:xfrm>
          <a:prstGeom prst="rect">
            <a:avLst/>
          </a:prstGeom>
          <a:noFill/>
          <a:ln>
            <a:noFill/>
          </a:ln>
        </p:spPr>
      </p:pic>
      <p:sp>
        <p:nvSpPr>
          <p:cNvPr id="375" name="Google Shape;375;p36"/>
          <p:cNvSpPr txBox="1"/>
          <p:nvPr/>
        </p:nvSpPr>
        <p:spPr>
          <a:xfrm>
            <a:off x="5260450" y="819450"/>
            <a:ext cx="34857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Ground truth: 6 people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Prediction: 	      9 people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76" name="Google Shape;376;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rror Analysis - 000240</a:t>
            </a:r>
            <a:endParaRPr/>
          </a:p>
        </p:txBody>
      </p:sp>
      <p:sp>
        <p:nvSpPr>
          <p:cNvPr id="382" name="Google Shape;382;p37"/>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383" name="Google Shape;383;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Image ID: 000240</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Ground Truth:</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[0. 0. 0. </a:t>
            </a:r>
            <a:r>
              <a:rPr lang="en" sz="1400">
                <a:solidFill>
                  <a:srgbClr val="000000"/>
                </a:solidFill>
                <a:highlight>
                  <a:srgbClr val="FF0000"/>
                </a:highlight>
              </a:rPr>
              <a:t>1.</a:t>
            </a:r>
            <a:r>
              <a:rPr lang="en" sz="1400">
                <a:solidFill>
                  <a:srgbClr val="000000"/>
                </a:solidFill>
              </a:rPr>
              <a:t> 0. 0. </a:t>
            </a:r>
            <a:r>
              <a:rPr lang="en" sz="1400">
                <a:solidFill>
                  <a:srgbClr val="000000"/>
                </a:solidFill>
                <a:highlight>
                  <a:srgbClr val="FF0000"/>
                </a:highlight>
              </a:rPr>
              <a:t>4.</a:t>
            </a:r>
            <a:r>
              <a:rPr lang="en" sz="1400">
                <a:solidFill>
                  <a:srgbClr val="000000"/>
                </a:solidFill>
              </a:rPr>
              <a:t> 0. 0. 0. 0. 0. 0. 0. </a:t>
            </a:r>
            <a:r>
              <a:rPr lang="en" sz="1400">
                <a:solidFill>
                  <a:srgbClr val="000000"/>
                </a:solidFill>
                <a:highlight>
                  <a:srgbClr val="FF0000"/>
                </a:highlight>
              </a:rPr>
              <a:t>2.</a:t>
            </a:r>
            <a:r>
              <a:rPr lang="en" sz="1400">
                <a:solidFill>
                  <a:srgbClr val="000000"/>
                </a:solidFill>
              </a:rPr>
              <a:t> 0. 0. 0. 0. 0.]		-	1 boat, 4 cars and 2 people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Prediction: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[0. 0. 0. </a:t>
            </a:r>
            <a:r>
              <a:rPr lang="en" sz="1400">
                <a:solidFill>
                  <a:srgbClr val="000000"/>
                </a:solidFill>
                <a:highlight>
                  <a:srgbClr val="FF0000"/>
                </a:highlight>
              </a:rPr>
              <a:t>0.</a:t>
            </a:r>
            <a:r>
              <a:rPr lang="en" sz="1400">
                <a:solidFill>
                  <a:srgbClr val="000000"/>
                </a:solidFill>
              </a:rPr>
              <a:t> 0. 0. </a:t>
            </a:r>
            <a:r>
              <a:rPr lang="en" sz="1400">
                <a:solidFill>
                  <a:srgbClr val="000000"/>
                </a:solidFill>
                <a:highlight>
                  <a:srgbClr val="FF0000"/>
                </a:highlight>
              </a:rPr>
              <a:t>7.</a:t>
            </a:r>
            <a:r>
              <a:rPr lang="en" sz="1400">
                <a:solidFill>
                  <a:srgbClr val="000000"/>
                </a:solidFill>
              </a:rPr>
              <a:t> 0. 0. 0. 0. 0. 0. 0. </a:t>
            </a:r>
            <a:r>
              <a:rPr lang="en" sz="1400">
                <a:solidFill>
                  <a:srgbClr val="000000"/>
                </a:solidFill>
                <a:highlight>
                  <a:srgbClr val="FF0000"/>
                </a:highlight>
              </a:rPr>
              <a:t>0.</a:t>
            </a:r>
            <a:r>
              <a:rPr lang="en" sz="1400">
                <a:solidFill>
                  <a:srgbClr val="000000"/>
                </a:solidFill>
              </a:rPr>
              <a:t> 0. 0. 0. 0. 0.]		-	7 cars detected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666666"/>
                </a:solidFill>
              </a:rPr>
              <a:t>[	</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0:'aeroplane', 1:'bicycle', 2:'bird', 3:'boat', 4:'bottle',</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5:'bus', 6:'car', 7:'cat', 8:'chair', 9:'cow', 10:'diningtable',</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11:'dog', 12:'horse', 13:'motorbike', 14:'person',</a:t>
            </a:r>
            <a:endParaRPr sz="1400">
              <a:solidFill>
                <a:srgbClr val="666666"/>
              </a:solidFill>
            </a:endParaRPr>
          </a:p>
          <a:p>
            <a:pPr indent="457200" lvl="0" marL="0" rtl="0" algn="l">
              <a:lnSpc>
                <a:spcPct val="100000"/>
              </a:lnSpc>
              <a:spcBef>
                <a:spcPts val="0"/>
              </a:spcBef>
              <a:spcAft>
                <a:spcPts val="0"/>
              </a:spcAft>
              <a:buNone/>
            </a:pPr>
            <a:r>
              <a:rPr lang="en" sz="1400">
                <a:solidFill>
                  <a:srgbClr val="666666"/>
                </a:solidFill>
              </a:rPr>
              <a:t>15:'pottedplant', 16:'sheep', 17:'sofa', 18:'train', 19:'tvmonitor'</a:t>
            </a:r>
            <a:endParaRPr sz="1400">
              <a:solidFill>
                <a:srgbClr val="666666"/>
              </a:solidFill>
            </a:endParaRPr>
          </a:p>
          <a:p>
            <a:pPr indent="0" lvl="0" marL="0" rtl="0" algn="l">
              <a:lnSpc>
                <a:spcPct val="100000"/>
              </a:lnSpc>
              <a:spcBef>
                <a:spcPts val="0"/>
              </a:spcBef>
              <a:spcAft>
                <a:spcPts val="0"/>
              </a:spcAft>
              <a:buNone/>
            </a:pPr>
            <a:r>
              <a:rPr lang="en" sz="1400">
                <a:solidFill>
                  <a:srgbClr val="666666"/>
                </a:solidFill>
              </a:rPr>
              <a:t>]</a:t>
            </a:r>
            <a:endParaRPr sz="1400">
              <a:solidFill>
                <a:srgbClr val="666666"/>
              </a:solidFill>
            </a:endParaRPr>
          </a:p>
        </p:txBody>
      </p:sp>
      <p:sp>
        <p:nvSpPr>
          <p:cNvPr id="384" name="Google Shape;384;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5" name="Google Shape;385;p37"/>
          <p:cNvPicPr preferRelativeResize="0"/>
          <p:nvPr/>
        </p:nvPicPr>
        <p:blipFill>
          <a:blip r:embed="rId3">
            <a:alphaModFix/>
          </a:blip>
          <a:stretch>
            <a:fillRect/>
          </a:stretch>
        </p:blipFill>
        <p:spPr>
          <a:xfrm>
            <a:off x="5324450" y="811412"/>
            <a:ext cx="3349899" cy="1549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- 000240</a:t>
            </a:r>
            <a:endParaRPr/>
          </a:p>
        </p:txBody>
      </p:sp>
      <p:sp>
        <p:nvSpPr>
          <p:cNvPr id="391" name="Google Shape;391;p38"/>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pic>
        <p:nvPicPr>
          <p:cNvPr id="392" name="Google Shape;392;p38"/>
          <p:cNvPicPr preferRelativeResize="0"/>
          <p:nvPr/>
        </p:nvPicPr>
        <p:blipFill>
          <a:blip r:embed="rId3">
            <a:alphaModFix/>
          </a:blip>
          <a:stretch>
            <a:fillRect/>
          </a:stretch>
        </p:blipFill>
        <p:spPr>
          <a:xfrm>
            <a:off x="1345825" y="1853850"/>
            <a:ext cx="6452325" cy="2984850"/>
          </a:xfrm>
          <a:prstGeom prst="rect">
            <a:avLst/>
          </a:prstGeom>
          <a:noFill/>
          <a:ln>
            <a:noFill/>
          </a:ln>
        </p:spPr>
      </p:pic>
      <p:sp>
        <p:nvSpPr>
          <p:cNvPr id="393" name="Google Shape;393;p38"/>
          <p:cNvSpPr txBox="1"/>
          <p:nvPr/>
        </p:nvSpPr>
        <p:spPr>
          <a:xfrm>
            <a:off x="5260450" y="819450"/>
            <a:ext cx="34857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Ground truth: 1 boat, 4 cars and 3 people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Prediction: 	      0 boat, 7 cars and 0 people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94" name="Google Shape;394;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a:t>
            </a:r>
            <a:r>
              <a:rPr lang="en"/>
              <a:t>Future Work</a:t>
            </a:r>
            <a:endParaRPr/>
          </a:p>
        </p:txBody>
      </p:sp>
      <p:sp>
        <p:nvSpPr>
          <p:cNvPr id="400" name="Google Shape;400;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06" name="Google Shape;406;p40"/>
          <p:cNvSpPr txBox="1"/>
          <p:nvPr>
            <p:ph idx="1" type="body"/>
          </p:nvPr>
        </p:nvSpPr>
        <p:spPr>
          <a:xfrm>
            <a:off x="729450" y="2155075"/>
            <a:ext cx="7688700" cy="963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Further analyze results on our improved methods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Test improved approach on more datasets (COCO, etc.)</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Explore more on hyper-parameters</a:t>
            </a:r>
            <a:endParaRPr sz="1600">
              <a:solidFill>
                <a:srgbClr val="000000"/>
              </a:solidFill>
            </a:endParaRPr>
          </a:p>
        </p:txBody>
      </p:sp>
      <p:sp>
        <p:nvSpPr>
          <p:cNvPr id="407" name="Google Shape;407;p40"/>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408" name="Google Shape;408;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a:t>
            </a:r>
            <a:r>
              <a:rPr lang="en"/>
              <a:t>. References</a:t>
            </a:r>
            <a:endParaRPr/>
          </a:p>
        </p:txBody>
      </p:sp>
      <p:sp>
        <p:nvSpPr>
          <p:cNvPr id="414" name="Google Shape;414;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 Task Definition</a:t>
            </a:r>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20" name="Google Shape;420;p42"/>
          <p:cNvSpPr txBox="1"/>
          <p:nvPr>
            <p:ph idx="1" type="body"/>
          </p:nvPr>
        </p:nvSpPr>
        <p:spPr>
          <a:xfrm>
            <a:off x="729450" y="2078875"/>
            <a:ext cx="62469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50">
                <a:solidFill>
                  <a:srgbClr val="000000"/>
                </a:solidFill>
                <a:latin typeface="Arial"/>
                <a:ea typeface="Arial"/>
                <a:cs typeface="Arial"/>
                <a:sym typeface="Arial"/>
              </a:rPr>
              <a:t>1. </a:t>
            </a:r>
            <a:r>
              <a:rPr lang="en" sz="1150">
                <a:solidFill>
                  <a:srgbClr val="000000"/>
                </a:solidFill>
                <a:latin typeface="Arial"/>
                <a:ea typeface="Arial"/>
                <a:cs typeface="Arial"/>
                <a:sym typeface="Arial"/>
              </a:rPr>
              <a:t>Cholakkal, Hisham, et al. Object Counting and Instance Segmentation with Image-level Supervision. In </a:t>
            </a:r>
            <a:r>
              <a:rPr lang="en" sz="1150">
                <a:solidFill>
                  <a:srgbClr val="000000"/>
                </a:solidFill>
                <a:latin typeface="Courier New"/>
                <a:ea typeface="Courier New"/>
                <a:cs typeface="Courier New"/>
                <a:sym typeface="Courier New"/>
              </a:rPr>
              <a:t>​</a:t>
            </a:r>
            <a:r>
              <a:rPr lang="en" sz="1150">
                <a:solidFill>
                  <a:srgbClr val="000000"/>
                </a:solidFill>
                <a:latin typeface="Arial"/>
                <a:ea typeface="Arial"/>
                <a:cs typeface="Arial"/>
                <a:sym typeface="Arial"/>
              </a:rPr>
              <a:t>CVPR</a:t>
            </a:r>
            <a:r>
              <a:rPr lang="en" sz="1150">
                <a:solidFill>
                  <a:srgbClr val="000000"/>
                </a:solidFill>
                <a:latin typeface="Courier New"/>
                <a:ea typeface="Courier New"/>
                <a:cs typeface="Courier New"/>
                <a:sym typeface="Courier New"/>
              </a:rPr>
              <a:t>​</a:t>
            </a:r>
            <a:r>
              <a:rPr lang="en" sz="1150">
                <a:solidFill>
                  <a:srgbClr val="000000"/>
                </a:solidFill>
                <a:latin typeface="Arial"/>
                <a:ea typeface="Arial"/>
                <a:cs typeface="Arial"/>
                <a:sym typeface="Arial"/>
              </a:rPr>
              <a:t>, 2019.</a:t>
            </a:r>
            <a:endParaRPr sz="115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150">
                <a:solidFill>
                  <a:srgbClr val="000000"/>
                </a:solidFill>
                <a:latin typeface="Arial"/>
                <a:ea typeface="Arial"/>
                <a:cs typeface="Arial"/>
                <a:sym typeface="Arial"/>
              </a:rPr>
              <a:t>2. P. Chattopadhyay, R. Vedantam, R. R. Selvaraju, D. Batra, and D. Parikh. Counting Everyday Objects in Everyday Scenes. In</a:t>
            </a:r>
            <a:r>
              <a:rPr lang="en" sz="1150">
                <a:solidFill>
                  <a:srgbClr val="000000"/>
                </a:solidFill>
                <a:latin typeface="Courier New"/>
                <a:ea typeface="Courier New"/>
                <a:cs typeface="Courier New"/>
                <a:sym typeface="Courier New"/>
              </a:rPr>
              <a:t>​ </a:t>
            </a:r>
            <a:r>
              <a:rPr lang="en" sz="1150">
                <a:solidFill>
                  <a:srgbClr val="000000"/>
                </a:solidFill>
                <a:latin typeface="Arial"/>
                <a:ea typeface="Arial"/>
                <a:cs typeface="Arial"/>
                <a:sym typeface="Arial"/>
              </a:rPr>
              <a:t>CVPR</a:t>
            </a:r>
            <a:r>
              <a:rPr lang="en" sz="1150">
                <a:solidFill>
                  <a:srgbClr val="000000"/>
                </a:solidFill>
                <a:latin typeface="Courier New"/>
                <a:ea typeface="Courier New"/>
                <a:cs typeface="Courier New"/>
                <a:sym typeface="Courier New"/>
              </a:rPr>
              <a:t>​</a:t>
            </a:r>
            <a:r>
              <a:rPr lang="en" sz="1150">
                <a:solidFill>
                  <a:srgbClr val="000000"/>
                </a:solidFill>
                <a:latin typeface="Arial"/>
                <a:ea typeface="Arial"/>
                <a:cs typeface="Arial"/>
                <a:sym typeface="Arial"/>
              </a:rPr>
              <a:t>, 2017.</a:t>
            </a:r>
            <a:endParaRPr sz="115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150">
                <a:solidFill>
                  <a:srgbClr val="000000"/>
                </a:solidFill>
                <a:latin typeface="Arial"/>
                <a:ea typeface="Arial"/>
                <a:cs typeface="Arial"/>
                <a:sym typeface="Arial"/>
              </a:rPr>
              <a:t>3. Weidi, X., Noble, J. A., &amp; Zisserman, A. Microscopy Cell Counting with Fully Convolutional Regression Networks. In </a:t>
            </a:r>
            <a:r>
              <a:rPr lang="en" sz="1150">
                <a:solidFill>
                  <a:srgbClr val="000000"/>
                </a:solidFill>
                <a:latin typeface="Courier New"/>
                <a:ea typeface="Courier New"/>
                <a:cs typeface="Courier New"/>
                <a:sym typeface="Courier New"/>
              </a:rPr>
              <a:t>​</a:t>
            </a:r>
            <a:r>
              <a:rPr lang="en" sz="1150">
                <a:solidFill>
                  <a:srgbClr val="000000"/>
                </a:solidFill>
                <a:latin typeface="Arial"/>
                <a:ea typeface="Arial"/>
                <a:cs typeface="Arial"/>
                <a:sym typeface="Arial"/>
              </a:rPr>
              <a:t>MICCAI</a:t>
            </a:r>
            <a:r>
              <a:rPr lang="en" sz="1150">
                <a:solidFill>
                  <a:srgbClr val="000000"/>
                </a:solidFill>
                <a:latin typeface="Courier New"/>
                <a:ea typeface="Courier New"/>
                <a:cs typeface="Courier New"/>
                <a:sym typeface="Courier New"/>
              </a:rPr>
              <a:t>​</a:t>
            </a:r>
            <a:r>
              <a:rPr lang="en" sz="1150">
                <a:solidFill>
                  <a:srgbClr val="000000"/>
                </a:solidFill>
                <a:latin typeface="Arial"/>
                <a:ea typeface="Arial"/>
                <a:cs typeface="Arial"/>
                <a:sym typeface="Arial"/>
              </a:rPr>
              <a:t>, 2015.</a:t>
            </a:r>
            <a:endParaRPr sz="1150">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rPr lang="en" sz="1150">
                <a:solidFill>
                  <a:srgbClr val="000000"/>
                </a:solidFill>
                <a:latin typeface="Arial"/>
                <a:ea typeface="Arial"/>
                <a:cs typeface="Arial"/>
                <a:sym typeface="Arial"/>
              </a:rPr>
              <a:t>4. K.-K. Maninis, J. Pont-Tuset, P. Arbelaez, and L. Van Gool. Convolutional Oriented Boundaries.In ECCV. Springer, 2016.</a:t>
            </a:r>
            <a:endParaRPr sz="1150">
              <a:solidFill>
                <a:srgbClr val="000000"/>
              </a:solidFill>
              <a:latin typeface="Arial"/>
              <a:ea typeface="Arial"/>
              <a:cs typeface="Arial"/>
              <a:sym typeface="Arial"/>
            </a:endParaRPr>
          </a:p>
        </p:txBody>
      </p:sp>
      <p:sp>
        <p:nvSpPr>
          <p:cNvPr id="421" name="Google Shape;421;p42"/>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sp>
        <p:nvSpPr>
          <p:cNvPr id="422" name="Google Shape;422;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3"/>
          <p:cNvSpPr txBox="1"/>
          <p:nvPr>
            <p:ph type="title"/>
          </p:nvPr>
        </p:nvSpPr>
        <p:spPr>
          <a:xfrm>
            <a:off x="2482050" y="1632850"/>
            <a:ext cx="3537600" cy="228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Questions ?</a:t>
            </a:r>
            <a:endParaRPr/>
          </a:p>
        </p:txBody>
      </p:sp>
      <p:sp>
        <p:nvSpPr>
          <p:cNvPr id="428" name="Google Shape;428;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Task</a:t>
            </a:r>
            <a:r>
              <a:rPr lang="en" sz="3200"/>
              <a:t> Definition</a:t>
            </a:r>
            <a:endParaRPr sz="3200"/>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Common o</a:t>
            </a:r>
            <a:r>
              <a:rPr b="1" lang="en" sz="1400">
                <a:solidFill>
                  <a:srgbClr val="000000"/>
                </a:solidFill>
              </a:rPr>
              <a:t>bject counting in natural scene</a:t>
            </a:r>
            <a:endParaRPr b="1" sz="14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Input:</a:t>
            </a:r>
            <a:r>
              <a:rPr lang="en" sz="1200">
                <a:solidFill>
                  <a:srgbClr val="000000"/>
                </a:solidFill>
              </a:rPr>
              <a:t> image</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Output:</a:t>
            </a:r>
            <a:r>
              <a:rPr lang="en" sz="1200">
                <a:solidFill>
                  <a:srgbClr val="000000"/>
                </a:solidFill>
              </a:rPr>
              <a:t> object counts in each category</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Different from crowd counting</a:t>
            </a:r>
            <a:endParaRPr sz="12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Weak supervision</a:t>
            </a:r>
            <a:endParaRPr b="1" sz="14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Image level annotation: c</a:t>
            </a:r>
            <a:r>
              <a:rPr lang="en" sz="1200">
                <a:solidFill>
                  <a:srgbClr val="000000"/>
                </a:solidFill>
              </a:rPr>
              <a:t>ounts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vs. point-level annotation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vs. bounding boxes</a:t>
            </a:r>
            <a:endParaRPr sz="1200">
              <a:solidFill>
                <a:srgbClr val="000000"/>
              </a:solidFill>
            </a:endParaRPr>
          </a:p>
        </p:txBody>
      </p:sp>
      <p:sp>
        <p:nvSpPr>
          <p:cNvPr id="111" name="Google Shape;111;p16"/>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grpSp>
        <p:nvGrpSpPr>
          <p:cNvPr id="112" name="Google Shape;112;p16"/>
          <p:cNvGrpSpPr/>
          <p:nvPr/>
        </p:nvGrpSpPr>
        <p:grpSpPr>
          <a:xfrm>
            <a:off x="5595012" y="1856825"/>
            <a:ext cx="2314236" cy="2261158"/>
            <a:chOff x="4268800" y="2978925"/>
            <a:chExt cx="1995375" cy="2049450"/>
          </a:xfrm>
        </p:grpSpPr>
        <p:pic>
          <p:nvPicPr>
            <p:cNvPr id="113" name="Google Shape;113;p16"/>
            <p:cNvPicPr preferRelativeResize="0"/>
            <p:nvPr/>
          </p:nvPicPr>
          <p:blipFill rotWithShape="1">
            <a:blip r:embed="rId3">
              <a:alphaModFix/>
            </a:blip>
            <a:srcRect b="0" l="0" r="64477" t="0"/>
            <a:stretch/>
          </p:blipFill>
          <p:spPr>
            <a:xfrm>
              <a:off x="4268800" y="3340450"/>
              <a:ext cx="1744726" cy="1687925"/>
            </a:xfrm>
            <a:prstGeom prst="rect">
              <a:avLst/>
            </a:prstGeom>
            <a:noFill/>
            <a:ln>
              <a:noFill/>
            </a:ln>
          </p:spPr>
        </p:pic>
        <p:sp>
          <p:nvSpPr>
            <p:cNvPr id="114" name="Google Shape;114;p16"/>
            <p:cNvSpPr/>
            <p:nvPr/>
          </p:nvSpPr>
          <p:spPr>
            <a:xfrm>
              <a:off x="5477575" y="2978925"/>
              <a:ext cx="786600" cy="389700"/>
            </a:xfrm>
            <a:prstGeom prst="wedgeRoundRectCallout">
              <a:avLst>
                <a:gd fmla="val -58420" name="adj1"/>
                <a:gd fmla="val 1196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dogs</a:t>
              </a:r>
              <a:endParaRPr/>
            </a:p>
          </p:txBody>
        </p:sp>
      </p:grpSp>
      <p:sp>
        <p:nvSpPr>
          <p:cNvPr id="115" name="Google Shape;11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lang="en"/>
              <a:t>. The </a:t>
            </a:r>
            <a:r>
              <a:rPr lang="en"/>
              <a:t>Approach</a:t>
            </a:r>
            <a:endParaRPr/>
          </a:p>
          <a:p>
            <a:pPr indent="0" lvl="0" marL="0" rtl="0" algn="l">
              <a:spcBef>
                <a:spcPts val="0"/>
              </a:spcBef>
              <a:spcAft>
                <a:spcPts val="0"/>
              </a:spcAft>
              <a:buNone/>
            </a:pPr>
            <a:r>
              <a:rPr lang="en"/>
              <a:t>		and Our Improvement</a:t>
            </a:r>
            <a:endParaRPr/>
          </a:p>
        </p:txBody>
      </p:sp>
      <p:sp>
        <p:nvSpPr>
          <p:cNvPr id="121" name="Google Shape;121;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How to do object counting?</a:t>
            </a:r>
            <a:endParaRPr sz="3200"/>
          </a:p>
        </p:txBody>
      </p:sp>
      <p:sp>
        <p:nvSpPr>
          <p:cNvPr id="127" name="Google Shape;12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Localization-based methods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Detect and localize individual object instances</a:t>
            </a:r>
            <a:endParaRPr>
              <a:solidFill>
                <a:srgbClr val="000000"/>
              </a:solidFill>
            </a:endParaRPr>
          </a:p>
          <a:p>
            <a:pPr indent="-311150" lvl="0" marL="457200" rtl="0" algn="l">
              <a:spcBef>
                <a:spcPts val="0"/>
              </a:spcBef>
              <a:spcAft>
                <a:spcPts val="0"/>
              </a:spcAft>
              <a:buClr>
                <a:srgbClr val="000000"/>
              </a:buClr>
              <a:buSzPts val="1300"/>
              <a:buChar char="❖"/>
            </a:pPr>
            <a:r>
              <a:rPr b="1" lang="en">
                <a:solidFill>
                  <a:srgbClr val="000000"/>
                </a:solidFill>
              </a:rPr>
              <a:t>Regression-based methods</a:t>
            </a:r>
            <a:endParaRPr b="1">
              <a:solidFill>
                <a:srgbClr val="000000"/>
              </a:solidFill>
            </a:endParaRPr>
          </a:p>
          <a:p>
            <a:pPr indent="-298450" lvl="1" marL="914400" rtl="0" algn="l">
              <a:spcBef>
                <a:spcPts val="0"/>
              </a:spcBef>
              <a:spcAft>
                <a:spcPts val="0"/>
              </a:spcAft>
              <a:buClr>
                <a:srgbClr val="000000"/>
              </a:buClr>
              <a:buSzPts val="1100"/>
              <a:buChar char="➢"/>
            </a:pPr>
            <a:r>
              <a:rPr b="1" lang="en">
                <a:solidFill>
                  <a:srgbClr val="000000"/>
                </a:solidFill>
              </a:rPr>
              <a:t>Density map</a:t>
            </a:r>
            <a:endParaRPr b="1">
              <a:solidFill>
                <a:srgbClr val="000000"/>
              </a:solidFill>
            </a:endParaRPr>
          </a:p>
        </p:txBody>
      </p:sp>
      <p:sp>
        <p:nvSpPr>
          <p:cNvPr id="128" name="Google Shape;128;p18"/>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grpSp>
        <p:nvGrpSpPr>
          <p:cNvPr id="129" name="Google Shape;129;p18"/>
          <p:cNvGrpSpPr/>
          <p:nvPr/>
        </p:nvGrpSpPr>
        <p:grpSpPr>
          <a:xfrm>
            <a:off x="2170050" y="3219175"/>
            <a:ext cx="3393550" cy="1687925"/>
            <a:chOff x="1429075" y="3082925"/>
            <a:chExt cx="3393550" cy="1687925"/>
          </a:xfrm>
        </p:grpSpPr>
        <p:pic>
          <p:nvPicPr>
            <p:cNvPr id="130" name="Google Shape;130;p18"/>
            <p:cNvPicPr preferRelativeResize="0"/>
            <p:nvPr/>
          </p:nvPicPr>
          <p:blipFill rotWithShape="1">
            <a:blip r:embed="rId3">
              <a:alphaModFix/>
            </a:blip>
            <a:srcRect b="0" l="0" r="64477" t="0"/>
            <a:stretch/>
          </p:blipFill>
          <p:spPr>
            <a:xfrm>
              <a:off x="1429075" y="3082925"/>
              <a:ext cx="1744726" cy="1687925"/>
            </a:xfrm>
            <a:prstGeom prst="rect">
              <a:avLst/>
            </a:prstGeom>
            <a:noFill/>
            <a:ln>
              <a:noFill/>
            </a:ln>
          </p:spPr>
        </p:pic>
        <p:pic>
          <p:nvPicPr>
            <p:cNvPr id="131" name="Google Shape;131;p18"/>
            <p:cNvPicPr preferRelativeResize="0"/>
            <p:nvPr/>
          </p:nvPicPr>
          <p:blipFill rotWithShape="1">
            <a:blip r:embed="rId3">
              <a:alphaModFix/>
            </a:blip>
            <a:srcRect b="0" l="68980" r="0" t="0"/>
            <a:stretch/>
          </p:blipFill>
          <p:spPr>
            <a:xfrm>
              <a:off x="3299099" y="3082925"/>
              <a:ext cx="1523525" cy="1687925"/>
            </a:xfrm>
            <a:prstGeom prst="rect">
              <a:avLst/>
            </a:prstGeom>
            <a:noFill/>
            <a:ln>
              <a:noFill/>
            </a:ln>
          </p:spPr>
        </p:pic>
      </p:grpSp>
      <p:sp>
        <p:nvSpPr>
          <p:cNvPr id="132" name="Google Shape;132;p18"/>
          <p:cNvSpPr/>
          <p:nvPr/>
        </p:nvSpPr>
        <p:spPr>
          <a:xfrm>
            <a:off x="2993750" y="2903025"/>
            <a:ext cx="786600" cy="389700"/>
          </a:xfrm>
          <a:prstGeom prst="wedgeRoundRectCallout">
            <a:avLst>
              <a:gd fmla="val -58420" name="adj1"/>
              <a:gd fmla="val 1196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dogs</a:t>
            </a:r>
            <a:endParaRPr/>
          </a:p>
        </p:txBody>
      </p:sp>
      <p:sp>
        <p:nvSpPr>
          <p:cNvPr id="133" name="Google Shape;133;p18"/>
          <p:cNvSpPr/>
          <p:nvPr/>
        </p:nvSpPr>
        <p:spPr>
          <a:xfrm>
            <a:off x="5264050" y="2903025"/>
            <a:ext cx="786600" cy="389700"/>
          </a:xfrm>
          <a:prstGeom prst="wedgeRoundRectCallout">
            <a:avLst>
              <a:gd fmla="val -58420" name="adj1"/>
              <a:gd fmla="val 1196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dogs</a:t>
            </a:r>
            <a:endParaRPr/>
          </a:p>
        </p:txBody>
      </p:sp>
      <p:sp>
        <p:nvSpPr>
          <p:cNvPr id="134" name="Google Shape;134;p18"/>
          <p:cNvSpPr/>
          <p:nvPr/>
        </p:nvSpPr>
        <p:spPr>
          <a:xfrm>
            <a:off x="2696575" y="3645475"/>
            <a:ext cx="297300" cy="8421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033475" y="3881625"/>
            <a:ext cx="364200" cy="677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2949750" y="3548025"/>
            <a:ext cx="329700" cy="4695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Spatial distribution of objects</a:t>
            </a:r>
            <a:endParaRPr sz="3200"/>
          </a:p>
        </p:txBody>
      </p:sp>
      <p:sp>
        <p:nvSpPr>
          <p:cNvPr id="143" name="Google Shape;143;p19"/>
          <p:cNvSpPr txBox="1"/>
          <p:nvPr>
            <p:ph idx="1" type="body"/>
          </p:nvPr>
        </p:nvSpPr>
        <p:spPr>
          <a:xfrm>
            <a:off x="729450" y="2078875"/>
            <a:ext cx="7688700" cy="66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We hope the density map not only predict the counts, but also preserve the spatial distribution of the objects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Beneficial to the </a:t>
            </a:r>
            <a:r>
              <a:rPr lang="en">
                <a:solidFill>
                  <a:srgbClr val="000000"/>
                </a:solidFill>
              </a:rPr>
              <a:t>downstream</a:t>
            </a:r>
            <a:r>
              <a:rPr lang="en">
                <a:solidFill>
                  <a:srgbClr val="000000"/>
                </a:solidFill>
              </a:rPr>
              <a:t> task, such as semantic segmentation</a:t>
            </a:r>
            <a:endParaRPr>
              <a:solidFill>
                <a:srgbClr val="000000"/>
              </a:solidFill>
            </a:endParaRPr>
          </a:p>
        </p:txBody>
      </p:sp>
      <p:sp>
        <p:nvSpPr>
          <p:cNvPr id="144" name="Google Shape;144;p19"/>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grpSp>
        <p:nvGrpSpPr>
          <p:cNvPr id="145" name="Google Shape;145;p19"/>
          <p:cNvGrpSpPr/>
          <p:nvPr/>
        </p:nvGrpSpPr>
        <p:grpSpPr>
          <a:xfrm>
            <a:off x="1975125" y="3166200"/>
            <a:ext cx="3437825" cy="1690888"/>
            <a:chOff x="1429075" y="3006725"/>
            <a:chExt cx="3437825" cy="1690888"/>
          </a:xfrm>
        </p:grpSpPr>
        <p:pic>
          <p:nvPicPr>
            <p:cNvPr id="146" name="Google Shape;146;p19"/>
            <p:cNvPicPr preferRelativeResize="0"/>
            <p:nvPr/>
          </p:nvPicPr>
          <p:blipFill rotWithShape="1">
            <a:blip r:embed="rId3">
              <a:alphaModFix/>
            </a:blip>
            <a:srcRect b="0" l="0" r="64477" t="0"/>
            <a:stretch/>
          </p:blipFill>
          <p:spPr>
            <a:xfrm>
              <a:off x="1429075" y="3006725"/>
              <a:ext cx="1744726" cy="1687925"/>
            </a:xfrm>
            <a:prstGeom prst="rect">
              <a:avLst/>
            </a:prstGeom>
            <a:noFill/>
            <a:ln>
              <a:noFill/>
            </a:ln>
          </p:spPr>
        </p:pic>
        <p:pic>
          <p:nvPicPr>
            <p:cNvPr id="147" name="Google Shape;147;p19"/>
            <p:cNvPicPr preferRelativeResize="0"/>
            <p:nvPr/>
          </p:nvPicPr>
          <p:blipFill rotWithShape="1">
            <a:blip r:embed="rId3">
              <a:alphaModFix/>
            </a:blip>
            <a:srcRect b="0" l="68980" r="0" t="8206"/>
            <a:stretch/>
          </p:blipFill>
          <p:spPr>
            <a:xfrm>
              <a:off x="3343375" y="3148162"/>
              <a:ext cx="1523525" cy="1549450"/>
            </a:xfrm>
            <a:prstGeom prst="rect">
              <a:avLst/>
            </a:prstGeom>
            <a:noFill/>
            <a:ln>
              <a:noFill/>
            </a:ln>
          </p:spPr>
        </p:pic>
      </p:grpSp>
      <p:sp>
        <p:nvSpPr>
          <p:cNvPr id="148" name="Google Shape;148;p19"/>
          <p:cNvSpPr/>
          <p:nvPr/>
        </p:nvSpPr>
        <p:spPr>
          <a:xfrm>
            <a:off x="4820800" y="2855100"/>
            <a:ext cx="786600" cy="389700"/>
          </a:xfrm>
          <a:prstGeom prst="wedgeRoundRectCallout">
            <a:avLst>
              <a:gd fmla="val -58420" name="adj1"/>
              <a:gd fmla="val 1196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dogs</a:t>
            </a:r>
            <a:endParaRPr/>
          </a:p>
        </p:txBody>
      </p:sp>
      <p:pic>
        <p:nvPicPr>
          <p:cNvPr id="149" name="Google Shape;149;p19"/>
          <p:cNvPicPr preferRelativeResize="0"/>
          <p:nvPr/>
        </p:nvPicPr>
        <p:blipFill rotWithShape="1">
          <a:blip r:embed="rId4">
            <a:alphaModFix/>
          </a:blip>
          <a:srcRect b="0" l="55769" r="0" t="6375"/>
          <a:stretch/>
        </p:blipFill>
        <p:spPr>
          <a:xfrm>
            <a:off x="5667425" y="3314125"/>
            <a:ext cx="1447276" cy="1417200"/>
          </a:xfrm>
          <a:prstGeom prst="rect">
            <a:avLst/>
          </a:prstGeom>
          <a:noFill/>
          <a:ln>
            <a:noFill/>
          </a:ln>
        </p:spPr>
      </p:pic>
      <p:sp>
        <p:nvSpPr>
          <p:cNvPr id="150" name="Google Shape;150;p19"/>
          <p:cNvSpPr/>
          <p:nvPr/>
        </p:nvSpPr>
        <p:spPr>
          <a:xfrm>
            <a:off x="6714750" y="2855100"/>
            <a:ext cx="786600" cy="389700"/>
          </a:xfrm>
          <a:prstGeom prst="wedgeRoundRectCallout">
            <a:avLst>
              <a:gd fmla="val -58420" name="adj1"/>
              <a:gd fmla="val 1196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 dogs</a:t>
            </a:r>
            <a:endParaRPr/>
          </a:p>
        </p:txBody>
      </p:sp>
      <p:sp>
        <p:nvSpPr>
          <p:cNvPr id="151" name="Google Shape;151;p19"/>
          <p:cNvSpPr/>
          <p:nvPr/>
        </p:nvSpPr>
        <p:spPr>
          <a:xfrm>
            <a:off x="4383425" y="4731325"/>
            <a:ext cx="678900" cy="2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better</a:t>
            </a:r>
            <a:endParaRPr/>
          </a:p>
        </p:txBody>
      </p:sp>
      <p:sp>
        <p:nvSpPr>
          <p:cNvPr id="152" name="Google Shape;152;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Branch 1: image classification</a:t>
            </a:r>
            <a:endParaRPr sz="3200"/>
          </a:p>
        </p:txBody>
      </p:sp>
      <p:sp>
        <p:nvSpPr>
          <p:cNvPr id="158" name="Google Shape;158;p20"/>
          <p:cNvSpPr txBox="1"/>
          <p:nvPr>
            <p:ph idx="1" type="body"/>
          </p:nvPr>
        </p:nvSpPr>
        <p:spPr>
          <a:xfrm>
            <a:off x="729450" y="2078875"/>
            <a:ext cx="7688700" cy="66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Generate pseudo ground-truth of locations by exploiting the coarse-level localization capabilities of an image classifier</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There is a classification confidence score at each pixel</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Use the </a:t>
            </a:r>
            <a:r>
              <a:rPr lang="en">
                <a:solidFill>
                  <a:srgbClr val="000000"/>
                </a:solidFill>
              </a:rPr>
              <a:t>(top-k)</a:t>
            </a:r>
            <a:r>
              <a:rPr lang="en">
                <a:solidFill>
                  <a:srgbClr val="000000"/>
                </a:solidFill>
              </a:rPr>
              <a:t> l</a:t>
            </a:r>
            <a:r>
              <a:rPr lang="en">
                <a:solidFill>
                  <a:srgbClr val="000000"/>
                </a:solidFill>
              </a:rPr>
              <a:t>ocal maxima of the score as the pseudo ground-truth of object locations</a:t>
            </a:r>
            <a:endParaRPr>
              <a:solidFill>
                <a:srgbClr val="000000"/>
              </a:solidFill>
            </a:endParaRPr>
          </a:p>
        </p:txBody>
      </p:sp>
      <p:sp>
        <p:nvSpPr>
          <p:cNvPr id="159" name="Google Shape;159;p20"/>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pic>
        <p:nvPicPr>
          <p:cNvPr id="160" name="Google Shape;160;p20"/>
          <p:cNvPicPr preferRelativeResize="0"/>
          <p:nvPr/>
        </p:nvPicPr>
        <p:blipFill rotWithShape="1">
          <a:blip r:embed="rId3">
            <a:alphaModFix/>
          </a:blip>
          <a:srcRect b="0" l="68980" r="0" t="8206"/>
          <a:stretch/>
        </p:blipFill>
        <p:spPr>
          <a:xfrm>
            <a:off x="3941800" y="3336187"/>
            <a:ext cx="1523525" cy="1549450"/>
          </a:xfrm>
          <a:prstGeom prst="rect">
            <a:avLst/>
          </a:prstGeom>
          <a:noFill/>
          <a:ln>
            <a:noFill/>
          </a:ln>
        </p:spPr>
      </p:pic>
      <p:pic>
        <p:nvPicPr>
          <p:cNvPr id="161" name="Google Shape;161;p20"/>
          <p:cNvPicPr preferRelativeResize="0"/>
          <p:nvPr/>
        </p:nvPicPr>
        <p:blipFill rotWithShape="1">
          <a:blip r:embed="rId4">
            <a:alphaModFix/>
          </a:blip>
          <a:srcRect b="46871" l="72062" r="7019" t="45498"/>
          <a:stretch/>
        </p:blipFill>
        <p:spPr>
          <a:xfrm>
            <a:off x="4485575" y="4471000"/>
            <a:ext cx="684450" cy="115500"/>
          </a:xfrm>
          <a:prstGeom prst="rect">
            <a:avLst/>
          </a:prstGeom>
          <a:noFill/>
          <a:ln>
            <a:noFill/>
          </a:ln>
        </p:spPr>
      </p:pic>
      <p:pic>
        <p:nvPicPr>
          <p:cNvPr id="162" name="Google Shape;162;p20"/>
          <p:cNvPicPr preferRelativeResize="0"/>
          <p:nvPr/>
        </p:nvPicPr>
        <p:blipFill rotWithShape="1">
          <a:blip r:embed="rId4">
            <a:alphaModFix/>
          </a:blip>
          <a:srcRect b="46871" l="65693" r="0" t="38991"/>
          <a:stretch/>
        </p:blipFill>
        <p:spPr>
          <a:xfrm>
            <a:off x="4064900" y="3368900"/>
            <a:ext cx="1122550" cy="214000"/>
          </a:xfrm>
          <a:prstGeom prst="rect">
            <a:avLst/>
          </a:prstGeom>
          <a:noFill/>
          <a:ln>
            <a:noFill/>
          </a:ln>
        </p:spPr>
      </p:pic>
      <p:pic>
        <p:nvPicPr>
          <p:cNvPr id="163" name="Google Shape;163;p20"/>
          <p:cNvPicPr preferRelativeResize="0"/>
          <p:nvPr/>
        </p:nvPicPr>
        <p:blipFill rotWithShape="1">
          <a:blip r:embed="rId4">
            <a:alphaModFix/>
          </a:blip>
          <a:srcRect b="46871" l="65692" r="11451" t="38991"/>
          <a:stretch/>
        </p:blipFill>
        <p:spPr>
          <a:xfrm rot="10800000">
            <a:off x="4624375" y="4257000"/>
            <a:ext cx="747901" cy="214000"/>
          </a:xfrm>
          <a:prstGeom prst="rect">
            <a:avLst/>
          </a:prstGeom>
          <a:noFill/>
          <a:ln>
            <a:noFill/>
          </a:ln>
        </p:spPr>
      </p:pic>
      <p:pic>
        <p:nvPicPr>
          <p:cNvPr id="164" name="Google Shape;164;p20"/>
          <p:cNvPicPr preferRelativeResize="0"/>
          <p:nvPr/>
        </p:nvPicPr>
        <p:blipFill rotWithShape="1">
          <a:blip r:embed="rId4">
            <a:alphaModFix/>
          </a:blip>
          <a:srcRect b="46871" l="75504" r="0" t="45498"/>
          <a:stretch/>
        </p:blipFill>
        <p:spPr>
          <a:xfrm>
            <a:off x="4064900" y="3582900"/>
            <a:ext cx="801524" cy="115500"/>
          </a:xfrm>
          <a:prstGeom prst="rect">
            <a:avLst/>
          </a:prstGeom>
          <a:noFill/>
          <a:ln>
            <a:noFill/>
          </a:ln>
        </p:spPr>
      </p:pic>
      <p:pic>
        <p:nvPicPr>
          <p:cNvPr id="165" name="Google Shape;165;p20"/>
          <p:cNvPicPr preferRelativeResize="0"/>
          <p:nvPr/>
        </p:nvPicPr>
        <p:blipFill rotWithShape="1">
          <a:blip r:embed="rId4">
            <a:alphaModFix/>
          </a:blip>
          <a:srcRect b="46871" l="68720" r="0" t="39118"/>
          <a:stretch/>
        </p:blipFill>
        <p:spPr>
          <a:xfrm rot="-5400000">
            <a:off x="3737313" y="4104113"/>
            <a:ext cx="1023500" cy="212075"/>
          </a:xfrm>
          <a:prstGeom prst="rect">
            <a:avLst/>
          </a:prstGeom>
          <a:noFill/>
          <a:ln>
            <a:noFill/>
          </a:ln>
        </p:spPr>
      </p:pic>
      <p:pic>
        <p:nvPicPr>
          <p:cNvPr id="166" name="Google Shape;166;p20"/>
          <p:cNvPicPr preferRelativeResize="0"/>
          <p:nvPr/>
        </p:nvPicPr>
        <p:blipFill rotWithShape="1">
          <a:blip r:embed="rId4">
            <a:alphaModFix/>
          </a:blip>
          <a:srcRect b="33951" l="74712" r="4369" t="58418"/>
          <a:stretch/>
        </p:blipFill>
        <p:spPr>
          <a:xfrm>
            <a:off x="4737600" y="4606400"/>
            <a:ext cx="684450" cy="115500"/>
          </a:xfrm>
          <a:prstGeom prst="rect">
            <a:avLst/>
          </a:prstGeom>
          <a:noFill/>
          <a:ln>
            <a:noFill/>
          </a:ln>
        </p:spPr>
      </p:pic>
      <p:pic>
        <p:nvPicPr>
          <p:cNvPr id="167" name="Google Shape;167;p20"/>
          <p:cNvPicPr preferRelativeResize="0"/>
          <p:nvPr/>
        </p:nvPicPr>
        <p:blipFill rotWithShape="1">
          <a:blip r:embed="rId4">
            <a:alphaModFix/>
          </a:blip>
          <a:srcRect b="33951" l="74712" r="4369" t="58418"/>
          <a:stretch/>
        </p:blipFill>
        <p:spPr>
          <a:xfrm>
            <a:off x="4384525" y="4365850"/>
            <a:ext cx="684450" cy="115500"/>
          </a:xfrm>
          <a:prstGeom prst="rect">
            <a:avLst/>
          </a:prstGeom>
          <a:noFill/>
          <a:ln>
            <a:noFill/>
          </a:ln>
        </p:spPr>
      </p:pic>
      <p:pic>
        <p:nvPicPr>
          <p:cNvPr id="168" name="Google Shape;168;p20"/>
          <p:cNvPicPr preferRelativeResize="0"/>
          <p:nvPr/>
        </p:nvPicPr>
        <p:blipFill rotWithShape="1">
          <a:blip r:embed="rId4">
            <a:alphaModFix/>
          </a:blip>
          <a:srcRect b="33951" l="74712" r="7449" t="58418"/>
          <a:stretch/>
        </p:blipFill>
        <p:spPr>
          <a:xfrm>
            <a:off x="4838350" y="3928600"/>
            <a:ext cx="583701" cy="115500"/>
          </a:xfrm>
          <a:prstGeom prst="rect">
            <a:avLst/>
          </a:prstGeom>
          <a:noFill/>
          <a:ln>
            <a:noFill/>
          </a:ln>
        </p:spPr>
      </p:pic>
      <p:pic>
        <p:nvPicPr>
          <p:cNvPr id="169" name="Google Shape;169;p20"/>
          <p:cNvPicPr preferRelativeResize="0"/>
          <p:nvPr/>
        </p:nvPicPr>
        <p:blipFill rotWithShape="1">
          <a:blip r:embed="rId3">
            <a:alphaModFix/>
          </a:blip>
          <a:srcRect b="0" l="0" r="64477" t="0"/>
          <a:stretch/>
        </p:blipFill>
        <p:spPr>
          <a:xfrm>
            <a:off x="1173950" y="3197738"/>
            <a:ext cx="1744726" cy="1687925"/>
          </a:xfrm>
          <a:prstGeom prst="rect">
            <a:avLst/>
          </a:prstGeom>
          <a:noFill/>
          <a:ln>
            <a:noFill/>
          </a:ln>
        </p:spPr>
      </p:pic>
      <p:sp>
        <p:nvSpPr>
          <p:cNvPr id="170" name="Google Shape;170;p20"/>
          <p:cNvSpPr/>
          <p:nvPr/>
        </p:nvSpPr>
        <p:spPr>
          <a:xfrm>
            <a:off x="6534825" y="3299950"/>
            <a:ext cx="1373700" cy="137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4757375" y="374270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4757375" y="40542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0"/>
          <p:cNvPicPr preferRelativeResize="0"/>
          <p:nvPr/>
        </p:nvPicPr>
        <p:blipFill rotWithShape="1">
          <a:blip r:embed="rId4">
            <a:alphaModFix/>
          </a:blip>
          <a:srcRect b="40723" l="71959" r="6936" t="46062"/>
          <a:stretch/>
        </p:blipFill>
        <p:spPr>
          <a:xfrm rot="-5400000">
            <a:off x="4074312" y="3910162"/>
            <a:ext cx="690551" cy="200025"/>
          </a:xfrm>
          <a:prstGeom prst="rect">
            <a:avLst/>
          </a:prstGeom>
          <a:noFill/>
          <a:ln>
            <a:noFill/>
          </a:ln>
        </p:spPr>
      </p:pic>
      <p:sp>
        <p:nvSpPr>
          <p:cNvPr id="174" name="Google Shape;174;p20"/>
          <p:cNvSpPr/>
          <p:nvPr/>
        </p:nvSpPr>
        <p:spPr>
          <a:xfrm>
            <a:off x="4437013" y="39780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7271975" y="374270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7271975" y="40542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6967175" y="39780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2938838" y="3934750"/>
            <a:ext cx="982800" cy="21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5508663" y="3934750"/>
            <a:ext cx="982800" cy="21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nvSpPr>
        <p:spPr>
          <a:xfrm>
            <a:off x="5514351" y="3614750"/>
            <a:ext cx="10206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Local maxima</a:t>
            </a:r>
            <a:endParaRPr sz="900">
              <a:latin typeface="Lato"/>
              <a:ea typeface="Lato"/>
              <a:cs typeface="Lato"/>
              <a:sym typeface="Lato"/>
            </a:endParaRPr>
          </a:p>
        </p:txBody>
      </p:sp>
      <p:sp>
        <p:nvSpPr>
          <p:cNvPr id="181" name="Google Shape;181;p20"/>
          <p:cNvSpPr txBox="1"/>
          <p:nvPr/>
        </p:nvSpPr>
        <p:spPr>
          <a:xfrm>
            <a:off x="2938850" y="3662375"/>
            <a:ext cx="9282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classification</a:t>
            </a:r>
            <a:endParaRPr sz="900">
              <a:latin typeface="Lato"/>
              <a:ea typeface="Lato"/>
              <a:cs typeface="Lato"/>
              <a:sym typeface="Lato"/>
            </a:endParaRPr>
          </a:p>
        </p:txBody>
      </p:sp>
      <p:sp>
        <p:nvSpPr>
          <p:cNvPr id="182" name="Google Shape;182;p20"/>
          <p:cNvSpPr txBox="1"/>
          <p:nvPr/>
        </p:nvSpPr>
        <p:spPr>
          <a:xfrm>
            <a:off x="6533525" y="4721900"/>
            <a:ext cx="13737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Pseudo ground-truth</a:t>
            </a:r>
            <a:endParaRPr sz="900">
              <a:latin typeface="Lato"/>
              <a:ea typeface="Lato"/>
              <a:cs typeface="Lato"/>
              <a:sym typeface="Lato"/>
            </a:endParaRPr>
          </a:p>
        </p:txBody>
      </p:sp>
      <p:sp>
        <p:nvSpPr>
          <p:cNvPr id="183" name="Google Shape;183;p20"/>
          <p:cNvSpPr txBox="1"/>
          <p:nvPr/>
        </p:nvSpPr>
        <p:spPr>
          <a:xfrm>
            <a:off x="3867050" y="4755225"/>
            <a:ext cx="20145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Classification confidence map</a:t>
            </a:r>
            <a:endParaRPr sz="900">
              <a:latin typeface="Lato"/>
              <a:ea typeface="Lato"/>
              <a:cs typeface="Lato"/>
              <a:sym typeface="Lato"/>
            </a:endParaRPr>
          </a:p>
        </p:txBody>
      </p:sp>
      <p:sp>
        <p:nvSpPr>
          <p:cNvPr id="184" name="Google Shape;184;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Branch</a:t>
            </a:r>
            <a:r>
              <a:rPr lang="en" sz="3200"/>
              <a:t> 2: density map</a:t>
            </a:r>
            <a:endParaRPr sz="3200"/>
          </a:p>
        </p:txBody>
      </p:sp>
      <p:sp>
        <p:nvSpPr>
          <p:cNvPr id="190" name="Google Shape;190;p21"/>
          <p:cNvSpPr txBox="1"/>
          <p:nvPr>
            <p:ph idx="1" type="body"/>
          </p:nvPr>
        </p:nvSpPr>
        <p:spPr>
          <a:xfrm>
            <a:off x="729450" y="2078875"/>
            <a:ext cx="7688700" cy="66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We generate the density map for object counting which:</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Sum to the correct counts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Constrained by the pseudo-ground truth for object locations</a:t>
            </a:r>
            <a:endParaRPr>
              <a:solidFill>
                <a:srgbClr val="000000"/>
              </a:solidFill>
            </a:endParaRPr>
          </a:p>
        </p:txBody>
      </p:sp>
      <p:sp>
        <p:nvSpPr>
          <p:cNvPr id="191" name="Google Shape;191;p21"/>
          <p:cNvSpPr txBox="1"/>
          <p:nvPr/>
        </p:nvSpPr>
        <p:spPr>
          <a:xfrm>
            <a:off x="-76200" y="76200"/>
            <a:ext cx="2314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Times New Roman"/>
                <a:ea typeface="Times New Roman"/>
                <a:cs typeface="Times New Roman"/>
                <a:sym typeface="Times New Roman"/>
              </a:rPr>
              <a:t>Computer Vision 601.461/661</a:t>
            </a:r>
            <a:endParaRPr sz="1200">
              <a:latin typeface="Times New Roman"/>
              <a:ea typeface="Times New Roman"/>
              <a:cs typeface="Times New Roman"/>
              <a:sym typeface="Times New Roman"/>
            </a:endParaRPr>
          </a:p>
        </p:txBody>
      </p:sp>
      <p:pic>
        <p:nvPicPr>
          <p:cNvPr id="192" name="Google Shape;192;p21"/>
          <p:cNvPicPr preferRelativeResize="0"/>
          <p:nvPr/>
        </p:nvPicPr>
        <p:blipFill rotWithShape="1">
          <a:blip r:embed="rId3">
            <a:alphaModFix/>
          </a:blip>
          <a:srcRect b="0" l="0" r="64477" t="0"/>
          <a:stretch/>
        </p:blipFill>
        <p:spPr>
          <a:xfrm>
            <a:off x="1173950" y="3197738"/>
            <a:ext cx="1744726" cy="1687925"/>
          </a:xfrm>
          <a:prstGeom prst="rect">
            <a:avLst/>
          </a:prstGeom>
          <a:noFill/>
          <a:ln>
            <a:noFill/>
          </a:ln>
        </p:spPr>
      </p:pic>
      <p:sp>
        <p:nvSpPr>
          <p:cNvPr id="193" name="Google Shape;193;p21"/>
          <p:cNvSpPr/>
          <p:nvPr/>
        </p:nvSpPr>
        <p:spPr>
          <a:xfrm rot="-1086500">
            <a:off x="3164524" y="3550152"/>
            <a:ext cx="1098403" cy="21393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1"/>
          <p:cNvGrpSpPr/>
          <p:nvPr/>
        </p:nvGrpSpPr>
        <p:grpSpPr>
          <a:xfrm>
            <a:off x="4452993" y="2973191"/>
            <a:ext cx="1138683" cy="1067261"/>
            <a:chOff x="4572000" y="2748187"/>
            <a:chExt cx="1523525" cy="1549450"/>
          </a:xfrm>
        </p:grpSpPr>
        <p:pic>
          <p:nvPicPr>
            <p:cNvPr id="195" name="Google Shape;195;p21"/>
            <p:cNvPicPr preferRelativeResize="0"/>
            <p:nvPr/>
          </p:nvPicPr>
          <p:blipFill rotWithShape="1">
            <a:blip r:embed="rId3">
              <a:alphaModFix/>
            </a:blip>
            <a:srcRect b="0" l="68980" r="0" t="8206"/>
            <a:stretch/>
          </p:blipFill>
          <p:spPr>
            <a:xfrm>
              <a:off x="4572000" y="2748187"/>
              <a:ext cx="1523525" cy="1549450"/>
            </a:xfrm>
            <a:prstGeom prst="rect">
              <a:avLst/>
            </a:prstGeom>
            <a:noFill/>
            <a:ln>
              <a:noFill/>
            </a:ln>
          </p:spPr>
        </p:pic>
        <p:grpSp>
          <p:nvGrpSpPr>
            <p:cNvPr id="196" name="Google Shape;196;p21"/>
            <p:cNvGrpSpPr/>
            <p:nvPr/>
          </p:nvGrpSpPr>
          <p:grpSpPr>
            <a:xfrm rot="671180">
              <a:off x="5114611" y="3109200"/>
              <a:ext cx="438299" cy="375774"/>
              <a:chOff x="6890975" y="3742700"/>
              <a:chExt cx="438300" cy="375775"/>
            </a:xfrm>
          </p:grpSpPr>
          <p:sp>
            <p:nvSpPr>
              <p:cNvPr id="197" name="Google Shape;197;p21"/>
              <p:cNvSpPr/>
              <p:nvPr/>
            </p:nvSpPr>
            <p:spPr>
              <a:xfrm>
                <a:off x="7271975" y="374270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7271975" y="40542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6890975" y="40542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0" name="Google Shape;200;p21"/>
          <p:cNvGrpSpPr/>
          <p:nvPr/>
        </p:nvGrpSpPr>
        <p:grpSpPr>
          <a:xfrm>
            <a:off x="4496206" y="4087183"/>
            <a:ext cx="1076194" cy="900630"/>
            <a:chOff x="4753025" y="4133275"/>
            <a:chExt cx="1447276" cy="1417200"/>
          </a:xfrm>
        </p:grpSpPr>
        <p:pic>
          <p:nvPicPr>
            <p:cNvPr id="201" name="Google Shape;201;p21"/>
            <p:cNvPicPr preferRelativeResize="0"/>
            <p:nvPr/>
          </p:nvPicPr>
          <p:blipFill rotWithShape="1">
            <a:blip r:embed="rId4">
              <a:alphaModFix/>
            </a:blip>
            <a:srcRect b="0" l="55769" r="0" t="6375"/>
            <a:stretch/>
          </p:blipFill>
          <p:spPr>
            <a:xfrm>
              <a:off x="4753025" y="4133275"/>
              <a:ext cx="1447276" cy="1417200"/>
            </a:xfrm>
            <a:prstGeom prst="rect">
              <a:avLst/>
            </a:prstGeom>
            <a:noFill/>
            <a:ln>
              <a:noFill/>
            </a:ln>
          </p:spPr>
        </p:pic>
        <p:grpSp>
          <p:nvGrpSpPr>
            <p:cNvPr id="202" name="Google Shape;202;p21"/>
            <p:cNvGrpSpPr/>
            <p:nvPr/>
          </p:nvGrpSpPr>
          <p:grpSpPr>
            <a:xfrm rot="671180">
              <a:off x="5267011" y="4480800"/>
              <a:ext cx="438299" cy="375774"/>
              <a:chOff x="6890975" y="3742700"/>
              <a:chExt cx="438300" cy="375775"/>
            </a:xfrm>
          </p:grpSpPr>
          <p:sp>
            <p:nvSpPr>
              <p:cNvPr id="203" name="Google Shape;203;p21"/>
              <p:cNvSpPr/>
              <p:nvPr/>
            </p:nvSpPr>
            <p:spPr>
              <a:xfrm>
                <a:off x="7271975" y="3742700"/>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7271975" y="40542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6890975" y="4054275"/>
                <a:ext cx="57300" cy="64200"/>
              </a:xfrm>
              <a:prstGeom prst="ellipse">
                <a:avLst/>
              </a:prstGeom>
              <a:solidFill>
                <a:srgbClr val="FF99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6" name="Google Shape;206;p21"/>
          <p:cNvSpPr/>
          <p:nvPr/>
        </p:nvSpPr>
        <p:spPr>
          <a:xfrm rot="827601">
            <a:off x="3164474" y="4057350"/>
            <a:ext cx="1098478" cy="21384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1"/>
          <p:cNvSpPr/>
          <p:nvPr/>
        </p:nvSpPr>
        <p:spPr>
          <a:xfrm>
            <a:off x="5775800" y="3235900"/>
            <a:ext cx="678900" cy="2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better</a:t>
            </a:r>
            <a:endParaRPr/>
          </a:p>
        </p:txBody>
      </p:sp>
      <p:sp>
        <p:nvSpPr>
          <p:cNvPr id="209" name="Google Shape;209;p21"/>
          <p:cNvSpPr txBox="1"/>
          <p:nvPr/>
        </p:nvSpPr>
        <p:spPr>
          <a:xfrm>
            <a:off x="3329375" y="3720350"/>
            <a:ext cx="12045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transformation</a:t>
            </a:r>
            <a:endParaRPr sz="9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