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3"/>
    <p:restoredTop sz="94726"/>
  </p:normalViewPr>
  <p:slideViewPr>
    <p:cSldViewPr snapToGrid="0" snapToObjects="1">
      <p:cViewPr varScale="1">
        <p:scale>
          <a:sx n="88" d="100"/>
          <a:sy n="88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0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0" i="0" kern="1200" cap="none" spc="1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CEB5E8-9808-1346-B47F-0030F69C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083" y="1994264"/>
            <a:ext cx="8654658" cy="3922755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dirty="0"/>
              <a:t>Fairness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CI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EA4A8-5789-CE49-A058-226C0D9DA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96082-0555-5919-7062-AEF14CFAB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5" r="859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8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8DD66-97B3-AB46-93D1-A7EB03F9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Proxy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Discrimination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DD98F8-B6BB-0F46-99D6-42F99BFFAD03}"/>
              </a:ext>
            </a:extLst>
          </p:cNvPr>
          <p:cNvSpPr/>
          <p:nvPr/>
        </p:nvSpPr>
        <p:spPr>
          <a:xfrm>
            <a:off x="4630057" y="2481943"/>
            <a:ext cx="1030514" cy="9470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锻炼频率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6C45E86-81EB-2E48-9BAE-CD9C58F61D59}"/>
              </a:ext>
            </a:extLst>
          </p:cNvPr>
          <p:cNvCxnSpPr>
            <a:cxnSpLocks/>
          </p:cNvCxnSpPr>
          <p:nvPr/>
        </p:nvCxnSpPr>
        <p:spPr>
          <a:xfrm>
            <a:off x="5573488" y="3251201"/>
            <a:ext cx="522512" cy="5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95FEC6B-1229-8E4C-AD06-3226BC10575E}"/>
              </a:ext>
            </a:extLst>
          </p:cNvPr>
          <p:cNvSpPr/>
          <p:nvPr/>
        </p:nvSpPr>
        <p:spPr>
          <a:xfrm>
            <a:off x="3643086" y="3693887"/>
            <a:ext cx="986971" cy="979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血压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BBC1840-5485-644A-9D80-29BDDCB43E87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485518" y="3290307"/>
            <a:ext cx="295454" cy="54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78EEEF4-81B8-414B-A88B-C79EE3715F19}"/>
              </a:ext>
            </a:extLst>
          </p:cNvPr>
          <p:cNvCxnSpPr>
            <a:stCxn id="7" idx="6"/>
          </p:cNvCxnSpPr>
          <p:nvPr/>
        </p:nvCxnSpPr>
        <p:spPr>
          <a:xfrm flipV="1">
            <a:off x="4630057" y="4183743"/>
            <a:ext cx="1030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504692E-06D5-7A46-A5AE-6826D2A66A91}"/>
              </a:ext>
            </a:extLst>
          </p:cNvPr>
          <p:cNvSpPr/>
          <p:nvPr/>
        </p:nvSpPr>
        <p:spPr>
          <a:xfrm>
            <a:off x="5709888" y="3773713"/>
            <a:ext cx="1146629" cy="9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心脏疾病风险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69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C88E6E-023B-E04D-8603-AF398C97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5400" i="1" cap="all"/>
              <a:t>How to solve?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2ADDE6-C2C2-C84E-83C5-3AAAC92DE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41364"/>
            <a:ext cx="5562600" cy="47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BF0294-EBC2-8646-9AC8-3AC3583C2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68" y="483803"/>
            <a:ext cx="5562600" cy="4783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E34DB0-986D-A245-B028-D24189404199}"/>
              </a:ext>
            </a:extLst>
          </p:cNvPr>
          <p:cNvSpPr txBox="1"/>
          <p:nvPr/>
        </p:nvSpPr>
        <p:spPr>
          <a:xfrm>
            <a:off x="6096000" y="735980"/>
            <a:ext cx="4760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Intervene on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E =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E</a:t>
            </a:r>
            <a:r>
              <a:rPr kumimoji="1" lang="en-US" altLang="zh-CN" dirty="0"/>
              <a:t>A + N</a:t>
            </a:r>
            <a:r>
              <a:rPr kumimoji="1" lang="en-US" altLang="zh-CN" baseline="-25000" dirty="0"/>
              <a:t>E</a:t>
            </a:r>
            <a:r>
              <a:rPr kumimoji="1" lang="en-US" altLang="zh-CN" dirty="0"/>
              <a:t> ,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l-GR" altLang="zh-CN" dirty="0"/>
              <a:t>η</a:t>
            </a:r>
            <a:endParaRPr kumimoji="1"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A + </a:t>
            </a:r>
            <a:r>
              <a:rPr kumimoji="1" lang="el-GR" altLang="zh-CN" dirty="0"/>
              <a:t>β</a:t>
            </a:r>
            <a:r>
              <a:rPr kumimoji="1" lang="en-US" altLang="zh-CN" dirty="0"/>
              <a:t>E + N</a:t>
            </a:r>
            <a:r>
              <a:rPr kumimoji="1" lang="en-US" altLang="zh-CN" baseline="-25000" dirty="0"/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R</a:t>
            </a:r>
            <a:r>
              <a:rPr kumimoji="1" lang="el-GR" altLang="zh-CN" baseline="-25000" dirty="0"/>
              <a:t>θ</a:t>
            </a:r>
            <a:r>
              <a:rPr kumimoji="1" lang="el-GR" altLang="zh-CN" dirty="0"/>
              <a:t> = λ</a:t>
            </a:r>
            <a:r>
              <a:rPr kumimoji="1" lang="en-US" altLang="zh-CN" baseline="-25000" dirty="0"/>
              <a:t>E</a:t>
            </a:r>
            <a:r>
              <a:rPr kumimoji="1" lang="en-US" altLang="zh-CN" dirty="0"/>
              <a:t>E + </a:t>
            </a:r>
            <a:r>
              <a:rPr kumimoji="1" lang="el-GR" altLang="zh-CN" dirty="0"/>
              <a:t>λ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X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By iterative substitution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l-GR" altLang="zh-CN" dirty="0"/>
              <a:t>η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A + </a:t>
            </a:r>
            <a:r>
              <a:rPr kumimoji="1" lang="el-GR" altLang="zh-CN" dirty="0"/>
              <a:t>β</a:t>
            </a:r>
            <a:r>
              <a:rPr kumimoji="1" lang="en-US" altLang="zh-CN" dirty="0"/>
              <a:t>E + N</a:t>
            </a:r>
            <a:r>
              <a:rPr kumimoji="1" lang="en-US" altLang="zh-CN" baseline="-25000" dirty="0"/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</a:t>
            </a:r>
            <a:r>
              <a:rPr kumimoji="1" lang="el-GR" altLang="zh-CN" baseline="-25000" dirty="0"/>
              <a:t>θ</a:t>
            </a:r>
            <a:r>
              <a:rPr kumimoji="1" lang="el-GR" altLang="zh-CN" dirty="0"/>
              <a:t> = λ</a:t>
            </a:r>
            <a:r>
              <a:rPr kumimoji="1" lang="en-US" altLang="zh-CN" baseline="-25000" dirty="0"/>
              <a:t>E</a:t>
            </a:r>
            <a:r>
              <a:rPr kumimoji="1" lang="en-US" altLang="zh-CN" dirty="0"/>
              <a:t>E + </a:t>
            </a:r>
            <a:r>
              <a:rPr kumimoji="1" lang="el-GR" altLang="zh-CN" dirty="0"/>
              <a:t>λ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X...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....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</a:t>
            </a:r>
            <a:r>
              <a:rPr kumimoji="1" lang="el-GR" altLang="zh-CN" baseline="-25000" dirty="0"/>
              <a:t>θ</a:t>
            </a:r>
            <a:r>
              <a:rPr kumimoji="1" lang="el-GR" altLang="zh-CN" dirty="0"/>
              <a:t> = (λ</a:t>
            </a:r>
            <a:r>
              <a:rPr kumimoji="1" lang="en-US" altLang="zh-CN" baseline="-25000" dirty="0"/>
              <a:t>E</a:t>
            </a:r>
            <a:r>
              <a:rPr kumimoji="1" lang="en-US" altLang="zh-CN" dirty="0"/>
              <a:t>+ </a:t>
            </a:r>
            <a:r>
              <a:rPr kumimoji="1" lang="el-GR" altLang="zh-CN" dirty="0"/>
              <a:t>λ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 </a:t>
            </a:r>
            <a:r>
              <a:rPr kumimoji="1" lang="el-GR" altLang="zh-CN" dirty="0"/>
              <a:t>β)η + λ</a:t>
            </a:r>
            <a:r>
              <a:rPr kumimoji="1" lang="en-US" altLang="zh-CN" baseline="-25000" dirty="0"/>
              <a:t>X</a:t>
            </a:r>
            <a:r>
              <a:rPr kumimoji="1" lang="el-GR" altLang="zh-CN" dirty="0"/>
              <a:t>α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A + </a:t>
            </a:r>
            <a:r>
              <a:rPr kumimoji="1" lang="el-GR" altLang="zh-CN" dirty="0"/>
              <a:t>λ</a:t>
            </a:r>
            <a:r>
              <a:rPr kumimoji="1" lang="en-US" altLang="zh-CN" baseline="-25000" dirty="0"/>
              <a:t>X</a:t>
            </a:r>
            <a:r>
              <a:rPr kumimoji="1" lang="en-US" altLang="zh-CN" dirty="0"/>
              <a:t> N</a:t>
            </a:r>
            <a:r>
              <a:rPr kumimoji="1" lang="en-US" altLang="zh-CN" baseline="-25000" dirty="0"/>
              <a:t>X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We now demand the 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 invariant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7DA0E0-DDEC-0943-8620-ED76EFE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68" y="5049228"/>
            <a:ext cx="8939166" cy="4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9189F-9E01-CE44-AE27-E566BA17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A2C1-46B7-C74C-8639-6145B89D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2932890"/>
          </a:xfrm>
        </p:spPr>
        <p:txBody>
          <a:bodyPr/>
          <a:lstStyle/>
          <a:p>
            <a:r>
              <a:rPr kumimoji="1" lang="zh-CN" altLang="en-US" dirty="0"/>
              <a:t>梳理了机器学习中变量之间带来的一些潜在的歧视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不容易应用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</a:p>
          <a:p>
            <a:pPr lvl="1"/>
            <a:r>
              <a:rPr kumimoji="1" lang="zh-CN" altLang="en-US" dirty="0"/>
              <a:t>对于目前我们所接触到数据，利用这个思路，看能不能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新的算法去避免数据之间的歧视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0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27D1-3212-BD47-BC80-007D5880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阅读流程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75FBA-9E28-D64E-9608-E41F5458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</a:p>
          <a:p>
            <a:r>
              <a:rPr kumimoji="1" lang="en-US" altLang="zh-CN" dirty="0"/>
              <a:t>Problems</a:t>
            </a:r>
          </a:p>
          <a:p>
            <a:r>
              <a:rPr kumimoji="1" lang="en-US" altLang="zh-CN" dirty="0"/>
              <a:t>Solutions</a:t>
            </a:r>
          </a:p>
          <a:p>
            <a:r>
              <a:rPr kumimoji="1" lang="en-US" altLang="zh-CN" dirty="0"/>
              <a:t>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82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F0DB-2696-A345-8FFF-FFD37C1B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6" y="824022"/>
            <a:ext cx="9906000" cy="1382156"/>
          </a:xfrm>
        </p:spPr>
        <p:txBody>
          <a:bodyPr/>
          <a:lstStyle/>
          <a:p>
            <a:r>
              <a:rPr lang="en-US" altLang="zh-CN" b="1" dirty="0">
                <a:effectLst/>
                <a:latin typeface="Helvetica Neue" panose="02000503000000020004" pitchFamily="2" charset="0"/>
              </a:rPr>
              <a:t>Abstract + Intro + Conclusion</a:t>
            </a:r>
            <a:br>
              <a:rPr lang="en-US" altLang="zh-CN" dirty="0">
                <a:effectLst/>
                <a:latin typeface="Helvetica Neue" panose="02000503000000020004" pitchFamily="2" charset="0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CD4AA-2415-E34A-B520-0458631B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1227132"/>
          </a:xfrm>
        </p:spPr>
        <p:txBody>
          <a:bodyPr/>
          <a:lstStyle/>
          <a:p>
            <a:r>
              <a:rPr kumimoji="1" lang="en-US" altLang="zh-CN" dirty="0"/>
              <a:t>Abstract</a:t>
            </a:r>
          </a:p>
          <a:p>
            <a:pPr lvl="1"/>
            <a:r>
              <a:rPr kumimoji="1" lang="zh-CN" altLang="en-US" b="1" dirty="0"/>
              <a:t>观测数据</a:t>
            </a:r>
            <a:endParaRPr kumimoji="1" lang="en-US" altLang="zh-CN" b="1" dirty="0"/>
          </a:p>
          <a:p>
            <a:pPr lvl="1"/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使用观测数据中基于</a:t>
            </a:r>
            <a:r>
              <a:rPr lang="en-US" altLang="zh-CN" dirty="0">
                <a:effectLst/>
                <a:latin typeface="Helvetica Neue" panose="02000503000000020004" pitchFamily="2" charset="0"/>
              </a:rPr>
              <a:t>protected attributes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所带来一些潜在的歧视</a:t>
            </a:r>
            <a:endParaRPr lang="en-US" altLang="zh-CN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也明确了自己研究目标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465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A6AAB-0022-7D43-8C73-03A501F2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BF6F8-57A8-224A-A10F-849FFDA2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观测数据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effectLst/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现实世界中观察、记录和收集的数据。研究者无法直接控制或者操控数据的形成。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Revisiting the two scenarios proposed .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47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D7052-3EC4-EA44-87DA-FE1E7659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BF47B-CB52-E840-A685-C428A975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617532"/>
          </a:xfrm>
        </p:spPr>
        <p:txBody>
          <a:bodyPr/>
          <a:lstStyle/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Demographic parity</a:t>
            </a:r>
          </a:p>
          <a:p>
            <a:pPr lvl="1"/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通俗来说对不同人群的统计数据。</a:t>
            </a:r>
          </a:p>
          <a:p>
            <a:pPr lvl="1"/>
            <a:endParaRPr lang="en-US" altLang="zh-C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6D378F8-7A75-A74D-87CD-163DB8B94D62}"/>
              </a:ext>
            </a:extLst>
          </p:cNvPr>
          <p:cNvSpPr/>
          <p:nvPr/>
        </p:nvSpPr>
        <p:spPr>
          <a:xfrm>
            <a:off x="2641599" y="3628571"/>
            <a:ext cx="2351315" cy="1814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63F254-FEFE-8347-AEED-EBDD1ECB99E2}"/>
              </a:ext>
            </a:extLst>
          </p:cNvPr>
          <p:cNvSpPr/>
          <p:nvPr/>
        </p:nvSpPr>
        <p:spPr>
          <a:xfrm>
            <a:off x="2575827" y="4074049"/>
            <a:ext cx="24828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31FD70-8647-9A46-86F0-F6DFBD50A3B0}"/>
              </a:ext>
            </a:extLst>
          </p:cNvPr>
          <p:cNvSpPr/>
          <p:nvPr/>
        </p:nvSpPr>
        <p:spPr>
          <a:xfrm>
            <a:off x="7403199" y="3680560"/>
            <a:ext cx="2351315" cy="18142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17C105-9050-D94B-8F73-685A3D903BAA}"/>
              </a:ext>
            </a:extLst>
          </p:cNvPr>
          <p:cNvSpPr/>
          <p:nvPr/>
        </p:nvSpPr>
        <p:spPr>
          <a:xfrm>
            <a:off x="8282941" y="4126038"/>
            <a:ext cx="591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30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5E2-3655-E942-B9A4-0C821EA4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F15A8-A325-A242-A2EF-7CA056B8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框架</a:t>
            </a:r>
            <a:endParaRPr lang="en-US" altLang="zh-CN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目标</a:t>
            </a:r>
            <a:endParaRPr lang="en-US" altLang="zh-CN" dirty="0">
              <a:latin typeface="Helvetica Neue" panose="02000503000000020004" pitchFamily="2" charset="0"/>
              <a:ea typeface="PingFang SC" panose="020B0400000000000000" pitchFamily="34" charset="-122"/>
            </a:endParaRPr>
          </a:p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resolving variables &amp; proxy variables</a:t>
            </a:r>
          </a:p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solutions</a:t>
            </a:r>
          </a:p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limitations to solutions.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4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5701F-4E16-AA45-A1E7-5D53EC93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Helvetica Neue" panose="02000503000000020004" pitchFamily="2" charset="0"/>
              </a:rPr>
              <a:t>Unresolved discrimination </a:t>
            </a:r>
            <a:endParaRPr kumimoji="1"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D98723E-3587-9742-9C62-503F464CC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000" y="2808249"/>
            <a:ext cx="7584820" cy="272275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7A4527-2B68-5144-B109-A8BCE7333C88}"/>
              </a:ext>
            </a:extLst>
          </p:cNvPr>
          <p:cNvSpPr txBox="1"/>
          <p:nvPr/>
        </p:nvSpPr>
        <p:spPr>
          <a:xfrm>
            <a:off x="2327179" y="2107877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1973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年，</a:t>
            </a:r>
            <a:r>
              <a:rPr lang="en-US" altLang="zh-CN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44%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男性学生</a:t>
            </a:r>
            <a:r>
              <a:rPr lang="en-US" altLang="zh-CN" dirty="0">
                <a:effectLst/>
                <a:latin typeface="Helvetica Neue" panose="02000503000000020004" pitchFamily="2" charset="0"/>
                <a:ea typeface="PingFang SC" panose="020B0400000000000000" pitchFamily="34" charset="-122"/>
              </a:rPr>
              <a:t>vs only 35%</a:t>
            </a:r>
            <a:r>
              <a:rPr lang="zh-CN" altLang="en-US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女性学生被录取。（整体的录取率）</a:t>
            </a:r>
          </a:p>
        </p:txBody>
      </p:sp>
    </p:spTree>
    <p:extLst>
      <p:ext uri="{BB962C8B-B14F-4D97-AF65-F5344CB8AC3E}">
        <p14:creationId xmlns:p14="http://schemas.microsoft.com/office/powerpoint/2010/main" val="15350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455C46D5-9052-E34A-92F6-B614FF38F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581A09-E751-474C-AD0A-84A4C90F34E6}"/>
              </a:ext>
            </a:extLst>
          </p:cNvPr>
          <p:cNvSpPr txBox="1"/>
          <p:nvPr/>
        </p:nvSpPr>
        <p:spPr>
          <a:xfrm>
            <a:off x="6681789" y="2290762"/>
            <a:ext cx="4572428" cy="403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effectLst/>
              </a:rPr>
              <a:t>A</a:t>
            </a:r>
            <a:r>
              <a:rPr lang="zh-CN" altLang="en-US" dirty="0">
                <a:solidFill>
                  <a:schemeClr val="tx2"/>
                </a:solidFill>
                <a:effectLst/>
              </a:rPr>
              <a:t>是</a:t>
            </a:r>
            <a:r>
              <a:rPr lang="en-US" altLang="zh-CN" dirty="0">
                <a:solidFill>
                  <a:schemeClr val="tx2"/>
                </a:solidFill>
                <a:effectLst/>
              </a:rPr>
              <a:t>protected attribute, </a:t>
            </a:r>
            <a:r>
              <a:rPr lang="zh-CN" altLang="en-US" dirty="0">
                <a:solidFill>
                  <a:schemeClr val="tx2"/>
                </a:solidFill>
                <a:effectLst/>
              </a:rPr>
              <a:t>代表性别；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effectLst/>
              </a:rPr>
              <a:t>X</a:t>
            </a:r>
            <a:r>
              <a:rPr lang="zh-CN" altLang="en-US" dirty="0">
                <a:solidFill>
                  <a:schemeClr val="tx2"/>
                </a:solidFill>
                <a:effectLst/>
              </a:rPr>
              <a:t>表示录取的</a:t>
            </a:r>
            <a:r>
              <a:rPr lang="en-US" altLang="zh-CN" dirty="0">
                <a:solidFill>
                  <a:schemeClr val="tx2"/>
                </a:solidFill>
                <a:effectLst/>
              </a:rPr>
              <a:t>department</a:t>
            </a:r>
            <a:r>
              <a:rPr lang="zh-CN" altLang="en-US" dirty="0">
                <a:solidFill>
                  <a:schemeClr val="tx2"/>
                </a:solidFill>
                <a:effectLst/>
              </a:rPr>
              <a:t>院系；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effectLst/>
              </a:rPr>
              <a:t>R</a:t>
            </a:r>
            <a:r>
              <a:rPr lang="zh-CN" altLang="en-US" dirty="0">
                <a:solidFill>
                  <a:schemeClr val="tx2"/>
                </a:solidFill>
                <a:effectLst/>
              </a:rPr>
              <a:t>表示被录取</a:t>
            </a:r>
            <a:r>
              <a:rPr lang="en-US" altLang="zh-CN" dirty="0">
                <a:solidFill>
                  <a:schemeClr val="tx2"/>
                </a:solidFill>
                <a:effectLst/>
              </a:rPr>
              <a:t>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23D43-F7E9-4740-A3A8-59737518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Helvetica Neue" panose="02000503000000020004" pitchFamily="2" charset="0"/>
              </a:rPr>
              <a:t>unresolved discrimination</a:t>
            </a:r>
            <a:endParaRPr kumimoji="1" lang="zh-CN" alt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F1C6E-FDDB-EC44-BBF2-356A47D1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200"/>
              <a:t>A variable V in a causal graph exhibits unresolved discrimination if there exists a directed path from A to V that is not blocked by a resolving variable and V itself is non-resolving.</a:t>
            </a:r>
          </a:p>
          <a:p>
            <a:r>
              <a:rPr lang="en-US" altLang="zh-CN" sz="2200">
                <a:effectLst/>
                <a:latin typeface="Helvetica Neue" panose="02000503000000020004" pitchFamily="2" charset="0"/>
              </a:rPr>
              <a:t>All paths from the protected attribute A to R are problematic, unless they are justiﬁed by a resolving variable.</a:t>
            </a:r>
            <a:endParaRPr lang="en-US" altLang="zh-CN" sz="2200">
              <a:effectLst/>
              <a:latin typeface="+mn-ea"/>
            </a:endParaRPr>
          </a:p>
          <a:p>
            <a:pPr marL="0" indent="0">
              <a:buNone/>
            </a:pPr>
            <a:endParaRPr kumimoji="1" lang="zh-CN" altLang="en-US" sz="22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0E80732-784F-604C-B3E3-89C53A15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201061"/>
            <a:ext cx="5110163" cy="40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05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Light Univers Light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347</Words>
  <Application>Microsoft Macintosh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</vt:lpstr>
      <vt:lpstr>Microsoft YaHei Light</vt:lpstr>
      <vt:lpstr>PingFang SC</vt:lpstr>
      <vt:lpstr>Söhne</vt:lpstr>
      <vt:lpstr>Arial</vt:lpstr>
      <vt:lpstr>Helvetica Neue</vt:lpstr>
      <vt:lpstr>AngleLinesVTI</vt:lpstr>
      <vt:lpstr>Fairness CI in ML</vt:lpstr>
      <vt:lpstr>阅读流程</vt:lpstr>
      <vt:lpstr>Abstract + Intro + Conclusion </vt:lpstr>
      <vt:lpstr>Intro</vt:lpstr>
      <vt:lpstr>Related work</vt:lpstr>
      <vt:lpstr>Conclusion</vt:lpstr>
      <vt:lpstr>Unresolved discrimination </vt:lpstr>
      <vt:lpstr>PowerPoint 演示文稿</vt:lpstr>
      <vt:lpstr>unresolved discrimination</vt:lpstr>
      <vt:lpstr>Proxy Discrimination</vt:lpstr>
      <vt:lpstr>How to solve?</vt:lpstr>
      <vt:lpstr>PowerPoint 演示文稿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Fairness CI in ML</dc:title>
  <dc:creator>Quan Yuan (qy1g18)</dc:creator>
  <cp:lastModifiedBy>Quan Yuan (qy1g18)</cp:lastModifiedBy>
  <cp:revision>1</cp:revision>
  <dcterms:created xsi:type="dcterms:W3CDTF">2023-11-02T10:58:13Z</dcterms:created>
  <dcterms:modified xsi:type="dcterms:W3CDTF">2023-11-02T12:59:08Z</dcterms:modified>
</cp:coreProperties>
</file>