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cfa041cd8_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cfa041cd8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cfa041cd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cfa041cd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cfa041cd8_4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cfa041cd8_4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cfa041cd8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cfa041cd8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With the model generated, the rough range of a property can be predicted as a reference to ensure that a potential home buyer or home seller is not tricked into buying or selling at inappropriate prices. The predicted saleprice can also be used as a basis for the start of negotiation and bargaining of the prices, however, user should note that the generalized error is around 20,000 dollars, so do allow some room for negotiation.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From the above, we can also learn that the most important features to determining the saleprice of a property are: **area (in square feet), quality and condition of the property, when the property was built/remod (if applicable), and the neighborhood** of the property. Other observations:</a:t>
            </a:r>
            <a:endParaRPr/>
          </a:p>
          <a:p>
            <a:pPr indent="0" lvl="0" marL="0" rtl="0" algn="l">
              <a:spcBef>
                <a:spcPts val="0"/>
              </a:spcBef>
              <a:spcAft>
                <a:spcPts val="0"/>
              </a:spcAft>
              <a:buClr>
                <a:schemeClr val="dk1"/>
              </a:buClr>
              <a:buSzPts val="1100"/>
              <a:buFont typeface="Arial"/>
              <a:buNone/>
            </a:pPr>
            <a:r>
              <a:rPr lang="en"/>
              <a:t>1. The features that have the largest impact to the saleprice of a house is the **area of above ground living area, the overall quality and the area of basement**, this is not surprising as home with larger living areas and better quality should logically command a higher price.</a:t>
            </a:r>
            <a:endParaRPr/>
          </a:p>
          <a:p>
            <a:pPr indent="0" lvl="0" marL="0" rtl="0" algn="l">
              <a:spcBef>
                <a:spcPts val="0"/>
              </a:spcBef>
              <a:spcAft>
                <a:spcPts val="0"/>
              </a:spcAft>
              <a:buClr>
                <a:schemeClr val="dk1"/>
              </a:buClr>
              <a:buSzPts val="1100"/>
              <a:buFont typeface="Arial"/>
              <a:buNone/>
            </a:pPr>
            <a:r>
              <a:rPr lang="en"/>
              <a:t>2. Apart from the overall quality, the **quality of exterior material and kitchen** can be a good determinant of the saleprice as well. This could be because new homeowners may not want to do renovation to these areas, allowing the properties with good quality existing exterior material and kitchen to command a higher price.</a:t>
            </a:r>
            <a:endParaRPr/>
          </a:p>
          <a:p>
            <a:pPr indent="0" lvl="0" marL="0" rtl="0" algn="l">
              <a:spcBef>
                <a:spcPts val="0"/>
              </a:spcBef>
              <a:spcAft>
                <a:spcPts val="0"/>
              </a:spcAft>
              <a:buClr>
                <a:schemeClr val="dk1"/>
              </a:buClr>
              <a:buSzPts val="1100"/>
              <a:buFont typeface="Arial"/>
              <a:buNone/>
            </a:pPr>
            <a:r>
              <a:rPr lang="en"/>
              <a:t>3. The **neighborhood of the property** also have huge effect on the saleprice. For example, a property in **Stone Brook can command an additional 6000 dollars** in general, while a property in **Old Town will potentially reduce the saleprice by 1500 dollars** in general. This could be due to the development of the estate.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For a homeowner who wish to sell their property, properties like the area, neighborhood or age are relatively hard to change. However, **some possible things that homeowners can do to increase their home values** will include **things that improve the quality of their homes**, such as:</a:t>
            </a:r>
            <a:endParaRPr/>
          </a:p>
          <a:p>
            <a:pPr indent="0" lvl="0" marL="0" rtl="0" algn="l">
              <a:spcBef>
                <a:spcPts val="0"/>
              </a:spcBef>
              <a:spcAft>
                <a:spcPts val="0"/>
              </a:spcAft>
              <a:buClr>
                <a:schemeClr val="dk1"/>
              </a:buClr>
              <a:buSzPts val="1100"/>
              <a:buFont typeface="Arial"/>
              <a:buNone/>
            </a:pPr>
            <a:r>
              <a:rPr lang="en"/>
              <a:t>1. repairing any defects in the house, repainting the house --&gt; improve the overall material and finish quality</a:t>
            </a:r>
            <a:endParaRPr/>
          </a:p>
          <a:p>
            <a:pPr indent="0" lvl="0" marL="0" rtl="0" algn="l">
              <a:spcBef>
                <a:spcPts val="0"/>
              </a:spcBef>
              <a:spcAft>
                <a:spcPts val="0"/>
              </a:spcAft>
              <a:buClr>
                <a:schemeClr val="dk1"/>
              </a:buClr>
              <a:buSzPts val="1100"/>
              <a:buFont typeface="Arial"/>
              <a:buNone/>
            </a:pPr>
            <a:r>
              <a:rPr lang="en"/>
              <a:t>2. repairing/upgrading the exterior material --&gt; improve exterior material quality</a:t>
            </a:r>
            <a:endParaRPr/>
          </a:p>
          <a:p>
            <a:pPr indent="0" lvl="0" marL="0" rtl="0" algn="l">
              <a:spcBef>
                <a:spcPts val="0"/>
              </a:spcBef>
              <a:spcAft>
                <a:spcPts val="0"/>
              </a:spcAft>
              <a:buClr>
                <a:schemeClr val="dk1"/>
              </a:buClr>
              <a:buSzPts val="1100"/>
              <a:buFont typeface="Arial"/>
              <a:buNone/>
            </a:pPr>
            <a:r>
              <a:rPr lang="en"/>
              <a:t>3. repairing/renovating/upgrading the kitchen --&gt; improve kitchen quality</a:t>
            </a:r>
            <a:endParaRPr/>
          </a:p>
          <a:p>
            <a:pPr indent="0" lvl="0" marL="0" rtl="0" algn="l">
              <a:spcBef>
                <a:spcPts val="0"/>
              </a:spcBef>
              <a:spcAft>
                <a:spcPts val="0"/>
              </a:spcAft>
              <a:buClr>
                <a:schemeClr val="dk1"/>
              </a:buClr>
              <a:buSzPts val="1100"/>
              <a:buFont typeface="Arial"/>
              <a:buNone/>
            </a:pPr>
            <a:r>
              <a:rPr lang="en"/>
              <a:t>4. adding a fireplace if there is none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**Limitations**</a:t>
            </a:r>
            <a:endParaRPr/>
          </a:p>
          <a:p>
            <a:pPr indent="0" lvl="0" marL="0" rtl="0" algn="l">
              <a:spcBef>
                <a:spcPts val="0"/>
              </a:spcBef>
              <a:spcAft>
                <a:spcPts val="0"/>
              </a:spcAft>
              <a:buClr>
                <a:schemeClr val="dk1"/>
              </a:buClr>
              <a:buSzPts val="1100"/>
              <a:buFont typeface="Arial"/>
              <a:buNone/>
            </a:pPr>
            <a:r>
              <a:rPr lang="en"/>
              <a:t>1. As mentioned previously, the model should only be used as a reference. The average error of the model on dataset collected around the same time period is about 20,000 dollars and the model only accounts for 90% of the variations in saleprice. This indicates that there are other factors that affects the saleprice that is currently not accounted by the model.</a:t>
            </a:r>
            <a:endParaRPr/>
          </a:p>
          <a:p>
            <a:pPr indent="0" lvl="0" marL="0" rtl="0" algn="l">
              <a:spcBef>
                <a:spcPts val="0"/>
              </a:spcBef>
              <a:spcAft>
                <a:spcPts val="0"/>
              </a:spcAft>
              <a:buClr>
                <a:schemeClr val="dk1"/>
              </a:buClr>
              <a:buSzPts val="1100"/>
              <a:buFont typeface="Arial"/>
              <a:buNone/>
            </a:pPr>
            <a:r>
              <a:rPr lang="en"/>
              <a:t>2. The data used is between 2006 to 2010. It may not fit well to present-day data due to inflation. The period of data is also relatively short, hence, may not be as accurate in predicting present-day data.</a:t>
            </a:r>
            <a:endParaRPr/>
          </a:p>
          <a:p>
            <a:pPr indent="0" lvl="0" marL="0" rtl="0" algn="l">
              <a:spcBef>
                <a:spcPts val="0"/>
              </a:spcBef>
              <a:spcAft>
                <a:spcPts val="0"/>
              </a:spcAft>
              <a:buClr>
                <a:schemeClr val="dk1"/>
              </a:buClr>
              <a:buSzPts val="1100"/>
              <a:buFont typeface="Arial"/>
              <a:buNone/>
            </a:pPr>
            <a:r>
              <a:rPr lang="en"/>
              <a:t>3. The model may have even lower accuracy for predicting property prices in other locations. This is evident as some important features in predicting the saleprice are specific location in Ames, USA. Furthermore, these properties to Singapore, there are also huge differences in the type of features needed. For example, in Singapore, most people stays in HDBs which do not have features such as garage or basement, and with Singapore's climate, a fireplace is not useful or necessary.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make the model more universal**</a:t>
            </a:r>
            <a:endParaRPr/>
          </a:p>
          <a:p>
            <a:pPr indent="0" lvl="0" marL="0" rtl="0" algn="l">
              <a:spcBef>
                <a:spcPts val="0"/>
              </a:spcBef>
              <a:spcAft>
                <a:spcPts val="0"/>
              </a:spcAft>
              <a:buClr>
                <a:schemeClr val="dk1"/>
              </a:buClr>
              <a:buSzPts val="1100"/>
              <a:buFont typeface="Arial"/>
              <a:buNone/>
            </a:pPr>
            <a:r>
              <a:rPr lang="en"/>
              <a:t>1. **Features that are location specific should be removed**. These include features such as neighborhood.</a:t>
            </a:r>
            <a:endParaRPr/>
          </a:p>
          <a:p>
            <a:pPr indent="0" lvl="0" marL="0" rtl="0" algn="l">
              <a:spcBef>
                <a:spcPts val="0"/>
              </a:spcBef>
              <a:spcAft>
                <a:spcPts val="0"/>
              </a:spcAft>
              <a:buClr>
                <a:schemeClr val="dk1"/>
              </a:buClr>
              <a:buSzPts val="1100"/>
              <a:buFont typeface="Arial"/>
              <a:buNone/>
            </a:pPr>
            <a:r>
              <a:rPr lang="en"/>
              <a:t>2. **Data from a longer period of time should be obtained**. This not only checks if the prices are well generalized, but may also allow the model to spot trends in the different years, allowing for a more accurate model.</a:t>
            </a:r>
            <a:endParaRPr/>
          </a:p>
          <a:p>
            <a:pPr indent="0" lvl="0" marL="0" rtl="0" algn="l">
              <a:spcBef>
                <a:spcPts val="0"/>
              </a:spcBef>
              <a:spcAft>
                <a:spcPts val="0"/>
              </a:spcAft>
              <a:buNone/>
            </a:pPr>
            <a:r>
              <a:rPr lang="en"/>
              <a:t>3. **Local culture of the target location** should be accounted for. For example, as mentioned, housing data in Singapore would be vastly different from the housing data we have explored due to the difference in housing options and features needed. A new model should be trained if the target location varies too heavily.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cfa041cd8_4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cfa041cd8_4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eriod"/>
            </a:pPr>
            <a:r>
              <a:rPr lang="en" sz="1300">
                <a:latin typeface="Average"/>
                <a:ea typeface="Average"/>
                <a:cs typeface="Average"/>
                <a:sym typeface="Average"/>
              </a:rPr>
              <a:t>The average RMSE is around $20,000 and the model only accounts for 90% of the variations in sale price.</a:t>
            </a:r>
            <a:endParaRPr sz="1300">
              <a:latin typeface="Average"/>
              <a:ea typeface="Average"/>
              <a:cs typeface="Average"/>
              <a:sym typeface="Average"/>
            </a:endParaRPr>
          </a:p>
          <a:p>
            <a:pPr indent="-311150" lvl="0" marL="457200" rtl="0" algn="l">
              <a:lnSpc>
                <a:spcPct val="115000"/>
              </a:lnSpc>
              <a:spcBef>
                <a:spcPts val="0"/>
              </a:spcBef>
              <a:spcAft>
                <a:spcPts val="0"/>
              </a:spcAft>
              <a:buSzPts val="1300"/>
              <a:buFont typeface="Average"/>
              <a:buAutoNum type="arabicPeriod"/>
            </a:pPr>
            <a:r>
              <a:rPr lang="en" sz="1300">
                <a:latin typeface="Average"/>
                <a:ea typeface="Average"/>
                <a:cs typeface="Average"/>
                <a:sym typeface="Average"/>
              </a:rPr>
              <a:t>Due to inflation and may be affected by events at that time (financial crisis).</a:t>
            </a:r>
            <a:endParaRPr sz="1300">
              <a:latin typeface="Average"/>
              <a:ea typeface="Average"/>
              <a:cs typeface="Average"/>
              <a:sym typeface="Average"/>
            </a:endParaRPr>
          </a:p>
          <a:p>
            <a:pPr indent="-311150" lvl="0" marL="457200" rtl="0" algn="l">
              <a:lnSpc>
                <a:spcPct val="115000"/>
              </a:lnSpc>
              <a:spcBef>
                <a:spcPts val="0"/>
              </a:spcBef>
              <a:spcAft>
                <a:spcPts val="0"/>
              </a:spcAft>
              <a:buSzPts val="1300"/>
              <a:buFont typeface="Average"/>
              <a:buAutoNum type="arabicPeriod"/>
            </a:pPr>
            <a:r>
              <a:rPr lang="en" sz="1300">
                <a:latin typeface="Average"/>
                <a:ea typeface="Average"/>
                <a:cs typeface="Average"/>
                <a:sym typeface="Average"/>
              </a:rPr>
              <a:t>This is evident as some important features in predicting the saleprice are specific location in Ames, USA. Furthermore, these properties to Singapore, there are also huge differences in the type of features needed. </a:t>
            </a:r>
            <a:endParaRPr sz="1300">
              <a:latin typeface="Average"/>
              <a:ea typeface="Average"/>
              <a:cs typeface="Average"/>
              <a:sym typeface="Average"/>
            </a:endParaRPr>
          </a:p>
          <a:p>
            <a:pPr indent="0" lvl="0" marL="0" rtl="0" algn="l">
              <a:lnSpc>
                <a:spcPct val="115000"/>
              </a:lnSpc>
              <a:spcBef>
                <a:spcPts val="0"/>
              </a:spcBef>
              <a:spcAft>
                <a:spcPts val="0"/>
              </a:spcAft>
              <a:buNone/>
            </a:pPr>
            <a:r>
              <a:t/>
            </a:r>
            <a:endParaRPr sz="1300">
              <a:latin typeface="Average"/>
              <a:ea typeface="Average"/>
              <a:cs typeface="Average"/>
              <a:sym typeface="Average"/>
            </a:endParaRPr>
          </a:p>
          <a:p>
            <a:pPr indent="0" lvl="0" marL="0" rtl="0" algn="l">
              <a:lnSpc>
                <a:spcPct val="115000"/>
              </a:lnSpc>
              <a:spcBef>
                <a:spcPts val="0"/>
              </a:spcBef>
              <a:spcAft>
                <a:spcPts val="0"/>
              </a:spcAft>
              <a:buNone/>
            </a:pPr>
            <a:r>
              <a:rPr lang="en" sz="1300">
                <a:solidFill>
                  <a:srgbClr val="CACACA"/>
                </a:solidFill>
                <a:latin typeface="Average"/>
                <a:ea typeface="Average"/>
                <a:cs typeface="Average"/>
                <a:sym typeface="Average"/>
              </a:rPr>
              <a:t>These include features such as neighborhood.</a:t>
            </a:r>
            <a:endParaRPr sz="1300">
              <a:solidFill>
                <a:srgbClr val="CACACA"/>
              </a:solidFill>
              <a:latin typeface="Average"/>
              <a:ea typeface="Average"/>
              <a:cs typeface="Average"/>
              <a:sym typeface="Average"/>
            </a:endParaRPr>
          </a:p>
          <a:p>
            <a:pPr indent="0" lvl="0" marL="0" rtl="0" algn="l">
              <a:lnSpc>
                <a:spcPct val="115000"/>
              </a:lnSpc>
              <a:spcBef>
                <a:spcPts val="1600"/>
              </a:spcBef>
              <a:spcAft>
                <a:spcPts val="0"/>
              </a:spcAft>
              <a:buNone/>
            </a:pPr>
            <a:r>
              <a:rPr lang="en" sz="1300">
                <a:solidFill>
                  <a:srgbClr val="CACACA"/>
                </a:solidFill>
                <a:latin typeface="Average"/>
                <a:ea typeface="Average"/>
                <a:cs typeface="Average"/>
                <a:sym typeface="Average"/>
              </a:rPr>
              <a:t>prices are well generalized, but may also allow the model to spot trends in the different years, allowing for a more accurate model.</a:t>
            </a:r>
            <a:endParaRPr sz="1300">
              <a:solidFill>
                <a:srgbClr val="CACACA"/>
              </a:solidFill>
              <a:latin typeface="Average"/>
              <a:ea typeface="Average"/>
              <a:cs typeface="Average"/>
              <a:sym typeface="Average"/>
            </a:endParaRPr>
          </a:p>
          <a:p>
            <a:pPr indent="0" lvl="0" marL="0" rtl="0" algn="l">
              <a:lnSpc>
                <a:spcPct val="115000"/>
              </a:lnSpc>
              <a:spcBef>
                <a:spcPts val="1600"/>
              </a:spcBef>
              <a:spcAft>
                <a:spcPts val="1600"/>
              </a:spcAft>
              <a:buClr>
                <a:schemeClr val="dk1"/>
              </a:buClr>
              <a:buSzPts val="1100"/>
              <a:buFont typeface="Arial"/>
              <a:buNone/>
            </a:pPr>
            <a:r>
              <a:t/>
            </a:r>
            <a:endParaRPr sz="1300">
              <a:solidFill>
                <a:srgbClr val="CACACA"/>
              </a:solidFill>
              <a:latin typeface="Average"/>
              <a:ea typeface="Average"/>
              <a:cs typeface="Average"/>
              <a:sym typeface="Average"/>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cfa041cd8_4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cfa041cd8_4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cfa041cd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cfa041cd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cfa041cd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cfa041cd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cfa041cd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cfa041cd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cfa041cd8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cfa041cd8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cfa041cd8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cfa041cd8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cfa041cd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cfa041cd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Explore categorical features with bar charts</a:t>
            </a:r>
            <a:endParaRPr/>
          </a:p>
          <a:p>
            <a:pPr indent="-298450" lvl="0" marL="457200" rtl="0" algn="l">
              <a:spcBef>
                <a:spcPts val="0"/>
              </a:spcBef>
              <a:spcAft>
                <a:spcPts val="0"/>
              </a:spcAft>
              <a:buSzPts val="1100"/>
              <a:buChar char="-"/>
            </a:pPr>
            <a:r>
              <a:rPr lang="en"/>
              <a:t>Left plot shows very little variance in the data</a:t>
            </a:r>
            <a:endParaRPr/>
          </a:p>
          <a:p>
            <a:pPr indent="-298450" lvl="0" marL="457200" rtl="0" algn="l">
              <a:spcBef>
                <a:spcPts val="0"/>
              </a:spcBef>
              <a:spcAft>
                <a:spcPts val="0"/>
              </a:spcAft>
              <a:buSzPts val="1100"/>
              <a:buChar char="-"/>
            </a:pPr>
            <a:r>
              <a:rPr lang="en"/>
              <a:t>Right plot shows a well distributed data</a:t>
            </a:r>
            <a:endParaRPr/>
          </a:p>
          <a:p>
            <a:pPr indent="-298450" lvl="0" marL="457200" rtl="0" algn="l">
              <a:spcBef>
                <a:spcPts val="0"/>
              </a:spcBef>
              <a:spcAft>
                <a:spcPts val="0"/>
              </a:spcAft>
              <a:buSzPts val="1100"/>
              <a:buChar char="-"/>
            </a:pPr>
            <a:r>
              <a:rPr lang="en"/>
              <a:t>We dropped those with high percentage of single value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cfa041cd8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cfa041cd8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plotted a heatmap for the numeric features</a:t>
            </a:r>
            <a:endParaRPr/>
          </a:p>
          <a:p>
            <a:pPr indent="-298450" lvl="0" marL="457200" rtl="0" algn="l">
              <a:spcBef>
                <a:spcPts val="0"/>
              </a:spcBef>
              <a:spcAft>
                <a:spcPts val="0"/>
              </a:spcAft>
              <a:buSzPts val="1100"/>
              <a:buChar char="-"/>
            </a:pPr>
            <a:r>
              <a:rPr lang="en"/>
              <a:t>Retained 1 of 2</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cfa041cd8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cfa041cd8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looked at the features with low correlation to sale price</a:t>
            </a:r>
            <a:endParaRPr/>
          </a:p>
          <a:p>
            <a:pPr indent="-298450" lvl="0" marL="457200" rtl="0" algn="l">
              <a:spcBef>
                <a:spcPts val="0"/>
              </a:spcBef>
              <a:spcAft>
                <a:spcPts val="0"/>
              </a:spcAft>
              <a:buSzPts val="1100"/>
              <a:buChar char="-"/>
            </a:pPr>
            <a:r>
              <a:rPr lang="en"/>
              <a:t>Plot shows the values are spread evenly and slope is almost constant</a:t>
            </a:r>
            <a:endParaRPr/>
          </a:p>
          <a:p>
            <a:pPr indent="-298450" lvl="0" marL="457200" rtl="0" algn="l">
              <a:spcBef>
                <a:spcPts val="0"/>
              </a:spcBef>
              <a:spcAft>
                <a:spcPts val="0"/>
              </a:spcAft>
              <a:buSzPts val="1100"/>
              <a:buChar char="-"/>
            </a:pPr>
            <a:r>
              <a:rPr lang="en"/>
              <a:t>These features are not sensitive to price and have been dropped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b="20884" l="0" r="0" t="45133"/>
          <a:stretch/>
        </p:blipFill>
        <p:spPr>
          <a:xfrm>
            <a:off x="0" y="3226325"/>
            <a:ext cx="9143998" cy="1923150"/>
          </a:xfrm>
          <a:prstGeom prst="rect">
            <a:avLst/>
          </a:prstGeom>
          <a:noFill/>
          <a:ln>
            <a:noFill/>
          </a:ln>
        </p:spPr>
      </p:pic>
      <p:sp>
        <p:nvSpPr>
          <p:cNvPr id="60" name="Google Shape;60;p13"/>
          <p:cNvSpPr txBox="1"/>
          <p:nvPr>
            <p:ph type="ctrTitle"/>
          </p:nvPr>
        </p:nvSpPr>
        <p:spPr>
          <a:xfrm>
            <a:off x="671258" y="3812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Predicting Housing Prices </a:t>
            </a:r>
            <a:br>
              <a:rPr lang="en"/>
            </a:br>
            <a:r>
              <a:rPr lang="en"/>
              <a:t>(Ames, USA)</a:t>
            </a:r>
            <a:endParaRPr/>
          </a:p>
        </p:txBody>
      </p:sp>
      <p:sp>
        <p:nvSpPr>
          <p:cNvPr id="61" name="Google Shape;61;p13"/>
          <p:cNvSpPr txBox="1"/>
          <p:nvPr>
            <p:ph idx="1" type="subTitle"/>
          </p:nvPr>
        </p:nvSpPr>
        <p:spPr>
          <a:xfrm>
            <a:off x="671250" y="21080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Modeling and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131" name="Google Shape;131;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chemeClr val="dk1"/>
                </a:solidFill>
                <a:latin typeface="Oswald"/>
                <a:ea typeface="Oswald"/>
                <a:cs typeface="Oswald"/>
                <a:sym typeface="Oswald"/>
              </a:rPr>
              <a:t>Interaction Terms</a:t>
            </a:r>
            <a:endParaRPr b="1" u="sng">
              <a:solidFill>
                <a:schemeClr val="dk1"/>
              </a:solidFill>
              <a:latin typeface="Oswald"/>
              <a:ea typeface="Oswald"/>
              <a:cs typeface="Oswald"/>
              <a:sym typeface="Oswald"/>
            </a:endParaRPr>
          </a:p>
          <a:p>
            <a:pPr indent="0" lvl="0" marL="0" rtl="0" algn="l">
              <a:spcBef>
                <a:spcPts val="1600"/>
              </a:spcBef>
              <a:spcAft>
                <a:spcPts val="1600"/>
              </a:spcAft>
              <a:buNone/>
            </a:pPr>
            <a:r>
              <a:rPr lang="en" sz="1200"/>
              <a:t>Code </a:t>
            </a:r>
            <a:r>
              <a:rPr lang="en" sz="1200"/>
              <a:t>Snippet</a:t>
            </a:r>
            <a:r>
              <a:rPr lang="en" sz="1200"/>
              <a:t>:</a:t>
            </a:r>
            <a:endParaRPr sz="1200"/>
          </a:p>
        </p:txBody>
      </p:sp>
      <p:sp>
        <p:nvSpPr>
          <p:cNvPr id="132" name="Google Shape;132;p2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chemeClr val="dk1"/>
                </a:solidFill>
                <a:latin typeface="Oswald"/>
                <a:ea typeface="Oswald"/>
                <a:cs typeface="Oswald"/>
                <a:sym typeface="Oswald"/>
              </a:rPr>
              <a:t>Dropping “Unnecessary” Features</a:t>
            </a:r>
            <a:endParaRPr b="1" u="sng">
              <a:solidFill>
                <a:schemeClr val="dk1"/>
              </a:solidFill>
              <a:latin typeface="Oswald"/>
              <a:ea typeface="Oswald"/>
              <a:cs typeface="Oswald"/>
              <a:sym typeface="Oswald"/>
            </a:endParaRPr>
          </a:p>
          <a:p>
            <a:pPr indent="0" lvl="0" marL="0" rtl="0" algn="l">
              <a:spcBef>
                <a:spcPts val="1600"/>
              </a:spcBef>
              <a:spcAft>
                <a:spcPts val="0"/>
              </a:spcAft>
              <a:buNone/>
            </a:pPr>
            <a:r>
              <a:rPr lang="en" sz="1200"/>
              <a:t>Code Snippet:</a:t>
            </a:r>
            <a:endParaRPr b="1" sz="1200" u="sng">
              <a:solidFill>
                <a:schemeClr val="dk1"/>
              </a:solidFill>
              <a:latin typeface="Oswald"/>
              <a:ea typeface="Oswald"/>
              <a:cs typeface="Oswald"/>
              <a:sym typeface="Oswald"/>
            </a:endParaRPr>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04800" lvl="0" marL="457200" rtl="0" algn="l">
              <a:spcBef>
                <a:spcPts val="1600"/>
              </a:spcBef>
              <a:spcAft>
                <a:spcPts val="0"/>
              </a:spcAft>
              <a:buSzPts val="1200"/>
              <a:buChar char="●"/>
            </a:pPr>
            <a:r>
              <a:rPr lang="en" sz="1200"/>
              <a:t>Sum of </a:t>
            </a:r>
            <a:r>
              <a:rPr lang="en" sz="1200">
                <a:solidFill>
                  <a:schemeClr val="accent5"/>
                </a:solidFill>
              </a:rPr>
              <a:t>area of 1st floor, 2nd floor and low quality finish</a:t>
            </a:r>
            <a:r>
              <a:rPr lang="en" sz="1200"/>
              <a:t> were exactly equal to </a:t>
            </a:r>
            <a:r>
              <a:rPr lang="en" sz="1200">
                <a:solidFill>
                  <a:schemeClr val="accent5"/>
                </a:solidFill>
              </a:rPr>
              <a:t>area of general living</a:t>
            </a:r>
            <a:r>
              <a:rPr lang="en" sz="1200"/>
              <a:t> (above ground).</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a:p>
        </p:txBody>
      </p:sp>
      <p:cxnSp>
        <p:nvCxnSpPr>
          <p:cNvPr id="133" name="Google Shape;133;p22"/>
          <p:cNvCxnSpPr/>
          <p:nvPr/>
        </p:nvCxnSpPr>
        <p:spPr>
          <a:xfrm>
            <a:off x="4516250" y="1136450"/>
            <a:ext cx="0" cy="3778200"/>
          </a:xfrm>
          <a:prstGeom prst="straightConnector1">
            <a:avLst/>
          </a:prstGeom>
          <a:noFill/>
          <a:ln cap="flat" cmpd="sng" w="28575">
            <a:solidFill>
              <a:schemeClr val="dk2"/>
            </a:solidFill>
            <a:prstDash val="solid"/>
            <a:round/>
            <a:headEnd len="med" w="med" type="none"/>
            <a:tailEnd len="med" w="med" type="none"/>
          </a:ln>
        </p:spPr>
      </p:cxnSp>
      <p:pic>
        <p:nvPicPr>
          <p:cNvPr id="134" name="Google Shape;134;p22"/>
          <p:cNvPicPr preferRelativeResize="0"/>
          <p:nvPr/>
        </p:nvPicPr>
        <p:blipFill>
          <a:blip r:embed="rId3">
            <a:alphaModFix/>
          </a:blip>
          <a:stretch>
            <a:fillRect/>
          </a:stretch>
        </p:blipFill>
        <p:spPr>
          <a:xfrm>
            <a:off x="279038" y="2023449"/>
            <a:ext cx="4060236" cy="2174150"/>
          </a:xfrm>
          <a:prstGeom prst="rect">
            <a:avLst/>
          </a:prstGeom>
          <a:noFill/>
          <a:ln>
            <a:noFill/>
          </a:ln>
        </p:spPr>
      </p:pic>
      <p:pic>
        <p:nvPicPr>
          <p:cNvPr id="135" name="Google Shape;135;p22"/>
          <p:cNvPicPr preferRelativeResize="0"/>
          <p:nvPr/>
        </p:nvPicPr>
        <p:blipFill rotWithShape="1">
          <a:blip r:embed="rId4">
            <a:alphaModFix/>
          </a:blip>
          <a:srcRect b="0" l="0" r="0" t="49995"/>
          <a:stretch/>
        </p:blipFill>
        <p:spPr>
          <a:xfrm>
            <a:off x="4827200" y="1965681"/>
            <a:ext cx="4010302" cy="7696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141" name="Google Shape;141;p23"/>
          <p:cNvSpPr txBox="1"/>
          <p:nvPr>
            <p:ph idx="1" type="body"/>
          </p:nvPr>
        </p:nvSpPr>
        <p:spPr>
          <a:xfrm>
            <a:off x="17100" y="1128200"/>
            <a:ext cx="3095400" cy="341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400" u="sng">
                <a:solidFill>
                  <a:schemeClr val="dk1"/>
                </a:solidFill>
                <a:latin typeface="Oswald"/>
                <a:ea typeface="Oswald"/>
                <a:cs typeface="Oswald"/>
                <a:sym typeface="Oswald"/>
              </a:rPr>
              <a:t>Recursive Feature Elimination</a:t>
            </a:r>
            <a:endParaRPr sz="1050">
              <a:solidFill>
                <a:srgbClr val="000000"/>
              </a:solidFill>
              <a:highlight>
                <a:srgbClr val="FFFFFF"/>
              </a:highlight>
              <a:latin typeface="Arial"/>
              <a:ea typeface="Arial"/>
              <a:cs typeface="Arial"/>
              <a:sym typeface="Arial"/>
            </a:endParaRPr>
          </a:p>
          <a:p>
            <a:pPr indent="-304800" lvl="0" marL="457200" rtl="0" algn="l">
              <a:spcBef>
                <a:spcPts val="1600"/>
              </a:spcBef>
              <a:spcAft>
                <a:spcPts val="0"/>
              </a:spcAft>
              <a:buSzPts val="1200"/>
              <a:buAutoNum type="arabicPeriod"/>
            </a:pPr>
            <a:r>
              <a:rPr lang="en" sz="1200"/>
              <a:t>Using the RFE function, </a:t>
            </a:r>
            <a:r>
              <a:rPr lang="en" sz="1200">
                <a:solidFill>
                  <a:schemeClr val="accent5"/>
                </a:solidFill>
              </a:rPr>
              <a:t>selected 30 features</a:t>
            </a:r>
            <a:endParaRPr sz="1200">
              <a:solidFill>
                <a:schemeClr val="accent5"/>
              </a:solidFill>
            </a:endParaRPr>
          </a:p>
          <a:p>
            <a:pPr indent="-304800" lvl="0" marL="457200" rtl="0" algn="l">
              <a:spcBef>
                <a:spcPts val="0"/>
              </a:spcBef>
              <a:spcAft>
                <a:spcPts val="0"/>
              </a:spcAft>
              <a:buSzPts val="1200"/>
              <a:buAutoNum type="arabicPeriod"/>
            </a:pPr>
            <a:r>
              <a:rPr lang="en" sz="1200"/>
              <a:t>Modeling using the </a:t>
            </a:r>
            <a:r>
              <a:rPr lang="en" sz="1200">
                <a:solidFill>
                  <a:schemeClr val="accent5"/>
                </a:solidFill>
              </a:rPr>
              <a:t>chosen 30 features using Lasso and Ridge model. </a:t>
            </a:r>
            <a:r>
              <a:rPr lang="en" sz="1200"/>
              <a:t>It produced the results below:</a:t>
            </a:r>
            <a:br>
              <a:rPr lang="en" sz="1200"/>
            </a:br>
            <a:endParaRPr sz="1200"/>
          </a:p>
          <a:p>
            <a:pPr indent="-304800" lvl="1" marL="914400" rtl="0" algn="l">
              <a:spcBef>
                <a:spcPts val="0"/>
              </a:spcBef>
              <a:spcAft>
                <a:spcPts val="0"/>
              </a:spcAft>
              <a:buSzPts val="1200"/>
              <a:buChar char="○"/>
            </a:pPr>
            <a:r>
              <a:rPr lang="en" sz="1200"/>
              <a:t>Lasso: R2(Test) - 0.898</a:t>
            </a:r>
            <a:endParaRPr sz="1200"/>
          </a:p>
          <a:p>
            <a:pPr indent="-304800" lvl="1" marL="914400" rtl="0" algn="l">
              <a:spcBef>
                <a:spcPts val="0"/>
              </a:spcBef>
              <a:spcAft>
                <a:spcPts val="0"/>
              </a:spcAft>
              <a:buSzPts val="1200"/>
              <a:buChar char="○"/>
            </a:pPr>
            <a:r>
              <a:rPr lang="en" sz="1200"/>
              <a:t>Lasso: RMSE(Test) - 26k</a:t>
            </a:r>
            <a:endParaRPr sz="1200"/>
          </a:p>
          <a:p>
            <a:pPr indent="-304800" lvl="1" marL="914400" rtl="0" algn="l">
              <a:spcBef>
                <a:spcPts val="0"/>
              </a:spcBef>
              <a:spcAft>
                <a:spcPts val="0"/>
              </a:spcAft>
              <a:buSzPts val="1200"/>
              <a:buChar char="○"/>
            </a:pPr>
            <a:r>
              <a:rPr lang="en" sz="1200"/>
              <a:t>Ridge: R2(Test) - 0.899</a:t>
            </a:r>
            <a:endParaRPr sz="1200"/>
          </a:p>
          <a:p>
            <a:pPr indent="-304800" lvl="1" marL="914400" rtl="0" algn="l">
              <a:spcBef>
                <a:spcPts val="0"/>
              </a:spcBef>
              <a:spcAft>
                <a:spcPts val="0"/>
              </a:spcAft>
              <a:buSzPts val="1200"/>
              <a:buChar char="○"/>
            </a:pPr>
            <a:r>
              <a:rPr lang="en" sz="1200"/>
              <a:t>Ridge: RMSE(Test) - 27k</a:t>
            </a:r>
            <a:endParaRPr sz="1200"/>
          </a:p>
        </p:txBody>
      </p:sp>
      <p:sp>
        <p:nvSpPr>
          <p:cNvPr id="142" name="Google Shape;142;p23"/>
          <p:cNvSpPr txBox="1"/>
          <p:nvPr>
            <p:ph idx="1" type="body"/>
          </p:nvPr>
        </p:nvSpPr>
        <p:spPr>
          <a:xfrm>
            <a:off x="3260263" y="1128200"/>
            <a:ext cx="30954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u="sng">
                <a:solidFill>
                  <a:schemeClr val="dk1"/>
                </a:solidFill>
                <a:latin typeface="Oswald"/>
                <a:ea typeface="Oswald"/>
                <a:cs typeface="Oswald"/>
                <a:sym typeface="Oswald"/>
              </a:rPr>
              <a:t>LassoCV and RidgeCV </a:t>
            </a:r>
            <a:r>
              <a:rPr b="1" lang="en" sz="1400" u="sng">
                <a:solidFill>
                  <a:schemeClr val="dk1"/>
                </a:solidFill>
                <a:latin typeface="Oswald"/>
                <a:ea typeface="Oswald"/>
                <a:cs typeface="Oswald"/>
                <a:sym typeface="Oswald"/>
              </a:rPr>
              <a:t>Coefficient</a:t>
            </a:r>
            <a:endParaRPr sz="1050">
              <a:solidFill>
                <a:srgbClr val="000000"/>
              </a:solidFill>
              <a:highlight>
                <a:srgbClr val="FFFFFF"/>
              </a:highlight>
              <a:latin typeface="Arial"/>
              <a:ea typeface="Arial"/>
              <a:cs typeface="Arial"/>
              <a:sym typeface="Arial"/>
            </a:endParaRPr>
          </a:p>
          <a:p>
            <a:pPr indent="-304800" lvl="0" marL="457200" rtl="0" algn="l">
              <a:spcBef>
                <a:spcPts val="1600"/>
              </a:spcBef>
              <a:spcAft>
                <a:spcPts val="0"/>
              </a:spcAft>
              <a:buSzPts val="1200"/>
              <a:buAutoNum type="arabicPeriod"/>
            </a:pPr>
            <a:r>
              <a:rPr lang="en" sz="1200"/>
              <a:t>Ran LassoCV and RidgeCV on </a:t>
            </a:r>
            <a:r>
              <a:rPr lang="en" sz="1200">
                <a:solidFill>
                  <a:schemeClr val="accent5"/>
                </a:solidFill>
              </a:rPr>
              <a:t>all features</a:t>
            </a:r>
            <a:endParaRPr sz="1200">
              <a:solidFill>
                <a:schemeClr val="accent5"/>
              </a:solidFill>
            </a:endParaRPr>
          </a:p>
          <a:p>
            <a:pPr indent="-304800" lvl="0" marL="457200" rtl="0" algn="l">
              <a:spcBef>
                <a:spcPts val="0"/>
              </a:spcBef>
              <a:spcAft>
                <a:spcPts val="0"/>
              </a:spcAft>
              <a:buSzPts val="1200"/>
              <a:buAutoNum type="arabicPeriod"/>
            </a:pPr>
            <a:r>
              <a:rPr lang="en" sz="1200"/>
              <a:t>Generate two lists of </a:t>
            </a:r>
            <a:r>
              <a:rPr lang="en" sz="1200">
                <a:solidFill>
                  <a:schemeClr val="accent5"/>
                </a:solidFill>
              </a:rPr>
              <a:t>30 features</a:t>
            </a:r>
            <a:r>
              <a:rPr lang="en" sz="1200"/>
              <a:t> with the </a:t>
            </a:r>
            <a:r>
              <a:rPr lang="en" sz="1200">
                <a:solidFill>
                  <a:schemeClr val="accent5"/>
                </a:solidFill>
              </a:rPr>
              <a:t>highest absolute coefficient</a:t>
            </a:r>
            <a:r>
              <a:rPr lang="en" sz="1200"/>
              <a:t> from LassoCV and RidgeCV</a:t>
            </a:r>
            <a:endParaRPr sz="1200"/>
          </a:p>
          <a:p>
            <a:pPr indent="-304800" lvl="0" marL="457200" rtl="0" algn="l">
              <a:spcBef>
                <a:spcPts val="0"/>
              </a:spcBef>
              <a:spcAft>
                <a:spcPts val="0"/>
              </a:spcAft>
              <a:buSzPts val="1200"/>
              <a:buAutoNum type="arabicPeriod"/>
            </a:pPr>
            <a:r>
              <a:rPr lang="en" sz="1200"/>
              <a:t>Among the two lists, there are </a:t>
            </a:r>
            <a:r>
              <a:rPr lang="en" sz="1200">
                <a:solidFill>
                  <a:schemeClr val="accent5"/>
                </a:solidFill>
              </a:rPr>
              <a:t>39 features in total</a:t>
            </a:r>
            <a:r>
              <a:rPr lang="en" sz="1200"/>
              <a:t> (21 features overlapped)</a:t>
            </a:r>
            <a:endParaRPr sz="1200"/>
          </a:p>
          <a:p>
            <a:pPr indent="-304800" lvl="0" marL="457200" rtl="0" algn="l">
              <a:spcBef>
                <a:spcPts val="0"/>
              </a:spcBef>
              <a:spcAft>
                <a:spcPts val="0"/>
              </a:spcAft>
              <a:buSzPts val="1200"/>
              <a:buAutoNum type="arabicPeriod"/>
            </a:pPr>
            <a:r>
              <a:rPr lang="en" sz="1200">
                <a:solidFill>
                  <a:schemeClr val="accent5"/>
                </a:solidFill>
              </a:rPr>
              <a:t>24 features</a:t>
            </a:r>
            <a:r>
              <a:rPr lang="en" sz="1200"/>
              <a:t> with the </a:t>
            </a:r>
            <a:r>
              <a:rPr lang="en" sz="1200">
                <a:solidFill>
                  <a:schemeClr val="accent5"/>
                </a:solidFill>
              </a:rPr>
              <a:t>highest correlation to sale price</a:t>
            </a:r>
            <a:r>
              <a:rPr lang="en" sz="1200"/>
              <a:t> were selected for final model building</a:t>
            </a:r>
            <a:endParaRPr sz="1200"/>
          </a:p>
        </p:txBody>
      </p:sp>
      <p:cxnSp>
        <p:nvCxnSpPr>
          <p:cNvPr id="143" name="Google Shape;143;p23"/>
          <p:cNvCxnSpPr/>
          <p:nvPr/>
        </p:nvCxnSpPr>
        <p:spPr>
          <a:xfrm>
            <a:off x="3154900" y="1016825"/>
            <a:ext cx="0" cy="3387900"/>
          </a:xfrm>
          <a:prstGeom prst="straightConnector1">
            <a:avLst/>
          </a:prstGeom>
          <a:noFill/>
          <a:ln cap="flat" cmpd="sng" w="28575">
            <a:solidFill>
              <a:schemeClr val="dk2"/>
            </a:solidFill>
            <a:prstDash val="solid"/>
            <a:round/>
            <a:headEnd len="med" w="med" type="none"/>
            <a:tailEnd len="med" w="med" type="none"/>
          </a:ln>
        </p:spPr>
      </p:cxnSp>
      <p:pic>
        <p:nvPicPr>
          <p:cNvPr id="144" name="Google Shape;144;p23"/>
          <p:cNvPicPr preferRelativeResize="0"/>
          <p:nvPr/>
        </p:nvPicPr>
        <p:blipFill>
          <a:blip r:embed="rId3">
            <a:alphaModFix/>
          </a:blip>
          <a:stretch>
            <a:fillRect/>
          </a:stretch>
        </p:blipFill>
        <p:spPr>
          <a:xfrm>
            <a:off x="6355675" y="435212"/>
            <a:ext cx="2606750" cy="4273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grpSp>
        <p:nvGrpSpPr>
          <p:cNvPr id="150" name="Google Shape;150;p24"/>
          <p:cNvGrpSpPr/>
          <p:nvPr/>
        </p:nvGrpSpPr>
        <p:grpSpPr>
          <a:xfrm>
            <a:off x="828975" y="896275"/>
            <a:ext cx="6538750" cy="2648250"/>
            <a:chOff x="312025" y="888900"/>
            <a:chExt cx="6538750" cy="2648250"/>
          </a:xfrm>
        </p:grpSpPr>
        <p:pic>
          <p:nvPicPr>
            <p:cNvPr id="151" name="Google Shape;151;p24"/>
            <p:cNvPicPr preferRelativeResize="0"/>
            <p:nvPr/>
          </p:nvPicPr>
          <p:blipFill>
            <a:blip r:embed="rId3">
              <a:alphaModFix/>
            </a:blip>
            <a:stretch>
              <a:fillRect/>
            </a:stretch>
          </p:blipFill>
          <p:spPr>
            <a:xfrm>
              <a:off x="312025" y="888900"/>
              <a:ext cx="6538750" cy="2648250"/>
            </a:xfrm>
            <a:prstGeom prst="rect">
              <a:avLst/>
            </a:prstGeom>
            <a:noFill/>
            <a:ln>
              <a:noFill/>
            </a:ln>
          </p:spPr>
        </p:pic>
        <p:sp>
          <p:nvSpPr>
            <p:cNvPr id="152" name="Google Shape;152;p24"/>
            <p:cNvSpPr/>
            <p:nvPr/>
          </p:nvSpPr>
          <p:spPr>
            <a:xfrm>
              <a:off x="1633175" y="1763675"/>
              <a:ext cx="5217600" cy="219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1633175" y="3034325"/>
              <a:ext cx="5217600" cy="219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4"/>
          <p:cNvSpPr txBox="1"/>
          <p:nvPr>
            <p:ph idx="1" type="body"/>
          </p:nvPr>
        </p:nvSpPr>
        <p:spPr>
          <a:xfrm>
            <a:off x="208275" y="3641150"/>
            <a:ext cx="9032100" cy="12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latin typeface="Oswald"/>
                <a:ea typeface="Oswald"/>
                <a:cs typeface="Oswald"/>
                <a:sym typeface="Oswald"/>
              </a:rPr>
              <a:t>Observations</a:t>
            </a:r>
            <a:endParaRPr b="1" sz="1200" u="sng">
              <a:latin typeface="Oswald"/>
              <a:ea typeface="Oswald"/>
              <a:cs typeface="Oswald"/>
              <a:sym typeface="Oswald"/>
            </a:endParaRPr>
          </a:p>
          <a:p>
            <a:pPr indent="-304800" lvl="0" marL="457200" rtl="0" algn="l">
              <a:spcBef>
                <a:spcPts val="0"/>
              </a:spcBef>
              <a:spcAft>
                <a:spcPts val="0"/>
              </a:spcAft>
              <a:buSzPts val="1200"/>
              <a:buChar char="●"/>
            </a:pPr>
            <a:r>
              <a:rPr lang="en" sz="1200"/>
              <a:t>Linear Regression with all features performed very badly → </a:t>
            </a:r>
            <a:r>
              <a:rPr lang="en" sz="1200">
                <a:solidFill>
                  <a:schemeClr val="accent5"/>
                </a:solidFill>
              </a:rPr>
              <a:t>Highly overfitted</a:t>
            </a:r>
            <a:endParaRPr sz="1200">
              <a:solidFill>
                <a:schemeClr val="accent5"/>
              </a:solidFill>
            </a:endParaRPr>
          </a:p>
          <a:p>
            <a:pPr indent="-304800" lvl="0" marL="457200" rtl="0" algn="l">
              <a:spcBef>
                <a:spcPts val="0"/>
              </a:spcBef>
              <a:spcAft>
                <a:spcPts val="0"/>
              </a:spcAft>
              <a:buSzPts val="1200"/>
              <a:buChar char="●"/>
            </a:pPr>
            <a:r>
              <a:rPr lang="en" sz="1200"/>
              <a:t>With all features, the </a:t>
            </a:r>
            <a:r>
              <a:rPr lang="en" sz="1200">
                <a:solidFill>
                  <a:schemeClr val="accent5"/>
                </a:solidFill>
              </a:rPr>
              <a:t>Lasso model</a:t>
            </a:r>
            <a:r>
              <a:rPr lang="en" sz="1200"/>
              <a:t> performed the best</a:t>
            </a:r>
            <a:endParaRPr sz="1200"/>
          </a:p>
          <a:p>
            <a:pPr indent="-304800" lvl="0" marL="457200" rtl="0" algn="l">
              <a:spcBef>
                <a:spcPts val="0"/>
              </a:spcBef>
              <a:spcAft>
                <a:spcPts val="0"/>
              </a:spcAft>
              <a:buSzPts val="1200"/>
              <a:buChar char="●"/>
            </a:pPr>
            <a:r>
              <a:rPr lang="en" sz="1200"/>
              <a:t>With selected feature, the </a:t>
            </a:r>
            <a:r>
              <a:rPr lang="en" sz="1200">
                <a:solidFill>
                  <a:schemeClr val="accent5"/>
                </a:solidFill>
              </a:rPr>
              <a:t>Ridge model </a:t>
            </a:r>
            <a:r>
              <a:rPr lang="en" sz="1200"/>
              <a:t>performed the best</a:t>
            </a:r>
            <a:endParaRPr sz="1200"/>
          </a:p>
          <a:p>
            <a:pPr indent="-304800" lvl="0" marL="457200" rtl="0" algn="l">
              <a:spcBef>
                <a:spcPts val="0"/>
              </a:spcBef>
              <a:spcAft>
                <a:spcPts val="0"/>
              </a:spcAft>
              <a:buSzPts val="1200"/>
              <a:buChar char="●"/>
            </a:pPr>
            <a:r>
              <a:rPr lang="en" sz="1200"/>
              <a:t>With selected feature, the Lasso model had the same result as Linear Regression → </a:t>
            </a:r>
            <a:r>
              <a:rPr lang="en" sz="1200">
                <a:solidFill>
                  <a:schemeClr val="accent5"/>
                </a:solidFill>
              </a:rPr>
              <a:t>Features selected were all useful predictors</a:t>
            </a:r>
            <a:endParaRPr sz="1200"/>
          </a:p>
        </p:txBody>
      </p:sp>
      <p:sp>
        <p:nvSpPr>
          <p:cNvPr id="155" name="Google Shape;155;p24"/>
          <p:cNvSpPr txBox="1"/>
          <p:nvPr>
            <p:ph idx="1" type="body"/>
          </p:nvPr>
        </p:nvSpPr>
        <p:spPr>
          <a:xfrm>
            <a:off x="7530675" y="1902550"/>
            <a:ext cx="1228500" cy="63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latin typeface="Oswald"/>
                <a:ea typeface="Oswald"/>
                <a:cs typeface="Oswald"/>
                <a:sym typeface="Oswald"/>
              </a:rPr>
              <a:t>Baseline RMSE:</a:t>
            </a:r>
            <a:br>
              <a:rPr b="1" lang="en" sz="1200" u="sng">
                <a:latin typeface="Oswald"/>
                <a:ea typeface="Oswald"/>
                <a:cs typeface="Oswald"/>
                <a:sym typeface="Oswald"/>
              </a:rPr>
            </a:br>
            <a:r>
              <a:rPr b="1" lang="en" sz="1200">
                <a:latin typeface="Oswald"/>
                <a:ea typeface="Oswald"/>
                <a:cs typeface="Oswald"/>
                <a:sym typeface="Oswald"/>
              </a:rPr>
              <a:t>80688.95</a:t>
            </a:r>
            <a:endParaRPr b="1" sz="1200">
              <a:latin typeface="Oswald"/>
              <a:ea typeface="Oswald"/>
              <a:cs typeface="Oswald"/>
              <a:sym typeface="Oswald"/>
            </a:endParaRPr>
          </a:p>
          <a:p>
            <a:pPr indent="0" lvl="0" marL="0" rtl="0" algn="l">
              <a:spcBef>
                <a:spcPts val="1600"/>
              </a:spcBef>
              <a:spcAft>
                <a:spcPts val="1600"/>
              </a:spcAft>
              <a:buNone/>
            </a:pPr>
            <a:r>
              <a:t/>
            </a:r>
            <a:endParaRPr b="1" sz="1200" u="sng">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Insights / Conclusions</a:t>
            </a:r>
            <a:endParaRPr/>
          </a:p>
        </p:txBody>
      </p:sp>
      <p:sp>
        <p:nvSpPr>
          <p:cNvPr id="161" name="Google Shape;161;p25"/>
          <p:cNvSpPr txBox="1"/>
          <p:nvPr>
            <p:ph idx="1" type="body"/>
          </p:nvPr>
        </p:nvSpPr>
        <p:spPr>
          <a:xfrm>
            <a:off x="311700" y="771475"/>
            <a:ext cx="4750500" cy="3972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Number of features was trimmed for better interpretability </a:t>
            </a:r>
            <a:endParaRPr sz="1300"/>
          </a:p>
          <a:p>
            <a:pPr indent="-311150" lvl="1" marL="914400" rtl="0" algn="l">
              <a:spcBef>
                <a:spcPts val="0"/>
              </a:spcBef>
              <a:spcAft>
                <a:spcPts val="0"/>
              </a:spcAft>
              <a:buSzPts val="1300"/>
              <a:buChar char="○"/>
            </a:pPr>
            <a:r>
              <a:rPr lang="en" sz="1300">
                <a:solidFill>
                  <a:schemeClr val="accent5"/>
                </a:solidFill>
              </a:rPr>
              <a:t>Having more features would have led to better predictions</a:t>
            </a:r>
            <a:r>
              <a:rPr lang="en" sz="1300"/>
              <a:t>.</a:t>
            </a:r>
            <a:endParaRPr sz="1300"/>
          </a:p>
          <a:p>
            <a:pPr indent="-311150" lvl="0" marL="457200" rtl="0" algn="l">
              <a:spcBef>
                <a:spcPts val="0"/>
              </a:spcBef>
              <a:spcAft>
                <a:spcPts val="0"/>
              </a:spcAft>
              <a:buSzPts val="1300"/>
              <a:buChar char="●"/>
            </a:pPr>
            <a:r>
              <a:rPr lang="en" sz="1300">
                <a:solidFill>
                  <a:schemeClr val="accent5"/>
                </a:solidFill>
              </a:rPr>
              <a:t>Size</a:t>
            </a:r>
            <a:r>
              <a:rPr lang="en" sz="1300">
                <a:solidFill>
                  <a:schemeClr val="accent5"/>
                </a:solidFill>
              </a:rPr>
              <a:t>, quality (and condition), being located in particular neighborhoods and age of the house</a:t>
            </a:r>
            <a:r>
              <a:rPr lang="en" sz="1300"/>
              <a:t> were the best predictors of sale price.</a:t>
            </a:r>
            <a:endParaRPr sz="1300"/>
          </a:p>
          <a:p>
            <a:pPr indent="-311150" lvl="0" marL="457200" rtl="0" algn="l">
              <a:spcBef>
                <a:spcPts val="0"/>
              </a:spcBef>
              <a:spcAft>
                <a:spcPts val="0"/>
              </a:spcAft>
              <a:buSzPts val="1300"/>
              <a:buChar char="●"/>
            </a:pPr>
            <a:r>
              <a:rPr lang="en" sz="1300"/>
              <a:t>Home owners wishing to sell their properties can </a:t>
            </a:r>
            <a:r>
              <a:rPr lang="en" sz="1300" u="sng"/>
              <a:t>increase the home value</a:t>
            </a:r>
            <a:r>
              <a:rPr lang="en" sz="1300"/>
              <a:t> by:</a:t>
            </a:r>
            <a:endParaRPr sz="1300"/>
          </a:p>
          <a:p>
            <a:pPr indent="-311150" lvl="1" marL="914400" rtl="0" algn="l">
              <a:spcBef>
                <a:spcPts val="0"/>
              </a:spcBef>
              <a:spcAft>
                <a:spcPts val="0"/>
              </a:spcAft>
              <a:buSzPts val="1300"/>
              <a:buChar char="○"/>
            </a:pPr>
            <a:r>
              <a:rPr lang="en" sz="1300"/>
              <a:t>R</a:t>
            </a:r>
            <a:r>
              <a:rPr lang="en" sz="1300"/>
              <a:t>epair any defects in the house, Repaint the house </a:t>
            </a:r>
            <a:r>
              <a:rPr lang="en" sz="1300">
                <a:solidFill>
                  <a:schemeClr val="accent5"/>
                </a:solidFill>
              </a:rPr>
              <a:t>→ Improve the overall material and finish quality</a:t>
            </a:r>
            <a:endParaRPr sz="1300">
              <a:solidFill>
                <a:schemeClr val="accent5"/>
              </a:solidFill>
            </a:endParaRPr>
          </a:p>
          <a:p>
            <a:pPr indent="-311150" lvl="1" marL="914400" rtl="0" algn="l">
              <a:spcBef>
                <a:spcPts val="0"/>
              </a:spcBef>
              <a:spcAft>
                <a:spcPts val="0"/>
              </a:spcAft>
              <a:buSzPts val="1300"/>
              <a:buChar char="○"/>
            </a:pPr>
            <a:r>
              <a:rPr lang="en" sz="1300"/>
              <a:t>Pursue expansion projects or re-purpose parts of the house to </a:t>
            </a:r>
            <a:r>
              <a:rPr lang="en" sz="1300">
                <a:solidFill>
                  <a:schemeClr val="accent5"/>
                </a:solidFill>
              </a:rPr>
              <a:t>→ Increase living area</a:t>
            </a:r>
            <a:endParaRPr sz="1300">
              <a:solidFill>
                <a:schemeClr val="accent5"/>
              </a:solidFill>
            </a:endParaRPr>
          </a:p>
          <a:p>
            <a:pPr indent="-311150" lvl="1" marL="914400" rtl="0" algn="l">
              <a:spcBef>
                <a:spcPts val="0"/>
              </a:spcBef>
              <a:spcAft>
                <a:spcPts val="0"/>
              </a:spcAft>
              <a:buSzPts val="1300"/>
              <a:buChar char="○"/>
            </a:pPr>
            <a:r>
              <a:rPr lang="en" sz="1300"/>
              <a:t>Repairing / Renovate kitchen </a:t>
            </a:r>
            <a:r>
              <a:rPr lang="en" sz="1300">
                <a:solidFill>
                  <a:schemeClr val="accent5"/>
                </a:solidFill>
              </a:rPr>
              <a:t>→ Improve kitchen quality</a:t>
            </a:r>
            <a:endParaRPr sz="1300">
              <a:solidFill>
                <a:schemeClr val="accent5"/>
              </a:solidFill>
            </a:endParaRPr>
          </a:p>
          <a:p>
            <a:pPr indent="-311150" lvl="1" marL="914400" rtl="0" algn="l">
              <a:spcBef>
                <a:spcPts val="0"/>
              </a:spcBef>
              <a:spcAft>
                <a:spcPts val="0"/>
              </a:spcAft>
              <a:buSzPts val="1300"/>
              <a:buChar char="○"/>
            </a:pPr>
            <a:r>
              <a:rPr lang="en" sz="1300"/>
              <a:t>Add a fireplace (if there is none)</a:t>
            </a:r>
            <a:endParaRPr sz="1300"/>
          </a:p>
        </p:txBody>
      </p:sp>
      <p:pic>
        <p:nvPicPr>
          <p:cNvPr id="162" name="Google Shape;162;p25"/>
          <p:cNvPicPr preferRelativeResize="0"/>
          <p:nvPr/>
        </p:nvPicPr>
        <p:blipFill>
          <a:blip r:embed="rId3">
            <a:alphaModFix/>
          </a:blip>
          <a:stretch>
            <a:fillRect/>
          </a:stretch>
        </p:blipFill>
        <p:spPr>
          <a:xfrm>
            <a:off x="6027488" y="0"/>
            <a:ext cx="3116513"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4204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Limitations</a:t>
            </a:r>
            <a:endParaRPr/>
          </a:p>
        </p:txBody>
      </p:sp>
      <p:sp>
        <p:nvSpPr>
          <p:cNvPr id="168" name="Google Shape;168;p26"/>
          <p:cNvSpPr txBox="1"/>
          <p:nvPr>
            <p:ph idx="1" type="body"/>
          </p:nvPr>
        </p:nvSpPr>
        <p:spPr>
          <a:xfrm>
            <a:off x="311700" y="1152425"/>
            <a:ext cx="3999900" cy="19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1. As mentioned previously, the sale price predicted by the model should only be </a:t>
            </a:r>
            <a:r>
              <a:rPr lang="en" sz="1300">
                <a:solidFill>
                  <a:schemeClr val="accent5"/>
                </a:solidFill>
              </a:rPr>
              <a:t>used as a reference</a:t>
            </a:r>
            <a:r>
              <a:rPr lang="en" sz="1300"/>
              <a:t>. </a:t>
            </a:r>
            <a:endParaRPr sz="1300"/>
          </a:p>
          <a:p>
            <a:pPr indent="0" lvl="0" marL="0" rtl="0" algn="l">
              <a:spcBef>
                <a:spcPts val="1600"/>
              </a:spcBef>
              <a:spcAft>
                <a:spcPts val="0"/>
              </a:spcAft>
              <a:buNone/>
            </a:pPr>
            <a:r>
              <a:rPr lang="en" sz="1300"/>
              <a:t>2. The data used is between 2006 to 2010 and </a:t>
            </a:r>
            <a:r>
              <a:rPr lang="en" sz="1300">
                <a:solidFill>
                  <a:schemeClr val="accent5"/>
                </a:solidFill>
              </a:rPr>
              <a:t>may not fit well to present-day data</a:t>
            </a:r>
            <a:r>
              <a:rPr lang="en" sz="1300"/>
              <a:t>.</a:t>
            </a:r>
            <a:endParaRPr sz="1300"/>
          </a:p>
          <a:p>
            <a:pPr indent="0" lvl="0" marL="0" rtl="0" algn="l">
              <a:spcBef>
                <a:spcPts val="1600"/>
              </a:spcBef>
              <a:spcAft>
                <a:spcPts val="1600"/>
              </a:spcAft>
              <a:buNone/>
            </a:pPr>
            <a:r>
              <a:rPr lang="en" sz="1300"/>
              <a:t>3. Might not fit well to </a:t>
            </a:r>
            <a:r>
              <a:rPr lang="en" sz="1300">
                <a:solidFill>
                  <a:schemeClr val="accent5"/>
                </a:solidFill>
              </a:rPr>
              <a:t>other locations</a:t>
            </a:r>
            <a:r>
              <a:rPr lang="en" sz="1300"/>
              <a:t>. </a:t>
            </a:r>
            <a:endParaRPr b="1" u="sng"/>
          </a:p>
        </p:txBody>
      </p:sp>
      <p:sp>
        <p:nvSpPr>
          <p:cNvPr id="169" name="Google Shape;169;p26"/>
          <p:cNvSpPr txBox="1"/>
          <p:nvPr>
            <p:ph idx="2" type="body"/>
          </p:nvPr>
        </p:nvSpPr>
        <p:spPr>
          <a:xfrm>
            <a:off x="4832400" y="1152475"/>
            <a:ext cx="3999900" cy="19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1. </a:t>
            </a:r>
            <a:r>
              <a:rPr lang="en" sz="1300">
                <a:solidFill>
                  <a:schemeClr val="accent5"/>
                </a:solidFill>
              </a:rPr>
              <a:t>Location specific features</a:t>
            </a:r>
            <a:r>
              <a:rPr lang="en" sz="1300"/>
              <a:t> should be removed. (i.e. feature such as neighborhood)</a:t>
            </a:r>
            <a:endParaRPr sz="1300"/>
          </a:p>
          <a:p>
            <a:pPr indent="0" lvl="0" marL="0" rtl="0" algn="l">
              <a:spcBef>
                <a:spcPts val="1600"/>
              </a:spcBef>
              <a:spcAft>
                <a:spcPts val="0"/>
              </a:spcAft>
              <a:buNone/>
            </a:pPr>
            <a:r>
              <a:rPr lang="en" sz="1300"/>
              <a:t>2. Use </a:t>
            </a:r>
            <a:r>
              <a:rPr lang="en" sz="1300">
                <a:solidFill>
                  <a:schemeClr val="accent5"/>
                </a:solidFill>
              </a:rPr>
              <a:t>data from a longer period of time</a:t>
            </a:r>
            <a:r>
              <a:rPr lang="en" sz="1300"/>
              <a:t>. Allow the sale price to be better generalized.</a:t>
            </a:r>
            <a:endParaRPr sz="1300"/>
          </a:p>
          <a:p>
            <a:pPr indent="0" lvl="0" marL="0" rtl="0" algn="l">
              <a:spcBef>
                <a:spcPts val="1600"/>
              </a:spcBef>
              <a:spcAft>
                <a:spcPts val="1600"/>
              </a:spcAft>
              <a:buNone/>
            </a:pPr>
            <a:r>
              <a:rPr lang="en" sz="1300"/>
              <a:t>3. </a:t>
            </a:r>
            <a:r>
              <a:rPr lang="en" sz="1300">
                <a:solidFill>
                  <a:schemeClr val="accent5"/>
                </a:solidFill>
              </a:rPr>
              <a:t>New model</a:t>
            </a:r>
            <a:r>
              <a:rPr lang="en" sz="1300"/>
              <a:t> for target location with </a:t>
            </a:r>
            <a:r>
              <a:rPr lang="en" sz="1300">
                <a:solidFill>
                  <a:schemeClr val="accent5"/>
                </a:solidFill>
              </a:rPr>
              <a:t>different local culture</a:t>
            </a:r>
            <a:r>
              <a:rPr lang="en" sz="1300"/>
              <a:t>.</a:t>
            </a:r>
            <a:endParaRPr b="1" sz="1400" u="sng"/>
          </a:p>
        </p:txBody>
      </p:sp>
      <p:cxnSp>
        <p:nvCxnSpPr>
          <p:cNvPr id="170" name="Google Shape;170;p26"/>
          <p:cNvCxnSpPr/>
          <p:nvPr/>
        </p:nvCxnSpPr>
        <p:spPr>
          <a:xfrm>
            <a:off x="4516200" y="325025"/>
            <a:ext cx="0" cy="2753700"/>
          </a:xfrm>
          <a:prstGeom prst="straightConnector1">
            <a:avLst/>
          </a:prstGeom>
          <a:noFill/>
          <a:ln cap="flat" cmpd="sng" w="28575">
            <a:solidFill>
              <a:schemeClr val="dk2"/>
            </a:solidFill>
            <a:prstDash val="solid"/>
            <a:round/>
            <a:headEnd len="med" w="med" type="none"/>
            <a:tailEnd len="med" w="med" type="none"/>
          </a:ln>
        </p:spPr>
      </p:cxnSp>
      <p:sp>
        <p:nvSpPr>
          <p:cNvPr id="171" name="Google Shape;171;p26"/>
          <p:cNvSpPr txBox="1"/>
          <p:nvPr>
            <p:ph type="title"/>
          </p:nvPr>
        </p:nvSpPr>
        <p:spPr>
          <a:xfrm>
            <a:off x="4592400" y="445025"/>
            <a:ext cx="4204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Potential Improvements</a:t>
            </a:r>
            <a:endParaRPr/>
          </a:p>
        </p:txBody>
      </p:sp>
      <p:pic>
        <p:nvPicPr>
          <p:cNvPr id="172" name="Google Shape;172;p26"/>
          <p:cNvPicPr preferRelativeResize="0"/>
          <p:nvPr/>
        </p:nvPicPr>
        <p:blipFill rotWithShape="1">
          <a:blip r:embed="rId3">
            <a:alphaModFix/>
          </a:blip>
          <a:srcRect b="20884" l="0" r="0" t="45133"/>
          <a:stretch/>
        </p:blipFill>
        <p:spPr>
          <a:xfrm>
            <a:off x="0" y="3226325"/>
            <a:ext cx="9143998" cy="1923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7"/>
          <p:cNvPicPr preferRelativeResize="0"/>
          <p:nvPr/>
        </p:nvPicPr>
        <p:blipFill>
          <a:blip r:embed="rId3">
            <a:alphaModFix/>
          </a:blip>
          <a:stretch>
            <a:fillRect/>
          </a:stretch>
        </p:blipFill>
        <p:spPr>
          <a:xfrm>
            <a:off x="0" y="-907600"/>
            <a:ext cx="9144000" cy="6087292"/>
          </a:xfrm>
          <a:prstGeom prst="rect">
            <a:avLst/>
          </a:prstGeom>
          <a:noFill/>
          <a:ln>
            <a:noFill/>
          </a:ln>
        </p:spPr>
      </p:pic>
      <p:sp>
        <p:nvSpPr>
          <p:cNvPr id="178" name="Google Shape;178;p27"/>
          <p:cNvSpPr txBox="1"/>
          <p:nvPr>
            <p:ph type="title"/>
          </p:nvPr>
        </p:nvSpPr>
        <p:spPr>
          <a:xfrm>
            <a:off x="3110275" y="3381075"/>
            <a:ext cx="2100600" cy="974100"/>
          </a:xfrm>
          <a:prstGeom prst="rect">
            <a:avLst/>
          </a:prstGeom>
          <a:solidFill>
            <a:srgbClr val="37474F">
              <a:alpha val="44200"/>
            </a:srgbClr>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3800"/>
              <a:t>Thank you! </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endParaRPr/>
          </a:p>
          <a:p>
            <a:pPr indent="0" lvl="0" marL="0" rtl="0" algn="l">
              <a:spcBef>
                <a:spcPts val="0"/>
              </a:spcBef>
              <a:spcAft>
                <a:spcPts val="0"/>
              </a:spcAft>
              <a:buNone/>
            </a:pPr>
            <a:r>
              <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Problem Statement</a:t>
            </a:r>
            <a:endParaRPr/>
          </a:p>
          <a:p>
            <a:pPr indent="-342900" lvl="0" marL="457200" rtl="0" algn="l">
              <a:spcBef>
                <a:spcPts val="0"/>
              </a:spcBef>
              <a:spcAft>
                <a:spcPts val="0"/>
              </a:spcAft>
              <a:buSzPts val="1800"/>
              <a:buChar char="●"/>
            </a:pPr>
            <a:r>
              <a:rPr lang="en"/>
              <a:t>E</a:t>
            </a:r>
            <a:r>
              <a:rPr lang="en"/>
              <a:t>xploratory Data Analysis (EDA) &amp; Data Cleaning</a:t>
            </a:r>
            <a:endParaRPr/>
          </a:p>
          <a:p>
            <a:pPr indent="-342900" lvl="0" marL="457200" rtl="0" algn="l">
              <a:spcBef>
                <a:spcPts val="0"/>
              </a:spcBef>
              <a:spcAft>
                <a:spcPts val="0"/>
              </a:spcAft>
              <a:buSzPts val="1800"/>
              <a:buChar char="●"/>
            </a:pPr>
            <a:r>
              <a:rPr lang="en"/>
              <a:t>Feature Engineering /</a:t>
            </a:r>
            <a:r>
              <a:rPr lang="en"/>
              <a:t> </a:t>
            </a:r>
            <a:r>
              <a:rPr lang="en"/>
              <a:t>Selection</a:t>
            </a:r>
            <a:endParaRPr/>
          </a:p>
          <a:p>
            <a:pPr indent="-342900" lvl="0" marL="457200" rtl="0" algn="l">
              <a:spcBef>
                <a:spcPts val="0"/>
              </a:spcBef>
              <a:spcAft>
                <a:spcPts val="0"/>
              </a:spcAft>
              <a:buSzPts val="1800"/>
              <a:buChar char="●"/>
            </a:pPr>
            <a:r>
              <a:rPr lang="en"/>
              <a:t>Prediction Model</a:t>
            </a:r>
            <a:endParaRPr/>
          </a:p>
          <a:p>
            <a:pPr indent="-342900" lvl="0" marL="457200" rtl="0" algn="l">
              <a:spcBef>
                <a:spcPts val="0"/>
              </a:spcBef>
              <a:spcAft>
                <a:spcPts val="0"/>
              </a:spcAft>
              <a:buSzPts val="1800"/>
              <a:buChar char="●"/>
            </a:pPr>
            <a:r>
              <a:rPr lang="en"/>
              <a:t>Findings</a:t>
            </a:r>
            <a:endParaRPr/>
          </a:p>
          <a:p>
            <a:pPr indent="-342900" lvl="0" marL="457200" rtl="0" algn="l">
              <a:spcBef>
                <a:spcPts val="0"/>
              </a:spcBef>
              <a:spcAft>
                <a:spcPts val="0"/>
              </a:spcAft>
              <a:buSzPts val="1800"/>
              <a:buChar char="●"/>
            </a:pPr>
            <a:r>
              <a:rPr lang="en"/>
              <a:t>Business Insights / Conclusions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sz="2100"/>
          </a:p>
          <a:p>
            <a:pPr indent="0" lvl="0" marL="0" rtl="0" algn="ctr">
              <a:lnSpc>
                <a:spcPct val="100000"/>
              </a:lnSpc>
              <a:spcBef>
                <a:spcPts val="0"/>
              </a:spcBef>
              <a:spcAft>
                <a:spcPts val="0"/>
              </a:spcAft>
              <a:buNone/>
            </a:pPr>
            <a:r>
              <a:rPr lang="en" sz="2100"/>
              <a:t>~</a:t>
            </a:r>
            <a:endParaRPr sz="2100"/>
          </a:p>
          <a:p>
            <a:pPr indent="0" lvl="0" marL="0" rtl="0" algn="ctr">
              <a:lnSpc>
                <a:spcPct val="100000"/>
              </a:lnSpc>
              <a:spcBef>
                <a:spcPts val="0"/>
              </a:spcBef>
              <a:spcAft>
                <a:spcPts val="0"/>
              </a:spcAft>
              <a:buNone/>
            </a:pPr>
            <a:r>
              <a:rPr lang="en" sz="2100"/>
              <a:t>Using the available data to build an </a:t>
            </a:r>
            <a:r>
              <a:rPr lang="en" sz="2100">
                <a:solidFill>
                  <a:schemeClr val="accent5"/>
                </a:solidFill>
              </a:rPr>
              <a:t>optimum model that can predict the sale price of homes in Ames</a:t>
            </a:r>
            <a:r>
              <a:rPr lang="en" sz="2100"/>
              <a:t>, Iowa for real estates agents to use as a reference. To analyze and study the important features, allowing the agents to advice their client (homesellers) on </a:t>
            </a:r>
            <a:r>
              <a:rPr lang="en" sz="2100">
                <a:solidFill>
                  <a:schemeClr val="accent5"/>
                </a:solidFill>
              </a:rPr>
              <a:t>ways to increase their homes’ value</a:t>
            </a:r>
            <a:r>
              <a:rPr lang="en" sz="2100"/>
              <a:t>. </a:t>
            </a:r>
            <a:endParaRPr sz="2100"/>
          </a:p>
          <a:p>
            <a:pPr indent="0" lvl="0" marL="0" rtl="0" algn="ctr">
              <a:lnSpc>
                <a:spcPct val="100000"/>
              </a:lnSpc>
              <a:spcBef>
                <a:spcPts val="0"/>
              </a:spcBef>
              <a:spcAft>
                <a:spcPts val="0"/>
              </a:spcAft>
              <a:buNone/>
            </a:pPr>
            <a:r>
              <a:rPr lang="en" sz="2100"/>
              <a:t>~</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(EDA) &amp; Data Cleaning</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Features with </a:t>
            </a:r>
            <a:r>
              <a:rPr lang="en">
                <a:solidFill>
                  <a:schemeClr val="accent5"/>
                </a:solidFill>
              </a:rPr>
              <a:t>Missing Values</a:t>
            </a:r>
            <a:endParaRPr>
              <a:solidFill>
                <a:schemeClr val="accent5"/>
              </a:solidFill>
            </a:endParaRPr>
          </a:p>
          <a:p>
            <a:pPr indent="-317500" lvl="1" marL="914400" rtl="0" algn="l">
              <a:spcBef>
                <a:spcPts val="0"/>
              </a:spcBef>
              <a:spcAft>
                <a:spcPts val="0"/>
              </a:spcAft>
              <a:buSzPts val="1400"/>
              <a:buChar char="○"/>
            </a:pPr>
            <a:r>
              <a:rPr lang="en"/>
              <a:t>Null Values</a:t>
            </a:r>
            <a:endParaRPr/>
          </a:p>
          <a:p>
            <a:pPr indent="-317500" lvl="1" marL="914400" rtl="0" algn="l">
              <a:spcBef>
                <a:spcPts val="0"/>
              </a:spcBef>
              <a:spcAft>
                <a:spcPts val="0"/>
              </a:spcAft>
              <a:buSzPts val="1400"/>
              <a:buChar char="○"/>
            </a:pPr>
            <a:r>
              <a:rPr lang="en"/>
              <a:t>Zero Values</a:t>
            </a:r>
            <a:endParaRPr/>
          </a:p>
          <a:p>
            <a:pPr indent="-342900" lvl="0" marL="457200" rtl="0" algn="l">
              <a:spcBef>
                <a:spcPts val="0"/>
              </a:spcBef>
              <a:spcAft>
                <a:spcPts val="0"/>
              </a:spcAft>
              <a:buSzPts val="1800"/>
              <a:buChar char="●"/>
            </a:pPr>
            <a:r>
              <a:rPr lang="en"/>
              <a:t>Features with </a:t>
            </a:r>
            <a:r>
              <a:rPr lang="en">
                <a:solidFill>
                  <a:schemeClr val="accent5"/>
                </a:solidFill>
              </a:rPr>
              <a:t>High Percentage of Single Value</a:t>
            </a:r>
            <a:endParaRPr>
              <a:solidFill>
                <a:schemeClr val="accent5"/>
              </a:solidFill>
            </a:endParaRPr>
          </a:p>
          <a:p>
            <a:pPr indent="-342900" lvl="0" marL="457200" rtl="0" algn="l">
              <a:spcBef>
                <a:spcPts val="0"/>
              </a:spcBef>
              <a:spcAft>
                <a:spcPts val="0"/>
              </a:spcAft>
              <a:buSzPts val="1800"/>
              <a:buChar char="●"/>
            </a:pPr>
            <a:r>
              <a:rPr lang="en"/>
              <a:t>Features with </a:t>
            </a:r>
            <a:r>
              <a:rPr lang="en">
                <a:solidFill>
                  <a:schemeClr val="accent5"/>
                </a:solidFill>
              </a:rPr>
              <a:t>High Pairwise Collinearity</a:t>
            </a:r>
            <a:endParaRPr>
              <a:solidFill>
                <a:schemeClr val="accent5"/>
              </a:solidFill>
            </a:endParaRPr>
          </a:p>
          <a:p>
            <a:pPr indent="-342900" lvl="0" marL="457200" rtl="0" algn="l">
              <a:spcBef>
                <a:spcPts val="0"/>
              </a:spcBef>
              <a:spcAft>
                <a:spcPts val="0"/>
              </a:spcAft>
              <a:buSzPts val="1800"/>
              <a:buChar char="●"/>
            </a:pPr>
            <a:r>
              <a:rPr lang="en"/>
              <a:t>Features with </a:t>
            </a:r>
            <a:r>
              <a:rPr lang="en">
                <a:solidFill>
                  <a:schemeClr val="accent5"/>
                </a:solidFill>
              </a:rPr>
              <a:t>Low Correlation to Sale Price</a:t>
            </a:r>
            <a:endParaRPr>
              <a:solidFill>
                <a:schemeClr val="accent5"/>
              </a:solidFill>
            </a:endParaRPr>
          </a:p>
          <a:p>
            <a:pPr indent="-342900" lvl="0" marL="457200" rtl="0" algn="l">
              <a:spcBef>
                <a:spcPts val="0"/>
              </a:spcBef>
              <a:spcAft>
                <a:spcPts val="0"/>
              </a:spcAft>
              <a:buSzPts val="1800"/>
              <a:buChar char="●"/>
            </a:pPr>
            <a:r>
              <a:rPr lang="en"/>
              <a:t>Other Preprocessing:</a:t>
            </a:r>
            <a:endParaRPr/>
          </a:p>
          <a:p>
            <a:pPr indent="-317500" lvl="1" marL="914400" rtl="0" algn="l">
              <a:spcBef>
                <a:spcPts val="0"/>
              </a:spcBef>
              <a:spcAft>
                <a:spcPts val="0"/>
              </a:spcAft>
              <a:buSzPts val="1400"/>
              <a:buChar char="○"/>
            </a:pPr>
            <a:r>
              <a:rPr lang="en"/>
              <a:t>Removing Outliers</a:t>
            </a:r>
            <a:endParaRPr/>
          </a:p>
          <a:p>
            <a:pPr indent="-317500" lvl="1" marL="914400" rtl="0" algn="l">
              <a:spcBef>
                <a:spcPts val="0"/>
              </a:spcBef>
              <a:spcAft>
                <a:spcPts val="0"/>
              </a:spcAft>
              <a:buSzPts val="1400"/>
              <a:buChar char="○"/>
            </a:pPr>
            <a:r>
              <a:rPr lang="en"/>
              <a:t>Handling Categorical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Dealing with missing values</a:t>
            </a:r>
            <a:endParaRPr/>
          </a:p>
        </p:txBody>
      </p:sp>
      <p:sp>
        <p:nvSpPr>
          <p:cNvPr id="85" name="Google Shape;85;p17"/>
          <p:cNvSpPr txBox="1"/>
          <p:nvPr>
            <p:ph idx="1" type="body"/>
          </p:nvPr>
        </p:nvSpPr>
        <p:spPr>
          <a:xfrm>
            <a:off x="311700" y="1152475"/>
            <a:ext cx="4599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Dropped 4 features with </a:t>
            </a:r>
            <a:r>
              <a:rPr lang="en">
                <a:solidFill>
                  <a:schemeClr val="accent5"/>
                </a:solidFill>
              </a:rPr>
              <a:t>over 80% null values</a:t>
            </a:r>
            <a:r>
              <a:rPr lang="en"/>
              <a:t>. </a:t>
            </a:r>
            <a:br>
              <a:rPr lang="en"/>
            </a:br>
            <a:r>
              <a:rPr lang="en"/>
              <a:t>(Pool QC, Alley, Misc Feature, Fence)</a:t>
            </a:r>
            <a:endParaRPr/>
          </a:p>
          <a:p>
            <a:pPr indent="-342900" lvl="0" marL="457200" rtl="0" algn="l">
              <a:spcBef>
                <a:spcPts val="0"/>
              </a:spcBef>
              <a:spcAft>
                <a:spcPts val="0"/>
              </a:spcAft>
              <a:buSzPts val="1800"/>
              <a:buChar char="●"/>
            </a:pPr>
            <a:r>
              <a:rPr lang="en">
                <a:solidFill>
                  <a:schemeClr val="accent5"/>
                </a:solidFill>
              </a:rPr>
              <a:t>Systematically assign values to missing data</a:t>
            </a:r>
            <a:r>
              <a:rPr lang="en"/>
              <a:t> via inference. </a:t>
            </a:r>
            <a:br>
              <a:rPr lang="en"/>
            </a:br>
            <a:r>
              <a:rPr lang="en"/>
              <a:t>(e.g. Impute Garage type with ‘None’, if all the other garage variables are null or 0)</a:t>
            </a:r>
            <a:endParaRPr/>
          </a:p>
        </p:txBody>
      </p:sp>
      <p:pic>
        <p:nvPicPr>
          <p:cNvPr id="86" name="Google Shape;86;p17"/>
          <p:cNvPicPr preferRelativeResize="0"/>
          <p:nvPr/>
        </p:nvPicPr>
        <p:blipFill>
          <a:blip r:embed="rId3">
            <a:alphaModFix/>
          </a:blip>
          <a:stretch>
            <a:fillRect/>
          </a:stretch>
        </p:blipFill>
        <p:spPr>
          <a:xfrm>
            <a:off x="5478575" y="330850"/>
            <a:ext cx="3408413" cy="4581700"/>
          </a:xfrm>
          <a:prstGeom prst="rect">
            <a:avLst/>
          </a:prstGeom>
          <a:noFill/>
          <a:ln>
            <a:noFill/>
          </a:ln>
        </p:spPr>
      </p:pic>
      <p:sp>
        <p:nvSpPr>
          <p:cNvPr id="87" name="Google Shape;87;p17"/>
          <p:cNvSpPr/>
          <p:nvPr/>
        </p:nvSpPr>
        <p:spPr>
          <a:xfrm>
            <a:off x="5556925" y="501800"/>
            <a:ext cx="2794200" cy="9291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Dealing with Zero Values</a:t>
            </a:r>
            <a:endParaRPr/>
          </a:p>
        </p:txBody>
      </p:sp>
      <p:sp>
        <p:nvSpPr>
          <p:cNvPr id="93" name="Google Shape;93;p18"/>
          <p:cNvSpPr txBox="1"/>
          <p:nvPr>
            <p:ph idx="1" type="body"/>
          </p:nvPr>
        </p:nvSpPr>
        <p:spPr>
          <a:xfrm>
            <a:off x="311700" y="1152475"/>
            <a:ext cx="4878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Features such as Pool Area, 3 Season Porch, Screen Porch, Low Quality Finish Surface Area have very </a:t>
            </a:r>
            <a:r>
              <a:rPr lang="en">
                <a:solidFill>
                  <a:schemeClr val="accent5"/>
                </a:solidFill>
              </a:rPr>
              <a:t>significant percentage of zero values</a:t>
            </a:r>
            <a:r>
              <a:rPr lang="en"/>
              <a:t>.</a:t>
            </a:r>
            <a:endParaRPr/>
          </a:p>
          <a:p>
            <a:pPr indent="-342900" lvl="0" marL="457200" rtl="0" algn="l">
              <a:spcBef>
                <a:spcPts val="0"/>
              </a:spcBef>
              <a:spcAft>
                <a:spcPts val="0"/>
              </a:spcAft>
              <a:buSzPts val="1800"/>
              <a:buChar char="●"/>
            </a:pPr>
            <a:r>
              <a:rPr lang="en"/>
              <a:t>Dropped numerical features with </a:t>
            </a:r>
            <a:r>
              <a:rPr lang="en">
                <a:solidFill>
                  <a:schemeClr val="accent5"/>
                </a:solidFill>
              </a:rPr>
              <a:t>more than 80% zero values</a:t>
            </a:r>
            <a:r>
              <a:rPr lang="en"/>
              <a:t>.</a:t>
            </a:r>
            <a:endParaRPr/>
          </a:p>
          <a:p>
            <a:pPr indent="-342900" lvl="0" marL="457200" rtl="0" algn="l">
              <a:spcBef>
                <a:spcPts val="0"/>
              </a:spcBef>
              <a:spcAft>
                <a:spcPts val="0"/>
              </a:spcAft>
              <a:buSzPts val="1800"/>
              <a:buChar char="●"/>
            </a:pPr>
            <a:r>
              <a:rPr lang="en"/>
              <a:t>Systematically assigned values to missing data.  </a:t>
            </a:r>
            <a:endParaRPr/>
          </a:p>
        </p:txBody>
      </p:sp>
      <p:pic>
        <p:nvPicPr>
          <p:cNvPr id="94" name="Google Shape;94;p18"/>
          <p:cNvPicPr preferRelativeResize="0"/>
          <p:nvPr/>
        </p:nvPicPr>
        <p:blipFill>
          <a:blip r:embed="rId3">
            <a:alphaModFix/>
          </a:blip>
          <a:stretch>
            <a:fillRect/>
          </a:stretch>
        </p:blipFill>
        <p:spPr>
          <a:xfrm>
            <a:off x="5230476" y="185200"/>
            <a:ext cx="3525625" cy="4606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with High Percentage of Single Value</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Bar chart was plotted for categorical features. </a:t>
            </a:r>
            <a:endParaRPr/>
          </a:p>
          <a:p>
            <a:pPr indent="-342900" lvl="0" marL="457200" rtl="0" algn="l">
              <a:spcBef>
                <a:spcPts val="0"/>
              </a:spcBef>
              <a:spcAft>
                <a:spcPts val="0"/>
              </a:spcAft>
              <a:buSzPts val="1800"/>
              <a:buChar char="●"/>
            </a:pPr>
            <a:r>
              <a:rPr lang="en"/>
              <a:t>Any feature with a class</a:t>
            </a:r>
            <a:r>
              <a:rPr lang="en">
                <a:solidFill>
                  <a:schemeClr val="accent5"/>
                </a:solidFill>
              </a:rPr>
              <a:t> exceeding the 80%</a:t>
            </a:r>
            <a:r>
              <a:rPr lang="en"/>
              <a:t> was removed as they have </a:t>
            </a:r>
            <a:r>
              <a:rPr lang="en">
                <a:solidFill>
                  <a:schemeClr val="accent5"/>
                </a:solidFill>
              </a:rPr>
              <a:t>insufficient variance</a:t>
            </a:r>
            <a:r>
              <a:rPr lang="en">
                <a:solidFill>
                  <a:schemeClr val="lt2"/>
                </a:solidFill>
              </a:rPr>
              <a:t> and does not contribute to understanding of sale price</a:t>
            </a:r>
            <a:r>
              <a:rPr lang="en"/>
              <a:t>.</a:t>
            </a:r>
            <a:endParaRPr/>
          </a:p>
        </p:txBody>
      </p:sp>
      <p:pic>
        <p:nvPicPr>
          <p:cNvPr id="101" name="Google Shape;101;p19"/>
          <p:cNvPicPr preferRelativeResize="0"/>
          <p:nvPr/>
        </p:nvPicPr>
        <p:blipFill>
          <a:blip r:embed="rId3">
            <a:alphaModFix/>
          </a:blip>
          <a:stretch>
            <a:fillRect/>
          </a:stretch>
        </p:blipFill>
        <p:spPr>
          <a:xfrm>
            <a:off x="152400" y="2458625"/>
            <a:ext cx="8827299" cy="2207450"/>
          </a:xfrm>
          <a:prstGeom prst="rect">
            <a:avLst/>
          </a:prstGeom>
          <a:noFill/>
          <a:ln>
            <a:noFill/>
          </a:ln>
        </p:spPr>
      </p:pic>
      <p:sp>
        <p:nvSpPr>
          <p:cNvPr id="102" name="Google Shape;102;p19"/>
          <p:cNvSpPr txBox="1"/>
          <p:nvPr/>
        </p:nvSpPr>
        <p:spPr>
          <a:xfrm>
            <a:off x="3481400" y="2744150"/>
            <a:ext cx="8973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80% line</a:t>
            </a:r>
            <a:endParaRPr>
              <a:latin typeface="Calibri"/>
              <a:ea typeface="Calibri"/>
              <a:cs typeface="Calibri"/>
              <a:sym typeface="Calibri"/>
            </a:endParaRPr>
          </a:p>
        </p:txBody>
      </p:sp>
      <p:sp>
        <p:nvSpPr>
          <p:cNvPr id="103" name="Google Shape;103;p19"/>
          <p:cNvSpPr txBox="1"/>
          <p:nvPr/>
        </p:nvSpPr>
        <p:spPr>
          <a:xfrm>
            <a:off x="8158600" y="2699875"/>
            <a:ext cx="8973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80% line</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64025"/>
            <a:ext cx="3584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with High Pairwise Collinearity</a:t>
            </a:r>
            <a:endParaRPr/>
          </a:p>
        </p:txBody>
      </p:sp>
      <p:sp>
        <p:nvSpPr>
          <p:cNvPr id="109" name="Google Shape;109;p20"/>
          <p:cNvSpPr txBox="1"/>
          <p:nvPr>
            <p:ph idx="1" type="body"/>
          </p:nvPr>
        </p:nvSpPr>
        <p:spPr>
          <a:xfrm>
            <a:off x="311700" y="1152475"/>
            <a:ext cx="3584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4 Pairs of features had </a:t>
            </a:r>
            <a:r>
              <a:rPr lang="en">
                <a:solidFill>
                  <a:schemeClr val="accent5"/>
                </a:solidFill>
              </a:rPr>
              <a:t>high pairwise collinearity</a:t>
            </a:r>
            <a:r>
              <a:rPr lang="en"/>
              <a:t> (correlation &gt; 0.8).</a:t>
            </a:r>
            <a:endParaRPr/>
          </a:p>
          <a:p>
            <a:pPr indent="-342900" lvl="0" marL="457200" rtl="0" algn="l">
              <a:spcBef>
                <a:spcPts val="0"/>
              </a:spcBef>
              <a:spcAft>
                <a:spcPts val="0"/>
              </a:spcAft>
              <a:buSzPts val="1800"/>
              <a:buChar char="●"/>
            </a:pPr>
            <a:r>
              <a:rPr lang="en"/>
              <a:t>The pairs were explored, and </a:t>
            </a:r>
            <a:r>
              <a:rPr lang="en">
                <a:solidFill>
                  <a:schemeClr val="accent5"/>
                </a:solidFill>
              </a:rPr>
              <a:t>only one feature was retained</a:t>
            </a:r>
            <a:r>
              <a:rPr lang="en"/>
              <a:t> (with better correlation with sale price).</a:t>
            </a:r>
            <a:endParaRPr/>
          </a:p>
        </p:txBody>
      </p:sp>
      <p:pic>
        <p:nvPicPr>
          <p:cNvPr id="110" name="Google Shape;110;p20"/>
          <p:cNvPicPr preferRelativeResize="0"/>
          <p:nvPr/>
        </p:nvPicPr>
        <p:blipFill>
          <a:blip r:embed="rId3">
            <a:alphaModFix/>
          </a:blip>
          <a:stretch>
            <a:fillRect/>
          </a:stretch>
        </p:blipFill>
        <p:spPr>
          <a:xfrm>
            <a:off x="4132150" y="579475"/>
            <a:ext cx="4776350" cy="4028249"/>
          </a:xfrm>
          <a:prstGeom prst="rect">
            <a:avLst/>
          </a:prstGeom>
          <a:noFill/>
          <a:ln>
            <a:noFill/>
          </a:ln>
        </p:spPr>
      </p:pic>
      <p:sp>
        <p:nvSpPr>
          <p:cNvPr id="111" name="Google Shape;111;p20"/>
          <p:cNvSpPr/>
          <p:nvPr/>
        </p:nvSpPr>
        <p:spPr>
          <a:xfrm>
            <a:off x="5901625" y="2038775"/>
            <a:ext cx="224700" cy="233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p:nvPr/>
        </p:nvSpPr>
        <p:spPr>
          <a:xfrm>
            <a:off x="6285025" y="2946050"/>
            <a:ext cx="224700" cy="233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a:off x="5282500" y="3179150"/>
            <a:ext cx="224700" cy="233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a:off x="7404175" y="3412250"/>
            <a:ext cx="224700" cy="233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640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with Low Correlation to Sale Price</a:t>
            </a:r>
            <a:endParaRPr/>
          </a:p>
        </p:txBody>
      </p:sp>
      <p:sp>
        <p:nvSpPr>
          <p:cNvPr id="120" name="Google Shape;120;p21"/>
          <p:cNvSpPr txBox="1"/>
          <p:nvPr>
            <p:ph idx="1" type="body"/>
          </p:nvPr>
        </p:nvSpPr>
        <p:spPr>
          <a:xfrm>
            <a:off x="311700" y="1152475"/>
            <a:ext cx="4145400" cy="361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Explored features with </a:t>
            </a:r>
            <a:r>
              <a:rPr lang="en">
                <a:solidFill>
                  <a:schemeClr val="accent5"/>
                </a:solidFill>
              </a:rPr>
              <a:t>low correlation to sale price</a:t>
            </a:r>
            <a:r>
              <a:rPr lang="en"/>
              <a:t>.</a:t>
            </a:r>
            <a:endParaRPr/>
          </a:p>
          <a:p>
            <a:pPr indent="-342900" lvl="0" marL="457200" rtl="0" algn="l">
              <a:spcBef>
                <a:spcPts val="0"/>
              </a:spcBef>
              <a:spcAft>
                <a:spcPts val="0"/>
              </a:spcAft>
              <a:buSzPts val="1800"/>
              <a:buChar char="●"/>
            </a:pPr>
            <a:r>
              <a:rPr lang="en"/>
              <a:t>Removed features whose distribution showed that it does not contribute to the understanding of sale price.</a:t>
            </a:r>
            <a:endParaRPr/>
          </a:p>
          <a:p>
            <a:pPr indent="0" lvl="0" marL="457200" rtl="0" algn="l">
              <a:spcBef>
                <a:spcPts val="1600"/>
              </a:spcBef>
              <a:spcAft>
                <a:spcPts val="1600"/>
              </a:spcAft>
              <a:buNone/>
            </a:pPr>
            <a:r>
              <a:t/>
            </a:r>
            <a:endParaRPr/>
          </a:p>
        </p:txBody>
      </p:sp>
      <p:pic>
        <p:nvPicPr>
          <p:cNvPr id="121" name="Google Shape;121;p21"/>
          <p:cNvPicPr preferRelativeResize="0"/>
          <p:nvPr/>
        </p:nvPicPr>
        <p:blipFill>
          <a:blip r:embed="rId3">
            <a:alphaModFix/>
          </a:blip>
          <a:stretch>
            <a:fillRect/>
          </a:stretch>
        </p:blipFill>
        <p:spPr>
          <a:xfrm>
            <a:off x="4997450" y="152400"/>
            <a:ext cx="3731129" cy="4838700"/>
          </a:xfrm>
          <a:prstGeom prst="rect">
            <a:avLst/>
          </a:prstGeom>
          <a:noFill/>
          <a:ln>
            <a:noFill/>
          </a:ln>
        </p:spPr>
      </p:pic>
      <p:sp>
        <p:nvSpPr>
          <p:cNvPr id="122" name="Google Shape;122;p21"/>
          <p:cNvSpPr/>
          <p:nvPr/>
        </p:nvSpPr>
        <p:spPr>
          <a:xfrm>
            <a:off x="5018050" y="3601200"/>
            <a:ext cx="568200" cy="1099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 name="Google Shape;123;p21"/>
          <p:cNvCxnSpPr/>
          <p:nvPr/>
        </p:nvCxnSpPr>
        <p:spPr>
          <a:xfrm flipH="1">
            <a:off x="3939535" y="3988550"/>
            <a:ext cx="1084200" cy="103800"/>
          </a:xfrm>
          <a:prstGeom prst="straightConnector1">
            <a:avLst/>
          </a:prstGeom>
          <a:noFill/>
          <a:ln cap="flat" cmpd="sng" w="9525">
            <a:solidFill>
              <a:schemeClr val="dk2"/>
            </a:solidFill>
            <a:prstDash val="solid"/>
            <a:round/>
            <a:headEnd len="med" w="med" type="none"/>
            <a:tailEnd len="med" w="med" type="none"/>
          </a:ln>
        </p:spPr>
      </p:cxnSp>
      <p:pic>
        <p:nvPicPr>
          <p:cNvPr id="124" name="Google Shape;124;p21"/>
          <p:cNvPicPr preferRelativeResize="0"/>
          <p:nvPr/>
        </p:nvPicPr>
        <p:blipFill>
          <a:blip r:embed="rId4">
            <a:alphaModFix/>
          </a:blip>
          <a:stretch>
            <a:fillRect/>
          </a:stretch>
        </p:blipFill>
        <p:spPr>
          <a:xfrm>
            <a:off x="1330899" y="3193575"/>
            <a:ext cx="2608625" cy="1797525"/>
          </a:xfrm>
          <a:prstGeom prst="rect">
            <a:avLst/>
          </a:prstGeom>
          <a:noFill/>
          <a:ln>
            <a:noFill/>
          </a:ln>
        </p:spPr>
      </p:pic>
      <p:pic>
        <p:nvPicPr>
          <p:cNvPr id="125" name="Google Shape;125;p21"/>
          <p:cNvPicPr preferRelativeResize="0"/>
          <p:nvPr/>
        </p:nvPicPr>
        <p:blipFill rotWithShape="1">
          <a:blip r:embed="rId5">
            <a:alphaModFix/>
          </a:blip>
          <a:srcRect b="0" l="2846" r="0" t="0"/>
          <a:stretch/>
        </p:blipFill>
        <p:spPr>
          <a:xfrm>
            <a:off x="1050025" y="3084100"/>
            <a:ext cx="2954726" cy="1992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