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79" autoAdjust="0"/>
    <p:restoredTop sz="94660"/>
  </p:normalViewPr>
  <p:slideViewPr>
    <p:cSldViewPr snapToGrid="0">
      <p:cViewPr varScale="1">
        <p:scale>
          <a:sx n="66" d="100"/>
          <a:sy n="66"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A87A34-81AB-432B-8DAE-1953F412C126}" type="datetimeFigureOut">
              <a:rPr lang="en-US" smtClean="0"/>
              <a:t>6/15/2024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911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413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576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787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343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75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418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2258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1706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876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971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9609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00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9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2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15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29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10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057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84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A87A34-81AB-432B-8DAE-1953F412C126}" type="datetimeFigureOut">
              <a:rPr lang="en-US" smtClean="0"/>
              <a:pPr/>
              <a:t>6/15/2024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4526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0.xml"/><Relationship Id="rId5" Type="http://schemas.openxmlformats.org/officeDocument/2006/relationships/image" Target="../media/image9.jpe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C067-585B-3FAE-BE2F-385CA0AF9985}"/>
              </a:ext>
            </a:extLst>
          </p:cNvPr>
          <p:cNvSpPr>
            <a:spLocks noGrp="1"/>
          </p:cNvSpPr>
          <p:nvPr>
            <p:ph type="title"/>
          </p:nvPr>
        </p:nvSpPr>
        <p:spPr>
          <a:xfrm>
            <a:off x="759854" y="154546"/>
            <a:ext cx="11200326" cy="1328179"/>
          </a:xfrm>
        </p:spPr>
        <p:txBody>
          <a:bodyPr>
            <a:normAutofit/>
          </a:bodyPr>
          <a:lstStyle/>
          <a:p>
            <a:r>
              <a:rPr lang="en-US" sz="7200" b="1" dirty="0">
                <a:ln w="6600">
                  <a:solidFill>
                    <a:schemeClr val="accent2"/>
                  </a:solidFill>
                  <a:prstDash val="solid"/>
                </a:ln>
                <a:solidFill>
                  <a:schemeClr val="tx1">
                    <a:lumMod val="95000"/>
                    <a:lumOff val="5000"/>
                  </a:schemeClr>
                </a:solidFill>
                <a:effectLst>
                  <a:outerShdw dist="38100" dir="2700000" algn="tl" rotWithShape="0">
                    <a:schemeClr val="accent2"/>
                  </a:outerShdw>
                </a:effectLst>
              </a:rPr>
              <a:t>                         SHOP</a:t>
            </a:r>
            <a:endParaRPr lang="en-CM" sz="7200" b="1" dirty="0">
              <a:ln w="6600">
                <a:solidFill>
                  <a:schemeClr val="accent2"/>
                </a:solidFill>
                <a:prstDash val="solid"/>
              </a:ln>
              <a:solidFill>
                <a:schemeClr val="tx1">
                  <a:lumMod val="95000"/>
                  <a:lumOff val="5000"/>
                </a:schemeClr>
              </a:solidFill>
              <a:effectLst>
                <a:outerShdw dist="38100" dir="2700000" algn="tl" rotWithShape="0">
                  <a:schemeClr val="accent2"/>
                </a:outerShdw>
              </a:effectLst>
            </a:endParaRPr>
          </a:p>
        </p:txBody>
      </p:sp>
      <p:pic>
        <p:nvPicPr>
          <p:cNvPr id="16" name="Content Placeholder 15">
            <a:extLst>
              <a:ext uri="{FF2B5EF4-FFF2-40B4-BE49-F238E27FC236}">
                <a16:creationId xmlns:a16="http://schemas.microsoft.com/office/drawing/2014/main" id="{EDCF3E45-4444-442D-313F-97FBEA5E9DB7}"/>
              </a:ext>
            </a:extLst>
          </p:cNvPr>
          <p:cNvPicPr>
            <a:picLocks noGrp="1" noChangeAspect="1"/>
          </p:cNvPicPr>
          <p:nvPr>
            <p:ph idx="1"/>
          </p:nvPr>
        </p:nvPicPr>
        <p:blipFill>
          <a:blip r:embed="rId2"/>
          <a:stretch>
            <a:fillRect/>
          </a:stretch>
        </p:blipFill>
        <p:spPr>
          <a:xfrm>
            <a:off x="0" y="0"/>
            <a:ext cx="11694017" cy="5615189"/>
          </a:xfrm>
        </p:spPr>
      </p:pic>
      <p:sp>
        <p:nvSpPr>
          <p:cNvPr id="8" name="Rectangle 7">
            <a:extLst>
              <a:ext uri="{FF2B5EF4-FFF2-40B4-BE49-F238E27FC236}">
                <a16:creationId xmlns:a16="http://schemas.microsoft.com/office/drawing/2014/main" id="{854D6358-4541-CE9C-7771-98A13C54CA87}"/>
              </a:ext>
            </a:extLst>
          </p:cNvPr>
          <p:cNvSpPr/>
          <p:nvPr/>
        </p:nvSpPr>
        <p:spPr>
          <a:xfrm>
            <a:off x="0" y="0"/>
            <a:ext cx="11694017"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chemeClr val="tx1">
                    <a:lumMod val="95000"/>
                    <a:lumOff val="5000"/>
                  </a:schemeClr>
                </a:solidFill>
                <a:effectLst>
                  <a:outerShdw dist="38100" dir="2700000" algn="tl" rotWithShape="0">
                    <a:schemeClr val="accent2"/>
                  </a:outerShdw>
                </a:effectLst>
              </a:rPr>
              <a:t>Grocery Store Management System</a:t>
            </a:r>
          </a:p>
        </p:txBody>
      </p:sp>
    </p:spTree>
    <p:extLst>
      <p:ext uri="{BB962C8B-B14F-4D97-AF65-F5344CB8AC3E}">
        <p14:creationId xmlns:p14="http://schemas.microsoft.com/office/powerpoint/2010/main" val="222395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9B6F-613D-8102-7152-B0919ACABABE}"/>
              </a:ext>
            </a:extLst>
          </p:cNvPr>
          <p:cNvSpPr>
            <a:spLocks noGrp="1"/>
          </p:cNvSpPr>
          <p:nvPr>
            <p:ph type="title"/>
          </p:nvPr>
        </p:nvSpPr>
        <p:spPr/>
        <p:txBody>
          <a:bodyPr>
            <a:normAutofit/>
          </a:bodyPr>
          <a:lstStyle/>
          <a:p>
            <a:pPr algn="ctr"/>
            <a:r>
              <a:rPr lang="en-US" sz="4000" b="1" dirty="0">
                <a:ln w="22225">
                  <a:solidFill>
                    <a:schemeClr val="accent2"/>
                  </a:solidFill>
                  <a:prstDash val="solid"/>
                </a:ln>
                <a:solidFill>
                  <a:schemeClr val="tx1">
                    <a:lumMod val="95000"/>
                    <a:lumOff val="5000"/>
                  </a:schemeClr>
                </a:solidFill>
              </a:rPr>
              <a:t>ABOUT US</a:t>
            </a:r>
            <a:endParaRPr lang="en-CM" sz="4000" b="1" dirty="0">
              <a:ln w="22225">
                <a:solidFill>
                  <a:schemeClr val="accent2"/>
                </a:solidFill>
                <a:prstDash val="solid"/>
              </a:ln>
              <a:solidFill>
                <a:schemeClr val="tx1">
                  <a:lumMod val="95000"/>
                  <a:lumOff val="5000"/>
                </a:schemeClr>
              </a:solidFill>
            </a:endParaRPr>
          </a:p>
        </p:txBody>
      </p:sp>
      <p:pic>
        <p:nvPicPr>
          <p:cNvPr id="7" name="Content Placeholder 6">
            <a:extLst>
              <a:ext uri="{FF2B5EF4-FFF2-40B4-BE49-F238E27FC236}">
                <a16:creationId xmlns:a16="http://schemas.microsoft.com/office/drawing/2014/main" id="{D544CFDA-690E-DCAA-12A5-7E3F52AC66CD}"/>
              </a:ext>
            </a:extLst>
          </p:cNvPr>
          <p:cNvPicPr>
            <a:picLocks noGrp="1" noChangeAspect="1"/>
          </p:cNvPicPr>
          <p:nvPr>
            <p:ph idx="1"/>
          </p:nvPr>
        </p:nvPicPr>
        <p:blipFill>
          <a:blip r:embed="rId2"/>
          <a:stretch>
            <a:fillRect/>
          </a:stretch>
        </p:blipFill>
        <p:spPr>
          <a:xfrm>
            <a:off x="4378817" y="0"/>
            <a:ext cx="7611414" cy="5602310"/>
          </a:xfrm>
        </p:spPr>
      </p:pic>
      <p:sp>
        <p:nvSpPr>
          <p:cNvPr id="4" name="Text Placeholder 3">
            <a:extLst>
              <a:ext uri="{FF2B5EF4-FFF2-40B4-BE49-F238E27FC236}">
                <a16:creationId xmlns:a16="http://schemas.microsoft.com/office/drawing/2014/main" id="{93281A6F-9582-10E5-EF89-77A642827E2A}"/>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t>Welcome to E-store your trust worthy website where we offer a shop/delivery service for groceries.</a:t>
            </a:r>
          </a:p>
          <a:p>
            <a:pPr marL="285750" indent="-285750">
              <a:buFont typeface="Wingdings" panose="05000000000000000000" pitchFamily="2" charset="2"/>
              <a:buChar char="q"/>
            </a:pPr>
            <a:r>
              <a:rPr lang="en-US" dirty="0"/>
              <a:t>Customers buy your products from our website.</a:t>
            </a:r>
          </a:p>
          <a:p>
            <a:pPr marL="285750" indent="-285750">
              <a:buFont typeface="Wingdings" panose="05000000000000000000" pitchFamily="2" charset="2"/>
              <a:buChar char="q"/>
            </a:pPr>
            <a:r>
              <a:rPr lang="en-US" dirty="0"/>
              <a:t>We shop in-store/delivery using a system.</a:t>
            </a:r>
          </a:p>
          <a:p>
            <a:pPr marL="285750" indent="-285750">
              <a:buFont typeface="Wingdings" panose="05000000000000000000" pitchFamily="2" charset="2"/>
              <a:buChar char="q"/>
            </a:pPr>
            <a:r>
              <a:rPr lang="en-US" dirty="0"/>
              <a:t>To make the service fast/cheap for customers we need to form a partnership.</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5597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C4D-BF9C-E120-0DC8-D49B4B53E1D1}"/>
              </a:ext>
            </a:extLst>
          </p:cNvPr>
          <p:cNvSpPr>
            <a:spLocks noGrp="1"/>
          </p:cNvSpPr>
          <p:nvPr>
            <p:ph type="title"/>
          </p:nvPr>
        </p:nvSpPr>
        <p:spPr>
          <a:xfrm>
            <a:off x="0" y="1498604"/>
            <a:ext cx="11698514" cy="1278466"/>
          </a:xfrm>
        </p:spPr>
        <p:txBody>
          <a:bodyPr>
            <a:normAutofit/>
          </a:bodyPr>
          <a:lstStyle/>
          <a:p>
            <a:pPr algn="ctr"/>
            <a:r>
              <a:rPr lang="en-US" sz="2800" b="1" spc="50" dirty="0">
                <a:ln w="9525" cmpd="sng">
                  <a:solidFill>
                    <a:schemeClr val="accent1"/>
                  </a:solidFill>
                  <a:prstDash val="solid"/>
                </a:ln>
                <a:solidFill>
                  <a:sysClr val="windowText" lastClr="000000"/>
                </a:solidFill>
                <a:effectLst>
                  <a:glow rad="38100">
                    <a:schemeClr val="accent1">
                      <a:alpha val="40000"/>
                    </a:schemeClr>
                  </a:glow>
                </a:effectLst>
              </a:rPr>
              <a:t>    OUR SERVICES</a:t>
            </a:r>
            <a:endParaRPr lang="en-CM" sz="2800" b="1" spc="50" dirty="0">
              <a:ln w="9525" cmpd="sng">
                <a:solidFill>
                  <a:schemeClr val="accent1"/>
                </a:solidFill>
                <a:prstDash val="solid"/>
              </a:ln>
              <a:solidFill>
                <a:sysClr val="windowText" lastClr="000000"/>
              </a:solidFill>
              <a:effectLst>
                <a:glow rad="38100">
                  <a:schemeClr val="accent1">
                    <a:alpha val="40000"/>
                  </a:schemeClr>
                </a:glow>
              </a:effectLst>
            </a:endParaRPr>
          </a:p>
        </p:txBody>
      </p:sp>
      <p:sp>
        <p:nvSpPr>
          <p:cNvPr id="4" name="Text Placeholder 3">
            <a:extLst>
              <a:ext uri="{FF2B5EF4-FFF2-40B4-BE49-F238E27FC236}">
                <a16:creationId xmlns:a16="http://schemas.microsoft.com/office/drawing/2014/main" id="{6D7132E6-FAAF-AFF1-3991-48FCBC667465}"/>
              </a:ext>
            </a:extLst>
          </p:cNvPr>
          <p:cNvSpPr>
            <a:spLocks noGrp="1"/>
          </p:cNvSpPr>
          <p:nvPr>
            <p:ph type="body" sz="half" idx="2"/>
          </p:nvPr>
        </p:nvSpPr>
        <p:spPr>
          <a:xfrm>
            <a:off x="677334" y="2788706"/>
            <a:ext cx="11021180" cy="1654505"/>
          </a:xfrm>
        </p:spPr>
        <p:txBody>
          <a:bodyPr>
            <a:normAutofit/>
          </a:bodyPr>
          <a:lstStyle/>
          <a:p>
            <a:pPr algn="ctr"/>
            <a:r>
              <a:rPr lang="en-US" sz="1600" dirty="0">
                <a:solidFill>
                  <a:srgbClr val="002060"/>
                </a:solidFill>
              </a:rPr>
              <a:t>Authentication</a:t>
            </a:r>
            <a:r>
              <a:rPr lang="en-US" dirty="0"/>
              <a:t> : Handles user signup/login.</a:t>
            </a:r>
          </a:p>
          <a:p>
            <a:pPr algn="ctr"/>
            <a:r>
              <a:rPr lang="en-US" sz="1600" dirty="0">
                <a:solidFill>
                  <a:srgbClr val="002060"/>
                </a:solidFill>
              </a:rPr>
              <a:t>Dashboard</a:t>
            </a:r>
            <a:r>
              <a:rPr lang="en-US" dirty="0"/>
              <a:t> : Manages item data , account data and retrieval.</a:t>
            </a:r>
          </a:p>
          <a:p>
            <a:pPr algn="ctr"/>
            <a:r>
              <a:rPr lang="en-US" sz="1600" dirty="0">
                <a:solidFill>
                  <a:srgbClr val="002060"/>
                </a:solidFill>
              </a:rPr>
              <a:t>Orders :</a:t>
            </a:r>
            <a:r>
              <a:rPr lang="en-US" dirty="0"/>
              <a:t> process orders from front end and persist to database</a:t>
            </a:r>
          </a:p>
          <a:p>
            <a:endParaRPr lang="en-US" dirty="0"/>
          </a:p>
        </p:txBody>
      </p:sp>
    </p:spTree>
    <p:extLst>
      <p:ext uri="{BB962C8B-B14F-4D97-AF65-F5344CB8AC3E}">
        <p14:creationId xmlns:p14="http://schemas.microsoft.com/office/powerpoint/2010/main" val="385693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C2B5-2663-516B-FDA9-BEEE2462A5C0}"/>
              </a:ext>
            </a:extLst>
          </p:cNvPr>
          <p:cNvSpPr>
            <a:spLocks noGrp="1"/>
          </p:cNvSpPr>
          <p:nvPr>
            <p:ph type="title"/>
          </p:nvPr>
        </p:nvSpPr>
        <p:spPr>
          <a:xfrm>
            <a:off x="1055870" y="292260"/>
            <a:ext cx="8976771" cy="828202"/>
          </a:xfrm>
        </p:spPr>
        <p:txBody>
          <a:bodyPr>
            <a:normAutofit/>
          </a:bodyPr>
          <a:lstStyle/>
          <a:p>
            <a:pPr algn="ctr"/>
            <a:r>
              <a:rPr lang="en-US" sz="3200" b="1" spc="50" dirty="0">
                <a:ln w="9525" cmpd="sng">
                  <a:solidFill>
                    <a:schemeClr val="accent1"/>
                  </a:solidFill>
                  <a:prstDash val="solid"/>
                </a:ln>
                <a:solidFill>
                  <a:sysClr val="windowText" lastClr="000000"/>
                </a:solidFill>
                <a:effectLst>
                  <a:glow rad="38100">
                    <a:schemeClr val="accent1">
                      <a:alpha val="40000"/>
                    </a:schemeClr>
                  </a:glow>
                </a:effectLst>
              </a:rPr>
              <a:t>OUR PRODUCTS</a:t>
            </a:r>
            <a:endParaRPr lang="en-CM" sz="3200" b="1" spc="50" dirty="0">
              <a:ln w="9525" cmpd="sng">
                <a:solidFill>
                  <a:schemeClr val="accent1"/>
                </a:solidFill>
                <a:prstDash val="solid"/>
              </a:ln>
              <a:solidFill>
                <a:sysClr val="windowText" lastClr="000000"/>
              </a:solidFill>
              <a:effectLst>
                <a:glow rad="38100">
                  <a:schemeClr val="accent1">
                    <a:alpha val="40000"/>
                  </a:schemeClr>
                </a:glow>
              </a:effectLst>
            </a:endParaRPr>
          </a:p>
        </p:txBody>
      </p:sp>
      <p:sp>
        <p:nvSpPr>
          <p:cNvPr id="3" name="Text Placeholder 2">
            <a:extLst>
              <a:ext uri="{FF2B5EF4-FFF2-40B4-BE49-F238E27FC236}">
                <a16:creationId xmlns:a16="http://schemas.microsoft.com/office/drawing/2014/main" id="{16A588DB-26E6-CA74-C62F-1C375C6A298E}"/>
              </a:ext>
            </a:extLst>
          </p:cNvPr>
          <p:cNvSpPr>
            <a:spLocks noGrp="1"/>
          </p:cNvSpPr>
          <p:nvPr>
            <p:ph type="body" idx="1"/>
          </p:nvPr>
        </p:nvSpPr>
        <p:spPr>
          <a:xfrm>
            <a:off x="315667" y="3799267"/>
            <a:ext cx="2569200" cy="559477"/>
          </a:xfrm>
        </p:spPr>
        <p:txBody>
          <a:bodyPr/>
          <a:lstStyle/>
          <a:p>
            <a:pPr algn="ctr"/>
            <a:r>
              <a:rPr lang="en-US" b="1" spc="50" dirty="0">
                <a:ln w="9525" cmpd="sng">
                  <a:solidFill>
                    <a:schemeClr val="accent1"/>
                  </a:solidFill>
                  <a:prstDash val="solid"/>
                </a:ln>
                <a:solidFill>
                  <a:sysClr val="windowText" lastClr="000000"/>
                </a:solidFill>
                <a:effectLst>
                  <a:glow rad="38100">
                    <a:schemeClr val="accent1">
                      <a:alpha val="40000"/>
                    </a:schemeClr>
                  </a:glow>
                </a:effectLst>
              </a:rPr>
              <a:t>Tomato</a:t>
            </a:r>
            <a:endParaRPr lang="en-CM" b="1" spc="50" dirty="0">
              <a:ln w="9525" cmpd="sng">
                <a:solidFill>
                  <a:schemeClr val="accent1"/>
                </a:solidFill>
                <a:prstDash val="solid"/>
              </a:ln>
              <a:solidFill>
                <a:sysClr val="windowText" lastClr="000000"/>
              </a:solidFill>
              <a:effectLst>
                <a:glow rad="38100">
                  <a:schemeClr val="accent1">
                    <a:alpha val="40000"/>
                  </a:schemeClr>
                </a:glow>
              </a:effectLst>
            </a:endParaRPr>
          </a:p>
        </p:txBody>
      </p:sp>
      <p:pic>
        <p:nvPicPr>
          <p:cNvPr id="10" name="Content Placeholder 9">
            <a:extLst>
              <a:ext uri="{FF2B5EF4-FFF2-40B4-BE49-F238E27FC236}">
                <a16:creationId xmlns:a16="http://schemas.microsoft.com/office/drawing/2014/main" id="{F366A907-76B7-8FF9-DC9B-F3AE3E4177B2}"/>
              </a:ext>
            </a:extLst>
          </p:cNvPr>
          <p:cNvPicPr>
            <a:picLocks noGrp="1" noChangeAspect="1"/>
          </p:cNvPicPr>
          <p:nvPr>
            <p:ph sz="half" idx="2"/>
          </p:nvPr>
        </p:nvPicPr>
        <p:blipFill>
          <a:blip r:embed="rId2"/>
          <a:stretch>
            <a:fillRect/>
          </a:stretch>
        </p:blipFill>
        <p:spPr>
          <a:xfrm>
            <a:off x="315666" y="4358746"/>
            <a:ext cx="2569201" cy="1802341"/>
          </a:xfrm>
        </p:spPr>
      </p:pic>
      <p:sp>
        <p:nvSpPr>
          <p:cNvPr id="5" name="Text Placeholder 4">
            <a:extLst>
              <a:ext uri="{FF2B5EF4-FFF2-40B4-BE49-F238E27FC236}">
                <a16:creationId xmlns:a16="http://schemas.microsoft.com/office/drawing/2014/main" id="{B5F0B2E9-34C1-132C-C6F8-498BAEBC4452}"/>
              </a:ext>
            </a:extLst>
          </p:cNvPr>
          <p:cNvSpPr>
            <a:spLocks noGrp="1"/>
          </p:cNvSpPr>
          <p:nvPr>
            <p:ph type="body" sz="quarter" idx="3"/>
          </p:nvPr>
        </p:nvSpPr>
        <p:spPr>
          <a:xfrm>
            <a:off x="7990559" y="3799265"/>
            <a:ext cx="2569201" cy="559477"/>
          </a:xfrm>
        </p:spPr>
        <p:txBody>
          <a:bodyPr/>
          <a:lstStyle/>
          <a:p>
            <a:pPr algn="ctr"/>
            <a:r>
              <a:rPr lang="en-US" b="1" spc="50" dirty="0">
                <a:ln w="9525" cmpd="sng">
                  <a:solidFill>
                    <a:schemeClr val="accent1"/>
                  </a:solidFill>
                  <a:prstDash val="solid"/>
                </a:ln>
                <a:solidFill>
                  <a:sysClr val="windowText" lastClr="000000"/>
                </a:solidFill>
                <a:effectLst>
                  <a:glow rad="38100">
                    <a:schemeClr val="accent1">
                      <a:alpha val="40000"/>
                    </a:schemeClr>
                  </a:glow>
                </a:effectLst>
              </a:rPr>
              <a:t>Chicken</a:t>
            </a:r>
            <a:endParaRPr lang="en-CM" b="1" spc="50" dirty="0">
              <a:ln w="9525" cmpd="sng">
                <a:solidFill>
                  <a:schemeClr val="accent1"/>
                </a:solidFill>
                <a:prstDash val="solid"/>
              </a:ln>
              <a:solidFill>
                <a:sysClr val="windowText" lastClr="000000"/>
              </a:solidFill>
              <a:effectLst>
                <a:glow rad="38100">
                  <a:schemeClr val="accent1">
                    <a:alpha val="40000"/>
                  </a:schemeClr>
                </a:glow>
              </a:effectLst>
            </a:endParaRPr>
          </a:p>
        </p:txBody>
      </p:sp>
      <p:pic>
        <p:nvPicPr>
          <p:cNvPr id="15" name="Content Placeholder 14">
            <a:extLst>
              <a:ext uri="{FF2B5EF4-FFF2-40B4-BE49-F238E27FC236}">
                <a16:creationId xmlns:a16="http://schemas.microsoft.com/office/drawing/2014/main" id="{0762A0C9-EA25-AA37-2217-2EC6BB61772F}"/>
              </a:ext>
            </a:extLst>
          </p:cNvPr>
          <p:cNvPicPr>
            <a:picLocks noGrp="1" noChangeAspect="1"/>
          </p:cNvPicPr>
          <p:nvPr>
            <p:ph sz="quarter" idx="4"/>
          </p:nvPr>
        </p:nvPicPr>
        <p:blipFill>
          <a:blip r:embed="rId3"/>
          <a:stretch>
            <a:fillRect/>
          </a:stretch>
        </p:blipFill>
        <p:spPr>
          <a:xfrm>
            <a:off x="4085956" y="4358742"/>
            <a:ext cx="2703512" cy="1802341"/>
          </a:xfrm>
        </p:spPr>
      </p:pic>
      <p:sp>
        <p:nvSpPr>
          <p:cNvPr id="18" name="Text Placeholder 4">
            <a:extLst>
              <a:ext uri="{FF2B5EF4-FFF2-40B4-BE49-F238E27FC236}">
                <a16:creationId xmlns:a16="http://schemas.microsoft.com/office/drawing/2014/main" id="{E0AF6F7E-A304-C82B-CA73-54B312762D72}"/>
              </a:ext>
            </a:extLst>
          </p:cNvPr>
          <p:cNvSpPr txBox="1">
            <a:spLocks/>
          </p:cNvSpPr>
          <p:nvPr/>
        </p:nvSpPr>
        <p:spPr>
          <a:xfrm>
            <a:off x="4085956" y="3799267"/>
            <a:ext cx="2703512" cy="559475"/>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algn="ctr"/>
            <a:r>
              <a:rPr lang="en-US" b="1" spc="50" dirty="0">
                <a:ln w="9525" cmpd="sng">
                  <a:solidFill>
                    <a:schemeClr val="accent1"/>
                  </a:solidFill>
                  <a:prstDash val="solid"/>
                </a:ln>
                <a:solidFill>
                  <a:sysClr val="windowText" lastClr="000000"/>
                </a:solidFill>
                <a:effectLst>
                  <a:glow rad="38100">
                    <a:schemeClr val="accent1">
                      <a:alpha val="40000"/>
                    </a:schemeClr>
                  </a:glow>
                </a:effectLst>
              </a:rPr>
              <a:t>Bread</a:t>
            </a:r>
            <a:endParaRPr lang="en-CM" b="1" spc="50" dirty="0">
              <a:ln w="9525" cmpd="sng">
                <a:solidFill>
                  <a:schemeClr val="accent1"/>
                </a:solidFill>
                <a:prstDash val="solid"/>
              </a:ln>
              <a:solidFill>
                <a:sysClr val="windowText" lastClr="000000"/>
              </a:solidFill>
              <a:effectLst>
                <a:glow rad="38100">
                  <a:schemeClr val="accent1">
                    <a:alpha val="40000"/>
                  </a:schemeClr>
                </a:glow>
              </a:effectLst>
            </a:endParaRPr>
          </a:p>
        </p:txBody>
      </p:sp>
      <p:pic>
        <p:nvPicPr>
          <p:cNvPr id="21" name="Picture 20">
            <a:extLst>
              <a:ext uri="{FF2B5EF4-FFF2-40B4-BE49-F238E27FC236}">
                <a16:creationId xmlns:a16="http://schemas.microsoft.com/office/drawing/2014/main" id="{5B750DBE-1369-7EAA-C79E-68B6CB2A7659}"/>
              </a:ext>
            </a:extLst>
          </p:cNvPr>
          <p:cNvPicPr>
            <a:picLocks noChangeAspect="1"/>
          </p:cNvPicPr>
          <p:nvPr/>
        </p:nvPicPr>
        <p:blipFill>
          <a:blip r:embed="rId4"/>
          <a:stretch>
            <a:fillRect/>
          </a:stretch>
        </p:blipFill>
        <p:spPr>
          <a:xfrm>
            <a:off x="7990557" y="4360405"/>
            <a:ext cx="2569200" cy="1800678"/>
          </a:xfrm>
          <a:prstGeom prst="rect">
            <a:avLst/>
          </a:prstGeom>
        </p:spPr>
      </p:pic>
      <p:pic>
        <p:nvPicPr>
          <p:cNvPr id="23" name="Picture 22">
            <a:extLst>
              <a:ext uri="{FF2B5EF4-FFF2-40B4-BE49-F238E27FC236}">
                <a16:creationId xmlns:a16="http://schemas.microsoft.com/office/drawing/2014/main" id="{DE0020C2-B8EF-1E92-7AC5-78AA1A6FBC77}"/>
              </a:ext>
            </a:extLst>
          </p:cNvPr>
          <p:cNvPicPr>
            <a:picLocks noChangeAspect="1"/>
          </p:cNvPicPr>
          <p:nvPr/>
        </p:nvPicPr>
        <p:blipFill>
          <a:blip r:embed="rId5"/>
          <a:stretch>
            <a:fillRect/>
          </a:stretch>
        </p:blipFill>
        <p:spPr>
          <a:xfrm>
            <a:off x="315666" y="1040130"/>
            <a:ext cx="10244091" cy="2757472"/>
          </a:xfrm>
          <a:prstGeom prst="rect">
            <a:avLst/>
          </a:prstGeom>
        </p:spPr>
      </p:pic>
    </p:spTree>
    <p:extLst>
      <p:ext uri="{BB962C8B-B14F-4D97-AF65-F5344CB8AC3E}">
        <p14:creationId xmlns:p14="http://schemas.microsoft.com/office/powerpoint/2010/main" val="377325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7FF2-5BCA-D9E8-FBB5-ADDB1070C40C}"/>
              </a:ext>
            </a:extLst>
          </p:cNvPr>
          <p:cNvSpPr>
            <a:spLocks noGrp="1"/>
          </p:cNvSpPr>
          <p:nvPr>
            <p:ph type="title"/>
          </p:nvPr>
        </p:nvSpPr>
        <p:spPr>
          <a:xfrm>
            <a:off x="591192" y="638680"/>
            <a:ext cx="10396882" cy="1151965"/>
          </a:xfrm>
        </p:spPr>
        <p:txBody>
          <a:bodyPr>
            <a:normAutofit/>
          </a:bodyPr>
          <a:lstStyle/>
          <a:p>
            <a:pPr marL="285750" indent="-285750">
              <a:buFont typeface="Wingdings" panose="05000000000000000000" pitchFamily="2" charset="2"/>
              <a:buChar char="q"/>
            </a:pPr>
            <a:r>
              <a:rPr lang="en-US" sz="1600" dirty="0"/>
              <a:t>This is the manage product interface, that allows the admin to remove, add or update products in the system. </a:t>
            </a:r>
            <a:br>
              <a:rPr lang="en-US" sz="1600" dirty="0"/>
            </a:br>
            <a:r>
              <a:rPr lang="en-US" sz="1600" dirty="0"/>
              <a:t>It displays the products, their unit of measurement and their price per unit</a:t>
            </a:r>
            <a:br>
              <a:rPr lang="en-US" sz="1600" dirty="0"/>
            </a:br>
            <a:r>
              <a:rPr lang="en-US" sz="1600" dirty="0"/>
              <a:t>At the top left corner you have the dashboard option </a:t>
            </a:r>
            <a:endParaRPr lang="en-CM" sz="1600" dirty="0"/>
          </a:p>
        </p:txBody>
      </p:sp>
      <p:pic>
        <p:nvPicPr>
          <p:cNvPr id="5" name="Content Placeholder 4">
            <a:extLst>
              <a:ext uri="{FF2B5EF4-FFF2-40B4-BE49-F238E27FC236}">
                <a16:creationId xmlns:a16="http://schemas.microsoft.com/office/drawing/2014/main" id="{FB10CBF8-E327-AA0E-E988-E4EB3394B714}"/>
              </a:ext>
            </a:extLst>
          </p:cNvPr>
          <p:cNvPicPr>
            <a:picLocks noGrp="1" noChangeAspect="1"/>
          </p:cNvPicPr>
          <p:nvPr>
            <p:ph sz="quarter" idx="13"/>
          </p:nvPr>
        </p:nvPicPr>
        <p:blipFill>
          <a:blip r:embed="rId2"/>
          <a:stretch>
            <a:fillRect/>
          </a:stretch>
        </p:blipFill>
        <p:spPr>
          <a:xfrm>
            <a:off x="158028" y="2514371"/>
            <a:ext cx="9482206" cy="3089274"/>
          </a:xfrm>
        </p:spPr>
      </p:pic>
      <p:sp>
        <p:nvSpPr>
          <p:cNvPr id="6" name="Arrow: Down 5">
            <a:extLst>
              <a:ext uri="{FF2B5EF4-FFF2-40B4-BE49-F238E27FC236}">
                <a16:creationId xmlns:a16="http://schemas.microsoft.com/office/drawing/2014/main" id="{8624EAF9-06A0-F716-453F-4A00E376FC75}"/>
              </a:ext>
            </a:extLst>
          </p:cNvPr>
          <p:cNvSpPr/>
          <p:nvPr/>
        </p:nvSpPr>
        <p:spPr>
          <a:xfrm>
            <a:off x="239806" y="2168436"/>
            <a:ext cx="339744" cy="3059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
        <p:nvSpPr>
          <p:cNvPr id="7" name="Arrow: Down 6">
            <a:extLst>
              <a:ext uri="{FF2B5EF4-FFF2-40B4-BE49-F238E27FC236}">
                <a16:creationId xmlns:a16="http://schemas.microsoft.com/office/drawing/2014/main" id="{EA439CB7-A495-D23F-B66E-22BF7CEF662A}"/>
              </a:ext>
            </a:extLst>
          </p:cNvPr>
          <p:cNvSpPr/>
          <p:nvPr/>
        </p:nvSpPr>
        <p:spPr>
          <a:xfrm rot="2132733">
            <a:off x="648473" y="2168437"/>
            <a:ext cx="339744" cy="3059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
        <p:nvSpPr>
          <p:cNvPr id="8" name="Title 1">
            <a:extLst>
              <a:ext uri="{FF2B5EF4-FFF2-40B4-BE49-F238E27FC236}">
                <a16:creationId xmlns:a16="http://schemas.microsoft.com/office/drawing/2014/main" id="{237CBF60-7B57-53FB-2943-0A34B4625F5E}"/>
              </a:ext>
            </a:extLst>
          </p:cNvPr>
          <p:cNvSpPr txBox="1">
            <a:spLocks/>
          </p:cNvSpPr>
          <p:nvPr/>
        </p:nvSpPr>
        <p:spPr>
          <a:xfrm>
            <a:off x="-146737" y="1829514"/>
            <a:ext cx="1112829" cy="305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1400" cap="none" dirty="0">
                <a:ln w="0"/>
                <a:effectLst>
                  <a:outerShdw blurRad="38100" dist="19050" dir="2700000" algn="tl" rotWithShape="0">
                    <a:schemeClr val="dk1">
                      <a:alpha val="40000"/>
                    </a:schemeClr>
                  </a:outerShdw>
                </a:effectLst>
              </a:rPr>
              <a:t>Dashboard</a:t>
            </a:r>
            <a:endParaRPr lang="en-CM" sz="1400" cap="none" dirty="0">
              <a:ln w="0"/>
              <a:effectLst>
                <a:outerShdw blurRad="38100" dist="19050" dir="2700000" algn="tl" rotWithShape="0">
                  <a:schemeClr val="dk1">
                    <a:alpha val="40000"/>
                  </a:schemeClr>
                </a:outerShdw>
              </a:effectLst>
            </a:endParaRPr>
          </a:p>
        </p:txBody>
      </p:sp>
      <p:sp>
        <p:nvSpPr>
          <p:cNvPr id="9" name="Arrow: Down 8">
            <a:extLst>
              <a:ext uri="{FF2B5EF4-FFF2-40B4-BE49-F238E27FC236}">
                <a16:creationId xmlns:a16="http://schemas.microsoft.com/office/drawing/2014/main" id="{53F9AD02-4DC3-CA38-C8CB-57A934F9E56D}"/>
              </a:ext>
            </a:extLst>
          </p:cNvPr>
          <p:cNvSpPr/>
          <p:nvPr/>
        </p:nvSpPr>
        <p:spPr>
          <a:xfrm>
            <a:off x="8402865" y="2369713"/>
            <a:ext cx="339744" cy="10592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
        <p:nvSpPr>
          <p:cNvPr id="10" name="Title 1">
            <a:extLst>
              <a:ext uri="{FF2B5EF4-FFF2-40B4-BE49-F238E27FC236}">
                <a16:creationId xmlns:a16="http://schemas.microsoft.com/office/drawing/2014/main" id="{B7B4B3AA-9638-9D00-C68F-43CFDF3882C2}"/>
              </a:ext>
            </a:extLst>
          </p:cNvPr>
          <p:cNvSpPr txBox="1">
            <a:spLocks/>
          </p:cNvSpPr>
          <p:nvPr/>
        </p:nvSpPr>
        <p:spPr>
          <a:xfrm>
            <a:off x="8016322" y="2062450"/>
            <a:ext cx="1112829" cy="305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1400" cap="none" dirty="0">
                <a:ln w="0"/>
                <a:effectLst>
                  <a:outerShdw blurRad="38100" dist="19050" dir="2700000" algn="tl" rotWithShape="0">
                    <a:schemeClr val="dk1">
                      <a:alpha val="40000"/>
                    </a:schemeClr>
                  </a:outerShdw>
                </a:effectLst>
              </a:rPr>
              <a:t>Add product</a:t>
            </a:r>
            <a:endParaRPr lang="en-CM" sz="1400" cap="none" dirty="0">
              <a:ln w="0"/>
              <a:effectLst>
                <a:outerShdw blurRad="38100" dist="19050" dir="2700000" algn="tl" rotWithShape="0">
                  <a:schemeClr val="dk1">
                    <a:alpha val="40000"/>
                  </a:schemeClr>
                </a:outerShdw>
              </a:effectLst>
            </a:endParaRPr>
          </a:p>
        </p:txBody>
      </p:sp>
      <p:sp>
        <p:nvSpPr>
          <p:cNvPr id="11" name="Arrow: Down 10">
            <a:extLst>
              <a:ext uri="{FF2B5EF4-FFF2-40B4-BE49-F238E27FC236}">
                <a16:creationId xmlns:a16="http://schemas.microsoft.com/office/drawing/2014/main" id="{CDDC0B71-79C4-12DC-06BA-F8832EEB36C3}"/>
              </a:ext>
            </a:extLst>
          </p:cNvPr>
          <p:cNvSpPr/>
          <p:nvPr/>
        </p:nvSpPr>
        <p:spPr>
          <a:xfrm rot="5400000">
            <a:off x="8931971" y="3647472"/>
            <a:ext cx="339744" cy="13979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
        <p:nvSpPr>
          <p:cNvPr id="12" name="Title 1">
            <a:extLst>
              <a:ext uri="{FF2B5EF4-FFF2-40B4-BE49-F238E27FC236}">
                <a16:creationId xmlns:a16="http://schemas.microsoft.com/office/drawing/2014/main" id="{5C71A4ED-9AF7-972C-5324-2D0918265B87}"/>
              </a:ext>
            </a:extLst>
          </p:cNvPr>
          <p:cNvSpPr txBox="1">
            <a:spLocks/>
          </p:cNvSpPr>
          <p:nvPr/>
        </p:nvSpPr>
        <p:spPr>
          <a:xfrm rot="5400000">
            <a:off x="9397389" y="4193469"/>
            <a:ext cx="1112829" cy="3059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1400" cap="none" dirty="0">
                <a:ln w="0"/>
                <a:effectLst>
                  <a:outerShdw blurRad="38100" dist="19050" dir="2700000" algn="tl" rotWithShape="0">
                    <a:schemeClr val="dk1">
                      <a:alpha val="40000"/>
                    </a:schemeClr>
                  </a:outerShdw>
                </a:effectLst>
              </a:rPr>
              <a:t>Delete Product</a:t>
            </a:r>
            <a:endParaRPr lang="en-CM" sz="1400"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78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29C5-B2E5-0BAD-95DA-11516BB7DCD3}"/>
              </a:ext>
            </a:extLst>
          </p:cNvPr>
          <p:cNvSpPr>
            <a:spLocks noGrp="1"/>
          </p:cNvSpPr>
          <p:nvPr>
            <p:ph type="title"/>
          </p:nvPr>
        </p:nvSpPr>
        <p:spPr/>
        <p:txBody>
          <a:bodyPr>
            <a:normAutofit/>
          </a:bodyPr>
          <a:lstStyle/>
          <a:p>
            <a:r>
              <a:rPr lang="en-US" sz="1800" dirty="0"/>
              <a:t>here the information on delay order management is shown. </a:t>
            </a:r>
            <a:br>
              <a:rPr lang="en-US" sz="1800" dirty="0"/>
            </a:br>
            <a:r>
              <a:rPr lang="en-US" sz="1800" dirty="0"/>
              <a:t>Each time a customer places an order the admin or employee will mange his orders from here</a:t>
            </a:r>
            <a:endParaRPr lang="en-CM" sz="1800" dirty="0"/>
          </a:p>
        </p:txBody>
      </p:sp>
      <p:pic>
        <p:nvPicPr>
          <p:cNvPr id="5" name="Content Placeholder 4">
            <a:extLst>
              <a:ext uri="{FF2B5EF4-FFF2-40B4-BE49-F238E27FC236}">
                <a16:creationId xmlns:a16="http://schemas.microsoft.com/office/drawing/2014/main" id="{BE09FB60-25DB-AD05-6F1C-E3FC1C8EF3FB}"/>
              </a:ext>
            </a:extLst>
          </p:cNvPr>
          <p:cNvPicPr>
            <a:picLocks noGrp="1" noChangeAspect="1"/>
          </p:cNvPicPr>
          <p:nvPr>
            <p:ph sz="quarter" idx="13"/>
          </p:nvPr>
        </p:nvPicPr>
        <p:blipFill>
          <a:blip r:embed="rId2"/>
          <a:stretch>
            <a:fillRect/>
          </a:stretch>
        </p:blipFill>
        <p:spPr>
          <a:xfrm>
            <a:off x="685800" y="2637788"/>
            <a:ext cx="10394950" cy="2163448"/>
          </a:xfrm>
        </p:spPr>
      </p:pic>
    </p:spTree>
    <p:extLst>
      <p:ext uri="{BB962C8B-B14F-4D97-AF65-F5344CB8AC3E}">
        <p14:creationId xmlns:p14="http://schemas.microsoft.com/office/powerpoint/2010/main" val="36641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FCF1-5D82-4B2B-95DB-68CFFF4D0FD3}"/>
              </a:ext>
            </a:extLst>
          </p:cNvPr>
          <p:cNvSpPr>
            <a:spLocks noGrp="1"/>
          </p:cNvSpPr>
          <p:nvPr>
            <p:ph type="title"/>
          </p:nvPr>
        </p:nvSpPr>
        <p:spPr/>
        <p:txBody>
          <a:bodyPr>
            <a:normAutofit/>
          </a:bodyPr>
          <a:lstStyle/>
          <a:p>
            <a:r>
              <a:rPr lang="en-US" sz="1800" dirty="0"/>
              <a:t>When a new product is to be added to your system, after clicking on add new product, it will provide you with a window where the Name and unit of measurement of the product is selected.</a:t>
            </a:r>
            <a:endParaRPr lang="en-CM" sz="1800" dirty="0"/>
          </a:p>
        </p:txBody>
      </p:sp>
      <p:pic>
        <p:nvPicPr>
          <p:cNvPr id="5" name="Content Placeholder 4">
            <a:extLst>
              <a:ext uri="{FF2B5EF4-FFF2-40B4-BE49-F238E27FC236}">
                <a16:creationId xmlns:a16="http://schemas.microsoft.com/office/drawing/2014/main" id="{328B395C-6BCC-ED84-E2D2-189C6887F12F}"/>
              </a:ext>
            </a:extLst>
          </p:cNvPr>
          <p:cNvPicPr>
            <a:picLocks noGrp="1" noChangeAspect="1"/>
          </p:cNvPicPr>
          <p:nvPr>
            <p:ph sz="quarter" idx="13"/>
          </p:nvPr>
        </p:nvPicPr>
        <p:blipFill>
          <a:blip r:embed="rId2"/>
          <a:stretch>
            <a:fillRect/>
          </a:stretch>
        </p:blipFill>
        <p:spPr>
          <a:xfrm>
            <a:off x="2183247" y="2063750"/>
            <a:ext cx="7400055" cy="3311525"/>
          </a:xfrm>
        </p:spPr>
      </p:pic>
    </p:spTree>
    <p:extLst>
      <p:ext uri="{BB962C8B-B14F-4D97-AF65-F5344CB8AC3E}">
        <p14:creationId xmlns:p14="http://schemas.microsoft.com/office/powerpoint/2010/main" val="329164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DFB5-91A1-20EE-4416-54E2E7C841F2}"/>
              </a:ext>
            </a:extLst>
          </p:cNvPr>
          <p:cNvSpPr>
            <a:spLocks noGrp="1"/>
          </p:cNvSpPr>
          <p:nvPr>
            <p:ph type="title"/>
          </p:nvPr>
        </p:nvSpPr>
        <p:spPr/>
        <p:txBody>
          <a:bodyPr>
            <a:normAutofit/>
          </a:bodyPr>
          <a:lstStyle/>
          <a:p>
            <a:r>
              <a:rPr lang="en-US" sz="1800" dirty="0"/>
              <a:t>This is the interface where a new order is created in the system . The customers orders are </a:t>
            </a:r>
            <a:r>
              <a:rPr lang="en-US" sz="1800" dirty="0" err="1"/>
              <a:t>enterd</a:t>
            </a:r>
            <a:r>
              <a:rPr lang="en-US" sz="1800" dirty="0"/>
              <a:t> so as to come out with the total amount of money to be paid</a:t>
            </a:r>
            <a:endParaRPr lang="en-CM" sz="1800" dirty="0"/>
          </a:p>
        </p:txBody>
      </p:sp>
      <p:pic>
        <p:nvPicPr>
          <p:cNvPr id="5" name="Content Placeholder 4">
            <a:extLst>
              <a:ext uri="{FF2B5EF4-FFF2-40B4-BE49-F238E27FC236}">
                <a16:creationId xmlns:a16="http://schemas.microsoft.com/office/drawing/2014/main" id="{D29B2F4A-3943-A0C6-E776-841AACA371C9}"/>
              </a:ext>
            </a:extLst>
          </p:cNvPr>
          <p:cNvPicPr>
            <a:picLocks noGrp="1" noChangeAspect="1"/>
          </p:cNvPicPr>
          <p:nvPr>
            <p:ph sz="quarter" idx="13"/>
          </p:nvPr>
        </p:nvPicPr>
        <p:blipFill>
          <a:blip r:embed="rId2"/>
          <a:stretch>
            <a:fillRect/>
          </a:stretch>
        </p:blipFill>
        <p:spPr>
          <a:xfrm>
            <a:off x="759058" y="2063750"/>
            <a:ext cx="10248433" cy="3311525"/>
          </a:xfrm>
        </p:spPr>
      </p:pic>
    </p:spTree>
    <p:extLst>
      <p:ext uri="{BB962C8B-B14F-4D97-AF65-F5344CB8AC3E}">
        <p14:creationId xmlns:p14="http://schemas.microsoft.com/office/powerpoint/2010/main" val="4659390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139</TotalTime>
  <Words>250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Impact</vt:lpstr>
      <vt:lpstr>Wingdings</vt:lpstr>
      <vt:lpstr>Main Event</vt:lpstr>
      <vt:lpstr>                         SHOP</vt:lpstr>
      <vt:lpstr>ABOUT US</vt:lpstr>
      <vt:lpstr>    OUR SERVICES</vt:lpstr>
      <vt:lpstr>OUR PRODUCTS</vt:lpstr>
      <vt:lpstr>This is the manage product interface, that allows the admin to remove, add or update products in the system.  It displays the products, their unit of measurement and their price per unit At the top left corner you have the dashboard option </vt:lpstr>
      <vt:lpstr>here the information on delay order management is shown.  Each time a customer places an order the admin or employee will mange his orders from here</vt:lpstr>
      <vt:lpstr>When a new product is to be added to your system, after clicking on add new product, it will provide you with a window where the Name and unit of measurement of the product is selected.</vt:lpstr>
      <vt:lpstr>This is the interface where a new order is created in the system . The customers orders are enterd so as to come out with the total amount of money to be paid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SHOP</dc:title>
  <dc:creator>TALA DARYLL AKENJI</dc:creator>
  <cp:lastModifiedBy>TALA DARYLL AKENJI</cp:lastModifiedBy>
  <cp:revision>1</cp:revision>
  <dcterms:created xsi:type="dcterms:W3CDTF">2024-06-15T08:37:09Z</dcterms:created>
  <dcterms:modified xsi:type="dcterms:W3CDTF">2024-06-15T10:56:36Z</dcterms:modified>
</cp:coreProperties>
</file>