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3" r:id="rId3"/>
    <p:sldId id="262" r:id="rId4"/>
    <p:sldId id="264" r:id="rId5"/>
    <p:sldId id="265" r:id="rId6"/>
    <p:sldId id="256" r:id="rId7"/>
    <p:sldId id="257" r:id="rId8"/>
    <p:sldId id="267" r:id="rId9"/>
    <p:sldId id="258" r:id="rId10"/>
    <p:sldId id="259"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6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77334" y="836835"/>
            <a:ext cx="8596668" cy="1595217"/>
          </a:xfrm>
        </p:spPr>
        <p:txBody>
          <a:bodyPr>
            <a:normAutofit fontScale="90000"/>
          </a:bodyPr>
          <a:lstStyle/>
          <a:p>
            <a:pPr algn="ctr"/>
            <a:r>
              <a:rPr lang="en-US" sz="6000" dirty="0"/>
              <a:t>TREE DATA STRUCTURE</a:t>
            </a:r>
            <a:br>
              <a:rPr lang="en-US" sz="6000" dirty="0"/>
            </a:br>
            <a:r>
              <a:rPr lang="en-US" sz="6000" dirty="0"/>
              <a:t>Presented by </a:t>
            </a:r>
            <a:r>
              <a:rPr lang="en-US" dirty="0"/>
              <a:t>:</a:t>
            </a:r>
            <a:br>
              <a:rPr lang="en-US" dirty="0"/>
            </a:br>
            <a:endParaRPr lang="en-US" dirty="0"/>
          </a:p>
        </p:txBody>
      </p:sp>
      <p:sp>
        <p:nvSpPr>
          <p:cNvPr id="3" name="Content Placeholder 2"/>
          <p:cNvSpPr>
            <a:spLocks noGrp="1"/>
          </p:cNvSpPr>
          <p:nvPr>
            <p:ph idx="1"/>
          </p:nvPr>
        </p:nvSpPr>
        <p:spPr>
          <a:xfrm>
            <a:off x="677334" y="3175002"/>
            <a:ext cx="8596668" cy="3880773"/>
          </a:xfrm>
        </p:spPr>
        <p:txBody>
          <a:bodyPr>
            <a:normAutofit/>
          </a:bodyPr>
          <a:lstStyle/>
          <a:p>
            <a:pPr marL="0" indent="0">
              <a:buNone/>
            </a:pPr>
            <a:r>
              <a:rPr lang="en-US" dirty="0" smtClean="0"/>
              <a:t>NJIMKOH </a:t>
            </a:r>
            <a:r>
              <a:rPr lang="en-US" dirty="0" smtClean="0"/>
              <a:t>BEKLINE(group leader)</a:t>
            </a:r>
          </a:p>
          <a:p>
            <a:pPr marL="0" indent="0">
              <a:buNone/>
            </a:pPr>
            <a:r>
              <a:rPr lang="en-US" dirty="0" smtClean="0"/>
              <a:t>FUNWIE BLAISE </a:t>
            </a:r>
          </a:p>
          <a:p>
            <a:pPr marL="0" indent="0">
              <a:buNone/>
            </a:pPr>
            <a:r>
              <a:rPr lang="en-US" dirty="0" smtClean="0"/>
              <a:t>PENN RYAN</a:t>
            </a:r>
          </a:p>
          <a:p>
            <a:pPr marL="0" indent="0">
              <a:buNone/>
            </a:pPr>
            <a:endParaRPr lang="en-US" sz="4400" dirty="0"/>
          </a:p>
        </p:txBody>
      </p:sp>
    </p:spTree>
    <p:extLst>
      <p:ext uri="{BB962C8B-B14F-4D97-AF65-F5344CB8AC3E}">
        <p14:creationId xmlns:p14="http://schemas.microsoft.com/office/powerpoint/2010/main" val="161681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 TRANSVERSAL </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1.</a:t>
            </a:r>
            <a:r>
              <a:rPr lang="en-US" b="1" dirty="0"/>
              <a:t>Systematic exploration</a:t>
            </a:r>
            <a:r>
              <a:rPr lang="en-US" dirty="0"/>
              <a:t>: There enable systematic exploration of tree structures, ensuring every node is visited exactly once.</a:t>
            </a:r>
          </a:p>
          <a:p>
            <a:pPr marL="0" indent="0">
              <a:buNone/>
            </a:pPr>
            <a:r>
              <a:rPr lang="en-US" dirty="0" smtClean="0"/>
              <a:t> </a:t>
            </a:r>
            <a:r>
              <a:rPr lang="en-US" dirty="0"/>
              <a:t>2.</a:t>
            </a:r>
            <a:r>
              <a:rPr lang="en-US" b="1" dirty="0"/>
              <a:t>Order control</a:t>
            </a:r>
            <a:r>
              <a:rPr lang="en-US" dirty="0"/>
              <a:t>: Transversal algorithm can be adapted to visit nodes in different order, such as pre-order, post-order, in-order, providing flexibility based on specific requirements</a:t>
            </a:r>
            <a:r>
              <a:rPr lang="en-US" dirty="0" smtClean="0"/>
              <a:t>. </a:t>
            </a:r>
            <a:endParaRPr lang="en-US" dirty="0"/>
          </a:p>
          <a:p>
            <a:pPr marL="0" indent="0">
              <a:buNone/>
            </a:pPr>
            <a:r>
              <a:rPr lang="en-US" dirty="0" smtClean="0"/>
              <a:t>3.</a:t>
            </a:r>
            <a:r>
              <a:rPr lang="en-US" b="1" dirty="0" smtClean="0"/>
              <a:t>Graph </a:t>
            </a:r>
            <a:r>
              <a:rPr lang="en-US" b="1" dirty="0"/>
              <a:t>processing</a:t>
            </a:r>
            <a:r>
              <a:rPr lang="en-US" dirty="0"/>
              <a:t>: Tree transversal algorithm are foundational for graph processing, where a tree can be viewed as a special type of graph</a:t>
            </a:r>
          </a:p>
          <a:p>
            <a:pPr marL="0" indent="0">
              <a:buNone/>
            </a:pPr>
            <a:r>
              <a:rPr lang="en-US" dirty="0" smtClean="0"/>
              <a:t>            </a:t>
            </a:r>
            <a:r>
              <a:rPr lang="en-US" dirty="0"/>
              <a:t>Understanding these advantages helps in choosing the appropriate transversal strategy based on the specific requirements of a given problem or data structure.</a:t>
            </a:r>
          </a:p>
          <a:p>
            <a:pPr marL="0" indent="0">
              <a:buNone/>
            </a:pPr>
            <a:r>
              <a:rPr lang="en-US" dirty="0" smtClean="0"/>
              <a:t>                            </a:t>
            </a:r>
            <a:endParaRPr lang="en-US" dirty="0"/>
          </a:p>
        </p:txBody>
      </p:sp>
    </p:spTree>
    <p:extLst>
      <p:ext uri="{BB962C8B-B14F-4D97-AF65-F5344CB8AC3E}">
        <p14:creationId xmlns:p14="http://schemas.microsoft.com/office/powerpoint/2010/main" val="4161564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DISADVANTAGES OF TREE TRANSVERSAL</a:t>
            </a:r>
          </a:p>
        </p:txBody>
      </p:sp>
      <p:sp>
        <p:nvSpPr>
          <p:cNvPr id="3" name="Content Placeholder 2"/>
          <p:cNvSpPr>
            <a:spLocks noGrp="1"/>
          </p:cNvSpPr>
          <p:nvPr>
            <p:ph idx="1"/>
          </p:nvPr>
        </p:nvSpPr>
        <p:spPr/>
        <p:txBody>
          <a:bodyPr/>
          <a:lstStyle/>
          <a:p>
            <a:r>
              <a:rPr lang="en-US" dirty="0"/>
              <a:t>1.</a:t>
            </a:r>
            <a:r>
              <a:rPr lang="en-US" b="1" dirty="0"/>
              <a:t>Not suitable for all operations</a:t>
            </a:r>
            <a:r>
              <a:rPr lang="en-US" dirty="0"/>
              <a:t>: While transversal is effective for task like searching and processing, certain operations, such as finding the height of a tree or determining the lowest common ancestor, may require additional algorithms.</a:t>
            </a:r>
          </a:p>
          <a:p>
            <a:r>
              <a:rPr lang="en-US" dirty="0"/>
              <a:t>2. </a:t>
            </a:r>
            <a:r>
              <a:rPr lang="en-US" b="1" dirty="0"/>
              <a:t>Storage overhead</a:t>
            </a:r>
            <a:r>
              <a:rPr lang="en-US" dirty="0"/>
              <a:t>: Recursive implementations of transverse algorithms can consume a significant amount of stack space, especially for deep or unbalanced trees. Which might lead to a stack overflow.</a:t>
            </a:r>
          </a:p>
          <a:p>
            <a:r>
              <a:rPr lang="en-US" dirty="0"/>
              <a:t>3. </a:t>
            </a:r>
            <a:r>
              <a:rPr lang="en-US" b="1" dirty="0"/>
              <a:t>Complexity</a:t>
            </a:r>
            <a:r>
              <a:rPr lang="en-US" dirty="0"/>
              <a:t>: Understanding and implementing certain transversal algorithms, especially in a non-recursive manner, can be complex and error-prone.</a:t>
            </a:r>
          </a:p>
          <a:p>
            <a:endParaRPr lang="en-US" dirty="0"/>
          </a:p>
        </p:txBody>
      </p:sp>
    </p:spTree>
    <p:extLst>
      <p:ext uri="{BB962C8B-B14F-4D97-AF65-F5344CB8AC3E}">
        <p14:creationId xmlns:p14="http://schemas.microsoft.com/office/powerpoint/2010/main" val="1062434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00213"/>
            <a:ext cx="8596668" cy="4341149"/>
          </a:xfrm>
        </p:spPr>
        <p:txBody>
          <a:bodyPr/>
          <a:lstStyle/>
          <a:p>
            <a:r>
              <a:rPr lang="en-US" dirty="0"/>
              <a:t> </a:t>
            </a:r>
            <a:r>
              <a:rPr lang="en-US" sz="2800" dirty="0"/>
              <a:t>Despite these drawbacks, tree transversal algorithms remain fundamental tools in computer science, and their disadvantages are often mitigated(reduced) through </a:t>
            </a:r>
            <a:r>
              <a:rPr lang="en-US" sz="2800" dirty="0" smtClean="0"/>
              <a:t>careful consideration </a:t>
            </a:r>
            <a:r>
              <a:rPr lang="en-US" sz="2800" dirty="0"/>
              <a:t>of the specific problem an algorithm design.</a:t>
            </a:r>
          </a:p>
        </p:txBody>
      </p:sp>
    </p:spTree>
    <p:extLst>
      <p:ext uri="{BB962C8B-B14F-4D97-AF65-F5344CB8AC3E}">
        <p14:creationId xmlns:p14="http://schemas.microsoft.com/office/powerpoint/2010/main" val="2107270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47800"/>
          </a:xfrm>
        </p:spPr>
        <p:txBody>
          <a:bodyPr/>
          <a:lstStyle/>
          <a:p>
            <a:r>
              <a:rPr lang="en-US" dirty="0">
                <a:effectLst>
                  <a:outerShdw blurRad="38100" dist="19050" dir="2700000" algn="tl">
                    <a:schemeClr val="dk1">
                      <a:alpha val="40000"/>
                    </a:schemeClr>
                  </a:outerShdw>
                </a:effectLst>
              </a:rPr>
              <a:t>Basic Tree Terminology</a:t>
            </a:r>
            <a:r>
              <a:rPr lang="en-US" dirty="0"/>
              <a:t/>
            </a:r>
            <a:br>
              <a:rPr lang="en-US" dirty="0"/>
            </a:br>
            <a:endParaRPr lang="en-US" dirty="0"/>
          </a:p>
        </p:txBody>
      </p:sp>
      <p:sp>
        <p:nvSpPr>
          <p:cNvPr id="3" name="Content Placeholder 2"/>
          <p:cNvSpPr>
            <a:spLocks noGrp="1"/>
          </p:cNvSpPr>
          <p:nvPr>
            <p:ph idx="1"/>
          </p:nvPr>
        </p:nvSpPr>
        <p:spPr>
          <a:xfrm>
            <a:off x="445322" y="1364776"/>
            <a:ext cx="8828680" cy="4995081"/>
          </a:xfrm>
        </p:spPr>
        <p:txBody>
          <a:bodyPr>
            <a:noAutofit/>
          </a:bodyPr>
          <a:lstStyle/>
          <a:p>
            <a:pPr marL="0" indent="0" fontAlgn="base">
              <a:buNone/>
            </a:pPr>
            <a:r>
              <a:rPr lang="en-US" i="1" dirty="0">
                <a:effectLst>
                  <a:outerShdw blurRad="38100" dist="19050" dir="2700000" algn="tl">
                    <a:schemeClr val="dk1">
                      <a:alpha val="40000"/>
                    </a:schemeClr>
                  </a:outerShdw>
                </a:effectLst>
              </a:rPr>
              <a:t> </a:t>
            </a:r>
            <a:endParaRPr lang="en-US" dirty="0"/>
          </a:p>
          <a:p>
            <a:pPr lvl="0" fontAlgn="base"/>
            <a:r>
              <a:rPr lang="en-US" i="1" dirty="0">
                <a:effectLst>
                  <a:outerShdw blurRad="38100" dist="19050" dir="2700000" algn="tl">
                    <a:schemeClr val="dk1">
                      <a:alpha val="40000"/>
                    </a:schemeClr>
                  </a:outerShdw>
                </a:effectLst>
              </a:rPr>
              <a:t>Node: A fundamental unit in a tree that holds data and may have zero or more child nodes.</a:t>
            </a:r>
            <a:endParaRPr lang="en-US" dirty="0"/>
          </a:p>
          <a:p>
            <a:pPr lvl="0" fontAlgn="base"/>
            <a:r>
              <a:rPr lang="en-US" i="1" dirty="0">
                <a:effectLst>
                  <a:outerShdw blurRad="38100" dist="19050" dir="2700000" algn="tl">
                    <a:schemeClr val="dk1">
                      <a:alpha val="40000"/>
                    </a:schemeClr>
                  </a:outerShdw>
                </a:effectLst>
              </a:rPr>
              <a:t>Root: The topmost node in a tree, serving as the starting point for traversing the tree.</a:t>
            </a:r>
            <a:endParaRPr lang="en-US" dirty="0"/>
          </a:p>
          <a:p>
            <a:pPr lvl="0" fontAlgn="base"/>
            <a:r>
              <a:rPr lang="en-US" i="1" dirty="0">
                <a:effectLst>
                  <a:outerShdw blurRad="38100" dist="19050" dir="2700000" algn="tl">
                    <a:schemeClr val="dk1">
                      <a:alpha val="40000"/>
                    </a:schemeClr>
                  </a:outerShdw>
                </a:effectLst>
              </a:rPr>
              <a:t>Parent and Child: Nodes in a tree have relationships where one node is the parent of another, and the connected node is its child.</a:t>
            </a:r>
            <a:endParaRPr lang="en-US" dirty="0"/>
          </a:p>
          <a:p>
            <a:pPr lvl="0" fontAlgn="base"/>
            <a:r>
              <a:rPr lang="en-US" i="1" dirty="0">
                <a:effectLst>
                  <a:outerShdw blurRad="38100" dist="19050" dir="2700000" algn="tl">
                    <a:schemeClr val="dk1">
                      <a:alpha val="40000"/>
                    </a:schemeClr>
                  </a:outerShdw>
                </a:effectLst>
              </a:rPr>
              <a:t>Leaf: A node with no children, representing the endpoints of a branch in the tree.</a:t>
            </a:r>
            <a:endParaRPr lang="en-US" dirty="0"/>
          </a:p>
          <a:p>
            <a:pPr lvl="0" fontAlgn="base"/>
            <a:r>
              <a:rPr lang="en-US" i="1" dirty="0">
                <a:effectLst>
                  <a:outerShdw blurRad="38100" dist="19050" dir="2700000" algn="tl">
                    <a:schemeClr val="dk1">
                      <a:alpha val="40000"/>
                    </a:schemeClr>
                  </a:outerShdw>
                </a:effectLst>
              </a:rPr>
              <a:t>Siblings: Nodes that share the same parent are called siblings.</a:t>
            </a:r>
            <a:endParaRPr lang="en-US" dirty="0"/>
          </a:p>
          <a:p>
            <a:pPr lvl="0" fontAlgn="base"/>
            <a:r>
              <a:rPr lang="en-US" i="1" dirty="0">
                <a:effectLst>
                  <a:outerShdw blurRad="38100" dist="19050" dir="2700000" algn="tl">
                    <a:schemeClr val="dk1">
                      <a:alpha val="40000"/>
                    </a:schemeClr>
                  </a:outerShdw>
                </a:effectLst>
              </a:rPr>
              <a:t>Depth: The level or depth of a node is the length of the path from the root to that node.</a:t>
            </a:r>
            <a:endParaRPr lang="en-US" dirty="0"/>
          </a:p>
          <a:p>
            <a:pPr lvl="0" fontAlgn="base"/>
            <a:r>
              <a:rPr lang="en-US" i="1" dirty="0">
                <a:effectLst>
                  <a:outerShdw blurRad="38100" dist="19050" dir="2700000" algn="tl">
                    <a:schemeClr val="dk1">
                      <a:alpha val="40000"/>
                    </a:schemeClr>
                  </a:outerShdw>
                </a:effectLst>
              </a:rPr>
              <a:t>Height: The height of a tree is the length of the longest path from the root to a leaf.</a:t>
            </a:r>
            <a:endParaRPr lang="en-US" dirty="0"/>
          </a:p>
          <a:p>
            <a:endParaRPr lang="en-US" dirty="0"/>
          </a:p>
        </p:txBody>
      </p:sp>
    </p:spTree>
    <p:extLst>
      <p:ext uri="{BB962C8B-B14F-4D97-AF65-F5344CB8AC3E}">
        <p14:creationId xmlns:p14="http://schemas.microsoft.com/office/powerpoint/2010/main" val="335670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19050" dir="2700000" algn="tl">
                    <a:schemeClr val="dk1">
                      <a:alpha val="40000"/>
                    </a:schemeClr>
                  </a:outerShdw>
                </a:effectLst>
              </a:rPr>
              <a:t>TREE DATA STRUCTURES</a:t>
            </a:r>
            <a:r>
              <a:rPr lang="en-US" dirty="0"/>
              <a:t/>
            </a:r>
            <a:br>
              <a:rPr lang="en-US" dirty="0"/>
            </a:br>
            <a:endParaRPr lang="en-US" dirty="0"/>
          </a:p>
        </p:txBody>
      </p:sp>
      <p:sp>
        <p:nvSpPr>
          <p:cNvPr id="3" name="Content Placeholder 2"/>
          <p:cNvSpPr>
            <a:spLocks noGrp="1"/>
          </p:cNvSpPr>
          <p:nvPr>
            <p:ph idx="1"/>
          </p:nvPr>
        </p:nvSpPr>
        <p:spPr>
          <a:xfrm>
            <a:off x="677334" y="1665027"/>
            <a:ext cx="8766917" cy="5049672"/>
          </a:xfrm>
        </p:spPr>
        <p:txBody>
          <a:bodyPr>
            <a:normAutofit/>
          </a:bodyPr>
          <a:lstStyle/>
          <a:p>
            <a:pPr fontAlgn="base"/>
            <a:r>
              <a:rPr lang="en-US" sz="2400" dirty="0">
                <a:effectLst>
                  <a:outerShdw blurRad="38100" dist="19050" dir="2700000" algn="tl">
                    <a:schemeClr val="dk1">
                      <a:alpha val="40000"/>
                    </a:schemeClr>
                  </a:outerShdw>
                </a:effectLst>
              </a:rPr>
              <a:t>What is Tree Data Structure</a:t>
            </a:r>
            <a:r>
              <a:rPr lang="en-US" sz="2400" dirty="0" smtClean="0">
                <a:effectLst>
                  <a:outerShdw blurRad="38100" dist="19050" dir="2700000" algn="tl">
                    <a:schemeClr val="dk1">
                      <a:alpha val="40000"/>
                    </a:schemeClr>
                  </a:outerShdw>
                </a:effectLst>
              </a:rPr>
              <a:t>?</a:t>
            </a:r>
            <a:endParaRPr lang="en-US" sz="2400" dirty="0"/>
          </a:p>
          <a:p>
            <a:pPr marL="0" indent="0" fontAlgn="base">
              <a:buNone/>
            </a:pPr>
            <a:r>
              <a:rPr lang="en-US" dirty="0" smtClean="0">
                <a:effectLst>
                  <a:outerShdw blurRad="38100" dist="19050" dir="2700000" algn="tl">
                    <a:schemeClr val="dk1">
                      <a:alpha val="40000"/>
                    </a:schemeClr>
                  </a:outerShdw>
                </a:effectLst>
              </a:rPr>
              <a:t>         </a:t>
            </a:r>
            <a:r>
              <a:rPr lang="en-US" sz="2000" dirty="0" smtClean="0"/>
              <a:t>A </a:t>
            </a:r>
            <a:r>
              <a:rPr lang="en-US" sz="2000" dirty="0"/>
              <a:t>tree is a type of data structure that represents a hierarchical</a:t>
            </a:r>
            <a:r>
              <a:rPr lang="en-US" sz="2000" i="1" dirty="0"/>
              <a:t> relationship between data elements, called </a:t>
            </a:r>
            <a:r>
              <a:rPr lang="en-US" sz="2000" i="1" dirty="0" smtClean="0"/>
              <a:t>nodes. The top node in the tree is called the root, and the elements below the root are called child nodes. Each child node may have one or more child nodes of its own, forming a branching structure. </a:t>
            </a:r>
            <a:r>
              <a:rPr lang="en-US" sz="2000" i="1" dirty="0"/>
              <a:t>The nodes at the bottom of the tree, which do not have any child nodes, are called leaf </a:t>
            </a:r>
            <a:r>
              <a:rPr lang="en-US" sz="2000" i="1" dirty="0" smtClean="0"/>
              <a:t>nodes. A </a:t>
            </a:r>
            <a:r>
              <a:rPr lang="en-US" sz="2000" i="1" dirty="0"/>
              <a:t>tree is a non-linear data structure, meaning that elements are not stored in a linear sequence like in an array or a linked list. Instead, elements are organized in a hierarchical structure, with each element having a parent-child relationship with other </a:t>
            </a:r>
            <a:r>
              <a:rPr lang="en-US" sz="2000" i="1" dirty="0" smtClean="0"/>
              <a:t>elements. A </a:t>
            </a:r>
            <a:r>
              <a:rPr lang="en-US" sz="2000" i="1" dirty="0"/>
              <a:t>tree can be represented in many ways, such as in an array or a linked list, but the most common representation is a graphical one, where each node is represented as a circle and each edge is represented as a line connecting two circles.</a:t>
            </a:r>
            <a:endParaRPr lang="en-US" sz="2000" dirty="0"/>
          </a:p>
        </p:txBody>
      </p:sp>
    </p:spTree>
    <p:extLst>
      <p:ext uri="{BB962C8B-B14F-4D97-AF65-F5344CB8AC3E}">
        <p14:creationId xmlns:p14="http://schemas.microsoft.com/office/powerpoint/2010/main" val="468285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8" y="628650"/>
            <a:ext cx="9444037" cy="5386388"/>
          </a:xfrm>
          <a:prstGeom prst="rect">
            <a:avLst/>
          </a:prstGeom>
          <a:ln>
            <a:noFill/>
          </a:ln>
          <a:effectLst>
            <a:softEdge rad="112500"/>
          </a:effectLst>
        </p:spPr>
      </p:pic>
    </p:spTree>
    <p:extLst>
      <p:ext uri="{BB962C8B-B14F-4D97-AF65-F5344CB8AC3E}">
        <p14:creationId xmlns:p14="http://schemas.microsoft.com/office/powerpoint/2010/main" val="661161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19050" dir="2700000" algn="tl">
                    <a:schemeClr val="dk1">
                      <a:alpha val="40000"/>
                    </a:schemeClr>
                  </a:outerShdw>
                </a:effectLst>
              </a:rPr>
              <a:t>Applications of Tree Data Structure</a:t>
            </a:r>
            <a:endParaRPr lang="en-US" dirty="0"/>
          </a:p>
        </p:txBody>
      </p:sp>
      <p:sp>
        <p:nvSpPr>
          <p:cNvPr id="3" name="Content Placeholder 2"/>
          <p:cNvSpPr>
            <a:spLocks noGrp="1"/>
          </p:cNvSpPr>
          <p:nvPr>
            <p:ph idx="1"/>
          </p:nvPr>
        </p:nvSpPr>
        <p:spPr>
          <a:xfrm>
            <a:off x="677333" y="1728788"/>
            <a:ext cx="8923867" cy="4571999"/>
          </a:xfrm>
        </p:spPr>
        <p:txBody>
          <a:bodyPr>
            <a:normAutofit fontScale="92500" lnSpcReduction="10000"/>
          </a:bodyPr>
          <a:lstStyle/>
          <a:p>
            <a:pPr lvl="0"/>
            <a:r>
              <a:rPr lang="en-US" dirty="0">
                <a:effectLst>
                  <a:outerShdw blurRad="38100" dist="19050" dir="2700000" algn="tl">
                    <a:schemeClr val="dk1">
                      <a:alpha val="40000"/>
                    </a:schemeClr>
                  </a:outerShdw>
                </a:effectLst>
              </a:rPr>
              <a:t>To Store hierarchical data, like folder structure, organization structure, XML/HTML data</a:t>
            </a:r>
            <a:r>
              <a:rPr lang="en-US" dirty="0" smtClean="0">
                <a:effectLst>
                  <a:outerShdw blurRad="38100" dist="19050" dir="2700000" algn="tl">
                    <a:schemeClr val="dk1">
                      <a:alpha val="40000"/>
                    </a:schemeClr>
                  </a:outerShdw>
                </a:effectLst>
              </a:rPr>
              <a:t>.</a:t>
            </a:r>
            <a:endParaRPr lang="en-US" dirty="0"/>
          </a:p>
          <a:p>
            <a:pPr lvl="0" fontAlgn="base"/>
            <a:r>
              <a:rPr lang="en-US" dirty="0">
                <a:effectLst>
                  <a:outerShdw blurRad="38100" dist="19050" dir="2700000" algn="tl">
                    <a:schemeClr val="dk1">
                      <a:alpha val="40000"/>
                    </a:schemeClr>
                  </a:outerShdw>
                </a:effectLst>
              </a:rPr>
              <a:t>Organization chart of a large organization..</a:t>
            </a:r>
            <a:endParaRPr lang="en-US" dirty="0"/>
          </a:p>
          <a:p>
            <a:pPr lvl="0" fontAlgn="base"/>
            <a:r>
              <a:rPr lang="en-US" dirty="0">
                <a:effectLst>
                  <a:outerShdw blurRad="38100" dist="19050" dir="2700000" algn="tl">
                    <a:schemeClr val="dk1">
                      <a:alpha val="40000"/>
                    </a:schemeClr>
                  </a:outerShdw>
                </a:effectLst>
              </a:rPr>
              <a:t>Machine learning algorithm.</a:t>
            </a:r>
            <a:endParaRPr lang="en-US" dirty="0"/>
          </a:p>
          <a:p>
            <a:pPr lvl="0" fontAlgn="base"/>
            <a:r>
              <a:rPr lang="en-US" dirty="0">
                <a:effectLst>
                  <a:outerShdw blurRad="38100" dist="19050" dir="2700000" algn="tl">
                    <a:schemeClr val="dk1">
                      <a:alpha val="40000"/>
                    </a:schemeClr>
                  </a:outerShdw>
                </a:effectLst>
              </a:rPr>
              <a:t>For indexing in database.</a:t>
            </a:r>
            <a:endParaRPr lang="en-US" dirty="0"/>
          </a:p>
          <a:p>
            <a:pPr lvl="0" fontAlgn="base"/>
            <a:r>
              <a:rPr lang="en-US" dirty="0">
                <a:effectLst>
                  <a:outerShdw blurRad="38100" dist="19050" dir="2700000" algn="tl">
                    <a:schemeClr val="dk1">
                      <a:alpha val="40000"/>
                    </a:schemeClr>
                  </a:outerShdw>
                </a:effectLst>
              </a:rPr>
              <a:t>In Computer Graphics.</a:t>
            </a:r>
            <a:endParaRPr lang="en-US" dirty="0"/>
          </a:p>
          <a:p>
            <a:pPr lvl="0" fontAlgn="base"/>
            <a:r>
              <a:rPr lang="en-US" dirty="0">
                <a:effectLst>
                  <a:outerShdw blurRad="38100" dist="19050" dir="2700000" algn="tl">
                    <a:schemeClr val="dk1">
                      <a:alpha val="40000"/>
                    </a:schemeClr>
                  </a:outerShdw>
                </a:effectLst>
              </a:rPr>
              <a:t>To evaluate an expression.</a:t>
            </a:r>
            <a:endParaRPr lang="en-US" dirty="0"/>
          </a:p>
          <a:p>
            <a:pPr lvl="0" fontAlgn="base"/>
            <a:r>
              <a:rPr lang="en-US" dirty="0">
                <a:effectLst>
                  <a:outerShdw blurRad="38100" dist="19050" dir="2700000" algn="tl">
                    <a:schemeClr val="dk1">
                      <a:alpha val="40000"/>
                    </a:schemeClr>
                  </a:outerShdw>
                </a:effectLst>
              </a:rPr>
              <a:t>In chess game to store defense moves of player</a:t>
            </a:r>
            <a:r>
              <a:rPr lang="en-US" dirty="0" smtClean="0">
                <a:effectLst>
                  <a:outerShdw blurRad="38100" dist="19050" dir="2700000" algn="tl">
                    <a:schemeClr val="dk1">
                      <a:alpha val="40000"/>
                    </a:schemeClr>
                  </a:outerShdw>
                </a:effectLst>
              </a:rPr>
              <a:t>.</a:t>
            </a:r>
            <a:endParaRPr lang="en-US" dirty="0"/>
          </a:p>
          <a:p>
            <a:pPr lvl="0" fontAlgn="base"/>
            <a:r>
              <a:rPr lang="en-US" dirty="0">
                <a:effectLst>
                  <a:outerShdw blurRad="38100" dist="19050" dir="2700000" algn="tl">
                    <a:schemeClr val="dk1">
                      <a:alpha val="40000"/>
                    </a:schemeClr>
                  </a:outerShdw>
                </a:effectLst>
              </a:rPr>
              <a:t>Tree data structures are used to organize and manage files and directories in a file system. Each file and directory is represented as a node in the tree, with parent-child relationships indicating the hierarchical structure of the file system.</a:t>
            </a:r>
            <a:endParaRPr lang="en-US" dirty="0"/>
          </a:p>
          <a:p>
            <a:pPr lvl="0" fontAlgn="base"/>
            <a:r>
              <a:rPr lang="en-US" dirty="0">
                <a:effectLst>
                  <a:outerShdw blurRad="38100" dist="19050" dir="2700000" algn="tl">
                    <a:schemeClr val="dk1">
                      <a:alpha val="40000"/>
                    </a:schemeClr>
                  </a:outerShdw>
                </a:effectLst>
              </a:rPr>
              <a:t>Tree data structures, such as binary search trees, are commonly used to implement efficient searching and sorting algorithms.</a:t>
            </a:r>
            <a:endParaRPr lang="en-US" dirty="0"/>
          </a:p>
          <a:p>
            <a:pPr lvl="0" fontAlgn="base"/>
            <a:r>
              <a:rPr lang="en-US" dirty="0">
                <a:effectLst>
                  <a:outerShdw blurRad="38100" dist="19050" dir="2700000" algn="tl">
                    <a:schemeClr val="dk1">
                      <a:alpha val="40000"/>
                    </a:schemeClr>
                  </a:outerShdw>
                </a:effectLst>
              </a:rPr>
              <a:t> Graphics and UI </a:t>
            </a:r>
            <a:r>
              <a:rPr lang="en-US" dirty="0" smtClean="0">
                <a:effectLst>
                  <a:outerShdw blurRad="38100" dist="19050" dir="2700000" algn="tl">
                    <a:schemeClr val="dk1">
                      <a:alpha val="40000"/>
                    </a:schemeClr>
                  </a:outerShdw>
                </a:effectLst>
              </a:rPr>
              <a:t>design</a:t>
            </a:r>
            <a:endParaRPr lang="en-US" dirty="0"/>
          </a:p>
        </p:txBody>
      </p:sp>
    </p:spTree>
    <p:extLst>
      <p:ext uri="{BB962C8B-B14F-4D97-AF65-F5344CB8AC3E}">
        <p14:creationId xmlns:p14="http://schemas.microsoft.com/office/powerpoint/2010/main" val="312575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987" y="809651"/>
            <a:ext cx="9654362" cy="1508247"/>
          </a:xfrm>
        </p:spPr>
        <p:txBody>
          <a:bodyPr/>
          <a:lstStyle/>
          <a:p>
            <a:r>
              <a:rPr lang="en-US" dirty="0" smtClean="0">
                <a:solidFill>
                  <a:schemeClr val="accent1">
                    <a:lumMod val="60000"/>
                    <a:lumOff val="40000"/>
                  </a:schemeClr>
                </a:solidFill>
              </a:rPr>
              <a:t>TREE TRANVERSAL ALGORITHM</a:t>
            </a:r>
            <a:endParaRPr lang="en-US" dirty="0">
              <a:solidFill>
                <a:schemeClr val="accent1">
                  <a:lumMod val="60000"/>
                  <a:lumOff val="40000"/>
                </a:schemeClr>
              </a:solidFill>
            </a:endParaRPr>
          </a:p>
        </p:txBody>
      </p:sp>
      <p:sp>
        <p:nvSpPr>
          <p:cNvPr id="3" name="Subtitle 2"/>
          <p:cNvSpPr>
            <a:spLocks noGrp="1"/>
          </p:cNvSpPr>
          <p:nvPr>
            <p:ph type="subTitle" idx="1"/>
          </p:nvPr>
        </p:nvSpPr>
        <p:spPr>
          <a:xfrm>
            <a:off x="698992" y="2732395"/>
            <a:ext cx="7766936" cy="2990488"/>
          </a:xfrm>
        </p:spPr>
        <p:txBody>
          <a:bodyPr>
            <a:normAutofit fontScale="92500" lnSpcReduction="10000"/>
          </a:bodyPr>
          <a:lstStyle/>
          <a:p>
            <a:pPr algn="l"/>
            <a:r>
              <a:rPr lang="en-US" sz="2600" b="1" dirty="0" smtClean="0">
                <a:solidFill>
                  <a:schemeClr val="tx1"/>
                </a:solidFill>
              </a:rPr>
              <a:t>DEFINITION</a:t>
            </a:r>
            <a:r>
              <a:rPr lang="en-US" dirty="0" smtClean="0"/>
              <a:t>:</a:t>
            </a:r>
          </a:p>
          <a:p>
            <a:pPr algn="l"/>
            <a:r>
              <a:rPr lang="en-US" sz="2100" b="1" dirty="0">
                <a:solidFill>
                  <a:schemeClr val="tx1"/>
                </a:solidFill>
              </a:rPr>
              <a:t> </a:t>
            </a:r>
            <a:r>
              <a:rPr lang="en-US" sz="2100" b="1" dirty="0" smtClean="0">
                <a:solidFill>
                  <a:schemeClr val="tx1"/>
                </a:solidFill>
              </a:rPr>
              <a:t>        </a:t>
            </a:r>
            <a:r>
              <a:rPr lang="en-US" sz="2100" dirty="0" smtClean="0">
                <a:solidFill>
                  <a:schemeClr val="tx2"/>
                </a:solidFill>
              </a:rPr>
              <a:t>This is the process by which each and every element present in a data structure is “visited” (or accessed) at least once. We will use an example on the binary tree.</a:t>
            </a:r>
          </a:p>
          <a:p>
            <a:pPr algn="l"/>
            <a:r>
              <a:rPr lang="en-US" sz="2100" dirty="0" smtClean="0">
                <a:solidFill>
                  <a:schemeClr val="tx2"/>
                </a:solidFill>
              </a:rPr>
              <a:t>1. </a:t>
            </a:r>
            <a:r>
              <a:rPr lang="en-US" sz="2100" b="1" dirty="0" smtClean="0">
                <a:solidFill>
                  <a:schemeClr val="tx2"/>
                </a:solidFill>
              </a:rPr>
              <a:t>In-order transversal</a:t>
            </a:r>
            <a:r>
              <a:rPr lang="en-US" sz="2100" dirty="0" smtClean="0">
                <a:solidFill>
                  <a:schemeClr val="tx2"/>
                </a:solidFill>
              </a:rPr>
              <a:t>:</a:t>
            </a:r>
          </a:p>
          <a:p>
            <a:pPr marL="285750" indent="-285750" algn="l">
              <a:buFontTx/>
              <a:buChar char="-"/>
            </a:pPr>
            <a:r>
              <a:rPr lang="en-US" sz="2100" dirty="0" smtClean="0">
                <a:solidFill>
                  <a:schemeClr val="tx2"/>
                </a:solidFill>
              </a:rPr>
              <a:t>Recursively transverse the left subtree</a:t>
            </a:r>
          </a:p>
          <a:p>
            <a:pPr marL="285750" indent="-285750" algn="l">
              <a:buFontTx/>
              <a:buChar char="-"/>
            </a:pPr>
            <a:r>
              <a:rPr lang="en-US" sz="2100" dirty="0" smtClean="0">
                <a:solidFill>
                  <a:schemeClr val="tx2"/>
                </a:solidFill>
              </a:rPr>
              <a:t>- Visit root node</a:t>
            </a:r>
          </a:p>
          <a:p>
            <a:pPr marL="285750" indent="-285750" algn="l">
              <a:buFontTx/>
              <a:buChar char="-"/>
            </a:pPr>
            <a:r>
              <a:rPr lang="en-US" sz="2100" dirty="0" smtClean="0">
                <a:solidFill>
                  <a:schemeClr val="tx2"/>
                </a:solidFill>
              </a:rPr>
              <a:t>- Recursively transverse the right subtree</a:t>
            </a:r>
            <a:r>
              <a:rPr lang="en-US" sz="2100" b="1" dirty="0" smtClean="0">
                <a:solidFill>
                  <a:schemeClr val="tx2"/>
                </a:solidFill>
              </a:rPr>
              <a:t>. </a:t>
            </a:r>
          </a:p>
          <a:p>
            <a:endParaRPr lang="en-US" dirty="0"/>
          </a:p>
        </p:txBody>
      </p:sp>
    </p:spTree>
    <p:extLst>
      <p:ext uri="{BB962C8B-B14F-4D97-AF65-F5344CB8AC3E}">
        <p14:creationId xmlns:p14="http://schemas.microsoft.com/office/powerpoint/2010/main" val="159800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159" y="1046164"/>
            <a:ext cx="8881004" cy="4311649"/>
          </a:xfrm>
        </p:spPr>
        <p:txBody>
          <a:bodyPr>
            <a:normAutofit/>
          </a:bodyPr>
          <a:lstStyle/>
          <a:p>
            <a:r>
              <a:rPr lang="en-US" dirty="0" smtClean="0"/>
              <a:t>2. </a:t>
            </a:r>
            <a:r>
              <a:rPr lang="en-US" b="1" dirty="0"/>
              <a:t>Pre-order </a:t>
            </a:r>
            <a:r>
              <a:rPr lang="en-US" b="1" dirty="0" smtClean="0"/>
              <a:t>transversal</a:t>
            </a:r>
            <a:endParaRPr lang="en-US" b="1" dirty="0" smtClean="0"/>
          </a:p>
          <a:p>
            <a:r>
              <a:rPr lang="en-US" dirty="0" smtClean="0"/>
              <a:t>-Visit root node</a:t>
            </a:r>
          </a:p>
          <a:p>
            <a:r>
              <a:rPr lang="en-US" dirty="0" smtClean="0"/>
              <a:t>-Recursively visit the left </a:t>
            </a:r>
            <a:r>
              <a:rPr lang="en-US" dirty="0" smtClean="0"/>
              <a:t>subtree</a:t>
            </a:r>
            <a:endParaRPr lang="en-US" dirty="0" smtClean="0"/>
          </a:p>
          <a:p>
            <a:r>
              <a:rPr lang="en-US" dirty="0" smtClean="0"/>
              <a:t>- Recursively visit the right </a:t>
            </a:r>
            <a:r>
              <a:rPr lang="en-US" dirty="0" smtClean="0"/>
              <a:t>subtree</a:t>
            </a:r>
            <a:endParaRPr lang="en-US" dirty="0" smtClean="0"/>
          </a:p>
          <a:p>
            <a:r>
              <a:rPr lang="en-US" dirty="0" smtClean="0"/>
              <a:t>3. </a:t>
            </a:r>
            <a:r>
              <a:rPr lang="en-US" b="1" dirty="0" smtClean="0"/>
              <a:t>Post-order transversal </a:t>
            </a:r>
            <a:r>
              <a:rPr lang="en-US" dirty="0" smtClean="0"/>
              <a:t>:</a:t>
            </a:r>
          </a:p>
          <a:p>
            <a:r>
              <a:rPr lang="en-US" dirty="0" smtClean="0"/>
              <a:t>-Transverse the left subtree</a:t>
            </a:r>
          </a:p>
          <a:p>
            <a:r>
              <a:rPr lang="en-US" dirty="0" smtClean="0"/>
              <a:t>-Recursively visit the transverse right subtree</a:t>
            </a:r>
          </a:p>
          <a:p>
            <a:r>
              <a:rPr lang="en-US" dirty="0" smtClean="0"/>
              <a:t>Visit root node</a:t>
            </a:r>
            <a:endParaRPr lang="en-US" dirty="0"/>
          </a:p>
        </p:txBody>
      </p:sp>
    </p:spTree>
    <p:extLst>
      <p:ext uri="{BB962C8B-B14F-4D97-AF65-F5344CB8AC3E}">
        <p14:creationId xmlns:p14="http://schemas.microsoft.com/office/powerpoint/2010/main" val="2204461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order-tree-traversal-in-data-structure"/>
          <p:cNvPicPr/>
          <p:nvPr/>
        </p:nvPicPr>
        <p:blipFill rotWithShape="1">
          <a:blip r:embed="rId2">
            <a:extLst>
              <a:ext uri="{28A0092B-C50C-407E-A947-70E740481C1C}">
                <a14:useLocalDpi xmlns:a14="http://schemas.microsoft.com/office/drawing/2010/main" val="0"/>
              </a:ext>
            </a:extLst>
          </a:blip>
          <a:srcRect b="25108"/>
          <a:stretch/>
        </p:blipFill>
        <p:spPr bwMode="auto">
          <a:xfrm>
            <a:off x="157162" y="1100137"/>
            <a:ext cx="9929813" cy="4786312"/>
          </a:xfrm>
          <a:prstGeom prst="rect">
            <a:avLst/>
          </a:prstGeom>
          <a:ln>
            <a:noFill/>
          </a:ln>
          <a:effectLst>
            <a:softEdge rad="112500"/>
          </a:effectLst>
        </p:spPr>
      </p:pic>
    </p:spTree>
    <p:extLst>
      <p:ext uri="{BB962C8B-B14F-4D97-AF65-F5344CB8AC3E}">
        <p14:creationId xmlns:p14="http://schemas.microsoft.com/office/powerpoint/2010/main" val="89902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TREE TRANSVERSAL ALGORITHM TO REAL LIFE PROBLEM</a:t>
            </a:r>
          </a:p>
        </p:txBody>
      </p:sp>
      <p:sp>
        <p:nvSpPr>
          <p:cNvPr id="3" name="Content Placeholder 2"/>
          <p:cNvSpPr>
            <a:spLocks noGrp="1"/>
          </p:cNvSpPr>
          <p:nvPr>
            <p:ph idx="1"/>
          </p:nvPr>
        </p:nvSpPr>
        <p:spPr/>
        <p:txBody>
          <a:bodyPr/>
          <a:lstStyle/>
          <a:p>
            <a:pPr marL="0" indent="0">
              <a:buNone/>
            </a:pPr>
            <a:r>
              <a:rPr lang="en-US" dirty="0" smtClean="0"/>
              <a:t> </a:t>
            </a:r>
            <a:endParaRPr lang="en-US" dirty="0" smtClean="0"/>
          </a:p>
          <a:p>
            <a:pPr marL="0" indent="0">
              <a:buNone/>
            </a:pPr>
            <a:r>
              <a:rPr lang="en-US" dirty="0" smtClean="0"/>
              <a:t>   </a:t>
            </a:r>
            <a:r>
              <a:rPr lang="en-US" sz="2400" b="1" dirty="0" smtClean="0"/>
              <a:t>1. Network routing </a:t>
            </a:r>
          </a:p>
          <a:p>
            <a:pPr marL="0" indent="0">
              <a:buNone/>
            </a:pPr>
            <a:r>
              <a:rPr lang="en-US" sz="2400" b="1" dirty="0"/>
              <a:t> </a:t>
            </a:r>
            <a:r>
              <a:rPr lang="en-US" sz="2400" b="1" dirty="0" smtClean="0"/>
              <a:t>  2. Epidemiology and network tracing</a:t>
            </a:r>
          </a:p>
          <a:p>
            <a:pPr marL="0" indent="0">
              <a:buNone/>
            </a:pPr>
            <a:r>
              <a:rPr lang="en-US" sz="2400" b="1" dirty="0" smtClean="0"/>
              <a:t>   3. Supply chain management</a:t>
            </a:r>
          </a:p>
          <a:p>
            <a:pPr marL="0" indent="0">
              <a:buNone/>
            </a:pPr>
            <a:r>
              <a:rPr lang="en-US" sz="2400" b="1" dirty="0" smtClean="0"/>
              <a:t>   4.Decision making and game theory</a:t>
            </a:r>
          </a:p>
          <a:p>
            <a:pPr marL="0" indent="0">
              <a:buNone/>
            </a:pPr>
            <a:r>
              <a:rPr lang="en-US" sz="2400" b="1" dirty="0" smtClean="0"/>
              <a:t>   5. Fraud detection in financial transactions</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01057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183</TotalTime>
  <Words>708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TREE DATA STRUCTURE Presented by : </vt:lpstr>
      <vt:lpstr>Basic Tree Terminology </vt:lpstr>
      <vt:lpstr>TREE DATA STRUCTURES </vt:lpstr>
      <vt:lpstr>PowerPoint Presentation</vt:lpstr>
      <vt:lpstr>Applications of Tree Data Structure</vt:lpstr>
      <vt:lpstr>TREE TRANVERSAL ALGORITHM</vt:lpstr>
      <vt:lpstr>PowerPoint Presentation</vt:lpstr>
      <vt:lpstr>PowerPoint Presentation</vt:lpstr>
      <vt:lpstr>APPLICATION OF TREE TRANSVERSAL ALGORITHM TO REAL LIFE PROBLEM</vt:lpstr>
      <vt:lpstr>ADVANTAGES OF TREE TRANSVERSAL </vt:lpstr>
      <vt:lpstr> DISADVANTAGES OF TREE TRANSVERSAL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TRANSERVAL ALGORITHM</dc:title>
  <dc:creator>FUNWIE_BLAISE</dc:creator>
  <cp:lastModifiedBy>FUNWIE_BLAISE</cp:lastModifiedBy>
  <cp:revision>15</cp:revision>
  <dcterms:created xsi:type="dcterms:W3CDTF">2023-11-30T15:20:50Z</dcterms:created>
  <dcterms:modified xsi:type="dcterms:W3CDTF">2023-12-02T14:22:32Z</dcterms:modified>
</cp:coreProperties>
</file>