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90" r:id="rId7"/>
    <p:sldId id="294" r:id="rId8"/>
    <p:sldId id="295" r:id="rId9"/>
    <p:sldId id="296" r:id="rId10"/>
    <p:sldId id="278" r:id="rId11"/>
    <p:sldId id="263" r:id="rId12"/>
    <p:sldId id="286" r:id="rId13"/>
    <p:sldId id="291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1EE3"/>
    <a:srgbClr val="FF00EA"/>
    <a:srgbClr val="FF8400"/>
    <a:srgbClr val="FF0004"/>
    <a:srgbClr val="1A53BD"/>
    <a:srgbClr val="2BED82"/>
    <a:srgbClr val="154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CFAA4-9932-4C66-9790-614C95842939}" v="312" dt="2023-02-08T16:13:28.326"/>
    <p1510:client id="{50E5E598-D12A-7B87-A0B3-346CC6600B74}" v="1" dt="2023-02-08T13:59:46.494"/>
    <p1510:client id="{A6BD4E8E-F101-130D-05BE-090CAF22D2ED}" v="3313" dt="2023-02-08T17:20:13.877"/>
    <p1510:client id="{D50C7E24-CC79-4963-8D71-D7DE0E3D6AA2}" v="1096" vWet="1098" dt="2023-02-08T17:19:16.891"/>
    <p1510:client id="{E07690B6-B1C9-4071-1E62-EADAB40C5C12}" v="557" dt="2023-02-08T17:20:40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792"/>
        <p:guide pos="3144"/>
        <p:guide orient="horz" pos="9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ZA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  <a:endParaRPr lang="en-ZA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svg"/><Relationship Id="rId3" Type="http://schemas.openxmlformats.org/officeDocument/2006/relationships/image" Target="../media/image64.png"/><Relationship Id="rId7" Type="http://schemas.openxmlformats.org/officeDocument/2006/relationships/image" Target="../media/image30.svg"/><Relationship Id="rId12" Type="http://schemas.openxmlformats.org/officeDocument/2006/relationships/image" Target="../media/image71.pn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70.svg"/><Relationship Id="rId5" Type="http://schemas.openxmlformats.org/officeDocument/2006/relationships/image" Target="../media/image66.svg"/><Relationship Id="rId15" Type="http://schemas.openxmlformats.org/officeDocument/2006/relationships/image" Target="../media/image74.svg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8.svg"/><Relationship Id="rId14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60.svg"/><Relationship Id="rId3" Type="http://schemas.openxmlformats.org/officeDocument/2006/relationships/image" Target="../media/image54.svg"/><Relationship Id="rId7" Type="http://schemas.openxmlformats.org/officeDocument/2006/relationships/image" Target="../media/image56.svg"/><Relationship Id="rId12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58.svg"/><Relationship Id="rId5" Type="http://schemas.openxmlformats.org/officeDocument/2006/relationships/image" Target="../media/image36.svg"/><Relationship Id="rId15" Type="http://schemas.openxmlformats.org/officeDocument/2006/relationships/image" Target="../media/image62.svg"/><Relationship Id="rId10" Type="http://schemas.openxmlformats.org/officeDocument/2006/relationships/image" Target="../media/image57.png"/><Relationship Id="rId4" Type="http://schemas.openxmlformats.org/officeDocument/2006/relationships/image" Target="../media/image35.png"/><Relationship Id="rId9" Type="http://schemas.openxmlformats.org/officeDocument/2006/relationships/image" Target="../media/image30.svg"/><Relationship Id="rId1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/>
              <a:t>BLU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3142" y="5419115"/>
            <a:ext cx="1715477" cy="1225916"/>
          </a:xfrm>
        </p:spPr>
        <p:txBody>
          <a:bodyPr/>
          <a:lstStyle/>
          <a:p>
            <a:r>
              <a:rPr lang="en-US"/>
              <a:t>Priya Yadav</a:t>
            </a:r>
          </a:p>
          <a:p>
            <a:r>
              <a:rPr lang="en-US"/>
              <a:t>Vasu Singh</a:t>
            </a:r>
          </a:p>
          <a:p>
            <a:r>
              <a:rPr lang="en-US"/>
              <a:t>Ashval Vaidya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311A2F13-8565-0285-B0F7-1356830B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97" y="3004171"/>
            <a:ext cx="4792377" cy="3553096"/>
          </a:xfrm>
          <a:prstGeom prst="rect">
            <a:avLst/>
          </a:prstGeom>
        </p:spPr>
      </p:pic>
      <p:pic>
        <p:nvPicPr>
          <p:cNvPr id="9" name="Picture 7" descr="Icon&#10;&#10;Description automatically generated">
            <a:extLst>
              <a:ext uri="{FF2B5EF4-FFF2-40B4-BE49-F238E27FC236}">
                <a16:creationId xmlns:a16="http://schemas.microsoft.com/office/drawing/2014/main" id="{8895D0F2-4DB7-E3A9-97EE-20AF3A1B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757" y="2593863"/>
            <a:ext cx="581025" cy="6191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64CDDEC-B8D0-8A08-DB76-233874B7BAE4}"/>
              </a:ext>
            </a:extLst>
          </p:cNvPr>
          <p:cNvSpPr txBox="1">
            <a:spLocks/>
          </p:cNvSpPr>
          <p:nvPr/>
        </p:nvSpPr>
        <p:spPr>
          <a:xfrm>
            <a:off x="4153877" y="419280"/>
            <a:ext cx="8432311" cy="6420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FINAL PREDICTION </a:t>
            </a:r>
          </a:p>
        </p:txBody>
      </p:sp>
      <p:pic>
        <p:nvPicPr>
          <p:cNvPr id="11" name="Graphic 26" descr="Star with solid fill">
            <a:extLst>
              <a:ext uri="{FF2B5EF4-FFF2-40B4-BE49-F238E27FC236}">
                <a16:creationId xmlns:a16="http://schemas.microsoft.com/office/drawing/2014/main" id="{2924A878-726D-351C-63EC-D7D901304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332" y="1922883"/>
            <a:ext cx="269631" cy="250094"/>
          </a:xfrm>
          <a:prstGeom prst="rect">
            <a:avLst/>
          </a:prstGeom>
        </p:spPr>
      </p:pic>
      <p:pic>
        <p:nvPicPr>
          <p:cNvPr id="12" name="Graphic 23" descr="Database with solid fill">
            <a:extLst>
              <a:ext uri="{FF2B5EF4-FFF2-40B4-BE49-F238E27FC236}">
                <a16:creationId xmlns:a16="http://schemas.microsoft.com/office/drawing/2014/main" id="{3363F29A-226E-74D9-8C12-141D7E6CE2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10410" y="1147912"/>
            <a:ext cx="445477" cy="4454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B694A4-EAB8-BF37-7A8C-C7ED56D378CD}"/>
              </a:ext>
            </a:extLst>
          </p:cNvPr>
          <p:cNvSpPr txBox="1"/>
          <p:nvPr/>
        </p:nvSpPr>
        <p:spPr>
          <a:xfrm>
            <a:off x="4153877" y="1185984"/>
            <a:ext cx="48357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3"/>
                </a:solidFill>
              </a:rPr>
              <a:t>HOLDOUT DATASET: 12507</a:t>
            </a:r>
          </a:p>
        </p:txBody>
      </p:sp>
      <p:pic>
        <p:nvPicPr>
          <p:cNvPr id="14" name="Graphic 14" descr="Star with solid fill">
            <a:extLst>
              <a:ext uri="{FF2B5EF4-FFF2-40B4-BE49-F238E27FC236}">
                <a16:creationId xmlns:a16="http://schemas.microsoft.com/office/drawing/2014/main" id="{4B1A5ACB-038A-41D3-629E-F92481940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9415" y="1926491"/>
            <a:ext cx="230554" cy="240324"/>
          </a:xfrm>
          <a:prstGeom prst="rect">
            <a:avLst/>
          </a:prstGeom>
        </p:spPr>
      </p:pic>
      <p:pic>
        <p:nvPicPr>
          <p:cNvPr id="15" name="Graphic 15" descr="Star with solid fill">
            <a:extLst>
              <a:ext uri="{FF2B5EF4-FFF2-40B4-BE49-F238E27FC236}">
                <a16:creationId xmlns:a16="http://schemas.microsoft.com/office/drawing/2014/main" id="{9ABE25EE-0507-8470-06AE-2418F5206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2721" y="1926492"/>
            <a:ext cx="230556" cy="240324"/>
          </a:xfrm>
          <a:prstGeom prst="rect">
            <a:avLst/>
          </a:prstGeom>
        </p:spPr>
      </p:pic>
      <p:pic>
        <p:nvPicPr>
          <p:cNvPr id="16" name="Graphic 16" descr="Star with solid fill">
            <a:extLst>
              <a:ext uri="{FF2B5EF4-FFF2-40B4-BE49-F238E27FC236}">
                <a16:creationId xmlns:a16="http://schemas.microsoft.com/office/drawing/2014/main" id="{6D60F04C-0D3C-86E0-C8A8-D8B2DCC06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7183" y="1926491"/>
            <a:ext cx="230556" cy="240325"/>
          </a:xfrm>
          <a:prstGeom prst="rect">
            <a:avLst/>
          </a:prstGeom>
        </p:spPr>
      </p:pic>
      <p:pic>
        <p:nvPicPr>
          <p:cNvPr id="17" name="Graphic 17" descr="Star with solid fill">
            <a:extLst>
              <a:ext uri="{FF2B5EF4-FFF2-40B4-BE49-F238E27FC236}">
                <a16:creationId xmlns:a16="http://schemas.microsoft.com/office/drawing/2014/main" id="{ED652896-F4EB-C2AE-53BE-4F5C46EC1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1645" y="1916722"/>
            <a:ext cx="298940" cy="2403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9F353E-AFB4-5BC4-6898-3AB27559C07A}"/>
              </a:ext>
            </a:extLst>
          </p:cNvPr>
          <p:cNvSpPr txBox="1"/>
          <p:nvPr/>
        </p:nvSpPr>
        <p:spPr>
          <a:xfrm>
            <a:off x="5165481" y="1868365"/>
            <a:ext cx="2198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3"/>
                </a:solidFill>
              </a:rPr>
              <a:t>Review Score / 5</a:t>
            </a:r>
          </a:p>
        </p:txBody>
      </p:sp>
      <p:pic>
        <p:nvPicPr>
          <p:cNvPr id="20" name="Graphic 20" descr="Badge 1 with solid fill">
            <a:extLst>
              <a:ext uri="{FF2B5EF4-FFF2-40B4-BE49-F238E27FC236}">
                <a16:creationId xmlns:a16="http://schemas.microsoft.com/office/drawing/2014/main" id="{3C2F41D9-DE51-DEC5-91DC-7E841B1D4E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88569" y="1799492"/>
            <a:ext cx="435708" cy="435708"/>
          </a:xfrm>
          <a:prstGeom prst="rect">
            <a:avLst/>
          </a:prstGeom>
        </p:spPr>
      </p:pic>
      <p:pic>
        <p:nvPicPr>
          <p:cNvPr id="21" name="Graphic 21" descr="Badge Follow with solid fill">
            <a:extLst>
              <a:ext uri="{FF2B5EF4-FFF2-40B4-BE49-F238E27FC236}">
                <a16:creationId xmlns:a16="http://schemas.microsoft.com/office/drawing/2014/main" id="{C5EACFE2-73C9-27D9-EE34-D6A6BD0257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74722" y="1838569"/>
            <a:ext cx="367325" cy="367324"/>
          </a:xfrm>
          <a:prstGeom prst="rect">
            <a:avLst/>
          </a:prstGeom>
        </p:spPr>
      </p:pic>
      <p:pic>
        <p:nvPicPr>
          <p:cNvPr id="22" name="Graphic 22" descr="Harvey Balls 0% with solid fill">
            <a:extLst>
              <a:ext uri="{FF2B5EF4-FFF2-40B4-BE49-F238E27FC236}">
                <a16:creationId xmlns:a16="http://schemas.microsoft.com/office/drawing/2014/main" id="{911D8620-15FD-8104-B53C-B74F303723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09724" y="1838569"/>
            <a:ext cx="357554" cy="367323"/>
          </a:xfrm>
          <a:prstGeom prst="rect">
            <a:avLst/>
          </a:prstGeom>
        </p:spPr>
      </p:pic>
      <p:pic>
        <p:nvPicPr>
          <p:cNvPr id="23" name="Graphic 23" descr="Badge Unfollow with solid fill">
            <a:extLst>
              <a:ext uri="{FF2B5EF4-FFF2-40B4-BE49-F238E27FC236}">
                <a16:creationId xmlns:a16="http://schemas.microsoft.com/office/drawing/2014/main" id="{DE61AFDF-487D-24FD-A2D5-0A9021B04B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88414" y="1838568"/>
            <a:ext cx="357556" cy="3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0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39" y="226643"/>
            <a:ext cx="6343650" cy="947401"/>
          </a:xfrm>
        </p:spPr>
        <p:txBody>
          <a:bodyPr>
            <a:normAutofit fontScale="90000"/>
          </a:bodyPr>
          <a:lstStyle/>
          <a:p>
            <a:r>
              <a:rPr lang="en-ZA"/>
              <a:t>Introduction</a:t>
            </a:r>
            <a:br>
              <a:rPr lang="en-ZA"/>
            </a:b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1B7B8-F450-41D7-3FFD-BD8F5694A7CD}"/>
              </a:ext>
            </a:extLst>
          </p:cNvPr>
          <p:cNvSpPr txBox="1"/>
          <p:nvPr/>
        </p:nvSpPr>
        <p:spPr>
          <a:xfrm>
            <a:off x="4353170" y="1172075"/>
            <a:ext cx="792089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Identify and Predict the factors leading to positive/negative customer reviews on orders placed.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87C3A-92F4-D6E5-2D6F-46FEE1EE12B5}"/>
              </a:ext>
            </a:extLst>
          </p:cNvPr>
          <p:cNvSpPr txBox="1"/>
          <p:nvPr/>
        </p:nvSpPr>
        <p:spPr>
          <a:xfrm>
            <a:off x="4353171" y="2213709"/>
            <a:ext cx="76571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u="sng" dirty="0">
                <a:ea typeface="+mn-lt"/>
                <a:cs typeface="+mn-lt"/>
              </a:rPr>
              <a:t>Problem Statement:</a:t>
            </a:r>
            <a:r>
              <a:rPr lang="en-US" sz="2400" dirty="0">
                <a:ea typeface="+mn-lt"/>
                <a:cs typeface="+mn-lt"/>
              </a:rPr>
              <a:t> Design prediction model to predict whether a customer's review score will be positive or negative.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58311-1716-E2AB-13FC-91A7DE8A1FA9}"/>
              </a:ext>
            </a:extLst>
          </p:cNvPr>
          <p:cNvSpPr txBox="1"/>
          <p:nvPr/>
        </p:nvSpPr>
        <p:spPr>
          <a:xfrm>
            <a:off x="5574323" y="3044093"/>
            <a:ext cx="6279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301F5-C8D1-7935-D72D-15329F77BB5E}"/>
              </a:ext>
            </a:extLst>
          </p:cNvPr>
          <p:cNvSpPr txBox="1"/>
          <p:nvPr/>
        </p:nvSpPr>
        <p:spPr>
          <a:xfrm>
            <a:off x="4353171" y="3610707"/>
            <a:ext cx="74324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u="sng" dirty="0">
                <a:ea typeface="+mn-lt"/>
                <a:cs typeface="+mn-lt"/>
              </a:rPr>
              <a:t>Data:</a:t>
            </a:r>
            <a:r>
              <a:rPr lang="en-US" sz="2400" dirty="0"/>
              <a:t> 50k (approx.) orders placed between September 2020 and June 2022 provided by BLU's data science team.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5C9F4-ABCA-629E-4D47-F4AD20C24974}"/>
              </a:ext>
            </a:extLst>
          </p:cNvPr>
          <p:cNvSpPr txBox="1"/>
          <p:nvPr/>
        </p:nvSpPr>
        <p:spPr>
          <a:xfrm>
            <a:off x="4353170" y="4978400"/>
            <a:ext cx="7442199" cy="11905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u="sng" dirty="0"/>
              <a:t>Goal:</a:t>
            </a:r>
            <a:r>
              <a:rPr lang="en-US" sz="2400" dirty="0"/>
              <a:t> Help BLU to have valuable insights into customer satisfaction and be able to take appropriate actions to improve their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1E0E-DB70-85D6-C3A9-5AAF7E4E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492" y="898525"/>
            <a:ext cx="6390068" cy="757064"/>
          </a:xfrm>
        </p:spPr>
        <p:txBody>
          <a:bodyPr anchor="t">
            <a:normAutofit/>
          </a:bodyPr>
          <a:lstStyle/>
          <a:p>
            <a:r>
              <a:rPr lang="en-US"/>
              <a:t>Project </a:t>
            </a:r>
            <a:r>
              <a:rPr lang="en-US" err="1"/>
              <a:t>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7F6C7-F86D-744F-2AE5-AACB8E9476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837" y="3426977"/>
            <a:ext cx="6996723" cy="29229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endParaRPr lang="en-US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  <p:pic>
        <p:nvPicPr>
          <p:cNvPr id="7" name="Graphic 7" descr="Database with solid fill">
            <a:extLst>
              <a:ext uri="{FF2B5EF4-FFF2-40B4-BE49-F238E27FC236}">
                <a16:creationId xmlns:a16="http://schemas.microsoft.com/office/drawing/2014/main" id="{5A95FEE1-D753-F798-530C-D67757DB3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4044" y="2372060"/>
            <a:ext cx="719016" cy="719016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21F465EC-8279-F111-851C-BF1FACACE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8442" y="2372060"/>
            <a:ext cx="709247" cy="7092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6F793E-D5E8-0E39-93BE-B13D56D62441}"/>
              </a:ext>
            </a:extLst>
          </p:cNvPr>
          <p:cNvSpPr txBox="1"/>
          <p:nvPr/>
        </p:nvSpPr>
        <p:spPr>
          <a:xfrm>
            <a:off x="5022588" y="2444749"/>
            <a:ext cx="34363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Training </a:t>
            </a:r>
          </a:p>
          <a:p>
            <a:r>
              <a:rPr lang="en-US"/>
              <a:t>49,528 Orders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15971-45B0-350D-A4BB-D25805179839}"/>
              </a:ext>
            </a:extLst>
          </p:cNvPr>
          <p:cNvSpPr txBox="1"/>
          <p:nvPr/>
        </p:nvSpPr>
        <p:spPr>
          <a:xfrm>
            <a:off x="9339382" y="2368658"/>
            <a:ext cx="23934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Test</a:t>
            </a:r>
          </a:p>
          <a:p>
            <a:r>
              <a:rPr lang="en-US"/>
              <a:t>12507 Orders</a:t>
            </a:r>
          </a:p>
        </p:txBody>
      </p:sp>
      <p:pic>
        <p:nvPicPr>
          <p:cNvPr id="12" name="Graphic 13" descr="User with solid fill">
            <a:extLst>
              <a:ext uri="{FF2B5EF4-FFF2-40B4-BE49-F238E27FC236}">
                <a16:creationId xmlns:a16="http://schemas.microsoft.com/office/drawing/2014/main" id="{C53B7642-E6F5-CBC3-306F-A013AC565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3925" y="3560326"/>
            <a:ext cx="699478" cy="6310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154B02-D018-5847-35BA-464B12E3572D}"/>
              </a:ext>
            </a:extLst>
          </p:cNvPr>
          <p:cNvSpPr txBox="1"/>
          <p:nvPr/>
        </p:nvSpPr>
        <p:spPr>
          <a:xfrm>
            <a:off x="5020142" y="3706738"/>
            <a:ext cx="3124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47294 Total Customers</a:t>
            </a:r>
          </a:p>
        </p:txBody>
      </p:sp>
      <p:pic>
        <p:nvPicPr>
          <p:cNvPr id="16" name="Graphic 31" descr="Rating with solid fill">
            <a:extLst>
              <a:ext uri="{FF2B5EF4-FFF2-40B4-BE49-F238E27FC236}">
                <a16:creationId xmlns:a16="http://schemas.microsoft.com/office/drawing/2014/main" id="{5E72C631-D178-B1F4-683D-CFCB6D9B2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2198" y="4791318"/>
            <a:ext cx="640862" cy="6017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015177A-FE62-1858-8AC4-6D661BFFE893}"/>
              </a:ext>
            </a:extLst>
          </p:cNvPr>
          <p:cNvSpPr txBox="1"/>
          <p:nvPr/>
        </p:nvSpPr>
        <p:spPr>
          <a:xfrm>
            <a:off x="4948149" y="4884616"/>
            <a:ext cx="27868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381EE3"/>
                </a:solidFill>
                <a:ea typeface="+mn-lt"/>
                <a:cs typeface="+mn-lt"/>
              </a:rPr>
              <a:t>12062</a:t>
            </a:r>
            <a:r>
              <a:rPr lang="en-US" dirty="0">
                <a:ea typeface="+mn-lt"/>
                <a:cs typeface="+mn-lt"/>
              </a:rPr>
              <a:t> Positive Reviews</a:t>
            </a:r>
          </a:p>
        </p:txBody>
      </p:sp>
      <p:pic>
        <p:nvPicPr>
          <p:cNvPr id="34" name="Graphic 34" descr="Drawing Figure with solid fill">
            <a:extLst>
              <a:ext uri="{FF2B5EF4-FFF2-40B4-BE49-F238E27FC236}">
                <a16:creationId xmlns:a16="http://schemas.microsoft.com/office/drawing/2014/main" id="{A99D126B-C863-F39A-B94B-8BD147605B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55267" y="3564338"/>
            <a:ext cx="914400" cy="63109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A626EE3-F468-244F-C2D7-3CB95128354A}"/>
              </a:ext>
            </a:extLst>
          </p:cNvPr>
          <p:cNvSpPr txBox="1"/>
          <p:nvPr/>
        </p:nvSpPr>
        <p:spPr>
          <a:xfrm>
            <a:off x="9468555" y="3700416"/>
            <a:ext cx="21570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1A53BD"/>
                </a:solidFill>
              </a:rPr>
              <a:t>Decision Tree</a:t>
            </a:r>
          </a:p>
        </p:txBody>
      </p:sp>
      <p:pic>
        <p:nvPicPr>
          <p:cNvPr id="36" name="Graphic 36" descr="Research with solid fill">
            <a:extLst>
              <a:ext uri="{FF2B5EF4-FFF2-40B4-BE49-F238E27FC236}">
                <a16:creationId xmlns:a16="http://schemas.microsoft.com/office/drawing/2014/main" id="{874B6EDD-9E13-8984-EFFB-CD67A79D9A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42130" y="4743966"/>
            <a:ext cx="719016" cy="72878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623E853-119D-8CE7-E816-094E9AEB6697}"/>
              </a:ext>
            </a:extLst>
          </p:cNvPr>
          <p:cNvSpPr txBox="1"/>
          <p:nvPr/>
        </p:nvSpPr>
        <p:spPr>
          <a:xfrm>
            <a:off x="10184423" y="5092211"/>
            <a:ext cx="2743199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9ABBAF-F741-4863-AF5C-747F07FE2310}"/>
              </a:ext>
            </a:extLst>
          </p:cNvPr>
          <p:cNvSpPr txBox="1"/>
          <p:nvPr/>
        </p:nvSpPr>
        <p:spPr>
          <a:xfrm flipV="1">
            <a:off x="9720384" y="5316903"/>
            <a:ext cx="16314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CEE170-B13F-1412-94EE-80584FC40CC7}"/>
              </a:ext>
            </a:extLst>
          </p:cNvPr>
          <p:cNvSpPr txBox="1"/>
          <p:nvPr/>
        </p:nvSpPr>
        <p:spPr>
          <a:xfrm>
            <a:off x="9463670" y="4687829"/>
            <a:ext cx="25134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Early Orders Delivered ,  </a:t>
            </a:r>
            <a:endParaRPr lang="en-US" dirty="0"/>
          </a:p>
          <a:p>
            <a:r>
              <a:rPr lang="en-US" sz="1600" dirty="0">
                <a:ea typeface="+mn-lt"/>
                <a:cs typeface="+mn-lt"/>
              </a:rPr>
              <a:t>Shipping Cost, Order Approval Days &amp; others</a:t>
            </a:r>
          </a:p>
        </p:txBody>
      </p:sp>
    </p:spTree>
    <p:extLst>
      <p:ext uri="{BB962C8B-B14F-4D97-AF65-F5344CB8AC3E}">
        <p14:creationId xmlns:p14="http://schemas.microsoft.com/office/powerpoint/2010/main" val="104503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1E0E-DB70-85D6-C3A9-5AAF7E4E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876" y="3047756"/>
            <a:ext cx="5696453" cy="757064"/>
          </a:xfrm>
        </p:spPr>
        <p:txBody>
          <a:bodyPr anchor="t">
            <a:norm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7F6C7-F86D-744F-2AE5-AACB8E9476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837" y="3426977"/>
            <a:ext cx="6996723" cy="29229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endParaRPr lang="en-US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23E853-119D-8CE7-E816-094E9AEB6697}"/>
              </a:ext>
            </a:extLst>
          </p:cNvPr>
          <p:cNvSpPr txBox="1"/>
          <p:nvPr/>
        </p:nvSpPr>
        <p:spPr>
          <a:xfrm>
            <a:off x="10184423" y="5092211"/>
            <a:ext cx="2743199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9ABBAF-F741-4863-AF5C-747F07FE2310}"/>
              </a:ext>
            </a:extLst>
          </p:cNvPr>
          <p:cNvSpPr txBox="1"/>
          <p:nvPr/>
        </p:nvSpPr>
        <p:spPr>
          <a:xfrm flipV="1">
            <a:off x="9720384" y="5316903"/>
            <a:ext cx="16314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0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ECEEFEE2-4911-54D4-6E25-2D57D60E9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91" y="339876"/>
            <a:ext cx="9970394" cy="2536225"/>
          </a:xfrm>
          <a:prstGeom prst="rect">
            <a:avLst/>
          </a:prstGeom>
          <a:noFill/>
        </p:spPr>
      </p:pic>
      <p:pic>
        <p:nvPicPr>
          <p:cNvPr id="12" name="Picture 11" descr="Chart, waterfall chart&#10;&#10;Description automatically generated">
            <a:extLst>
              <a:ext uri="{FF2B5EF4-FFF2-40B4-BE49-F238E27FC236}">
                <a16:creationId xmlns:a16="http://schemas.microsoft.com/office/drawing/2014/main" id="{16C644BB-FC93-E7A8-350A-9167E045E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69" y="3797368"/>
            <a:ext cx="9970394" cy="2459702"/>
          </a:xfrm>
          <a:prstGeom prst="rect">
            <a:avLst/>
          </a:prstGeom>
          <a:noFill/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837AEB44-15D3-F257-153D-B8CD863D6467}"/>
              </a:ext>
            </a:extLst>
          </p:cNvPr>
          <p:cNvSpPr txBox="1"/>
          <p:nvPr/>
        </p:nvSpPr>
        <p:spPr>
          <a:xfrm>
            <a:off x="3382287" y="467822"/>
            <a:ext cx="62247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Review Score as per timely delivery of order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BB35A77C-B5BE-139E-CEC4-7E60C28DF69B}"/>
              </a:ext>
            </a:extLst>
          </p:cNvPr>
          <p:cNvSpPr txBox="1"/>
          <p:nvPr/>
        </p:nvSpPr>
        <p:spPr>
          <a:xfrm>
            <a:off x="2759271" y="3893603"/>
            <a:ext cx="684297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Review Score as per Weekday or Weekend delivery of the order</a:t>
            </a:r>
          </a:p>
        </p:txBody>
      </p:sp>
    </p:spTree>
    <p:extLst>
      <p:ext uri="{BB962C8B-B14F-4D97-AF65-F5344CB8AC3E}">
        <p14:creationId xmlns:p14="http://schemas.microsoft.com/office/powerpoint/2010/main" val="135300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sunburst chart&#10;&#10;Description automatically generated">
            <a:extLst>
              <a:ext uri="{FF2B5EF4-FFF2-40B4-BE49-F238E27FC236}">
                <a16:creationId xmlns:a16="http://schemas.microsoft.com/office/drawing/2014/main" id="{6C8429DD-095C-18CC-EB04-C9228511B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106" y="3000495"/>
            <a:ext cx="2247900" cy="3753655"/>
          </a:xfrm>
          <a:prstGeom prst="rect">
            <a:avLst/>
          </a:prstGeom>
        </p:spPr>
      </p:pic>
      <p:pic>
        <p:nvPicPr>
          <p:cNvPr id="12" name="Picture 11" descr="Chart, sunburst chart&#10;&#10;Description automatically generated">
            <a:extLst>
              <a:ext uri="{FF2B5EF4-FFF2-40B4-BE49-F238E27FC236}">
                <a16:creationId xmlns:a16="http://schemas.microsoft.com/office/drawing/2014/main" id="{27BC56C2-6B09-373E-17F6-C73C96F06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086" y="3001815"/>
            <a:ext cx="1727891" cy="374909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D9F6C59-A566-901A-4994-0A533F342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489" y="4394280"/>
            <a:ext cx="555939" cy="1130927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53CBFDFB-3B78-7CE3-F681-4A2C5EDEC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457" y="215568"/>
            <a:ext cx="9933904" cy="2691993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B1BC480F-5744-7FC9-902A-D4A3D721124D}"/>
              </a:ext>
            </a:extLst>
          </p:cNvPr>
          <p:cNvSpPr txBox="1"/>
          <p:nvPr/>
        </p:nvSpPr>
        <p:spPr>
          <a:xfrm>
            <a:off x="2556456" y="216795"/>
            <a:ext cx="6080974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Review Score as per Average Price of Order based on timely delivery of order</a:t>
            </a:r>
            <a:endParaRPr lang="en-US"/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48BCB4BF-91CD-819D-9BC2-AD8C6DCA9693}"/>
              </a:ext>
            </a:extLst>
          </p:cNvPr>
          <p:cNvSpPr txBox="1"/>
          <p:nvPr/>
        </p:nvSpPr>
        <p:spPr>
          <a:xfrm>
            <a:off x="7974252" y="6073793"/>
            <a:ext cx="274320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Review Score as per delivery time of order</a:t>
            </a:r>
          </a:p>
        </p:txBody>
      </p:sp>
    </p:spTree>
    <p:extLst>
      <p:ext uri="{BB962C8B-B14F-4D97-AF65-F5344CB8AC3E}">
        <p14:creationId xmlns:p14="http://schemas.microsoft.com/office/powerpoint/2010/main" val="397735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787" y="473613"/>
            <a:ext cx="9705488" cy="690880"/>
          </a:xfrm>
        </p:spPr>
        <p:txBody>
          <a:bodyPr>
            <a:normAutofit fontScale="90000"/>
          </a:bodyPr>
          <a:lstStyle/>
          <a:p>
            <a:r>
              <a:rPr lang="en-ZA"/>
              <a:t>Data Information</a:t>
            </a:r>
          </a:p>
        </p:txBody>
      </p:sp>
      <p:pic>
        <p:nvPicPr>
          <p:cNvPr id="55" name="Online Image Placeholder 54" descr="Group success with solid fill">
            <a:extLst>
              <a:ext uri="{FF2B5EF4-FFF2-40B4-BE49-F238E27FC236}">
                <a16:creationId xmlns:a16="http://schemas.microsoft.com/office/drawing/2014/main" id="{236942CE-38CE-4E5D-9773-5224E03D4C0A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2084" y="592270"/>
            <a:ext cx="455246" cy="46501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D57C81-A460-5B02-C397-2A3447556C70}"/>
              </a:ext>
            </a:extLst>
          </p:cNvPr>
          <p:cNvSpPr txBox="1"/>
          <p:nvPr/>
        </p:nvSpPr>
        <p:spPr>
          <a:xfrm>
            <a:off x="2887784" y="1881554"/>
            <a:ext cx="846796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 products: information about the products -   </a:t>
            </a:r>
            <a:r>
              <a:rPr lang="en-US" b="1"/>
              <a:t> 20500 </a:t>
            </a:r>
            <a:r>
              <a:rPr lang="en-US"/>
              <a:t>     </a:t>
            </a:r>
          </a:p>
          <a:p>
            <a:r>
              <a:rPr lang="en-US"/>
              <a:t>  orders: information about the orders -     </a:t>
            </a:r>
            <a:r>
              <a:rPr lang="en-US" b="1"/>
              <a:t>51446</a:t>
            </a:r>
          </a:p>
          <a:p>
            <a:r>
              <a:rPr lang="en-US"/>
              <a:t>  </a:t>
            </a:r>
            <a:r>
              <a:rPr lang="en-US" err="1"/>
              <a:t>order_items</a:t>
            </a:r>
            <a:r>
              <a:rPr lang="en-US"/>
              <a:t> : information about the items ordered - </a:t>
            </a:r>
            <a:r>
              <a:rPr lang="en-US" b="1"/>
              <a:t>51056</a:t>
            </a:r>
          </a:p>
          <a:p>
            <a:r>
              <a:rPr lang="en-US"/>
              <a:t>  </a:t>
            </a:r>
            <a:r>
              <a:rPr lang="en-US" err="1"/>
              <a:t>order_payments</a:t>
            </a:r>
            <a:r>
              <a:rPr lang="en-US"/>
              <a:t> : information about the payments - </a:t>
            </a:r>
            <a:r>
              <a:rPr lang="en-US" b="1"/>
              <a:t>51445</a:t>
            </a:r>
          </a:p>
          <a:p>
            <a:r>
              <a:rPr lang="en-US"/>
              <a:t>  </a:t>
            </a:r>
            <a:r>
              <a:rPr lang="en-US" err="1"/>
              <a:t>order_reviews</a:t>
            </a:r>
            <a:r>
              <a:rPr lang="en-US"/>
              <a:t> : information about the reviews of the orders - </a:t>
            </a:r>
            <a:r>
              <a:rPr lang="en-US" b="1"/>
              <a:t>51028</a:t>
            </a:r>
          </a:p>
        </p:txBody>
      </p:sp>
      <p:pic>
        <p:nvPicPr>
          <p:cNvPr id="22" name="Graphic 22" descr="Database with solid fill">
            <a:extLst>
              <a:ext uri="{FF2B5EF4-FFF2-40B4-BE49-F238E27FC236}">
                <a16:creationId xmlns:a16="http://schemas.microsoft.com/office/drawing/2014/main" id="{27083EA8-FFFA-F6A1-EE99-F7C8DFD4C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2415" y="1350108"/>
            <a:ext cx="523631" cy="5236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DBDEE72-2DA9-44C0-C009-B7AB9C766F49}"/>
              </a:ext>
            </a:extLst>
          </p:cNvPr>
          <p:cNvSpPr txBox="1"/>
          <p:nvPr/>
        </p:nvSpPr>
        <p:spPr>
          <a:xfrm>
            <a:off x="2996710" y="134571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3"/>
                </a:solidFill>
              </a:rPr>
              <a:t>Training Dataset</a:t>
            </a:r>
          </a:p>
        </p:txBody>
      </p:sp>
      <p:pic>
        <p:nvPicPr>
          <p:cNvPr id="30" name="Graphic 30" descr="Database with solid fill">
            <a:extLst>
              <a:ext uri="{FF2B5EF4-FFF2-40B4-BE49-F238E27FC236}">
                <a16:creationId xmlns:a16="http://schemas.microsoft.com/office/drawing/2014/main" id="{DB48EE17-CE74-72AD-3B14-BDB10864C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0570" y="4134339"/>
            <a:ext cx="572477" cy="5236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8AA95B4-F845-4758-B081-9C508F5C74F8}"/>
              </a:ext>
            </a:extLst>
          </p:cNvPr>
          <p:cNvSpPr txBox="1"/>
          <p:nvPr/>
        </p:nvSpPr>
        <p:spPr>
          <a:xfrm>
            <a:off x="3172557" y="421053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3"/>
                </a:solidFill>
              </a:rPr>
              <a:t>Test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E9D465-5E7B-A95C-9EDB-2DED18E292C5}"/>
              </a:ext>
            </a:extLst>
          </p:cNvPr>
          <p:cNvSpPr txBox="1"/>
          <p:nvPr/>
        </p:nvSpPr>
        <p:spPr>
          <a:xfrm>
            <a:off x="4701442" y="3333750"/>
            <a:ext cx="2743199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4C5D05-FCB8-4FD0-3AE8-4886120F6A5B}"/>
              </a:ext>
            </a:extLst>
          </p:cNvPr>
          <p:cNvSpPr txBox="1"/>
          <p:nvPr/>
        </p:nvSpPr>
        <p:spPr>
          <a:xfrm>
            <a:off x="2956170" y="4841630"/>
            <a:ext cx="6426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 products: information about the products​ -  </a:t>
            </a:r>
            <a:r>
              <a:rPr lang="en-US" b="1">
                <a:cs typeface="Segoe UI"/>
              </a:rPr>
              <a:t>7413</a:t>
            </a:r>
          </a:p>
          <a:p>
            <a:r>
              <a:rPr lang="en-US">
                <a:cs typeface="Segoe UI"/>
              </a:rPr>
              <a:t> orders: information about the orders ​-  </a:t>
            </a:r>
            <a:r>
              <a:rPr lang="en-US" b="1">
                <a:cs typeface="Segoe UI"/>
              </a:rPr>
              <a:t>12825</a:t>
            </a:r>
          </a:p>
          <a:p>
            <a:r>
              <a:rPr lang="en-US">
                <a:cs typeface="Segoe UI"/>
              </a:rPr>
              <a:t> </a:t>
            </a:r>
            <a:r>
              <a:rPr lang="en-US" err="1">
                <a:cs typeface="Segoe UI"/>
              </a:rPr>
              <a:t>order_items</a:t>
            </a:r>
            <a:r>
              <a:rPr lang="en-US">
                <a:cs typeface="Segoe UI"/>
              </a:rPr>
              <a:t> : information about the items ordered​ - </a:t>
            </a:r>
            <a:r>
              <a:rPr lang="en-US" b="1">
                <a:ea typeface="+mn-lt"/>
                <a:cs typeface="+mn-lt"/>
              </a:rPr>
              <a:t>12726</a:t>
            </a:r>
          </a:p>
          <a:p>
            <a:r>
              <a:rPr lang="en-US">
                <a:cs typeface="Segoe UI"/>
              </a:rPr>
              <a:t> </a:t>
            </a:r>
            <a:r>
              <a:rPr lang="en-US" err="1">
                <a:cs typeface="Segoe UI"/>
              </a:rPr>
              <a:t>order_payments</a:t>
            </a:r>
            <a:r>
              <a:rPr lang="en-US">
                <a:cs typeface="Segoe UI"/>
              </a:rPr>
              <a:t> : information about the payments​ - </a:t>
            </a:r>
            <a:r>
              <a:rPr lang="en-US" b="1">
                <a:cs typeface="Segoe UI"/>
              </a:rPr>
              <a:t>12824</a:t>
            </a:r>
          </a:p>
          <a:p>
            <a:r>
              <a:rPr lang="en-US">
                <a:cs typeface="Segoe UI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210312"/>
            <a:ext cx="6800850" cy="1503290"/>
          </a:xfrm>
        </p:spPr>
        <p:txBody>
          <a:bodyPr>
            <a:normAutofit/>
          </a:bodyPr>
          <a:lstStyle/>
          <a:p>
            <a:r>
              <a:rPr lang="en-US"/>
              <a:t>DATA ANALYSIS AND METHODOLOGY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2298" y="1908986"/>
            <a:ext cx="2565400" cy="3657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          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170" y="2496313"/>
            <a:ext cx="3122246" cy="17586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ZA"/>
              <a:t>TIME WINDOW Filtering (orders)</a:t>
            </a:r>
          </a:p>
          <a:p>
            <a:pPr marL="285750" indent="-285750">
              <a:buChar char="•"/>
            </a:pPr>
            <a:r>
              <a:rPr lang="en-ZA"/>
              <a:t>Label (1 – Positive, 0 – Negative)</a:t>
            </a:r>
            <a:endParaRPr lang="en-US"/>
          </a:p>
          <a:p>
            <a:pPr marL="285750" indent="-285750">
              <a:buChar char="•"/>
            </a:pPr>
            <a:r>
              <a:rPr lang="en-ZA"/>
              <a:t>NULL Treatment(Mean, 9999)</a:t>
            </a:r>
          </a:p>
          <a:p>
            <a:pPr marL="285750" indent="-285750">
              <a:buChar char="•"/>
            </a:pPr>
            <a:r>
              <a:rPr lang="en-ZA"/>
              <a:t>DUPLICATE Records Removal</a:t>
            </a:r>
          </a:p>
          <a:p>
            <a:pPr marL="285750" indent="-285750">
              <a:buChar char="•"/>
            </a:pPr>
            <a:r>
              <a:rPr lang="en-ZA"/>
              <a:t>Dropped approx. 382</a:t>
            </a:r>
          </a:p>
          <a:p>
            <a:pPr marL="285750" indent="-285750">
              <a:buFontTx/>
              <a:buChar char="-"/>
            </a:pPr>
            <a:endParaRPr lang="en-ZA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385ECC2-8A21-4825-96AB-97E7C4FB9A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17927" y="3230540"/>
            <a:ext cx="3400425" cy="3657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           FEATURES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8113FBA-9114-48D1-A189-9A1B7ABCF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8193" y="3628350"/>
            <a:ext cx="3671086" cy="1758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/>
              <a:t>Estimated Delivery Days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/>
              <a:t>Days taken to approve the order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/>
              <a:t>Delivery Status (Early/Late/On-Time)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/>
              <a:t>Days taken to Deliver the Order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/>
              <a:t>Purchase Order Time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/>
              <a:t>Type of Payment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/>
          </a:p>
        </p:txBody>
      </p:sp>
      <p:pic>
        <p:nvPicPr>
          <p:cNvPr id="7" name="Graphic 8" descr="Mop and bucket with solid fill">
            <a:extLst>
              <a:ext uri="{FF2B5EF4-FFF2-40B4-BE49-F238E27FC236}">
                <a16:creationId xmlns:a16="http://schemas.microsoft.com/office/drawing/2014/main" id="{4E3EAE7D-6676-02DF-5C24-07EB34E02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108" y="1711569"/>
            <a:ext cx="631093" cy="494324"/>
          </a:xfrm>
          <a:prstGeom prst="rect">
            <a:avLst/>
          </a:prstGeom>
        </p:spPr>
      </p:pic>
      <p:pic>
        <p:nvPicPr>
          <p:cNvPr id="9" name="Graphic 10" descr="Tools with solid fill">
            <a:extLst>
              <a:ext uri="{FF2B5EF4-FFF2-40B4-BE49-F238E27FC236}">
                <a16:creationId xmlns:a16="http://schemas.microsoft.com/office/drawing/2014/main" id="{516D988D-EC29-E9BC-81C6-1C3524819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9583" y="3218202"/>
            <a:ext cx="386862" cy="367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470DF8-04FB-2071-535B-95C0FCBFDE1A}"/>
              </a:ext>
            </a:extLst>
          </p:cNvPr>
          <p:cNvSpPr txBox="1"/>
          <p:nvPr/>
        </p:nvSpPr>
        <p:spPr>
          <a:xfrm>
            <a:off x="1171753" y="5133803"/>
            <a:ext cx="2792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cap="all">
                <a:solidFill>
                  <a:schemeClr val="accent3"/>
                </a:solidFill>
              </a:rPr>
              <a:t>RANDOM </a:t>
            </a:r>
            <a:r>
              <a:rPr lang="en-US" b="1" cap="all" err="1">
                <a:solidFill>
                  <a:schemeClr val="accent3"/>
                </a:solidFill>
              </a:rPr>
              <a:t>mODEL</a:t>
            </a:r>
          </a:p>
        </p:txBody>
      </p:sp>
      <p:pic>
        <p:nvPicPr>
          <p:cNvPr id="10" name="Graphic 11" descr="Normal Distribution with solid fill">
            <a:extLst>
              <a:ext uri="{FF2B5EF4-FFF2-40B4-BE49-F238E27FC236}">
                <a16:creationId xmlns:a16="http://schemas.microsoft.com/office/drawing/2014/main" id="{3E3F3E5B-52F4-7325-DBCD-E8508A5A79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108" y="5169876"/>
            <a:ext cx="455248" cy="4357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DF6512-7D98-9487-9DD4-310142578B0C}"/>
              </a:ext>
            </a:extLst>
          </p:cNvPr>
          <p:cNvSpPr txBox="1"/>
          <p:nvPr/>
        </p:nvSpPr>
        <p:spPr>
          <a:xfrm>
            <a:off x="1255346" y="5424364"/>
            <a:ext cx="22840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Benchmark – 77%</a:t>
            </a:r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789" y="514752"/>
            <a:ext cx="6339840" cy="632265"/>
          </a:xfrm>
        </p:spPr>
        <p:txBody>
          <a:bodyPr>
            <a:normAutofit fontScale="90000"/>
          </a:bodyPr>
          <a:lstStyle/>
          <a:p>
            <a:r>
              <a:rPr lang="en-US"/>
              <a:t>Modelling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16586" y="1598448"/>
            <a:ext cx="7176477" cy="4048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Logistic Regression BINARY STATISTICAL MODEL</a:t>
            </a:r>
          </a:p>
        </p:txBody>
      </p:sp>
      <p:pic>
        <p:nvPicPr>
          <p:cNvPr id="3" name="Graphic 6" descr="Rating 3 Star with solid fill">
            <a:extLst>
              <a:ext uri="{FF2B5EF4-FFF2-40B4-BE49-F238E27FC236}">
                <a16:creationId xmlns:a16="http://schemas.microsoft.com/office/drawing/2014/main" id="{FE6BAC4D-00BF-23C3-D7EE-5AD2EAACB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2772" y="376225"/>
            <a:ext cx="914400" cy="777631"/>
          </a:xfrm>
          <a:prstGeom prst="rect">
            <a:avLst/>
          </a:prstGeom>
        </p:spPr>
      </p:pic>
      <p:pic>
        <p:nvPicPr>
          <p:cNvPr id="7" name="Graphic 10" descr="Drawing Figure with solid fill">
            <a:extLst>
              <a:ext uri="{FF2B5EF4-FFF2-40B4-BE49-F238E27FC236}">
                <a16:creationId xmlns:a16="http://schemas.microsoft.com/office/drawing/2014/main" id="{124CD9B0-5058-120E-CB42-174E4B659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158" y="565647"/>
            <a:ext cx="904631" cy="523631"/>
          </a:xfrm>
          <a:prstGeom prst="rect">
            <a:avLst/>
          </a:prstGeom>
        </p:spPr>
      </p:pic>
      <p:pic>
        <p:nvPicPr>
          <p:cNvPr id="11" name="Graphic 11" descr="Supply And Demand with solid fill">
            <a:extLst>
              <a:ext uri="{FF2B5EF4-FFF2-40B4-BE49-F238E27FC236}">
                <a16:creationId xmlns:a16="http://schemas.microsoft.com/office/drawing/2014/main" id="{91C3BFD6-ADE7-4A73-4E7D-E203D56CD9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7187" y="1550931"/>
            <a:ext cx="445478" cy="435709"/>
          </a:xfrm>
          <a:prstGeom prst="rect">
            <a:avLst/>
          </a:prstGeom>
        </p:spPr>
      </p:pic>
      <p:pic>
        <p:nvPicPr>
          <p:cNvPr id="12" name="Graphic 12" descr="Database with solid fill">
            <a:extLst>
              <a:ext uri="{FF2B5EF4-FFF2-40B4-BE49-F238E27FC236}">
                <a16:creationId xmlns:a16="http://schemas.microsoft.com/office/drawing/2014/main" id="{ACF5F57D-6645-55A6-5D0C-407E3C9987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47457" y="2190243"/>
            <a:ext cx="533401" cy="543170"/>
          </a:xfrm>
          <a:prstGeom prst="rect">
            <a:avLst/>
          </a:prstGeom>
        </p:spPr>
      </p:pic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7A38A55F-2488-F72F-7B0F-BA11EA4999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6436" y="2190243"/>
            <a:ext cx="533401" cy="5431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2C506E-16FA-B11E-D415-C2D66E5E9DFB}"/>
              </a:ext>
            </a:extLst>
          </p:cNvPr>
          <p:cNvSpPr txBox="1"/>
          <p:nvPr/>
        </p:nvSpPr>
        <p:spPr>
          <a:xfrm>
            <a:off x="6086230" y="2630365"/>
            <a:ext cx="769815" cy="1934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EE8E56-07FD-401F-2CEB-02128C30EBF0}"/>
              </a:ext>
            </a:extLst>
          </p:cNvPr>
          <p:cNvSpPr txBox="1"/>
          <p:nvPr/>
        </p:nvSpPr>
        <p:spPr>
          <a:xfrm>
            <a:off x="5734537" y="2283185"/>
            <a:ext cx="147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Train:</a:t>
            </a:r>
            <a:r>
              <a:rPr lang="en-US">
                <a:ea typeface="+mn-lt"/>
                <a:cs typeface="+mn-lt"/>
              </a:rPr>
              <a:t>34812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513A7D-73E8-EBCB-A241-464D95561F57}"/>
              </a:ext>
            </a:extLst>
          </p:cNvPr>
          <p:cNvSpPr txBox="1"/>
          <p:nvPr/>
        </p:nvSpPr>
        <p:spPr>
          <a:xfrm>
            <a:off x="9205057" y="2262234"/>
            <a:ext cx="1392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Test</a:t>
            </a:r>
            <a:r>
              <a:rPr lang="en-US">
                <a:ea typeface="+mn-lt"/>
                <a:cs typeface="+mn-lt"/>
              </a:rPr>
              <a:t>:14716</a:t>
            </a:r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834FC60-FCEE-606D-4C21-E1C5EB4BFB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49454" y="2815608"/>
            <a:ext cx="2639255" cy="8202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0" err="1">
                <a:solidFill>
                  <a:schemeClr val="tx1"/>
                </a:solidFill>
                <a:ea typeface="+mn-lt"/>
                <a:cs typeface="+mn-lt"/>
              </a:rPr>
              <a:t>Auc</a:t>
            </a:r>
            <a:r>
              <a:rPr lang="en-US" sz="1800" b="0">
                <a:solidFill>
                  <a:schemeClr val="tx1"/>
                </a:solidFill>
                <a:ea typeface="+mn-lt"/>
                <a:cs typeface="+mn-lt"/>
              </a:rPr>
              <a:t>: 0.707        </a:t>
            </a:r>
          </a:p>
          <a:p>
            <a:r>
              <a:rPr lang="en-US" sz="1800" b="0" err="1">
                <a:solidFill>
                  <a:schemeClr val="tx1"/>
                </a:solidFill>
                <a:ea typeface="+mn-lt"/>
                <a:cs typeface="+mn-lt"/>
              </a:rPr>
              <a:t>Auccuracy</a:t>
            </a:r>
            <a:r>
              <a:rPr lang="en-US" sz="1800" b="0">
                <a:solidFill>
                  <a:schemeClr val="tx1"/>
                </a:solidFill>
                <a:ea typeface="+mn-lt"/>
                <a:cs typeface="+mn-lt"/>
              </a:rPr>
              <a:t>: 0.817               </a:t>
            </a:r>
          </a:p>
        </p:txBody>
      </p:sp>
      <p:pic>
        <p:nvPicPr>
          <p:cNvPr id="36" name="Graphic 36" descr="Abacus with solid fill">
            <a:extLst>
              <a:ext uri="{FF2B5EF4-FFF2-40B4-BE49-F238E27FC236}">
                <a16:creationId xmlns:a16="http://schemas.microsoft.com/office/drawing/2014/main" id="{1F178DCD-79EE-9160-62B7-968876976C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78819" y="3001379"/>
            <a:ext cx="328247" cy="367323"/>
          </a:xfrm>
          <a:prstGeom prst="rect">
            <a:avLst/>
          </a:prstGeom>
        </p:spPr>
      </p:pic>
      <p:pic>
        <p:nvPicPr>
          <p:cNvPr id="5" name="Graphic 5" descr="Withering Tree with solid fill">
            <a:extLst>
              <a:ext uri="{FF2B5EF4-FFF2-40B4-BE49-F238E27FC236}">
                <a16:creationId xmlns:a16="http://schemas.microsoft.com/office/drawing/2014/main" id="{783E641F-8221-449E-739D-BE90EEB013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33688" y="3718424"/>
            <a:ext cx="572477" cy="543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F2456C-7C11-F9FD-8972-5F3B37C1D166}"/>
              </a:ext>
            </a:extLst>
          </p:cNvPr>
          <p:cNvSpPr txBox="1"/>
          <p:nvPr/>
        </p:nvSpPr>
        <p:spPr>
          <a:xfrm>
            <a:off x="4716586" y="3789954"/>
            <a:ext cx="69556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3"/>
                </a:solidFill>
              </a:rPr>
              <a:t>DECISION TREE CLASSIFICATION MODEL</a:t>
            </a:r>
          </a:p>
        </p:txBody>
      </p:sp>
      <p:pic>
        <p:nvPicPr>
          <p:cNvPr id="17" name="Graphic 36" descr="Abacus with solid fill">
            <a:extLst>
              <a:ext uri="{FF2B5EF4-FFF2-40B4-BE49-F238E27FC236}">
                <a16:creationId xmlns:a16="http://schemas.microsoft.com/office/drawing/2014/main" id="{700EB408-17AC-B856-5003-2ECE4C4CBC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78819" y="4492299"/>
            <a:ext cx="367324" cy="3770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F5D972-E644-B771-9757-E1B2C6F14A05}"/>
              </a:ext>
            </a:extLst>
          </p:cNvPr>
          <p:cNvSpPr txBox="1"/>
          <p:nvPr/>
        </p:nvSpPr>
        <p:spPr>
          <a:xfrm>
            <a:off x="6796723" y="4257332"/>
            <a:ext cx="236659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AUC: 0.707</a:t>
            </a:r>
          </a:p>
          <a:p>
            <a:r>
              <a:rPr lang="en-US"/>
              <a:t>AUCCURACY: 0.819</a:t>
            </a:r>
          </a:p>
          <a:p>
            <a:r>
              <a:rPr lang="en-US"/>
              <a:t>F1: 0.777</a:t>
            </a:r>
          </a:p>
        </p:txBody>
      </p:sp>
      <p:pic>
        <p:nvPicPr>
          <p:cNvPr id="21" name="Graphic 15" descr="Upstairs with solid fill">
            <a:extLst>
              <a:ext uri="{FF2B5EF4-FFF2-40B4-BE49-F238E27FC236}">
                <a16:creationId xmlns:a16="http://schemas.microsoft.com/office/drawing/2014/main" id="{1AA46437-3D41-93C1-2247-01F8F73568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09534" y="5440211"/>
            <a:ext cx="396631" cy="435709"/>
          </a:xfrm>
          <a:prstGeom prst="rect">
            <a:avLst/>
          </a:prstGeom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5955D42B-ED19-0BD2-AD27-EFEB53CD84D9}"/>
              </a:ext>
            </a:extLst>
          </p:cNvPr>
          <p:cNvSpPr txBox="1"/>
          <p:nvPr/>
        </p:nvSpPr>
        <p:spPr>
          <a:xfrm>
            <a:off x="4743638" y="5490683"/>
            <a:ext cx="422481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cap="all">
                <a:solidFill>
                  <a:schemeClr val="accent3"/>
                </a:solidFill>
              </a:rPr>
              <a:t>FEATURES SELECTION</a:t>
            </a: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B60668B2-7DAC-90CE-7954-05DBEEE06D02}"/>
              </a:ext>
            </a:extLst>
          </p:cNvPr>
          <p:cNvSpPr txBox="1"/>
          <p:nvPr/>
        </p:nvSpPr>
        <p:spPr>
          <a:xfrm>
            <a:off x="4706165" y="5510061"/>
            <a:ext cx="6755471" cy="12311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  <a:p>
            <a:r>
              <a:rPr lang="en-US" err="1"/>
              <a:t>Estimated_delivery_days</a:t>
            </a:r>
            <a:r>
              <a:rPr lang="en-US"/>
              <a:t>, </a:t>
            </a:r>
            <a:r>
              <a:rPr lang="en-US" err="1"/>
              <a:t>Total_Items</a:t>
            </a:r>
            <a:r>
              <a:rPr lang="en-US"/>
              <a:t>, Actual </a:t>
            </a:r>
            <a:r>
              <a:rPr lang="en-US" err="1"/>
              <a:t>Delivered_days,Order_to_approval_day</a:t>
            </a:r>
            <a:r>
              <a:rPr lang="en-US"/>
              <a:t>, </a:t>
            </a:r>
            <a:r>
              <a:rPr lang="en-US" err="1"/>
              <a:t>total_shipping_cost</a:t>
            </a:r>
            <a:r>
              <a:rPr lang="en-US"/>
              <a:t>, </a:t>
            </a:r>
            <a:r>
              <a:rPr lang="en-US" err="1"/>
              <a:t>payment_type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e6a3c9e-b7e0-4b71-886e-4ee2c0c008f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EFE91368ED4459392315E170FE6E3" ma:contentTypeVersion="6" ma:contentTypeDescription="Create a new document." ma:contentTypeScope="" ma:versionID="d16b0c9644c01be8c9f9769010ec9328">
  <xsd:schema xmlns:xsd="http://www.w3.org/2001/XMLSchema" xmlns:xs="http://www.w3.org/2001/XMLSchema" xmlns:p="http://schemas.microsoft.com/office/2006/metadata/properties" xmlns:ns3="ee6a3c9e-b7e0-4b71-886e-4ee2c0c008f8" xmlns:ns4="d095dbca-c906-4186-b3dc-6fcfc0c9d83f" targetNamespace="http://schemas.microsoft.com/office/2006/metadata/properties" ma:root="true" ma:fieldsID="20af860281a7c4dead5dab3f59f708f6" ns3:_="" ns4:_="">
    <xsd:import namespace="ee6a3c9e-b7e0-4b71-886e-4ee2c0c008f8"/>
    <xsd:import namespace="d095dbca-c906-4186-b3dc-6fcfc0c9d8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a3c9e-b7e0-4b71-886e-4ee2c0c008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95dbca-c906-4186-b3dc-6fcfc0c9d83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4F7209-A407-4CFB-9C3E-C69AB93152F3}">
  <ds:schemaRefs>
    <ds:schemaRef ds:uri="d095dbca-c906-4186-b3dc-6fcfc0c9d83f"/>
    <ds:schemaRef ds:uri="ee6a3c9e-b7e0-4b71-886e-4ee2c0c008f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A3C7A3-ECEB-460F-B4B7-0F3A6D4E523D}">
  <ds:schemaRefs>
    <ds:schemaRef ds:uri="d095dbca-c906-4186-b3dc-6fcfc0c9d83f"/>
    <ds:schemaRef ds:uri="ee6a3c9e-b7e0-4b71-886e-4ee2c0c008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BLU CASE STUDY</vt:lpstr>
      <vt:lpstr>Introduction </vt:lpstr>
      <vt:lpstr>Project SETup</vt:lpstr>
      <vt:lpstr>INSIGHTS</vt:lpstr>
      <vt:lpstr>PowerPoint Presentation</vt:lpstr>
      <vt:lpstr>PowerPoint Presentation</vt:lpstr>
      <vt:lpstr>Data Information</vt:lpstr>
      <vt:lpstr>DATA ANALYSIS AND METHODOLOGY</vt:lpstr>
      <vt:lpstr>Modelling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DECK</dc:title>
  <dc:creator>VAIDYA1 Ashval</dc:creator>
  <cp:revision>377</cp:revision>
  <dcterms:created xsi:type="dcterms:W3CDTF">2023-02-08T13:53:01Z</dcterms:created>
  <dcterms:modified xsi:type="dcterms:W3CDTF">2023-02-08T17:20:58Z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0x010100810EFE91368ED4459392315E170FE6E3</vt:lpwstr>
  </property>
</Properties>
</file>