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dffc1f218d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dffc1f218d_3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dffc1f218d_7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1dffc1f218d_7_4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dffc1f218d_7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dffc1f218d_7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dffc1f218d_7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1dffc1f218d_7_4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dffc1f218d_3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1dffc1f218d_3_1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dffc1f218d_3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1dffc1f218d_3_1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dffc1f218d_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dffc1f218d_3_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dffc1f218d_3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1dffc1f218d_3_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dffc1f218d_3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1dffc1f218d_3_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dffc1f218d_3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1dffc1f218d_3_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dffc1f218d_3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1dffc1f218d_3_1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dffc1f218d_3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1dffc1f218d_3_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dffc1f218d_7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1dffc1f218d_7_4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dffc1f218d_3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1dffc1f218d_3_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 name="Google Shape;71;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7"/>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5" name="Google Shape;75;p17"/>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6" name="Google Shape;76;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8" name="Google Shape;78;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1" name="Google Shape;81;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2" name="Google Shape;82;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3" name="Google Shape;83;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4" name="Google Shape;84;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8" name="Google Shape;88;p19"/>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9" name="Google Shape;89;p19"/>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0" name="Google Shape;90;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1" name="Google Shape;91;p19"/>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sp>
      <p:sp>
        <p:nvSpPr>
          <p:cNvPr id="109" name="Google Shape;109;p22"/>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25"/>
          <p:cNvSpPr/>
          <p:nvPr/>
        </p:nvSpPr>
        <p:spPr>
          <a:xfrm>
            <a:off x="2288" y="0"/>
            <a:ext cx="91416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130" name="Google Shape;130;p25"/>
          <p:cNvGrpSpPr/>
          <p:nvPr/>
        </p:nvGrpSpPr>
        <p:grpSpPr>
          <a:xfrm>
            <a:off x="-2" y="9701"/>
            <a:ext cx="9141687" cy="2618254"/>
            <a:chOff x="651279" y="598259"/>
            <a:chExt cx="10889442" cy="5680742"/>
          </a:xfrm>
        </p:grpSpPr>
        <p:sp>
          <p:nvSpPr>
            <p:cNvPr id="131" name="Google Shape;131;p25"/>
            <p:cNvSpPr/>
            <p:nvPr/>
          </p:nvSpPr>
          <p:spPr>
            <a:xfrm>
              <a:off x="651279" y="598259"/>
              <a:ext cx="10889442" cy="5680742"/>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2" name="Google Shape;132;p25"/>
            <p:cNvSpPr/>
            <p:nvPr/>
          </p:nvSpPr>
          <p:spPr>
            <a:xfrm>
              <a:off x="651279" y="598259"/>
              <a:ext cx="10889442" cy="5680742"/>
            </a:xfrm>
            <a:prstGeom prst="rect">
              <a:avLst/>
            </a:prstGeom>
            <a:solidFill>
              <a:schemeClr val="accent6">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pic>
        <p:nvPicPr>
          <p:cNvPr descr="Logo&#10;&#10;Description automatically generated" id="133" name="Google Shape;133;p25"/>
          <p:cNvPicPr preferRelativeResize="0"/>
          <p:nvPr/>
        </p:nvPicPr>
        <p:blipFill rotWithShape="1">
          <a:blip r:embed="rId3">
            <a:alphaModFix/>
          </a:blip>
          <a:srcRect b="-1" l="0" r="-1" t="1586"/>
          <a:stretch/>
        </p:blipFill>
        <p:spPr>
          <a:xfrm>
            <a:off x="3883354" y="1785388"/>
            <a:ext cx="1379483" cy="1378677"/>
          </a:xfrm>
          <a:prstGeom prst="rect">
            <a:avLst/>
          </a:prstGeom>
          <a:noFill/>
          <a:ln>
            <a:noFill/>
          </a:ln>
        </p:spPr>
      </p:pic>
      <p:grpSp>
        <p:nvGrpSpPr>
          <p:cNvPr id="134" name="Google Shape;134;p25"/>
          <p:cNvGrpSpPr/>
          <p:nvPr/>
        </p:nvGrpSpPr>
        <p:grpSpPr>
          <a:xfrm>
            <a:off x="0" y="0"/>
            <a:ext cx="9141714" cy="5143500"/>
            <a:chOff x="0" y="0"/>
            <a:chExt cx="12188952" cy="6858000"/>
          </a:xfrm>
        </p:grpSpPr>
        <p:sp>
          <p:nvSpPr>
            <p:cNvPr id="135" name="Google Shape;135;p25"/>
            <p:cNvSpPr/>
            <p:nvPr/>
          </p:nvSpPr>
          <p:spPr>
            <a:xfrm>
              <a:off x="26122" y="6015669"/>
              <a:ext cx="2605762" cy="842331"/>
            </a:xfrm>
            <a:custGeom>
              <a:rect b="b" l="l" r="r" t="t"/>
              <a:pathLst>
                <a:path extrusionOk="0" h="1033951" w="3180577">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6" name="Google Shape;136;p25"/>
            <p:cNvSpPr/>
            <p:nvPr/>
          </p:nvSpPr>
          <p:spPr>
            <a:xfrm>
              <a:off x="655184" y="5798001"/>
              <a:ext cx="2485581" cy="1059999"/>
            </a:xfrm>
            <a:custGeom>
              <a:rect b="b" l="l" r="r" t="t"/>
              <a:pathLst>
                <a:path extrusionOk="0" h="1050628" w="244976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6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7" name="Google Shape;137;p25"/>
            <p:cNvSpPr/>
            <p:nvPr/>
          </p:nvSpPr>
          <p:spPr>
            <a:xfrm>
              <a:off x="3474720" y="0"/>
              <a:ext cx="6177282" cy="1778750"/>
            </a:xfrm>
            <a:custGeom>
              <a:rect b="b" l="l" r="r" t="t"/>
              <a:pathLst>
                <a:path extrusionOk="0" h="1849426" w="6386648">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8" name="Google Shape;138;p25"/>
            <p:cNvSpPr/>
            <p:nvPr/>
          </p:nvSpPr>
          <p:spPr>
            <a:xfrm>
              <a:off x="0" y="2390523"/>
              <a:ext cx="611491" cy="1421482"/>
            </a:xfrm>
            <a:custGeom>
              <a:rect b="b" l="l" r="r" t="t"/>
              <a:pathLst>
                <a:path extrusionOk="0" h="1429512" w="611491">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9" name="Google Shape;139;p25"/>
            <p:cNvSpPr/>
            <p:nvPr/>
          </p:nvSpPr>
          <p:spPr>
            <a:xfrm>
              <a:off x="3792772" y="0"/>
              <a:ext cx="2423863" cy="1343767"/>
            </a:xfrm>
            <a:custGeom>
              <a:rect b="b" l="l" r="r" t="t"/>
              <a:pathLst>
                <a:path extrusionOk="0" h="1681468" w="3015964">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0" name="Google Shape;140;p25"/>
            <p:cNvSpPr/>
            <p:nvPr/>
          </p:nvSpPr>
          <p:spPr>
            <a:xfrm>
              <a:off x="10946850" y="0"/>
              <a:ext cx="1242102" cy="2620884"/>
            </a:xfrm>
            <a:custGeom>
              <a:rect b="b" l="l" r="r" t="t"/>
              <a:pathLst>
                <a:path extrusionOk="0" h="2635689" w="1242102">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1" name="Google Shape;141;p25"/>
            <p:cNvSpPr/>
            <p:nvPr/>
          </p:nvSpPr>
          <p:spPr>
            <a:xfrm>
              <a:off x="0" y="0"/>
              <a:ext cx="1577788" cy="980141"/>
            </a:xfrm>
            <a:custGeom>
              <a:rect b="b" l="l" r="r" t="t"/>
              <a:pathLst>
                <a:path extrusionOk="0" h="795676" w="1471018">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142" name="Google Shape;142;p25"/>
          <p:cNvSpPr txBox="1"/>
          <p:nvPr>
            <p:ph type="ctrTitle"/>
          </p:nvPr>
        </p:nvSpPr>
        <p:spPr>
          <a:xfrm>
            <a:off x="895149" y="264401"/>
            <a:ext cx="7742400" cy="15210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400"/>
              <a:buFont typeface="Calibri"/>
              <a:buNone/>
            </a:pPr>
            <a:r>
              <a:rPr b="1" lang="zh-CN" sz="2400">
                <a:solidFill>
                  <a:schemeClr val="lt1"/>
                </a:solidFill>
                <a:latin typeface="Times New Roman"/>
                <a:ea typeface="Times New Roman"/>
                <a:cs typeface="Times New Roman"/>
                <a:sym typeface="Times New Roman"/>
              </a:rPr>
              <a:t>DATA SCIENCE SALARY </a:t>
            </a:r>
            <a:r>
              <a:rPr b="1" lang="zh-CN" sz="2400">
                <a:solidFill>
                  <a:schemeClr val="lt1"/>
                </a:solidFill>
                <a:latin typeface="Times New Roman"/>
                <a:ea typeface="Times New Roman"/>
                <a:cs typeface="Times New Roman"/>
                <a:sym typeface="Times New Roman"/>
              </a:rPr>
              <a:t>ANALYSIS </a:t>
            </a:r>
            <a:endParaRPr b="1" sz="2400">
              <a:solidFill>
                <a:schemeClr val="lt1"/>
              </a:solidFill>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lt1"/>
              </a:buClr>
              <a:buSzPts val="2400"/>
              <a:buFont typeface="Calibri"/>
              <a:buNone/>
            </a:pPr>
            <a:r>
              <a:rPr b="1" lang="zh-CN" sz="2400">
                <a:solidFill>
                  <a:schemeClr val="lt1"/>
                </a:solidFill>
                <a:latin typeface="Times New Roman"/>
                <a:ea typeface="Times New Roman"/>
                <a:cs typeface="Times New Roman"/>
                <a:sym typeface="Times New Roman"/>
              </a:rPr>
              <a:t>USING </a:t>
            </a:r>
            <a:br>
              <a:rPr b="1" lang="zh-CN" sz="2400">
                <a:solidFill>
                  <a:schemeClr val="lt1"/>
                </a:solidFill>
                <a:latin typeface="Times New Roman"/>
                <a:ea typeface="Times New Roman"/>
                <a:cs typeface="Times New Roman"/>
                <a:sym typeface="Times New Roman"/>
              </a:rPr>
            </a:br>
            <a:r>
              <a:rPr b="1" lang="zh-CN" sz="2400">
                <a:solidFill>
                  <a:schemeClr val="lt1"/>
                </a:solidFill>
                <a:latin typeface="Times New Roman"/>
                <a:ea typeface="Times New Roman"/>
                <a:cs typeface="Times New Roman"/>
                <a:sym typeface="Times New Roman"/>
              </a:rPr>
              <a:t>TABLEAU DASHBOARD</a:t>
            </a:r>
            <a:endParaRPr b="1">
              <a:latin typeface="Times New Roman"/>
              <a:ea typeface="Times New Roman"/>
              <a:cs typeface="Times New Roman"/>
              <a:sym typeface="Times New Roman"/>
            </a:endParaRPr>
          </a:p>
        </p:txBody>
      </p:sp>
      <p:sp>
        <p:nvSpPr>
          <p:cNvPr id="143" name="Google Shape;143;p25"/>
          <p:cNvSpPr txBox="1"/>
          <p:nvPr>
            <p:ph idx="1" type="subTitle"/>
          </p:nvPr>
        </p:nvSpPr>
        <p:spPr>
          <a:xfrm>
            <a:off x="1813613" y="3294075"/>
            <a:ext cx="5361300" cy="17520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2"/>
              </a:buClr>
              <a:buSzPts val="1200"/>
              <a:buNone/>
            </a:pPr>
            <a:r>
              <a:rPr lang="zh-CN" sz="1400">
                <a:latin typeface="Times New Roman"/>
                <a:ea typeface="Times New Roman"/>
                <a:cs typeface="Times New Roman"/>
                <a:sym typeface="Times New Roman"/>
              </a:rPr>
              <a:t>ALY6070: Communications and Visualization for Data Analytics</a:t>
            </a:r>
            <a:endParaRPr sz="1400">
              <a:latin typeface="Times New Roman"/>
              <a:ea typeface="Times New Roman"/>
              <a:cs typeface="Times New Roman"/>
              <a:sym typeface="Times New Roman"/>
            </a:endParaRPr>
          </a:p>
          <a:p>
            <a:pPr indent="0" lvl="0" marL="0" rtl="0" algn="ctr">
              <a:lnSpc>
                <a:spcPct val="90000"/>
              </a:lnSpc>
              <a:spcBef>
                <a:spcPts val="800"/>
              </a:spcBef>
              <a:spcAft>
                <a:spcPts val="0"/>
              </a:spcAft>
              <a:buClr>
                <a:schemeClr val="dk2"/>
              </a:buClr>
              <a:buSzPts val="1200"/>
              <a:buNone/>
            </a:pPr>
            <a:r>
              <a:rPr lang="zh-CN" sz="1400">
                <a:latin typeface="Times New Roman"/>
                <a:ea typeface="Times New Roman"/>
                <a:cs typeface="Times New Roman"/>
                <a:sym typeface="Times New Roman"/>
              </a:rPr>
              <a:t>Presented By: </a:t>
            </a:r>
            <a:r>
              <a:rPr lang="zh-CN" sz="1400">
                <a:highlight>
                  <a:schemeClr val="lt1"/>
                </a:highlight>
                <a:latin typeface="Times New Roman"/>
                <a:ea typeface="Times New Roman"/>
                <a:cs typeface="Times New Roman"/>
                <a:sym typeface="Times New Roman"/>
              </a:rPr>
              <a:t>Qihuan He, Bhagyashri Ram Kadam, </a:t>
            </a:r>
            <a:endParaRPr sz="1400">
              <a:highlight>
                <a:schemeClr val="lt1"/>
              </a:highlight>
              <a:latin typeface="Times New Roman"/>
              <a:ea typeface="Times New Roman"/>
              <a:cs typeface="Times New Roman"/>
              <a:sym typeface="Times New Roman"/>
            </a:endParaRPr>
          </a:p>
          <a:p>
            <a:pPr indent="0" lvl="0" marL="0" rtl="0" algn="ctr">
              <a:lnSpc>
                <a:spcPct val="90000"/>
              </a:lnSpc>
              <a:spcBef>
                <a:spcPts val="800"/>
              </a:spcBef>
              <a:spcAft>
                <a:spcPts val="0"/>
              </a:spcAft>
              <a:buClr>
                <a:schemeClr val="dk2"/>
              </a:buClr>
              <a:buSzPts val="1200"/>
              <a:buNone/>
            </a:pPr>
            <a:r>
              <a:rPr lang="zh-CN" sz="1400">
                <a:highlight>
                  <a:schemeClr val="lt1"/>
                </a:highlight>
                <a:latin typeface="Times New Roman"/>
                <a:ea typeface="Times New Roman"/>
                <a:cs typeface="Times New Roman"/>
                <a:sym typeface="Times New Roman"/>
              </a:rPr>
              <a:t>            Yuchen Zhao, Xiaoge Zhang</a:t>
            </a:r>
            <a:endParaRPr sz="1400">
              <a:highlight>
                <a:schemeClr val="lt1"/>
              </a:highlight>
              <a:latin typeface="Times New Roman"/>
              <a:ea typeface="Times New Roman"/>
              <a:cs typeface="Times New Roman"/>
              <a:sym typeface="Times New Roman"/>
            </a:endParaRPr>
          </a:p>
          <a:p>
            <a:pPr indent="0" lvl="0" marL="0" rtl="0" algn="ctr">
              <a:lnSpc>
                <a:spcPct val="90000"/>
              </a:lnSpc>
              <a:spcBef>
                <a:spcPts val="800"/>
              </a:spcBef>
              <a:spcAft>
                <a:spcPts val="0"/>
              </a:spcAft>
              <a:buClr>
                <a:schemeClr val="dk2"/>
              </a:buClr>
              <a:buSzPts val="1200"/>
              <a:buNone/>
            </a:pPr>
            <a:r>
              <a:rPr lang="zh-CN" sz="1400">
                <a:latin typeface="Times New Roman"/>
                <a:ea typeface="Times New Roman"/>
                <a:cs typeface="Times New Roman"/>
                <a:sym typeface="Times New Roman"/>
              </a:rPr>
              <a:t>Date: 03-29-2023</a:t>
            </a:r>
            <a:endParaRPr sz="1400">
              <a:latin typeface="Times New Roman"/>
              <a:ea typeface="Times New Roman"/>
              <a:cs typeface="Times New Roman"/>
              <a:sym typeface="Times New Roman"/>
            </a:endParaRPr>
          </a:p>
          <a:p>
            <a:pPr indent="0" lvl="0" marL="0" rtl="0" algn="ctr">
              <a:lnSpc>
                <a:spcPct val="90000"/>
              </a:lnSpc>
              <a:spcBef>
                <a:spcPts val="800"/>
              </a:spcBef>
              <a:spcAft>
                <a:spcPts val="0"/>
              </a:spcAft>
              <a:buClr>
                <a:schemeClr val="dk2"/>
              </a:buClr>
              <a:buSzPts val="1200"/>
              <a:buNone/>
            </a:pPr>
            <a:r>
              <a:rPr lang="zh-CN" sz="1400">
                <a:latin typeface="Times New Roman"/>
                <a:ea typeface="Times New Roman"/>
                <a:cs typeface="Times New Roman"/>
                <a:sym typeface="Times New Roman"/>
              </a:rPr>
              <a:t>Professor : Venkata Duvvuri</a:t>
            </a:r>
            <a:endParaRPr sz="1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152000" y="-6"/>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b="1" lang="zh-CN" sz="2300">
                <a:latin typeface="Times New Roman"/>
                <a:ea typeface="Times New Roman"/>
                <a:cs typeface="Times New Roman"/>
                <a:sym typeface="Times New Roman"/>
              </a:rPr>
              <a:t>Inferences - Dashboard 3 (Salary Analysis - II)</a:t>
            </a:r>
            <a:endParaRPr b="1" sz="2300">
              <a:latin typeface="Times New Roman"/>
              <a:ea typeface="Times New Roman"/>
              <a:cs typeface="Times New Roman"/>
              <a:sym typeface="Times New Roman"/>
            </a:endParaRPr>
          </a:p>
        </p:txBody>
      </p:sp>
      <p:sp>
        <p:nvSpPr>
          <p:cNvPr id="204" name="Google Shape;204;p34"/>
          <p:cNvSpPr txBox="1"/>
          <p:nvPr>
            <p:ph idx="1" type="body"/>
          </p:nvPr>
        </p:nvSpPr>
        <p:spPr>
          <a:xfrm>
            <a:off x="152000" y="1118451"/>
            <a:ext cx="7886700" cy="3868800"/>
          </a:xfrm>
          <a:prstGeom prst="rect">
            <a:avLst/>
          </a:prstGeom>
          <a:noFill/>
          <a:ln>
            <a:noFill/>
          </a:ln>
        </p:spPr>
        <p:txBody>
          <a:bodyPr anchorCtr="0" anchor="t" bIns="34275" lIns="68575" spcFirstLastPara="1" rIns="68575" wrap="square" tIns="34275">
            <a:normAutofit lnSpcReduction="20000"/>
          </a:bodyPr>
          <a:lstStyle/>
          <a:p>
            <a:pPr indent="0" lvl="0" marL="177800" rtl="0" algn="just">
              <a:lnSpc>
                <a:spcPct val="90000"/>
              </a:lnSpc>
              <a:spcBef>
                <a:spcPts val="800"/>
              </a:spcBef>
              <a:spcAft>
                <a:spcPts val="0"/>
              </a:spcAft>
              <a:buNone/>
            </a:pPr>
            <a:r>
              <a:rPr lang="zh-CN" sz="1400">
                <a:latin typeface="Times New Roman"/>
                <a:ea typeface="Times New Roman"/>
                <a:cs typeface="Times New Roman"/>
                <a:sym typeface="Times New Roman"/>
              </a:rPr>
              <a:t>Below are some inferences from the Analysis :</a:t>
            </a:r>
            <a:endParaRPr sz="1400">
              <a:latin typeface="Times New Roman"/>
              <a:ea typeface="Times New Roman"/>
              <a:cs typeface="Times New Roman"/>
              <a:sym typeface="Times New Roman"/>
            </a:endParaRPr>
          </a:p>
          <a:p>
            <a:pPr indent="-342900" lvl="0" marL="457200" rtl="0" algn="just">
              <a:lnSpc>
                <a:spcPct val="90000"/>
              </a:lnSpc>
              <a:spcBef>
                <a:spcPts val="800"/>
              </a:spcBef>
              <a:spcAft>
                <a:spcPts val="0"/>
              </a:spcAft>
              <a:buSzPts val="1800"/>
              <a:buFont typeface="Times New Roman"/>
              <a:buChar char="-"/>
            </a:pPr>
            <a:r>
              <a:rPr b="1" lang="zh-CN" sz="1400">
                <a:latin typeface="Times New Roman"/>
                <a:ea typeface="Times New Roman"/>
                <a:cs typeface="Times New Roman"/>
                <a:sym typeface="Times New Roman"/>
              </a:rPr>
              <a:t>I</a:t>
            </a:r>
            <a:r>
              <a:rPr b="1" lang="zh-CN" sz="1400">
                <a:latin typeface="Times New Roman"/>
                <a:ea typeface="Times New Roman"/>
                <a:cs typeface="Times New Roman"/>
                <a:sym typeface="Times New Roman"/>
              </a:rPr>
              <a:t>n general, the average salary increases with experience levels across all company sizes. </a:t>
            </a:r>
            <a:r>
              <a:rPr lang="zh-CN" sz="1400">
                <a:latin typeface="Times New Roman"/>
                <a:ea typeface="Times New Roman"/>
                <a:cs typeface="Times New Roman"/>
                <a:sym typeface="Times New Roman"/>
              </a:rPr>
              <a:t>( For example, an entry-level  at a small company might earn an average salary of $62k, while the same role at a large company might earn $73k. ). </a:t>
            </a:r>
            <a:r>
              <a:rPr lang="zh-CN" sz="1500">
                <a:latin typeface="Times New Roman"/>
                <a:ea typeface="Times New Roman"/>
                <a:cs typeface="Times New Roman"/>
                <a:sym typeface="Times New Roman"/>
              </a:rPr>
              <a:t>The trend is consistent across small, medium, and large companies.  Large companies tend to offer higher average salaries for all experience levels compared to small and medium-sized companies.</a:t>
            </a:r>
            <a:endParaRPr sz="1500">
              <a:latin typeface="Times New Roman"/>
              <a:ea typeface="Times New Roman"/>
              <a:cs typeface="Times New Roman"/>
              <a:sym typeface="Times New Roman"/>
            </a:endParaRPr>
          </a:p>
          <a:p>
            <a:pPr indent="0" lvl="0" marL="0" rtl="0" algn="just">
              <a:lnSpc>
                <a:spcPct val="90000"/>
              </a:lnSpc>
              <a:spcBef>
                <a:spcPts val="800"/>
              </a:spcBef>
              <a:spcAft>
                <a:spcPts val="0"/>
              </a:spcAft>
              <a:buNone/>
            </a:pPr>
            <a:r>
              <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b="1" lang="zh-CN" sz="1500">
                <a:latin typeface="Times New Roman"/>
                <a:ea typeface="Times New Roman"/>
                <a:cs typeface="Times New Roman"/>
                <a:sym typeface="Times New Roman"/>
              </a:rPr>
              <a:t>The average salary increases as the experience level increases for each job title.</a:t>
            </a:r>
            <a:r>
              <a:rPr lang="zh-CN" sz="1500">
                <a:latin typeface="Times New Roman"/>
                <a:ea typeface="Times New Roman"/>
                <a:cs typeface="Times New Roman"/>
                <a:sym typeface="Times New Roman"/>
              </a:rPr>
              <a:t> (For example, an Entry-level Data Engineer might earn an average salary of $59K, while a Senior-level Data Engineer might earn an average of $137K.)</a:t>
            </a:r>
            <a:endParaRPr sz="1500">
              <a:latin typeface="Times New Roman"/>
              <a:ea typeface="Times New Roman"/>
              <a:cs typeface="Times New Roman"/>
              <a:sym typeface="Times New Roman"/>
            </a:endParaRPr>
          </a:p>
          <a:p>
            <a:pPr indent="0" lvl="0" marL="457200" rtl="0" algn="just">
              <a:lnSpc>
                <a:spcPct val="90000"/>
              </a:lnSpc>
              <a:spcBef>
                <a:spcPts val="800"/>
              </a:spcBef>
              <a:spcAft>
                <a:spcPts val="0"/>
              </a:spcAft>
              <a:buNone/>
            </a:pPr>
            <a:r>
              <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b="1" lang="zh-CN" sz="1500">
                <a:latin typeface="Times New Roman"/>
                <a:ea typeface="Times New Roman"/>
                <a:cs typeface="Times New Roman"/>
                <a:sym typeface="Times New Roman"/>
              </a:rPr>
              <a:t>For each company size, full-time positions have higher median salaries compared to part-time and Freelance type. </a:t>
            </a:r>
            <a:r>
              <a:rPr lang="zh-CN" sz="1500">
                <a:latin typeface="Times New Roman"/>
                <a:ea typeface="Times New Roman"/>
                <a:cs typeface="Times New Roman"/>
                <a:sym typeface="Times New Roman"/>
              </a:rPr>
              <a:t>（For example, the median salary for a full-time position at a small company might be $76K, while for a part-time position, it might be $20k. ）</a:t>
            </a:r>
            <a:endParaRPr sz="15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1" lang="zh-CN" sz="1400">
                <a:latin typeface="Times New Roman"/>
                <a:ea typeface="Times New Roman"/>
                <a:cs typeface="Times New Roman"/>
                <a:sym typeface="Times New Roman"/>
              </a:rPr>
              <a:t>However, small companies tend to offer higher average salaries for contract positions compared to medium and large-sized companies. </a:t>
            </a:r>
            <a:r>
              <a:rPr lang="zh-CN" sz="1400">
                <a:latin typeface="Times New Roman"/>
                <a:ea typeface="Times New Roman"/>
                <a:cs typeface="Times New Roman"/>
                <a:sym typeface="Times New Roman"/>
              </a:rPr>
              <a:t>（For instance, the box plot shows that the median salary for a contract position at a small company is $416k, while for a large company, it's only $185k. ）</a:t>
            </a:r>
            <a:endParaRPr sz="1500">
              <a:latin typeface="Times New Roman"/>
              <a:ea typeface="Times New Roman"/>
              <a:cs typeface="Times New Roman"/>
              <a:sym typeface="Times New Roman"/>
            </a:endParaRPr>
          </a:p>
        </p:txBody>
      </p:sp>
      <p:pic>
        <p:nvPicPr>
          <p:cNvPr id="205" name="Google Shape;205;p34"/>
          <p:cNvPicPr preferRelativeResize="0"/>
          <p:nvPr/>
        </p:nvPicPr>
        <p:blipFill>
          <a:blip r:embed="rId3">
            <a:alphaModFix/>
          </a:blip>
          <a:stretch>
            <a:fillRect/>
          </a:stretch>
        </p:blipFill>
        <p:spPr>
          <a:xfrm>
            <a:off x="7567050" y="0"/>
            <a:ext cx="1576950" cy="157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5"/>
          <p:cNvPicPr preferRelativeResize="0"/>
          <p:nvPr/>
        </p:nvPicPr>
        <p:blipFill>
          <a:blip r:embed="rId3">
            <a:alphaModFix/>
          </a:blip>
          <a:stretch>
            <a:fillRect/>
          </a:stretch>
        </p:blipFill>
        <p:spPr>
          <a:xfrm>
            <a:off x="1263475" y="0"/>
            <a:ext cx="5977826" cy="2893225"/>
          </a:xfrm>
          <a:prstGeom prst="rect">
            <a:avLst/>
          </a:prstGeom>
          <a:noFill/>
          <a:ln>
            <a:noFill/>
          </a:ln>
        </p:spPr>
      </p:pic>
      <p:pic>
        <p:nvPicPr>
          <p:cNvPr id="211" name="Google Shape;211;p35"/>
          <p:cNvPicPr preferRelativeResize="0"/>
          <p:nvPr/>
        </p:nvPicPr>
        <p:blipFill>
          <a:blip r:embed="rId4">
            <a:alphaModFix/>
          </a:blip>
          <a:stretch>
            <a:fillRect/>
          </a:stretch>
        </p:blipFill>
        <p:spPr>
          <a:xfrm>
            <a:off x="1877275" y="2893225"/>
            <a:ext cx="4887525" cy="2149275"/>
          </a:xfrm>
          <a:prstGeom prst="rect">
            <a:avLst/>
          </a:prstGeom>
          <a:noFill/>
          <a:ln>
            <a:noFill/>
          </a:ln>
        </p:spPr>
      </p:pic>
      <p:pic>
        <p:nvPicPr>
          <p:cNvPr id="212" name="Google Shape;212;p35"/>
          <p:cNvPicPr preferRelativeResize="0"/>
          <p:nvPr/>
        </p:nvPicPr>
        <p:blipFill>
          <a:blip r:embed="rId5">
            <a:alphaModFix/>
          </a:blip>
          <a:stretch>
            <a:fillRect/>
          </a:stretch>
        </p:blipFill>
        <p:spPr>
          <a:xfrm>
            <a:off x="7567050" y="0"/>
            <a:ext cx="1576950" cy="1572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0" y="179469"/>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b="1" lang="zh-CN" sz="2300">
                <a:latin typeface="Times New Roman"/>
                <a:ea typeface="Times New Roman"/>
                <a:cs typeface="Times New Roman"/>
                <a:sym typeface="Times New Roman"/>
              </a:rPr>
              <a:t>Inferences - Dashboard 4 (Salary Analysis - III)</a:t>
            </a:r>
            <a:endParaRPr b="1" sz="2300">
              <a:latin typeface="Times New Roman"/>
              <a:ea typeface="Times New Roman"/>
              <a:cs typeface="Times New Roman"/>
              <a:sym typeface="Times New Roman"/>
            </a:endParaRPr>
          </a:p>
        </p:txBody>
      </p:sp>
      <p:sp>
        <p:nvSpPr>
          <p:cNvPr id="218" name="Google Shape;218;p36"/>
          <p:cNvSpPr txBox="1"/>
          <p:nvPr>
            <p:ph idx="1" type="body"/>
          </p:nvPr>
        </p:nvSpPr>
        <p:spPr>
          <a:xfrm>
            <a:off x="705150" y="1207694"/>
            <a:ext cx="7886700" cy="3263400"/>
          </a:xfrm>
          <a:prstGeom prst="rect">
            <a:avLst/>
          </a:prstGeom>
          <a:noFill/>
          <a:ln>
            <a:noFill/>
          </a:ln>
        </p:spPr>
        <p:txBody>
          <a:bodyPr anchorCtr="0" anchor="t" bIns="34275" lIns="68575" spcFirstLastPara="1" rIns="68575" wrap="square" tIns="34275">
            <a:normAutofit/>
          </a:bodyPr>
          <a:lstStyle/>
          <a:p>
            <a:pPr indent="0" lvl="0" marL="177800" rtl="0" algn="just">
              <a:lnSpc>
                <a:spcPct val="90000"/>
              </a:lnSpc>
              <a:spcBef>
                <a:spcPts val="800"/>
              </a:spcBef>
              <a:spcAft>
                <a:spcPts val="0"/>
              </a:spcAft>
              <a:buNone/>
            </a:pPr>
            <a:r>
              <a:rPr lang="zh-CN" sz="1400">
                <a:latin typeface="Times New Roman"/>
                <a:ea typeface="Times New Roman"/>
                <a:cs typeface="Times New Roman"/>
                <a:sym typeface="Times New Roman"/>
              </a:rPr>
              <a:t>Below are some inferences from the Analysis :</a:t>
            </a:r>
            <a:endParaRPr sz="1400">
              <a:latin typeface="Times New Roman"/>
              <a:ea typeface="Times New Roman"/>
              <a:cs typeface="Times New Roman"/>
              <a:sym typeface="Times New Roman"/>
            </a:endParaRPr>
          </a:p>
          <a:p>
            <a:pPr indent="-317500" lvl="0" marL="457200" rtl="0" algn="l">
              <a:lnSpc>
                <a:spcPct val="115000"/>
              </a:lnSpc>
              <a:spcBef>
                <a:spcPts val="1200"/>
              </a:spcBef>
              <a:spcAft>
                <a:spcPts val="0"/>
              </a:spcAft>
              <a:buSzPts val="1400"/>
              <a:buFont typeface="Times New Roman"/>
              <a:buChar char="-"/>
            </a:pPr>
            <a:r>
              <a:rPr lang="zh-CN" sz="1400">
                <a:latin typeface="Times New Roman"/>
                <a:ea typeface="Times New Roman"/>
                <a:cs typeface="Times New Roman"/>
                <a:sym typeface="Times New Roman"/>
              </a:rPr>
              <a:t>The job of remote type ratio shows that 62.77% of jobs are fully remote which account for the majority of job types. </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zh-CN" sz="1400">
                <a:latin typeface="Times New Roman"/>
                <a:ea typeface="Times New Roman"/>
                <a:cs typeface="Times New Roman"/>
                <a:sym typeface="Times New Roman"/>
              </a:rPr>
              <a:t>The bar chart of salary types shows that the average salary of a fully remote job is 122k which is higher than other job types.</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zh-CN" sz="1400">
                <a:latin typeface="Times New Roman"/>
                <a:ea typeface="Times New Roman"/>
                <a:cs typeface="Times New Roman"/>
                <a:sym typeface="Times New Roman"/>
              </a:rPr>
              <a:t> The average salary trend by year indicates that the salary by year had an increasing trend from 2020 to 2022.</a:t>
            </a:r>
            <a:endParaRPr sz="1400">
              <a:latin typeface="Times New Roman"/>
              <a:ea typeface="Times New Roman"/>
              <a:cs typeface="Times New Roman"/>
              <a:sym typeface="Times New Roman"/>
            </a:endParaRPr>
          </a:p>
          <a:p>
            <a:pPr indent="0" lvl="0" marL="457200" rtl="0" algn="just">
              <a:lnSpc>
                <a:spcPct val="90000"/>
              </a:lnSpc>
              <a:spcBef>
                <a:spcPts val="1200"/>
              </a:spcBef>
              <a:spcAft>
                <a:spcPts val="0"/>
              </a:spcAft>
              <a:buNone/>
            </a:pPr>
            <a:r>
              <a:t/>
            </a:r>
            <a:endParaRPr sz="1400">
              <a:latin typeface="Times New Roman"/>
              <a:ea typeface="Times New Roman"/>
              <a:cs typeface="Times New Roman"/>
              <a:sym typeface="Times New Roman"/>
            </a:endParaRPr>
          </a:p>
          <a:p>
            <a:pPr indent="0" lvl="0" marL="177800" rtl="0" algn="just">
              <a:lnSpc>
                <a:spcPct val="90000"/>
              </a:lnSpc>
              <a:spcBef>
                <a:spcPts val="800"/>
              </a:spcBef>
              <a:spcAft>
                <a:spcPts val="0"/>
              </a:spcAft>
              <a:buNone/>
            </a:pPr>
            <a:r>
              <a:t/>
            </a:r>
            <a:endParaRPr sz="1900">
              <a:latin typeface="Times New Roman"/>
              <a:ea typeface="Times New Roman"/>
              <a:cs typeface="Times New Roman"/>
              <a:sym typeface="Times New Roman"/>
            </a:endParaRPr>
          </a:p>
          <a:p>
            <a:pPr indent="-50800" lvl="0" marL="177800" rtl="0" algn="l">
              <a:lnSpc>
                <a:spcPct val="90000"/>
              </a:lnSpc>
              <a:spcBef>
                <a:spcPts val="800"/>
              </a:spcBef>
              <a:spcAft>
                <a:spcPts val="0"/>
              </a:spcAft>
              <a:buClr>
                <a:schemeClr val="dk1"/>
              </a:buClr>
              <a:buSzPts val="2100"/>
              <a:buNone/>
            </a:pPr>
            <a:r>
              <a:t/>
            </a:r>
            <a:endParaRPr/>
          </a:p>
        </p:txBody>
      </p:sp>
      <p:pic>
        <p:nvPicPr>
          <p:cNvPr id="219" name="Google Shape;219;p36"/>
          <p:cNvPicPr preferRelativeResize="0"/>
          <p:nvPr/>
        </p:nvPicPr>
        <p:blipFill>
          <a:blip r:embed="rId3">
            <a:alphaModFix/>
          </a:blip>
          <a:stretch>
            <a:fillRect/>
          </a:stretch>
        </p:blipFill>
        <p:spPr>
          <a:xfrm>
            <a:off x="7567050" y="0"/>
            <a:ext cx="1576950" cy="1572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300"/>
              <a:buFont typeface="Calibri"/>
              <a:buNone/>
            </a:pPr>
            <a:r>
              <a:rPr b="1" lang="zh-CN">
                <a:latin typeface="Times New Roman"/>
                <a:ea typeface="Times New Roman"/>
                <a:cs typeface="Times New Roman"/>
                <a:sym typeface="Times New Roman"/>
              </a:rPr>
              <a:t>Conclusion </a:t>
            </a:r>
            <a:endParaRPr/>
          </a:p>
        </p:txBody>
      </p:sp>
      <p:sp>
        <p:nvSpPr>
          <p:cNvPr id="225" name="Google Shape;225;p37"/>
          <p:cNvSpPr txBox="1"/>
          <p:nvPr>
            <p:ph idx="1" type="body"/>
          </p:nvPr>
        </p:nvSpPr>
        <p:spPr>
          <a:xfrm>
            <a:off x="382600" y="1309250"/>
            <a:ext cx="8039400" cy="3714600"/>
          </a:xfrm>
          <a:prstGeom prst="rect">
            <a:avLst/>
          </a:prstGeom>
          <a:noFill/>
          <a:ln>
            <a:noFill/>
          </a:ln>
        </p:spPr>
        <p:txBody>
          <a:bodyPr anchorCtr="0" anchor="t" bIns="34275" lIns="68575" spcFirstLastPara="1" rIns="68575" wrap="square" tIns="34275">
            <a:normAutofit/>
          </a:bodyPr>
          <a:lstStyle/>
          <a:p>
            <a:pPr indent="0" lvl="0" marL="177800" rtl="0" algn="just">
              <a:lnSpc>
                <a:spcPct val="90000"/>
              </a:lnSpc>
              <a:spcBef>
                <a:spcPts val="800"/>
              </a:spcBef>
              <a:spcAft>
                <a:spcPts val="0"/>
              </a:spcAft>
              <a:buNone/>
            </a:pPr>
            <a:r>
              <a:rPr lang="zh-CN" sz="1900">
                <a:highlight>
                  <a:schemeClr val="lt1"/>
                </a:highlight>
              </a:rPr>
              <a:t>It's worth noting that data science salaries have been increasing in recent years, reflecting the high demand for data-related skills. </a:t>
            </a:r>
            <a:endParaRPr sz="1900">
              <a:highlight>
                <a:schemeClr val="lt1"/>
              </a:highlight>
            </a:endParaRPr>
          </a:p>
          <a:p>
            <a:pPr indent="0" lvl="0" marL="177800" rtl="0" algn="just">
              <a:lnSpc>
                <a:spcPct val="90000"/>
              </a:lnSpc>
              <a:spcBef>
                <a:spcPts val="800"/>
              </a:spcBef>
              <a:spcAft>
                <a:spcPts val="0"/>
              </a:spcAft>
              <a:buNone/>
            </a:pPr>
            <a:r>
              <a:rPr lang="zh-CN" sz="1900">
                <a:highlight>
                  <a:schemeClr val="lt1"/>
                </a:highlight>
              </a:rPr>
              <a:t>However, as with any industry, it's important for job seekers to do their research and assess the full range of factors when considering job opportunities. </a:t>
            </a:r>
            <a:endParaRPr sz="1900">
              <a:highlight>
                <a:schemeClr val="lt1"/>
              </a:highlight>
            </a:endParaRPr>
          </a:p>
          <a:p>
            <a:pPr indent="0" lvl="0" marL="177800" rtl="0" algn="just">
              <a:lnSpc>
                <a:spcPct val="90000"/>
              </a:lnSpc>
              <a:spcBef>
                <a:spcPts val="800"/>
              </a:spcBef>
              <a:spcAft>
                <a:spcPts val="0"/>
              </a:spcAft>
              <a:buNone/>
            </a:pPr>
            <a:r>
              <a:rPr lang="zh-CN" sz="1900">
                <a:highlight>
                  <a:schemeClr val="lt1"/>
                </a:highlight>
              </a:rPr>
              <a:t>By carefully considering factors like job title, location, experience level, and company size, job seekers can make informed decisions about pursuing a career in data science.</a:t>
            </a:r>
            <a:endParaRPr sz="2800">
              <a:highlight>
                <a:schemeClr val="lt1"/>
              </a:highlight>
            </a:endParaRPr>
          </a:p>
          <a:p>
            <a:pPr indent="-25400" lvl="0" marL="177800" rtl="0" algn="just">
              <a:lnSpc>
                <a:spcPct val="90000"/>
              </a:lnSpc>
              <a:spcBef>
                <a:spcPts val="800"/>
              </a:spcBef>
              <a:spcAft>
                <a:spcPts val="0"/>
              </a:spcAft>
              <a:buClr>
                <a:schemeClr val="dk1"/>
              </a:buClr>
              <a:buSzPts val="2500"/>
              <a:buNone/>
            </a:pPr>
            <a:r>
              <a:t/>
            </a:r>
            <a:endParaRPr sz="2500"/>
          </a:p>
          <a:p>
            <a:pPr indent="-38100" lvl="1" marL="520700" rtl="0" algn="just">
              <a:lnSpc>
                <a:spcPct val="90000"/>
              </a:lnSpc>
              <a:spcBef>
                <a:spcPts val="400"/>
              </a:spcBef>
              <a:spcAft>
                <a:spcPts val="0"/>
              </a:spcAft>
              <a:buClr>
                <a:schemeClr val="dk1"/>
              </a:buClr>
              <a:buSzPts val="2200"/>
              <a:buNone/>
            </a:pPr>
            <a:r>
              <a:t/>
            </a:r>
            <a:endParaRPr sz="2200"/>
          </a:p>
          <a:p>
            <a:pPr indent="-38100" lvl="0" marL="177800" rtl="0" algn="l">
              <a:lnSpc>
                <a:spcPct val="90000"/>
              </a:lnSpc>
              <a:spcBef>
                <a:spcPts val="800"/>
              </a:spcBef>
              <a:spcAft>
                <a:spcPts val="0"/>
              </a:spcAft>
              <a:buClr>
                <a:schemeClr val="dk1"/>
              </a:buClr>
              <a:buSzPts val="2100"/>
              <a:buNone/>
            </a:pPr>
            <a:r>
              <a:t/>
            </a:r>
            <a:endParaRPr/>
          </a:p>
        </p:txBody>
      </p:sp>
      <p:pic>
        <p:nvPicPr>
          <p:cNvPr id="226" name="Google Shape;226;p37"/>
          <p:cNvPicPr preferRelativeResize="0"/>
          <p:nvPr/>
        </p:nvPicPr>
        <p:blipFill>
          <a:blip r:embed="rId3">
            <a:alphaModFix/>
          </a:blip>
          <a:stretch>
            <a:fillRect/>
          </a:stretch>
        </p:blipFill>
        <p:spPr>
          <a:xfrm>
            <a:off x="7826165" y="0"/>
            <a:ext cx="1271410" cy="1268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8"/>
          <p:cNvPicPr preferRelativeResize="0"/>
          <p:nvPr/>
        </p:nvPicPr>
        <p:blipFill>
          <a:blip r:embed="rId3">
            <a:alphaModFix/>
          </a:blip>
          <a:stretch>
            <a:fillRect/>
          </a:stretch>
        </p:blipFill>
        <p:spPr>
          <a:xfrm>
            <a:off x="1708175" y="1121600"/>
            <a:ext cx="5505450" cy="2362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26"/>
          <p:cNvSpPr txBox="1"/>
          <p:nvPr>
            <p:ph type="title"/>
          </p:nvPr>
        </p:nvSpPr>
        <p:spPr>
          <a:xfrm>
            <a:off x="446200" y="366273"/>
            <a:ext cx="7886700" cy="633300"/>
          </a:xfrm>
          <a:prstGeom prst="rect">
            <a:avLst/>
          </a:prstGeom>
          <a:noFill/>
          <a:ln>
            <a:noFill/>
          </a:ln>
        </p:spPr>
        <p:txBody>
          <a:bodyPr anchorCtr="0" anchor="ctr" bIns="34275" lIns="68575" spcFirstLastPara="1" rIns="68575" wrap="square" tIns="34275">
            <a:noAutofit/>
          </a:bodyPr>
          <a:lstStyle/>
          <a:p>
            <a:pPr indent="0" lvl="0" marL="0" rtl="0" algn="ctr">
              <a:lnSpc>
                <a:spcPct val="122222"/>
              </a:lnSpc>
              <a:spcBef>
                <a:spcPts val="0"/>
              </a:spcBef>
              <a:spcAft>
                <a:spcPts val="0"/>
              </a:spcAft>
              <a:buClr>
                <a:schemeClr val="dk1"/>
              </a:buClr>
              <a:buSzPts val="990"/>
              <a:buFont typeface="Arial"/>
              <a:buNone/>
            </a:pPr>
            <a:r>
              <a:rPr b="1" lang="zh-CN" sz="3030">
                <a:solidFill>
                  <a:srgbClr val="202124"/>
                </a:solidFill>
                <a:highlight>
                  <a:schemeClr val="lt1"/>
                </a:highlight>
                <a:latin typeface="Times New Roman"/>
                <a:ea typeface="Times New Roman"/>
                <a:cs typeface="Times New Roman"/>
                <a:sym typeface="Times New Roman"/>
              </a:rPr>
              <a:t>Data Science Job Salaries</a:t>
            </a:r>
            <a:endParaRPr b="1" sz="3030">
              <a:solidFill>
                <a:srgbClr val="202124"/>
              </a:solidFill>
              <a:highlight>
                <a:schemeClr val="lt1"/>
              </a:highlight>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3240"/>
              <a:buFont typeface="Calibri"/>
              <a:buNone/>
            </a:pPr>
            <a:r>
              <a:t/>
            </a:r>
            <a:endParaRPr sz="3240"/>
          </a:p>
        </p:txBody>
      </p:sp>
      <p:sp>
        <p:nvSpPr>
          <p:cNvPr id="149" name="Google Shape;149;p26"/>
          <p:cNvSpPr txBox="1"/>
          <p:nvPr>
            <p:ph idx="1" type="body"/>
          </p:nvPr>
        </p:nvSpPr>
        <p:spPr>
          <a:xfrm>
            <a:off x="446200" y="940050"/>
            <a:ext cx="5462400" cy="3897300"/>
          </a:xfrm>
          <a:prstGeom prst="rect">
            <a:avLst/>
          </a:prstGeom>
          <a:noFill/>
          <a:ln>
            <a:noFill/>
          </a:ln>
        </p:spPr>
        <p:txBody>
          <a:bodyPr anchorCtr="0" anchor="t" bIns="34275" lIns="68575" spcFirstLastPara="1" rIns="68575" wrap="square" tIns="34275">
            <a:normAutofit fontScale="85000" lnSpcReduction="10000"/>
          </a:bodyPr>
          <a:lstStyle/>
          <a:p>
            <a:pPr indent="-304165" lvl="0" marL="457200" rtl="0" algn="l">
              <a:lnSpc>
                <a:spcPct val="115000"/>
              </a:lnSpc>
              <a:spcBef>
                <a:spcPts val="1500"/>
              </a:spcBef>
              <a:spcAft>
                <a:spcPts val="0"/>
              </a:spcAft>
              <a:buSzPct val="81961"/>
              <a:buFont typeface="Times New Roman"/>
              <a:buChar char="❖"/>
            </a:pPr>
            <a:r>
              <a:rPr b="1" lang="zh-CN" sz="1708">
                <a:solidFill>
                  <a:srgbClr val="1C4587"/>
                </a:solidFill>
                <a:highlight>
                  <a:schemeClr val="lt1"/>
                </a:highlight>
                <a:latin typeface="Times New Roman"/>
                <a:ea typeface="Times New Roman"/>
                <a:cs typeface="Times New Roman"/>
                <a:sym typeface="Times New Roman"/>
              </a:rPr>
              <a:t>Data science</a:t>
            </a:r>
            <a:r>
              <a:rPr lang="zh-CN" sz="1600">
                <a:highlight>
                  <a:schemeClr val="lt1"/>
                </a:highlight>
                <a:latin typeface="Times New Roman"/>
                <a:ea typeface="Times New Roman"/>
                <a:cs typeface="Times New Roman"/>
                <a:sym typeface="Times New Roman"/>
              </a:rPr>
              <a:t> is an exciting and rapidly growing field with many opportunities for job seekers. One important factor to consider when exploring job opportunities in data science is the potential salary. However, determining the appropriate salary for a given role can be challenging, as there are many factors that can impact salaries, including location, experience level, and job title.</a:t>
            </a:r>
            <a:endParaRPr sz="1600">
              <a:highlight>
                <a:schemeClr val="lt1"/>
              </a:highlight>
              <a:latin typeface="Times New Roman"/>
              <a:ea typeface="Times New Roman"/>
              <a:cs typeface="Times New Roman"/>
              <a:sym typeface="Times New Roman"/>
            </a:endParaRPr>
          </a:p>
          <a:p>
            <a:pPr indent="-314960" lvl="0" marL="457200" rtl="0" algn="l">
              <a:lnSpc>
                <a:spcPct val="115000"/>
              </a:lnSpc>
              <a:spcBef>
                <a:spcPts val="0"/>
              </a:spcBef>
              <a:spcAft>
                <a:spcPts val="0"/>
              </a:spcAft>
              <a:buSzPct val="100000"/>
              <a:buFont typeface="Times New Roman"/>
              <a:buChar char="❖"/>
            </a:pPr>
            <a:r>
              <a:rPr lang="zh-CN" sz="1600">
                <a:highlight>
                  <a:schemeClr val="lt1"/>
                </a:highlight>
                <a:latin typeface="Times New Roman"/>
                <a:ea typeface="Times New Roman"/>
                <a:cs typeface="Times New Roman"/>
                <a:sym typeface="Times New Roman"/>
              </a:rPr>
              <a:t>To help job seekers better understand data science job salaries, a dataset has been compiled on Kaggle that contains information on job postings for data science roles from the year 2020 to 2022.</a:t>
            </a:r>
            <a:endParaRPr sz="1600">
              <a:highlight>
                <a:schemeClr val="lt1"/>
              </a:highlight>
              <a:latin typeface="Times New Roman"/>
              <a:ea typeface="Times New Roman"/>
              <a:cs typeface="Times New Roman"/>
              <a:sym typeface="Times New Roman"/>
            </a:endParaRPr>
          </a:p>
          <a:p>
            <a:pPr indent="-314960" lvl="0" marL="457200" rtl="0" algn="l">
              <a:lnSpc>
                <a:spcPct val="115000"/>
              </a:lnSpc>
              <a:spcBef>
                <a:spcPts val="0"/>
              </a:spcBef>
              <a:spcAft>
                <a:spcPts val="0"/>
              </a:spcAft>
              <a:buSzPct val="100000"/>
              <a:buFont typeface="Times New Roman"/>
              <a:buChar char="❖"/>
            </a:pPr>
            <a:r>
              <a:rPr lang="zh-CN" sz="1600">
                <a:highlight>
                  <a:schemeClr val="lt1"/>
                </a:highlight>
                <a:latin typeface="Times New Roman"/>
                <a:ea typeface="Times New Roman"/>
                <a:cs typeface="Times New Roman"/>
                <a:sym typeface="Times New Roman"/>
              </a:rPr>
              <a:t>The dataset includes salary information, job titles, experience level , employment type as well as other relevant details like company location , company size ,remote ratio etc.</a:t>
            </a:r>
            <a:endParaRPr sz="1600">
              <a:highlight>
                <a:schemeClr val="lt1"/>
              </a:highlight>
              <a:latin typeface="Times New Roman"/>
              <a:ea typeface="Times New Roman"/>
              <a:cs typeface="Times New Roman"/>
              <a:sym typeface="Times New Roman"/>
            </a:endParaRPr>
          </a:p>
          <a:p>
            <a:pPr indent="-314960" lvl="0" marL="457200" rtl="0" algn="l">
              <a:lnSpc>
                <a:spcPct val="115000"/>
              </a:lnSpc>
              <a:spcBef>
                <a:spcPts val="0"/>
              </a:spcBef>
              <a:spcAft>
                <a:spcPts val="0"/>
              </a:spcAft>
              <a:buSzPct val="100000"/>
              <a:buFont typeface="Times New Roman"/>
              <a:buChar char="❖"/>
            </a:pPr>
            <a:r>
              <a:rPr lang="zh-CN" sz="1600">
                <a:highlight>
                  <a:schemeClr val="lt1"/>
                </a:highlight>
                <a:latin typeface="Times New Roman"/>
                <a:ea typeface="Times New Roman"/>
                <a:cs typeface="Times New Roman"/>
                <a:sym typeface="Times New Roman"/>
              </a:rPr>
              <a:t> By analyzing this dataset, we can gain insights into trends in data science job salaries and better understand the factors that influence salary ranges in this field.</a:t>
            </a:r>
            <a:endParaRPr sz="1600">
              <a:highlight>
                <a:schemeClr val="lt1"/>
              </a:highlight>
              <a:latin typeface="Times New Roman"/>
              <a:ea typeface="Times New Roman"/>
              <a:cs typeface="Times New Roman"/>
              <a:sym typeface="Times New Roman"/>
            </a:endParaRPr>
          </a:p>
          <a:p>
            <a:pPr indent="0" lvl="0" marL="0" rtl="0" algn="just">
              <a:lnSpc>
                <a:spcPct val="90000"/>
              </a:lnSpc>
              <a:spcBef>
                <a:spcPts val="800"/>
              </a:spcBef>
              <a:spcAft>
                <a:spcPts val="0"/>
              </a:spcAft>
              <a:buClr>
                <a:schemeClr val="dk1"/>
              </a:buClr>
              <a:buSzPct val="100000"/>
              <a:buNone/>
            </a:pPr>
            <a:r>
              <a:t/>
            </a:r>
            <a:endParaRPr sz="1500"/>
          </a:p>
        </p:txBody>
      </p:sp>
      <p:pic>
        <p:nvPicPr>
          <p:cNvPr id="150" name="Google Shape;150;p26"/>
          <p:cNvPicPr preferRelativeResize="0"/>
          <p:nvPr/>
        </p:nvPicPr>
        <p:blipFill>
          <a:blip r:embed="rId3">
            <a:alphaModFix/>
          </a:blip>
          <a:stretch>
            <a:fillRect/>
          </a:stretch>
        </p:blipFill>
        <p:spPr>
          <a:xfrm>
            <a:off x="5908600" y="605950"/>
            <a:ext cx="3248575" cy="3240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31075" y="154819"/>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b="1" lang="zh-CN" sz="2900">
                <a:latin typeface="Times New Roman"/>
                <a:ea typeface="Times New Roman"/>
                <a:cs typeface="Times New Roman"/>
                <a:sym typeface="Times New Roman"/>
              </a:rPr>
              <a:t>Business Questions</a:t>
            </a:r>
            <a:endParaRPr b="1" sz="2900">
              <a:latin typeface="Times New Roman"/>
              <a:ea typeface="Times New Roman"/>
              <a:cs typeface="Times New Roman"/>
              <a:sym typeface="Times New Roman"/>
            </a:endParaRPr>
          </a:p>
        </p:txBody>
      </p:sp>
      <p:sp>
        <p:nvSpPr>
          <p:cNvPr id="156" name="Google Shape;156;p27"/>
          <p:cNvSpPr txBox="1"/>
          <p:nvPr>
            <p:ph idx="1" type="body"/>
          </p:nvPr>
        </p:nvSpPr>
        <p:spPr>
          <a:xfrm>
            <a:off x="628650" y="1096725"/>
            <a:ext cx="8553000" cy="4046700"/>
          </a:xfrm>
          <a:prstGeom prst="rect">
            <a:avLst/>
          </a:prstGeom>
          <a:noFill/>
          <a:ln>
            <a:noFill/>
          </a:ln>
        </p:spPr>
        <p:txBody>
          <a:bodyPr anchorCtr="0" anchor="t" bIns="34275" lIns="68575" spcFirstLastPara="1" rIns="68575" wrap="square" tIns="34275">
            <a:normAutofit fontScale="25000"/>
          </a:bodyPr>
          <a:lstStyle/>
          <a:p>
            <a:pPr indent="0" lvl="0" marL="0" rtl="0" algn="l">
              <a:lnSpc>
                <a:spcPct val="150000"/>
              </a:lnSpc>
              <a:spcBef>
                <a:spcPts val="0"/>
              </a:spcBef>
              <a:spcAft>
                <a:spcPts val="0"/>
              </a:spcAft>
              <a:buNone/>
            </a:pPr>
            <a:r>
              <a:rPr lang="zh-CN" sz="5300">
                <a:latin typeface="Times New Roman"/>
                <a:ea typeface="Times New Roman"/>
                <a:cs typeface="Times New Roman"/>
                <a:sym typeface="Times New Roman"/>
              </a:rPr>
              <a:t>Few Questions we would like answer are :</a:t>
            </a:r>
            <a:endParaRPr sz="5300">
              <a:latin typeface="Times New Roman"/>
              <a:ea typeface="Times New Roman"/>
              <a:cs typeface="Times New Roman"/>
              <a:sym typeface="Times New Roman"/>
            </a:endParaRPr>
          </a:p>
          <a:p>
            <a:pPr indent="-312737" lvl="0" marL="457200" rtl="0" algn="l">
              <a:lnSpc>
                <a:spcPct val="150000"/>
              </a:lnSpc>
              <a:spcBef>
                <a:spcPts val="0"/>
              </a:spcBef>
              <a:spcAft>
                <a:spcPts val="0"/>
              </a:spcAft>
              <a:buSzPct val="100000"/>
              <a:buFont typeface="Times New Roman"/>
              <a:buChar char="★"/>
            </a:pPr>
            <a:r>
              <a:rPr lang="zh-CN" sz="5300">
                <a:latin typeface="Times New Roman"/>
                <a:ea typeface="Times New Roman"/>
                <a:cs typeface="Times New Roman"/>
                <a:sym typeface="Times New Roman"/>
              </a:rPr>
              <a:t>What kind of Job roles are there in the Data science Industry ?</a:t>
            </a:r>
            <a:endParaRPr sz="5300">
              <a:latin typeface="Times New Roman"/>
              <a:ea typeface="Times New Roman"/>
              <a:cs typeface="Times New Roman"/>
              <a:sym typeface="Times New Roman"/>
            </a:endParaRPr>
          </a:p>
          <a:p>
            <a:pPr indent="-312737" lvl="0" marL="457200" rtl="0" algn="l">
              <a:lnSpc>
                <a:spcPct val="150000"/>
              </a:lnSpc>
              <a:spcBef>
                <a:spcPts val="0"/>
              </a:spcBef>
              <a:spcAft>
                <a:spcPts val="0"/>
              </a:spcAft>
              <a:buSzPct val="100000"/>
              <a:buFont typeface="Times New Roman"/>
              <a:buChar char="★"/>
            </a:pPr>
            <a:r>
              <a:rPr lang="zh-CN" sz="5300">
                <a:latin typeface="Times New Roman"/>
                <a:ea typeface="Times New Roman"/>
                <a:cs typeface="Times New Roman"/>
                <a:sym typeface="Times New Roman"/>
              </a:rPr>
              <a:t>What is the Salary Distribution Range in the Data Science Industry ?</a:t>
            </a:r>
            <a:endParaRPr sz="5300">
              <a:latin typeface="Times New Roman"/>
              <a:ea typeface="Times New Roman"/>
              <a:cs typeface="Times New Roman"/>
              <a:sym typeface="Times New Roman"/>
            </a:endParaRPr>
          </a:p>
          <a:p>
            <a:pPr indent="-312737" lvl="0" marL="457200" rtl="0" algn="l">
              <a:lnSpc>
                <a:spcPct val="150000"/>
              </a:lnSpc>
              <a:spcBef>
                <a:spcPts val="0"/>
              </a:spcBef>
              <a:spcAft>
                <a:spcPts val="0"/>
              </a:spcAft>
              <a:buSzPct val="100000"/>
              <a:buFont typeface="Times New Roman"/>
              <a:buChar char="★"/>
            </a:pPr>
            <a:r>
              <a:rPr lang="zh-CN" sz="5300">
                <a:latin typeface="Times New Roman"/>
                <a:ea typeface="Times New Roman"/>
                <a:cs typeface="Times New Roman"/>
                <a:sym typeface="Times New Roman"/>
              </a:rPr>
              <a:t>Which are the Top 10 highest paid Data science Job Titles ? What is their Average salary ?</a:t>
            </a:r>
            <a:endParaRPr sz="5300">
              <a:latin typeface="Times New Roman"/>
              <a:ea typeface="Times New Roman"/>
              <a:cs typeface="Times New Roman"/>
              <a:sym typeface="Times New Roman"/>
            </a:endParaRPr>
          </a:p>
          <a:p>
            <a:pPr indent="-312737" lvl="0" marL="457200" rtl="0" algn="l">
              <a:lnSpc>
                <a:spcPct val="150000"/>
              </a:lnSpc>
              <a:spcBef>
                <a:spcPts val="0"/>
              </a:spcBef>
              <a:spcAft>
                <a:spcPts val="0"/>
              </a:spcAft>
              <a:buSzPct val="100000"/>
              <a:buFont typeface="Times New Roman"/>
              <a:buChar char="★"/>
            </a:pPr>
            <a:r>
              <a:rPr lang="zh-CN" sz="5300">
                <a:latin typeface="Times New Roman"/>
                <a:ea typeface="Times New Roman"/>
                <a:cs typeface="Times New Roman"/>
                <a:sym typeface="Times New Roman"/>
              </a:rPr>
              <a:t>Company Size : Do big companies </a:t>
            </a:r>
            <a:r>
              <a:rPr lang="zh-CN" sz="5300">
                <a:latin typeface="Times New Roman"/>
                <a:ea typeface="Times New Roman"/>
                <a:cs typeface="Times New Roman"/>
                <a:sym typeface="Times New Roman"/>
              </a:rPr>
              <a:t>offer</a:t>
            </a:r>
            <a:r>
              <a:rPr lang="zh-CN" sz="5300">
                <a:latin typeface="Times New Roman"/>
                <a:ea typeface="Times New Roman"/>
                <a:cs typeface="Times New Roman"/>
                <a:sym typeface="Times New Roman"/>
              </a:rPr>
              <a:t> higher Salary package ?</a:t>
            </a:r>
            <a:endParaRPr sz="5300">
              <a:latin typeface="Times New Roman"/>
              <a:ea typeface="Times New Roman"/>
              <a:cs typeface="Times New Roman"/>
              <a:sym typeface="Times New Roman"/>
            </a:endParaRPr>
          </a:p>
          <a:p>
            <a:pPr indent="-312737" lvl="0" marL="457200" rtl="0" algn="l">
              <a:lnSpc>
                <a:spcPct val="115000"/>
              </a:lnSpc>
              <a:spcBef>
                <a:spcPts val="0"/>
              </a:spcBef>
              <a:spcAft>
                <a:spcPts val="0"/>
              </a:spcAft>
              <a:buSzPct val="100000"/>
              <a:buFont typeface="Times New Roman"/>
              <a:buChar char="★"/>
            </a:pPr>
            <a:r>
              <a:rPr lang="zh-CN" sz="5300">
                <a:latin typeface="Times New Roman"/>
                <a:ea typeface="Times New Roman"/>
                <a:cs typeface="Times New Roman"/>
                <a:sym typeface="Times New Roman"/>
              </a:rPr>
              <a:t>Employment type : Is there any significant difference in the Average Salary for different Employment </a:t>
            </a:r>
            <a:r>
              <a:rPr lang="zh-CN" sz="5300">
                <a:latin typeface="Times New Roman"/>
                <a:ea typeface="Times New Roman"/>
                <a:cs typeface="Times New Roman"/>
                <a:sym typeface="Times New Roman"/>
              </a:rPr>
              <a:t>types (full time/contract/part time/freelance) ?</a:t>
            </a:r>
            <a:endParaRPr sz="5300">
              <a:latin typeface="Times New Roman"/>
              <a:ea typeface="Times New Roman"/>
              <a:cs typeface="Times New Roman"/>
              <a:sym typeface="Times New Roman"/>
            </a:endParaRPr>
          </a:p>
          <a:p>
            <a:pPr indent="-312737" lvl="0" marL="457200" rtl="0" algn="l">
              <a:lnSpc>
                <a:spcPct val="115000"/>
              </a:lnSpc>
              <a:spcBef>
                <a:spcPts val="0"/>
              </a:spcBef>
              <a:spcAft>
                <a:spcPts val="0"/>
              </a:spcAft>
              <a:buSzPct val="100000"/>
              <a:buFont typeface="Times New Roman"/>
              <a:buChar char="★"/>
            </a:pPr>
            <a:r>
              <a:rPr lang="zh-CN" sz="5300">
                <a:latin typeface="Times New Roman"/>
                <a:ea typeface="Times New Roman"/>
                <a:cs typeface="Times New Roman"/>
                <a:sym typeface="Times New Roman"/>
              </a:rPr>
              <a:t>Experience Level :  Is there any significant difference in the Average Salary for different Employment types (Entry level/Senior level/Mid-level/Executive level) ?</a:t>
            </a:r>
            <a:endParaRPr sz="5300">
              <a:latin typeface="Times New Roman"/>
              <a:ea typeface="Times New Roman"/>
              <a:cs typeface="Times New Roman"/>
              <a:sym typeface="Times New Roman"/>
            </a:endParaRPr>
          </a:p>
          <a:p>
            <a:pPr indent="-312737" lvl="0" marL="457200" rtl="0" algn="l">
              <a:lnSpc>
                <a:spcPct val="115000"/>
              </a:lnSpc>
              <a:spcBef>
                <a:spcPts val="0"/>
              </a:spcBef>
              <a:spcAft>
                <a:spcPts val="0"/>
              </a:spcAft>
              <a:buSzPct val="100000"/>
              <a:buFont typeface="Times New Roman"/>
              <a:buChar char="★"/>
            </a:pPr>
            <a:r>
              <a:rPr lang="zh-CN" sz="5300">
                <a:latin typeface="Times New Roman"/>
                <a:ea typeface="Times New Roman"/>
                <a:cs typeface="Times New Roman"/>
                <a:sym typeface="Times New Roman"/>
              </a:rPr>
              <a:t>Remote Type : Is there any significant difference in the Average Salary if the Job is Fully Remote/Hybrid/No remote ?</a:t>
            </a:r>
            <a:endParaRPr sz="5300">
              <a:latin typeface="Times New Roman"/>
              <a:ea typeface="Times New Roman"/>
              <a:cs typeface="Times New Roman"/>
              <a:sym typeface="Times New Roman"/>
            </a:endParaRPr>
          </a:p>
          <a:p>
            <a:pPr indent="-312737" lvl="0" marL="457200" rtl="0" algn="l">
              <a:lnSpc>
                <a:spcPct val="115000"/>
              </a:lnSpc>
              <a:spcBef>
                <a:spcPts val="0"/>
              </a:spcBef>
              <a:spcAft>
                <a:spcPts val="0"/>
              </a:spcAft>
              <a:buSzPct val="100000"/>
              <a:buFont typeface="Times New Roman"/>
              <a:buChar char="★"/>
            </a:pPr>
            <a:r>
              <a:rPr lang="zh-CN" sz="5300">
                <a:latin typeface="Times New Roman"/>
                <a:ea typeface="Times New Roman"/>
                <a:cs typeface="Times New Roman"/>
                <a:sym typeface="Times New Roman"/>
              </a:rPr>
              <a:t>Has the overall Data Science Salary increased/decreased from the year 2020 to 2022 ?</a:t>
            </a:r>
            <a:endParaRPr sz="5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4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ct val="100000"/>
              <a:buNone/>
            </a:pPr>
            <a:r>
              <a:t/>
            </a:r>
            <a:endParaRPr/>
          </a:p>
          <a:p>
            <a:pPr indent="-241300" lvl="0" marL="381000" rtl="0" algn="l">
              <a:lnSpc>
                <a:spcPct val="90000"/>
              </a:lnSpc>
              <a:spcBef>
                <a:spcPts val="800"/>
              </a:spcBef>
              <a:spcAft>
                <a:spcPts val="0"/>
              </a:spcAft>
              <a:buClr>
                <a:schemeClr val="dk1"/>
              </a:buClr>
              <a:buSzPct val="100000"/>
              <a:buFont typeface="Calibri"/>
              <a:buNone/>
            </a:pPr>
            <a:r>
              <a:t/>
            </a:r>
            <a:endParaRPr/>
          </a:p>
          <a:p>
            <a:pPr indent="-38100" lvl="0" marL="177800" rtl="0" algn="l">
              <a:lnSpc>
                <a:spcPct val="90000"/>
              </a:lnSpc>
              <a:spcBef>
                <a:spcPts val="800"/>
              </a:spcBef>
              <a:spcAft>
                <a:spcPts val="0"/>
              </a:spcAft>
              <a:buClr>
                <a:schemeClr val="dk1"/>
              </a:buClr>
              <a:buSzPct val="100000"/>
              <a:buNone/>
            </a:pPr>
            <a:r>
              <a:t/>
            </a:r>
            <a:endParaRPr/>
          </a:p>
        </p:txBody>
      </p:sp>
      <p:pic>
        <p:nvPicPr>
          <p:cNvPr id="157" name="Google Shape;157;p27"/>
          <p:cNvPicPr preferRelativeResize="0"/>
          <p:nvPr/>
        </p:nvPicPr>
        <p:blipFill>
          <a:blip r:embed="rId3">
            <a:alphaModFix/>
          </a:blip>
          <a:stretch>
            <a:fillRect/>
          </a:stretch>
        </p:blipFill>
        <p:spPr>
          <a:xfrm>
            <a:off x="7311350" y="0"/>
            <a:ext cx="1832650" cy="1827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246550" y="1812650"/>
            <a:ext cx="4878000" cy="984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970"/>
              <a:buFont typeface="Calibri"/>
              <a:buNone/>
            </a:pPr>
            <a:r>
              <a:rPr b="1" lang="zh-CN" sz="2370">
                <a:latin typeface="Times New Roman"/>
                <a:ea typeface="Times New Roman"/>
                <a:cs typeface="Times New Roman"/>
                <a:sym typeface="Times New Roman"/>
              </a:rPr>
              <a:t>Data Used In </a:t>
            </a:r>
            <a:endParaRPr b="1" sz="237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970"/>
              <a:buFont typeface="Calibri"/>
              <a:buNone/>
            </a:pPr>
            <a:r>
              <a:rPr b="1" lang="zh-CN" sz="2370">
                <a:latin typeface="Times New Roman"/>
                <a:ea typeface="Times New Roman"/>
                <a:cs typeface="Times New Roman"/>
                <a:sym typeface="Times New Roman"/>
              </a:rPr>
              <a:t>the Analysis</a:t>
            </a:r>
            <a:endParaRPr b="1" sz="2370">
              <a:latin typeface="Times New Roman"/>
              <a:ea typeface="Times New Roman"/>
              <a:cs typeface="Times New Roman"/>
              <a:sym typeface="Times New Roman"/>
            </a:endParaRPr>
          </a:p>
        </p:txBody>
      </p:sp>
      <p:sp>
        <p:nvSpPr>
          <p:cNvPr id="163" name="Google Shape;163;p28"/>
          <p:cNvSpPr txBox="1"/>
          <p:nvPr/>
        </p:nvSpPr>
        <p:spPr>
          <a:xfrm>
            <a:off x="3513050" y="615375"/>
            <a:ext cx="4878000" cy="4209900"/>
          </a:xfrm>
          <a:prstGeom prst="rect">
            <a:avLst/>
          </a:prstGeom>
          <a:noFill/>
          <a:ln>
            <a:noFill/>
          </a:ln>
        </p:spPr>
        <p:txBody>
          <a:bodyPr anchorCtr="0" anchor="t" bIns="34275" lIns="68575" spcFirstLastPara="1" rIns="68575" wrap="square" tIns="34275">
            <a:spAutoFit/>
          </a:bodyPr>
          <a:lstStyle/>
          <a:p>
            <a:pPr indent="-336550" lvl="0" marL="457200" rtl="0" algn="l">
              <a:spcBef>
                <a:spcPts val="0"/>
              </a:spcBef>
              <a:spcAft>
                <a:spcPts val="0"/>
              </a:spcAft>
              <a:buClr>
                <a:schemeClr val="dk1"/>
              </a:buClr>
              <a:buSzPts val="1700"/>
              <a:buFont typeface="Times New Roman"/>
              <a:buChar char="●"/>
            </a:pPr>
            <a:r>
              <a:rPr lang="zh-CN" sz="1700">
                <a:solidFill>
                  <a:schemeClr val="dk1"/>
                </a:solidFill>
                <a:latin typeface="Times New Roman"/>
                <a:ea typeface="Times New Roman"/>
                <a:cs typeface="Times New Roman"/>
                <a:sym typeface="Times New Roman"/>
              </a:rPr>
              <a:t>Geographical Role Selected:</a:t>
            </a:r>
            <a:endParaRPr sz="1700">
              <a:solidFill>
                <a:schemeClr val="dk1"/>
              </a:solidFill>
              <a:latin typeface="Times New Roman"/>
              <a:ea typeface="Times New Roman"/>
              <a:cs typeface="Times New Roman"/>
              <a:sym typeface="Times New Roman"/>
            </a:endParaRPr>
          </a:p>
          <a:p>
            <a:pPr indent="457200" lvl="0" marL="457200" rtl="0" algn="l">
              <a:spcBef>
                <a:spcPts val="0"/>
              </a:spcBef>
              <a:spcAft>
                <a:spcPts val="0"/>
              </a:spcAft>
              <a:buNone/>
            </a:pPr>
            <a:r>
              <a:rPr lang="zh-CN" sz="1700">
                <a:solidFill>
                  <a:schemeClr val="dk1"/>
                </a:solidFill>
                <a:latin typeface="Times New Roman"/>
                <a:ea typeface="Times New Roman"/>
                <a:cs typeface="Times New Roman"/>
                <a:sym typeface="Times New Roman"/>
              </a:rPr>
              <a:t>Latitude</a:t>
            </a:r>
            <a:endParaRPr sz="1700">
              <a:solidFill>
                <a:schemeClr val="dk1"/>
              </a:solidFill>
              <a:latin typeface="Times New Roman"/>
              <a:ea typeface="Times New Roman"/>
              <a:cs typeface="Times New Roman"/>
              <a:sym typeface="Times New Roman"/>
            </a:endParaRPr>
          </a:p>
          <a:p>
            <a:pPr indent="457200" lvl="0" marL="457200" rtl="0" algn="l">
              <a:spcBef>
                <a:spcPts val="0"/>
              </a:spcBef>
              <a:spcAft>
                <a:spcPts val="0"/>
              </a:spcAft>
              <a:buNone/>
            </a:pPr>
            <a:r>
              <a:rPr lang="zh-CN" sz="1700">
                <a:solidFill>
                  <a:schemeClr val="dk1"/>
                </a:solidFill>
                <a:latin typeface="Times New Roman"/>
                <a:ea typeface="Times New Roman"/>
                <a:cs typeface="Times New Roman"/>
                <a:sym typeface="Times New Roman"/>
              </a:rPr>
              <a:t>Longitude</a:t>
            </a:r>
            <a:endParaRPr sz="1700">
              <a:solidFill>
                <a:schemeClr val="dk1"/>
              </a:solidFill>
              <a:latin typeface="Times New Roman"/>
              <a:ea typeface="Times New Roman"/>
              <a:cs typeface="Times New Roman"/>
              <a:sym typeface="Times New Roman"/>
            </a:endParaRPr>
          </a:p>
          <a:p>
            <a:pPr indent="457200" lvl="0" marL="45720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marR="0" rtl="0" algn="l">
              <a:spcBef>
                <a:spcPts val="0"/>
              </a:spcBef>
              <a:spcAft>
                <a:spcPts val="0"/>
              </a:spcAft>
              <a:buClr>
                <a:schemeClr val="dk1"/>
              </a:buClr>
              <a:buSzPts val="1700"/>
              <a:buFont typeface="Times New Roman"/>
              <a:buChar char="●"/>
            </a:pPr>
            <a:r>
              <a:rPr i="0" lang="zh-CN" sz="1700" u="none" cap="none" strike="noStrike">
                <a:solidFill>
                  <a:schemeClr val="dk1"/>
                </a:solidFill>
                <a:latin typeface="Times New Roman"/>
                <a:ea typeface="Times New Roman"/>
                <a:cs typeface="Times New Roman"/>
                <a:sym typeface="Times New Roman"/>
              </a:rPr>
              <a:t>Categorical Variable:</a:t>
            </a:r>
            <a:endParaRPr sz="1700">
              <a:latin typeface="Times New Roman"/>
              <a:ea typeface="Times New Roman"/>
              <a:cs typeface="Times New Roman"/>
              <a:sym typeface="Times New Roman"/>
            </a:endParaRPr>
          </a:p>
          <a:p>
            <a:pPr indent="457200" lvl="0" marL="457200" marR="0" rtl="0" algn="l">
              <a:spcBef>
                <a:spcPts val="0"/>
              </a:spcBef>
              <a:spcAft>
                <a:spcPts val="0"/>
              </a:spcAft>
              <a:buNone/>
            </a:pPr>
            <a:r>
              <a:rPr lang="zh-CN" sz="1700">
                <a:solidFill>
                  <a:schemeClr val="dk1"/>
                </a:solidFill>
                <a:latin typeface="Times New Roman"/>
                <a:ea typeface="Times New Roman"/>
                <a:cs typeface="Times New Roman"/>
                <a:sym typeface="Times New Roman"/>
              </a:rPr>
              <a:t>Company Size</a:t>
            </a:r>
            <a:endParaRPr sz="1700">
              <a:latin typeface="Times New Roman"/>
              <a:ea typeface="Times New Roman"/>
              <a:cs typeface="Times New Roman"/>
              <a:sym typeface="Times New Roman"/>
            </a:endParaRPr>
          </a:p>
          <a:p>
            <a:pPr indent="457200" lvl="0" marL="457200" marR="0" rtl="0" algn="l">
              <a:spcBef>
                <a:spcPts val="0"/>
              </a:spcBef>
              <a:spcAft>
                <a:spcPts val="0"/>
              </a:spcAft>
              <a:buNone/>
            </a:pPr>
            <a:r>
              <a:rPr lang="zh-CN" sz="1700">
                <a:latin typeface="Times New Roman"/>
                <a:ea typeface="Times New Roman"/>
                <a:cs typeface="Times New Roman"/>
                <a:sym typeface="Times New Roman"/>
              </a:rPr>
              <a:t>Employee Residence</a:t>
            </a:r>
            <a:endParaRPr sz="1700">
              <a:latin typeface="Times New Roman"/>
              <a:ea typeface="Times New Roman"/>
              <a:cs typeface="Times New Roman"/>
              <a:sym typeface="Times New Roman"/>
            </a:endParaRPr>
          </a:p>
          <a:p>
            <a:pPr indent="457200" lvl="0" marL="457200" marR="0" rtl="0" algn="l">
              <a:spcBef>
                <a:spcPts val="0"/>
              </a:spcBef>
              <a:spcAft>
                <a:spcPts val="0"/>
              </a:spcAft>
              <a:buNone/>
            </a:pPr>
            <a:r>
              <a:rPr lang="zh-CN" sz="1700">
                <a:latin typeface="Times New Roman"/>
                <a:ea typeface="Times New Roman"/>
                <a:cs typeface="Times New Roman"/>
                <a:sym typeface="Times New Roman"/>
              </a:rPr>
              <a:t>Employment Type</a:t>
            </a:r>
            <a:endParaRPr sz="1700">
              <a:latin typeface="Times New Roman"/>
              <a:ea typeface="Times New Roman"/>
              <a:cs typeface="Times New Roman"/>
              <a:sym typeface="Times New Roman"/>
            </a:endParaRPr>
          </a:p>
          <a:p>
            <a:pPr indent="457200" lvl="0" marL="457200" marR="0" rtl="0" algn="l">
              <a:spcBef>
                <a:spcPts val="0"/>
              </a:spcBef>
              <a:spcAft>
                <a:spcPts val="0"/>
              </a:spcAft>
              <a:buNone/>
            </a:pPr>
            <a:r>
              <a:rPr lang="zh-CN" sz="1700">
                <a:latin typeface="Times New Roman"/>
                <a:ea typeface="Times New Roman"/>
                <a:cs typeface="Times New Roman"/>
                <a:sym typeface="Times New Roman"/>
              </a:rPr>
              <a:t>Experience Level</a:t>
            </a:r>
            <a:endParaRPr sz="1700">
              <a:latin typeface="Times New Roman"/>
              <a:ea typeface="Times New Roman"/>
              <a:cs typeface="Times New Roman"/>
              <a:sym typeface="Times New Roman"/>
            </a:endParaRPr>
          </a:p>
          <a:p>
            <a:pPr indent="457200" lvl="0" marL="457200" marR="0" rtl="0" algn="l">
              <a:spcBef>
                <a:spcPts val="0"/>
              </a:spcBef>
              <a:spcAft>
                <a:spcPts val="0"/>
              </a:spcAft>
              <a:buNone/>
            </a:pPr>
            <a:r>
              <a:rPr lang="zh-CN" sz="1700">
                <a:latin typeface="Times New Roman"/>
                <a:ea typeface="Times New Roman"/>
                <a:cs typeface="Times New Roman"/>
                <a:sym typeface="Times New Roman"/>
              </a:rPr>
              <a:t>Job Title</a:t>
            </a:r>
            <a:endParaRPr sz="1700">
              <a:latin typeface="Times New Roman"/>
              <a:ea typeface="Times New Roman"/>
              <a:cs typeface="Times New Roman"/>
              <a:sym typeface="Times New Roman"/>
            </a:endParaRPr>
          </a:p>
          <a:p>
            <a:pPr indent="457200" lvl="0" marL="457200" marR="0" rtl="0" algn="l">
              <a:spcBef>
                <a:spcPts val="0"/>
              </a:spcBef>
              <a:spcAft>
                <a:spcPts val="0"/>
              </a:spcAft>
              <a:buNone/>
            </a:pPr>
            <a:r>
              <a:rPr lang="zh-CN" sz="1700">
                <a:latin typeface="Times New Roman"/>
                <a:ea typeface="Times New Roman"/>
                <a:cs typeface="Times New Roman"/>
                <a:sym typeface="Times New Roman"/>
              </a:rPr>
              <a:t>Remote Ratio</a:t>
            </a:r>
            <a:endParaRPr sz="1700">
              <a:latin typeface="Times New Roman"/>
              <a:ea typeface="Times New Roman"/>
              <a:cs typeface="Times New Roman"/>
              <a:sym typeface="Times New Roman"/>
            </a:endParaRPr>
          </a:p>
          <a:p>
            <a:pPr indent="457200" lvl="0" marL="457200" marR="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zh-CN" sz="1700">
                <a:solidFill>
                  <a:schemeClr val="dk1"/>
                </a:solidFill>
                <a:latin typeface="Times New Roman"/>
                <a:ea typeface="Times New Roman"/>
                <a:cs typeface="Times New Roman"/>
                <a:sym typeface="Times New Roman"/>
              </a:rPr>
              <a:t>Numerical: </a:t>
            </a:r>
            <a:endParaRPr sz="1700">
              <a:solidFill>
                <a:schemeClr val="dk1"/>
              </a:solidFill>
              <a:latin typeface="Times New Roman"/>
              <a:ea typeface="Times New Roman"/>
              <a:cs typeface="Times New Roman"/>
              <a:sym typeface="Times New Roman"/>
            </a:endParaRPr>
          </a:p>
          <a:p>
            <a:pPr indent="457200" lvl="0" marL="457200" rtl="0" algn="l">
              <a:spcBef>
                <a:spcPts val="0"/>
              </a:spcBef>
              <a:spcAft>
                <a:spcPts val="0"/>
              </a:spcAft>
              <a:buNone/>
            </a:pPr>
            <a:r>
              <a:rPr lang="zh-CN" sz="1700">
                <a:solidFill>
                  <a:schemeClr val="dk1"/>
                </a:solidFill>
                <a:latin typeface="Times New Roman"/>
                <a:ea typeface="Times New Roman"/>
                <a:cs typeface="Times New Roman"/>
                <a:sym typeface="Times New Roman"/>
              </a:rPr>
              <a:t>Salary in USD</a:t>
            </a:r>
            <a:endParaRPr sz="1700">
              <a:solidFill>
                <a:schemeClr val="dk1"/>
              </a:solidFill>
              <a:latin typeface="Times New Roman"/>
              <a:ea typeface="Times New Roman"/>
              <a:cs typeface="Times New Roman"/>
              <a:sym typeface="Times New Roman"/>
            </a:endParaRPr>
          </a:p>
          <a:p>
            <a:pPr indent="457200" lvl="0" marL="457200" rtl="0" algn="l">
              <a:spcBef>
                <a:spcPts val="0"/>
              </a:spcBef>
              <a:spcAft>
                <a:spcPts val="0"/>
              </a:spcAft>
              <a:buNone/>
            </a:pPr>
            <a:r>
              <a:rPr lang="zh-CN" sz="1700">
                <a:solidFill>
                  <a:schemeClr val="dk1"/>
                </a:solidFill>
                <a:latin typeface="Times New Roman"/>
                <a:ea typeface="Times New Roman"/>
                <a:cs typeface="Times New Roman"/>
                <a:sym typeface="Times New Roman"/>
              </a:rPr>
              <a:t>Work Year</a:t>
            </a:r>
            <a:endParaRPr sz="1700">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64" name="Google Shape;164;p28"/>
          <p:cNvPicPr preferRelativeResize="0"/>
          <p:nvPr/>
        </p:nvPicPr>
        <p:blipFill>
          <a:blip r:embed="rId3">
            <a:alphaModFix/>
          </a:blip>
          <a:stretch>
            <a:fillRect/>
          </a:stretch>
        </p:blipFill>
        <p:spPr>
          <a:xfrm>
            <a:off x="7648175" y="0"/>
            <a:ext cx="1495825" cy="149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9"/>
          <p:cNvPicPr preferRelativeResize="0"/>
          <p:nvPr/>
        </p:nvPicPr>
        <p:blipFill>
          <a:blip r:embed="rId3">
            <a:alphaModFix/>
          </a:blip>
          <a:stretch>
            <a:fillRect/>
          </a:stretch>
        </p:blipFill>
        <p:spPr>
          <a:xfrm>
            <a:off x="7698100" y="0"/>
            <a:ext cx="1445900" cy="1300750"/>
          </a:xfrm>
          <a:prstGeom prst="rect">
            <a:avLst/>
          </a:prstGeom>
          <a:noFill/>
          <a:ln>
            <a:noFill/>
          </a:ln>
        </p:spPr>
      </p:pic>
      <p:pic>
        <p:nvPicPr>
          <p:cNvPr id="170" name="Google Shape;170;p29"/>
          <p:cNvPicPr preferRelativeResize="0"/>
          <p:nvPr/>
        </p:nvPicPr>
        <p:blipFill>
          <a:blip r:embed="rId4">
            <a:alphaModFix/>
          </a:blip>
          <a:stretch>
            <a:fillRect/>
          </a:stretch>
        </p:blipFill>
        <p:spPr>
          <a:xfrm>
            <a:off x="0" y="0"/>
            <a:ext cx="7813025" cy="529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59975" y="21349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b="1" lang="zh-CN" sz="2300">
                <a:latin typeface="Times New Roman"/>
                <a:ea typeface="Times New Roman"/>
                <a:cs typeface="Times New Roman"/>
                <a:sym typeface="Times New Roman"/>
              </a:rPr>
              <a:t>Inferences - Dashboard 1 (Data Science Job Statistics)</a:t>
            </a:r>
            <a:endParaRPr b="1" sz="2300">
              <a:latin typeface="Times New Roman"/>
              <a:ea typeface="Times New Roman"/>
              <a:cs typeface="Times New Roman"/>
              <a:sym typeface="Times New Roman"/>
            </a:endParaRPr>
          </a:p>
        </p:txBody>
      </p:sp>
      <p:sp>
        <p:nvSpPr>
          <p:cNvPr id="176" name="Google Shape;176;p30"/>
          <p:cNvSpPr txBox="1"/>
          <p:nvPr>
            <p:ph idx="1" type="body"/>
          </p:nvPr>
        </p:nvSpPr>
        <p:spPr>
          <a:xfrm>
            <a:off x="705150" y="1207701"/>
            <a:ext cx="7886700" cy="3655200"/>
          </a:xfrm>
          <a:prstGeom prst="rect">
            <a:avLst/>
          </a:prstGeom>
          <a:noFill/>
          <a:ln>
            <a:noFill/>
          </a:ln>
        </p:spPr>
        <p:txBody>
          <a:bodyPr anchorCtr="0" anchor="t" bIns="34275" lIns="68575" spcFirstLastPara="1" rIns="68575" wrap="square" tIns="34275">
            <a:normAutofit lnSpcReduction="20000"/>
          </a:bodyPr>
          <a:lstStyle/>
          <a:p>
            <a:pPr indent="0" lvl="0" marL="457200" rtl="0" algn="just">
              <a:lnSpc>
                <a:spcPct val="150000"/>
              </a:lnSpc>
              <a:spcBef>
                <a:spcPts val="800"/>
              </a:spcBef>
              <a:spcAft>
                <a:spcPts val="0"/>
              </a:spcAft>
              <a:buNone/>
            </a:pPr>
            <a:r>
              <a:rPr lang="zh-CN" sz="1400">
                <a:latin typeface="Times New Roman"/>
                <a:ea typeface="Times New Roman"/>
                <a:cs typeface="Times New Roman"/>
                <a:sym typeface="Times New Roman"/>
              </a:rPr>
              <a:t>Below are some inferences from the Analysis :</a:t>
            </a:r>
            <a:endParaRPr sz="1400">
              <a:latin typeface="Times New Roman"/>
              <a:ea typeface="Times New Roman"/>
              <a:cs typeface="Times New Roman"/>
              <a:sym typeface="Times New Roman"/>
            </a:endParaRPr>
          </a:p>
          <a:p>
            <a:pPr indent="-317500" lvl="0" marL="457200" rtl="0" algn="just">
              <a:lnSpc>
                <a:spcPct val="150000"/>
              </a:lnSpc>
              <a:spcBef>
                <a:spcPts val="800"/>
              </a:spcBef>
              <a:spcAft>
                <a:spcPts val="0"/>
              </a:spcAft>
              <a:buSzPts val="1400"/>
              <a:buFont typeface="Times New Roman"/>
              <a:buChar char="●"/>
            </a:pPr>
            <a:r>
              <a:rPr lang="zh-CN" sz="1400">
                <a:latin typeface="Times New Roman"/>
                <a:ea typeface="Times New Roman"/>
                <a:cs typeface="Times New Roman"/>
                <a:sym typeface="Times New Roman"/>
              </a:rPr>
              <a:t>Highest Number of Data Science jobs are available in US location as compared to Other locations like NZ , India , Russia etc.</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zh-CN" sz="1400">
                <a:latin typeface="Times New Roman"/>
                <a:ea typeface="Times New Roman"/>
                <a:cs typeface="Times New Roman"/>
                <a:sym typeface="Times New Roman"/>
              </a:rPr>
              <a:t>With respect to Data Science Jobs Statistics , for experience </a:t>
            </a:r>
            <a:r>
              <a:rPr lang="zh-CN" sz="1400">
                <a:latin typeface="Times New Roman"/>
                <a:ea typeface="Times New Roman"/>
                <a:cs typeface="Times New Roman"/>
                <a:sym typeface="Times New Roman"/>
              </a:rPr>
              <a:t>level</a:t>
            </a:r>
            <a:r>
              <a:rPr lang="zh-CN" sz="1400">
                <a:latin typeface="Times New Roman"/>
                <a:ea typeface="Times New Roman"/>
                <a:cs typeface="Times New Roman"/>
                <a:sym typeface="Times New Roman"/>
              </a:rPr>
              <a:t> (US location) , there are more Senior Level </a:t>
            </a:r>
            <a:r>
              <a:rPr lang="zh-CN" sz="1400">
                <a:latin typeface="Times New Roman"/>
                <a:ea typeface="Times New Roman"/>
                <a:cs typeface="Times New Roman"/>
                <a:sym typeface="Times New Roman"/>
              </a:rPr>
              <a:t>employees</a:t>
            </a:r>
            <a:r>
              <a:rPr lang="zh-CN" sz="1400">
                <a:latin typeface="Times New Roman"/>
                <a:ea typeface="Times New Roman"/>
                <a:cs typeface="Times New Roman"/>
                <a:sym typeface="Times New Roman"/>
              </a:rPr>
              <a:t> of about 61% as compared to Entry Level , Mid-level &amp; Executive level</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zh-CN" sz="1400">
                <a:latin typeface="Times New Roman"/>
                <a:ea typeface="Times New Roman"/>
                <a:cs typeface="Times New Roman"/>
                <a:sym typeface="Times New Roman"/>
              </a:rPr>
              <a:t>For US location  ,  for company size , Mid size form around 61% , large size companies are </a:t>
            </a:r>
            <a:r>
              <a:rPr lang="zh-CN" sz="1400">
                <a:latin typeface="Times New Roman"/>
                <a:ea typeface="Times New Roman"/>
                <a:cs typeface="Times New Roman"/>
                <a:sym typeface="Times New Roman"/>
              </a:rPr>
              <a:t>around</a:t>
            </a:r>
            <a:r>
              <a:rPr lang="zh-CN" sz="1400">
                <a:latin typeface="Times New Roman"/>
                <a:ea typeface="Times New Roman"/>
                <a:cs typeface="Times New Roman"/>
                <a:sym typeface="Times New Roman"/>
              </a:rPr>
              <a:t> 30% and Small size companies are around 8.7%</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zh-CN" sz="1400">
                <a:latin typeface="Times New Roman"/>
                <a:ea typeface="Times New Roman"/>
                <a:cs typeface="Times New Roman"/>
                <a:sym typeface="Times New Roman"/>
              </a:rPr>
              <a:t>For Employment Type  - US location , there are around 97.46% of folks in Full Time jobs which are the </a:t>
            </a:r>
            <a:r>
              <a:rPr lang="zh-CN" sz="1400">
                <a:latin typeface="Times New Roman"/>
                <a:ea typeface="Times New Roman"/>
                <a:cs typeface="Times New Roman"/>
                <a:sym typeface="Times New Roman"/>
              </a:rPr>
              <a:t>highest as compared to part time /contractor/freelance. </a:t>
            </a:r>
            <a:endParaRPr sz="1400">
              <a:latin typeface="Times New Roman"/>
              <a:ea typeface="Times New Roman"/>
              <a:cs typeface="Times New Roman"/>
              <a:sym typeface="Times New Roman"/>
            </a:endParaRPr>
          </a:p>
          <a:p>
            <a:pPr indent="0" lvl="0" marL="457200" rtl="0" algn="just">
              <a:lnSpc>
                <a:spcPct val="115000"/>
              </a:lnSpc>
              <a:spcBef>
                <a:spcPts val="800"/>
              </a:spcBef>
              <a:spcAft>
                <a:spcPts val="0"/>
              </a:spcAft>
              <a:buNone/>
            </a:pPr>
            <a:r>
              <a:t/>
            </a:r>
            <a:endParaRPr sz="1400">
              <a:latin typeface="Times New Roman"/>
              <a:ea typeface="Times New Roman"/>
              <a:cs typeface="Times New Roman"/>
              <a:sym typeface="Times New Roman"/>
            </a:endParaRPr>
          </a:p>
          <a:p>
            <a:pPr indent="0" lvl="0" marL="177800" rtl="0" algn="just">
              <a:lnSpc>
                <a:spcPct val="90000"/>
              </a:lnSpc>
              <a:spcBef>
                <a:spcPts val="800"/>
              </a:spcBef>
              <a:spcAft>
                <a:spcPts val="0"/>
              </a:spcAft>
              <a:buNone/>
            </a:pPr>
            <a:r>
              <a:t/>
            </a:r>
            <a:endParaRPr sz="1900">
              <a:latin typeface="Times New Roman"/>
              <a:ea typeface="Times New Roman"/>
              <a:cs typeface="Times New Roman"/>
              <a:sym typeface="Times New Roman"/>
            </a:endParaRPr>
          </a:p>
          <a:p>
            <a:pPr indent="-50800" lvl="0" marL="177800" rtl="0" algn="l">
              <a:lnSpc>
                <a:spcPct val="90000"/>
              </a:lnSpc>
              <a:spcBef>
                <a:spcPts val="800"/>
              </a:spcBef>
              <a:spcAft>
                <a:spcPts val="0"/>
              </a:spcAft>
              <a:buClr>
                <a:schemeClr val="dk1"/>
              </a:buClr>
              <a:buSzPts val="2100"/>
              <a:buNone/>
            </a:pPr>
            <a:r>
              <a:t/>
            </a:r>
            <a:endParaRPr/>
          </a:p>
        </p:txBody>
      </p:sp>
      <p:pic>
        <p:nvPicPr>
          <p:cNvPr id="177" name="Google Shape;177;p30"/>
          <p:cNvPicPr preferRelativeResize="0"/>
          <p:nvPr/>
        </p:nvPicPr>
        <p:blipFill>
          <a:blip r:embed="rId3">
            <a:alphaModFix/>
          </a:blip>
          <a:stretch>
            <a:fillRect/>
          </a:stretch>
        </p:blipFill>
        <p:spPr>
          <a:xfrm>
            <a:off x="7567050" y="0"/>
            <a:ext cx="1576950" cy="1377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31"/>
          <p:cNvSpPr txBox="1"/>
          <p:nvPr/>
        </p:nvSpPr>
        <p:spPr>
          <a:xfrm>
            <a:off x="1891475" y="14737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latin typeface="Calibri"/>
                <a:ea typeface="Calibri"/>
                <a:cs typeface="Calibri"/>
                <a:sym typeface="Calibri"/>
              </a:rPr>
              <a:t>dashbord2</a:t>
            </a:r>
            <a:endParaRPr/>
          </a:p>
        </p:txBody>
      </p:sp>
      <p:pic>
        <p:nvPicPr>
          <p:cNvPr id="183" name="Google Shape;183;p31"/>
          <p:cNvPicPr preferRelativeResize="0"/>
          <p:nvPr/>
        </p:nvPicPr>
        <p:blipFill>
          <a:blip r:embed="rId3">
            <a:alphaModFix/>
          </a:blip>
          <a:stretch>
            <a:fillRect/>
          </a:stretch>
        </p:blipFill>
        <p:spPr>
          <a:xfrm>
            <a:off x="626750" y="0"/>
            <a:ext cx="7518838" cy="5143498"/>
          </a:xfrm>
          <a:prstGeom prst="rect">
            <a:avLst/>
          </a:prstGeom>
          <a:noFill/>
          <a:ln>
            <a:noFill/>
          </a:ln>
        </p:spPr>
      </p:pic>
      <p:pic>
        <p:nvPicPr>
          <p:cNvPr id="184" name="Google Shape;184;p31"/>
          <p:cNvPicPr preferRelativeResize="0"/>
          <p:nvPr/>
        </p:nvPicPr>
        <p:blipFill>
          <a:blip r:embed="rId4">
            <a:alphaModFix/>
          </a:blip>
          <a:stretch>
            <a:fillRect/>
          </a:stretch>
        </p:blipFill>
        <p:spPr>
          <a:xfrm>
            <a:off x="8145600" y="0"/>
            <a:ext cx="998400" cy="995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59975" y="21349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b="1" lang="zh-CN" sz="2300">
                <a:latin typeface="Times New Roman"/>
                <a:ea typeface="Times New Roman"/>
                <a:cs typeface="Times New Roman"/>
                <a:sym typeface="Times New Roman"/>
              </a:rPr>
              <a:t>Inferences - Dashboard 2 (Salary Analysis - I)</a:t>
            </a:r>
            <a:endParaRPr b="1" sz="2300">
              <a:latin typeface="Times New Roman"/>
              <a:ea typeface="Times New Roman"/>
              <a:cs typeface="Times New Roman"/>
              <a:sym typeface="Times New Roman"/>
            </a:endParaRPr>
          </a:p>
        </p:txBody>
      </p:sp>
      <p:sp>
        <p:nvSpPr>
          <p:cNvPr id="190" name="Google Shape;190;p32"/>
          <p:cNvSpPr txBox="1"/>
          <p:nvPr>
            <p:ph idx="1" type="body"/>
          </p:nvPr>
        </p:nvSpPr>
        <p:spPr>
          <a:xfrm>
            <a:off x="705150" y="1207694"/>
            <a:ext cx="7886700" cy="3263400"/>
          </a:xfrm>
          <a:prstGeom prst="rect">
            <a:avLst/>
          </a:prstGeom>
          <a:noFill/>
          <a:ln>
            <a:noFill/>
          </a:ln>
        </p:spPr>
        <p:txBody>
          <a:bodyPr anchorCtr="0" anchor="t" bIns="34275" lIns="68575" spcFirstLastPara="1" rIns="68575" wrap="square" tIns="34275">
            <a:normAutofit/>
          </a:bodyPr>
          <a:lstStyle/>
          <a:p>
            <a:pPr indent="0" lvl="0" marL="177800" rtl="0" algn="just">
              <a:lnSpc>
                <a:spcPct val="90000"/>
              </a:lnSpc>
              <a:spcBef>
                <a:spcPts val="800"/>
              </a:spcBef>
              <a:spcAft>
                <a:spcPts val="0"/>
              </a:spcAft>
              <a:buNone/>
            </a:pPr>
            <a:r>
              <a:rPr lang="zh-CN" sz="1400">
                <a:latin typeface="Times New Roman"/>
                <a:ea typeface="Times New Roman"/>
                <a:cs typeface="Times New Roman"/>
                <a:sym typeface="Times New Roman"/>
              </a:rPr>
              <a:t>Below are some inferences from the Analysis :</a:t>
            </a:r>
            <a:endParaRPr sz="1400">
              <a:latin typeface="Times New Roman"/>
              <a:ea typeface="Times New Roman"/>
              <a:cs typeface="Times New Roman"/>
              <a:sym typeface="Times New Roman"/>
            </a:endParaRPr>
          </a:p>
          <a:p>
            <a:pPr indent="0" lvl="0" marL="177800" rtl="0" algn="just">
              <a:lnSpc>
                <a:spcPct val="90000"/>
              </a:lnSpc>
              <a:spcBef>
                <a:spcPts val="800"/>
              </a:spcBef>
              <a:spcAft>
                <a:spcPts val="0"/>
              </a:spcAft>
              <a:buNone/>
            </a:pPr>
            <a:r>
              <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zh-CN" sz="1400">
                <a:latin typeface="Times New Roman"/>
                <a:ea typeface="Times New Roman"/>
                <a:cs typeface="Times New Roman"/>
                <a:sym typeface="Times New Roman"/>
              </a:rPr>
              <a:t>Russia has the highest average salary of $158k</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zh-CN" sz="1400">
                <a:latin typeface="Times New Roman"/>
                <a:ea typeface="Times New Roman"/>
                <a:cs typeface="Times New Roman"/>
                <a:sym typeface="Times New Roman"/>
              </a:rPr>
              <a:t>United States has the second average salary of $144k</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zh-CN" sz="1400">
                <a:latin typeface="Times New Roman"/>
                <a:ea typeface="Times New Roman"/>
                <a:cs typeface="Times New Roman"/>
                <a:sym typeface="Times New Roman"/>
              </a:rPr>
              <a:t>Data analytics lead, principle data engineer and financial data analyst are among the highest-paid positions in the industry. </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zh-CN" sz="1400">
                <a:latin typeface="Times New Roman"/>
                <a:ea typeface="Times New Roman"/>
                <a:cs typeface="Times New Roman"/>
                <a:sym typeface="Times New Roman"/>
              </a:rPr>
              <a:t>Central tendency of the salary distribution lies within the 50k-100k salary range.</a:t>
            </a:r>
            <a:endParaRPr sz="1400">
              <a:latin typeface="Times New Roman"/>
              <a:ea typeface="Times New Roman"/>
              <a:cs typeface="Times New Roman"/>
              <a:sym typeface="Times New Roman"/>
            </a:endParaRPr>
          </a:p>
          <a:p>
            <a:pPr indent="-50800" lvl="0" marL="177800" rtl="0" algn="l">
              <a:lnSpc>
                <a:spcPct val="90000"/>
              </a:lnSpc>
              <a:spcBef>
                <a:spcPts val="800"/>
              </a:spcBef>
              <a:spcAft>
                <a:spcPts val="0"/>
              </a:spcAft>
              <a:buClr>
                <a:schemeClr val="dk1"/>
              </a:buClr>
              <a:buSzPts val="2100"/>
              <a:buNone/>
            </a:pPr>
            <a:r>
              <a:t/>
            </a:r>
            <a:endParaRPr/>
          </a:p>
        </p:txBody>
      </p:sp>
      <p:pic>
        <p:nvPicPr>
          <p:cNvPr id="191" name="Google Shape;191;p32"/>
          <p:cNvPicPr preferRelativeResize="0"/>
          <p:nvPr/>
        </p:nvPicPr>
        <p:blipFill>
          <a:blip r:embed="rId3">
            <a:alphaModFix/>
          </a:blip>
          <a:stretch>
            <a:fillRect/>
          </a:stretch>
        </p:blipFill>
        <p:spPr>
          <a:xfrm>
            <a:off x="7567050" y="0"/>
            <a:ext cx="1576950" cy="157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nvSpPr>
        <p:spPr>
          <a:xfrm>
            <a:off x="2378850" y="13809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latin typeface="Calibri"/>
                <a:ea typeface="Calibri"/>
                <a:cs typeface="Calibri"/>
                <a:sym typeface="Calibri"/>
              </a:rPr>
              <a:t>dashbord3</a:t>
            </a:r>
            <a:endParaRPr/>
          </a:p>
        </p:txBody>
      </p:sp>
      <p:pic>
        <p:nvPicPr>
          <p:cNvPr id="197" name="Google Shape;197;p33"/>
          <p:cNvPicPr preferRelativeResize="0"/>
          <p:nvPr/>
        </p:nvPicPr>
        <p:blipFill>
          <a:blip r:embed="rId3">
            <a:alphaModFix/>
          </a:blip>
          <a:stretch>
            <a:fillRect/>
          </a:stretch>
        </p:blipFill>
        <p:spPr>
          <a:xfrm>
            <a:off x="7567050" y="0"/>
            <a:ext cx="1576950" cy="1572800"/>
          </a:xfrm>
          <a:prstGeom prst="rect">
            <a:avLst/>
          </a:prstGeom>
          <a:noFill/>
          <a:ln>
            <a:noFill/>
          </a:ln>
        </p:spPr>
      </p:pic>
      <p:pic>
        <p:nvPicPr>
          <p:cNvPr id="198" name="Google Shape;198;p33"/>
          <p:cNvPicPr preferRelativeResize="0"/>
          <p:nvPr/>
        </p:nvPicPr>
        <p:blipFill>
          <a:blip r:embed="rId4">
            <a:alphaModFix/>
          </a:blip>
          <a:stretch>
            <a:fillRect/>
          </a:stretch>
        </p:blipFill>
        <p:spPr>
          <a:xfrm>
            <a:off x="89250" y="122725"/>
            <a:ext cx="7687352" cy="4898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