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Thin" panose="020F03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42" d="100"/>
          <a:sy n="142" d="100"/>
        </p:scale>
        <p:origin x="7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7ff0c4e11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7ff0c4e11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age of the car histogram &amp; Selling price of the histogram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b0dc89cc1b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b0dc89cc1b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ab276a889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ab276a889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b0dc89cc1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b0dc89cc1b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ab4362e2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ab4362e29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ab4362e2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ab4362e2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b0dc89cc1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b0dc89cc1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b0dc89cc1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b0dc89cc1b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b3d0701692_0_2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b3d0701692_0_2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b4362e29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b4362e29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ff0c4e1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ff0c4e1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0a68093e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0a68093e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3d0701692_0_1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3d0701692_0_1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ff0c4e11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ff0c4e11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3d0701692_0_2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3d0701692_0_2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ff0c4e11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7ff0c4e11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0dc89cc1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b0dc89cc1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35183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ALY 6010</a:t>
            </a:r>
            <a:endParaRPr sz="35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Final Project Presentation</a:t>
            </a:r>
            <a:endParaRPr sz="35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35175" y="3970575"/>
            <a:ext cx="8520600" cy="1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Submitted by Bhagyashri, Krishna Vamsi.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Submitted to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Professor: Behzad Ahmadi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925" y="276800"/>
            <a:ext cx="2642150" cy="14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>
            <a:spLocks noGrp="1"/>
          </p:cNvSpPr>
          <p:nvPr>
            <p:ph type="title"/>
          </p:nvPr>
        </p:nvSpPr>
        <p:spPr>
          <a:xfrm>
            <a:off x="311700" y="4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Univariate analysis</a:t>
            </a:r>
            <a:endParaRPr/>
          </a:p>
        </p:txBody>
      </p:sp>
      <p:pic>
        <p:nvPicPr>
          <p:cNvPr id="244" name="Google Shape;2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900" y="617775"/>
            <a:ext cx="5943400" cy="20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4850" y="3110600"/>
            <a:ext cx="5943400" cy="18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 txBox="1"/>
          <p:nvPr/>
        </p:nvSpPr>
        <p:spPr>
          <a:xfrm>
            <a:off x="100650" y="842000"/>
            <a:ext cx="2416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Most of the data for Selling Price is within the 2K range. This shows positive skewed distribution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Most data for the age of the cars within 10 years. This again the data is a right skewed distribution.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>
            <a:spLocks noGrp="1"/>
          </p:cNvSpPr>
          <p:nvPr>
            <p:ph type="title"/>
          </p:nvPr>
        </p:nvSpPr>
        <p:spPr>
          <a:xfrm>
            <a:off x="366600" y="23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Univariate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345" y="807225"/>
            <a:ext cx="5916908" cy="41978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375250" y="896900"/>
            <a:ext cx="24345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Box plots for all numerical attributes based on the Transmission type - Manual / Automatic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Rpm feature seems to be normally distributed with no presence of outliers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There is least no of outliers for Mileage and Torque value , otherwise the data is normally distributed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>
            <a:spLocks noGrp="1"/>
          </p:cNvSpPr>
          <p:nvPr>
            <p:ph type="title"/>
          </p:nvPr>
        </p:nvSpPr>
        <p:spPr>
          <a:xfrm>
            <a:off x="246600" y="-75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: Bivariate analysis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00" y="738300"/>
            <a:ext cx="4459548" cy="27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450" y="738300"/>
            <a:ext cx="3966626" cy="27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4"/>
          <p:cNvSpPr txBox="1"/>
          <p:nvPr/>
        </p:nvSpPr>
        <p:spPr>
          <a:xfrm>
            <a:off x="549125" y="3825600"/>
            <a:ext cx="763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Max power of the used car and selling price show a strong positive correlation , however for age we can observe there is a weak or negative correlation with the Selling Price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>
            <a:spLocks noGrp="1"/>
          </p:cNvSpPr>
          <p:nvPr>
            <p:ph type="title"/>
          </p:nvPr>
        </p:nvSpPr>
        <p:spPr>
          <a:xfrm>
            <a:off x="220175" y="124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EDA:Bivariate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" name="Google Shape;2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75" y="697400"/>
            <a:ext cx="3926300" cy="32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570" y="697388"/>
            <a:ext cx="3926306" cy="3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5"/>
          <p:cNvSpPr txBox="1"/>
          <p:nvPr/>
        </p:nvSpPr>
        <p:spPr>
          <a:xfrm>
            <a:off x="1144025" y="4200825"/>
            <a:ext cx="651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Most of the Automatic cars are of Fuel type - Diesel 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Almost majority of the automatic cars were sold by the First owner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>
            <a:spLocks noGrp="1"/>
          </p:cNvSpPr>
          <p:nvPr>
            <p:ph type="title"/>
          </p:nvPr>
        </p:nvSpPr>
        <p:spPr>
          <a:xfrm>
            <a:off x="311700" y="-6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Yearly Price Trend</a:t>
            </a:r>
            <a:endParaRPr/>
          </a:p>
        </p:txBody>
      </p:sp>
      <p:pic>
        <p:nvPicPr>
          <p:cNvPr id="275" name="Google Shape;275;p26"/>
          <p:cNvPicPr preferRelativeResize="0"/>
          <p:nvPr/>
        </p:nvPicPr>
        <p:blipFill rotWithShape="1">
          <a:blip r:embed="rId3">
            <a:alphaModFix/>
          </a:blip>
          <a:srcRect l="-3050" t="1110" r="3050" b="-1109"/>
          <a:stretch/>
        </p:blipFill>
        <p:spPr>
          <a:xfrm>
            <a:off x="2174126" y="430150"/>
            <a:ext cx="4387951" cy="35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6"/>
          <p:cNvSpPr txBox="1"/>
          <p:nvPr/>
        </p:nvSpPr>
        <p:spPr>
          <a:xfrm>
            <a:off x="966000" y="4182525"/>
            <a:ext cx="7212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number of cars sold from the years 1983 to 2000 were the least and most of them were Manual cars and within the selling price range of 1K.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can see that after year 2005 , Automatic cars demand increased and surpassed the Manual cars 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>
            <a:spLocks noGrp="1"/>
          </p:cNvSpPr>
          <p:nvPr>
            <p:ph type="title"/>
          </p:nvPr>
        </p:nvSpPr>
        <p:spPr>
          <a:xfrm>
            <a:off x="311700" y="36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- Results</a:t>
            </a:r>
            <a:endParaRPr/>
          </a:p>
        </p:txBody>
      </p:sp>
      <p:sp>
        <p:nvSpPr>
          <p:cNvPr id="282" name="Google Shape;282;p27"/>
          <p:cNvSpPr txBox="1">
            <a:spLocks noGrp="1"/>
          </p:cNvSpPr>
          <p:nvPr>
            <p:ph type="body" idx="1"/>
          </p:nvPr>
        </p:nvSpPr>
        <p:spPr>
          <a:xfrm>
            <a:off x="68175" y="708850"/>
            <a:ext cx="88926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In the Linear regression model we kept selling price as a dependent variable and variables like maxpower, torque, ownertype, kms driven etc as the independent variables.</a:t>
            </a:r>
            <a:endParaRPr sz="12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100"/>
          </a:p>
        </p:txBody>
      </p:sp>
      <p:grpSp>
        <p:nvGrpSpPr>
          <p:cNvPr id="283" name="Google Shape;283;p27"/>
          <p:cNvGrpSpPr/>
          <p:nvPr/>
        </p:nvGrpSpPr>
        <p:grpSpPr>
          <a:xfrm>
            <a:off x="1356905" y="2793095"/>
            <a:ext cx="6566700" cy="670500"/>
            <a:chOff x="1431325" y="2473842"/>
            <a:chExt cx="6566700" cy="670500"/>
          </a:xfrm>
        </p:grpSpPr>
        <p:sp>
          <p:nvSpPr>
            <p:cNvPr id="284" name="Google Shape;284;p27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name="adj" fmla="val 50000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Max power, torque value,Rpm, kms driven, age, mileage, transmission,  and manufacturer. </a:t>
              </a: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" name="Google Shape;286;p27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With best numerical + categorical</a:t>
              </a: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27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1961425" y="2616800"/>
              <a:ext cx="8679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(r2)=85%</a:t>
              </a:r>
              <a:endParaRPr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1" name="Google Shape;291;p27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292" name="Google Shape;292;p27"/>
          <p:cNvGrpSpPr/>
          <p:nvPr/>
        </p:nvGrpSpPr>
        <p:grpSpPr>
          <a:xfrm>
            <a:off x="1288650" y="1600916"/>
            <a:ext cx="6566700" cy="670500"/>
            <a:chOff x="1431325" y="2473842"/>
            <a:chExt cx="6566700" cy="670500"/>
          </a:xfrm>
        </p:grpSpPr>
        <p:sp>
          <p:nvSpPr>
            <p:cNvPr id="293" name="Google Shape;293;p27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name="adj" fmla="val 50000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Max power, torque value, engine</a:t>
              </a: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27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With only Numerical attributes having strong correlation</a:t>
              </a: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27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961425" y="2616800"/>
              <a:ext cx="944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(r2)=57%</a:t>
              </a:r>
              <a:endPara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0" name="Google Shape;300;p27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301" name="Google Shape;301;p27"/>
          <p:cNvSpPr txBox="1"/>
          <p:nvPr/>
        </p:nvSpPr>
        <p:spPr>
          <a:xfrm>
            <a:off x="311700" y="3985275"/>
            <a:ext cx="8306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>
                <a:solidFill>
                  <a:schemeClr val="dk1"/>
                </a:solidFill>
              </a:rPr>
              <a:t>We understood that with the combination of Numerical and Categorical attributes,the 3rd Model looks the best fit as it can explain 85% variance in the the Selling Price variable </a:t>
            </a:r>
            <a:endParaRPr sz="13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>
            <a:spLocks noGrp="1"/>
          </p:cNvSpPr>
          <p:nvPr>
            <p:ph type="body" idx="1"/>
          </p:nvPr>
        </p:nvSpPr>
        <p:spPr>
          <a:xfrm>
            <a:off x="174400" y="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                                                 Model-1                                                         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07" name="Google Shape;3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825" y="977225"/>
            <a:ext cx="5887601" cy="362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>
            <a:spLocks noGrp="1"/>
          </p:cNvSpPr>
          <p:nvPr>
            <p:ph type="title"/>
          </p:nvPr>
        </p:nvSpPr>
        <p:spPr>
          <a:xfrm>
            <a:off x="311700" y="307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Model -2</a:t>
            </a:r>
            <a:endParaRPr/>
          </a:p>
        </p:txBody>
      </p:sp>
      <p:pic>
        <p:nvPicPr>
          <p:cNvPr id="313" name="Google Shape;3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1650"/>
            <a:ext cx="4185699" cy="39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100" y="1061650"/>
            <a:ext cx="4731675" cy="392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body" idx="1"/>
          </p:nvPr>
        </p:nvSpPr>
        <p:spPr>
          <a:xfrm>
            <a:off x="256800" y="420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Thank You!!</a:t>
            </a:r>
            <a:endParaRPr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216250" y="150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Final Project Overview Flow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4731550" y="818307"/>
            <a:ext cx="3820529" cy="747300"/>
            <a:chOff x="4530625" y="1206568"/>
            <a:chExt cx="3820529" cy="747300"/>
          </a:xfrm>
        </p:grpSpPr>
        <p:cxnSp>
          <p:nvCxnSpPr>
            <p:cNvPr id="63" name="Google Shape;63;p14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" name="Google Shape;64;p14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6223854" y="1206568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Selection</a:t>
              </a:r>
              <a:endParaRPr sz="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5265375" y="1751114"/>
            <a:ext cx="3286704" cy="747300"/>
            <a:chOff x="5064450" y="2086419"/>
            <a:chExt cx="3286704" cy="747300"/>
          </a:xfrm>
        </p:grpSpPr>
        <p:cxnSp>
          <p:nvCxnSpPr>
            <p:cNvPr id="68" name="Google Shape;68;p14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9" name="Google Shape;69;p14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6223854" y="20864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Exploratory Data Analysis</a:t>
              </a:r>
              <a:endParaRPr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5775075" y="2830551"/>
            <a:ext cx="2777004" cy="747300"/>
            <a:chOff x="5574150" y="3083456"/>
            <a:chExt cx="2777004" cy="747300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4" name="Google Shape;74;p14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6223854" y="3083456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Linear Regression Model</a:t>
              </a:r>
              <a:endParaRPr sz="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03701" y="2237019"/>
            <a:ext cx="3021694" cy="747300"/>
            <a:chOff x="744101" y="2507609"/>
            <a:chExt cx="3021694" cy="747300"/>
          </a:xfrm>
        </p:grpSpPr>
        <p:cxnSp>
          <p:nvCxnSpPr>
            <p:cNvPr id="78" name="Google Shape;78;p14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744101" y="250760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Hypothesis Testing</a:t>
              </a:r>
              <a:endParaRPr sz="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2817409" y="943152"/>
            <a:ext cx="3509178" cy="3257208"/>
            <a:chOff x="3318063" y="1368287"/>
            <a:chExt cx="2408000" cy="2993482"/>
          </a:xfrm>
        </p:grpSpPr>
        <p:sp>
          <p:nvSpPr>
            <p:cNvPr id="83" name="Google Shape;83;p14"/>
            <p:cNvSpPr/>
            <p:nvPr/>
          </p:nvSpPr>
          <p:spPr>
            <a:xfrm>
              <a:off x="3595785" y="2775241"/>
              <a:ext cx="1853168" cy="9191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84" name="Google Shape;84;p14"/>
            <p:cNvSpPr/>
            <p:nvPr/>
          </p:nvSpPr>
          <p:spPr>
            <a:xfrm>
              <a:off x="3318063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</p:sp>
        <p:sp>
          <p:nvSpPr>
            <p:cNvPr id="85" name="Google Shape;85;p14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</p:sp>
        <p:sp>
          <p:nvSpPr>
            <p:cNvPr id="86" name="Google Shape;86;p14"/>
            <p:cNvSpPr/>
            <p:nvPr/>
          </p:nvSpPr>
          <p:spPr>
            <a:xfrm>
              <a:off x="3844034" y="2401368"/>
              <a:ext cx="1356545" cy="6728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3930892" y="2272397"/>
              <a:ext cx="1175304" cy="581421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88" name="Google Shape;88;p14"/>
            <p:cNvSpPr/>
            <p:nvPr/>
          </p:nvSpPr>
          <p:spPr>
            <a:xfrm>
              <a:off x="4052837" y="2081437"/>
              <a:ext cx="931314" cy="460727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89" name="Google Shape;89;p14"/>
            <p:cNvSpPr/>
            <p:nvPr/>
          </p:nvSpPr>
          <p:spPr>
            <a:xfrm>
              <a:off x="4233144" y="1787006"/>
              <a:ext cx="573183" cy="289305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90" name="Google Shape;90;p14"/>
            <p:cNvSpPr/>
            <p:nvPr/>
          </p:nvSpPr>
          <p:spPr>
            <a:xfrm>
              <a:off x="3640743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</p:sp>
        <p:sp>
          <p:nvSpPr>
            <p:cNvPr id="91" name="Google Shape;91;p14"/>
            <p:cNvSpPr/>
            <p:nvPr/>
          </p:nvSpPr>
          <p:spPr>
            <a:xfrm>
              <a:off x="3964720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2" name="Google Shape;92;p14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93" name="Google Shape;93;p14"/>
            <p:cNvSpPr/>
            <p:nvPr/>
          </p:nvSpPr>
          <p:spPr>
            <a:xfrm>
              <a:off x="4084537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</p:sp>
        <p:sp>
          <p:nvSpPr>
            <p:cNvPr id="94" name="Google Shape;94;p14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</p:sp>
        <p:sp>
          <p:nvSpPr>
            <p:cNvPr id="95" name="Google Shape;95;p14"/>
            <p:cNvSpPr/>
            <p:nvPr/>
          </p:nvSpPr>
          <p:spPr>
            <a:xfrm>
              <a:off x="4266040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</p:sp>
        <p:sp>
          <p:nvSpPr>
            <p:cNvPr id="96" name="Google Shape;96;p14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</p:sp>
        <p:sp>
          <p:nvSpPr>
            <p:cNvPr id="97" name="Google Shape;97;p14"/>
            <p:cNvSpPr/>
            <p:nvPr/>
          </p:nvSpPr>
          <p:spPr>
            <a:xfrm>
              <a:off x="3877348" y="2290728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</p:sp>
        <p:sp>
          <p:nvSpPr>
            <p:cNvPr id="98" name="Google Shape;98;p14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</p:sp>
        <p:sp>
          <p:nvSpPr>
            <p:cNvPr id="99" name="Google Shape;99;p14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</p:sp>
      </p:grpSp>
      <p:grpSp>
        <p:nvGrpSpPr>
          <p:cNvPr id="100" name="Google Shape;100;p14"/>
          <p:cNvGrpSpPr/>
          <p:nvPr/>
        </p:nvGrpSpPr>
        <p:grpSpPr>
          <a:xfrm>
            <a:off x="603701" y="1319443"/>
            <a:ext cx="3468724" cy="747300"/>
            <a:chOff x="744101" y="1672393"/>
            <a:chExt cx="3468724" cy="747300"/>
          </a:xfrm>
        </p:grpSpPr>
        <p:cxnSp>
          <p:nvCxnSpPr>
            <p:cNvPr id="101" name="Google Shape;101;p14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w="9525" cap="flat" cmpd="sng">
              <a:solidFill>
                <a:srgbClr val="BDBD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2" name="Google Shape;102;p14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744101" y="1672393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sz="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19850" y="234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INTRODUCTION</a:t>
            </a:r>
            <a:endParaRPr sz="272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375650" y="988025"/>
            <a:ext cx="8559300" cy="3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Cardekho is a online platform that helps users buy the right used car with below :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Used cars listing of cars sold from  1983 to 2020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Expert reviews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Detailed specifications of the used car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implemented and learned the below in this Project : 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Correlation plots - understand the relation between the attributes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Perform Uni-variate and Bi-variate analysis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Hypothesis Testing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Building a linear regression model.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524" y="-1"/>
            <a:ext cx="1112475" cy="11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ctrTitle"/>
          </p:nvPr>
        </p:nvSpPr>
        <p:spPr>
          <a:xfrm>
            <a:off x="1004783" y="-1118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Used car Dataset Structure - Raw</a:t>
            </a:r>
            <a:endParaRPr sz="3200"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75" y="1928050"/>
            <a:ext cx="7337276" cy="28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2642250" y="933625"/>
            <a:ext cx="573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8128 data points of 13 features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311700" y="189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 rot="-984884">
            <a:off x="7096892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 rot="984884" flipH="1">
            <a:off x="6063278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 rot="-984884">
            <a:off x="5036629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 rot="984884" flipH="1">
            <a:off x="4005984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 rot="-984884">
            <a:off x="2983463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/>
          <p:nvPr/>
        </p:nvSpPr>
        <p:spPr>
          <a:xfrm rot="984884" flipH="1">
            <a:off x="1952807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/>
          <p:nvPr/>
        </p:nvSpPr>
        <p:spPr>
          <a:xfrm rot="-984884">
            <a:off x="930286" y="2556505"/>
            <a:ext cx="1116820" cy="57901"/>
          </a:xfrm>
          <a:prstGeom prst="roundRect">
            <a:avLst>
              <a:gd name="adj" fmla="val 50000"/>
            </a:avLst>
          </a:pr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7"/>
          <p:cNvGrpSpPr/>
          <p:nvPr/>
        </p:nvGrpSpPr>
        <p:grpSpPr>
          <a:xfrm>
            <a:off x="2177540" y="2617313"/>
            <a:ext cx="1712700" cy="1230715"/>
            <a:chOff x="2114740" y="2543425"/>
            <a:chExt cx="1712700" cy="1230715"/>
          </a:xfrm>
        </p:grpSpPr>
        <p:sp>
          <p:nvSpPr>
            <p:cNvPr id="132" name="Google Shape;132;p17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3D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</a:rPr>
                <a:t>Change Data type of Variables </a:t>
              </a:r>
              <a:endParaRPr sz="1100" b="1">
                <a:solidFill>
                  <a:schemeClr val="dk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000" b="1">
                <a:solidFill>
                  <a:srgbClr val="FFFFFF"/>
                </a:solidFill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17"/>
          <p:cNvGrpSpPr/>
          <p:nvPr/>
        </p:nvGrpSpPr>
        <p:grpSpPr>
          <a:xfrm>
            <a:off x="4227940" y="2617313"/>
            <a:ext cx="1712700" cy="1230715"/>
            <a:chOff x="4165140" y="2543425"/>
            <a:chExt cx="1712700" cy="1230715"/>
          </a:xfrm>
        </p:grpSpPr>
        <p:sp>
          <p:nvSpPr>
            <p:cNvPr id="137" name="Google Shape;137;p17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b="1">
                  <a:solidFill>
                    <a:srgbClr val="5E5E5E"/>
                  </a:solidFill>
                </a:rPr>
                <a:t>Input missing values </a:t>
              </a:r>
              <a:endParaRPr sz="1100" b="1">
                <a:solidFill>
                  <a:srgbClr val="5E5E5E"/>
                </a:solidFill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7"/>
          <p:cNvGrpSpPr/>
          <p:nvPr/>
        </p:nvGrpSpPr>
        <p:grpSpPr>
          <a:xfrm>
            <a:off x="1140195" y="1295457"/>
            <a:ext cx="1712700" cy="1246754"/>
            <a:chOff x="1072790" y="1221570"/>
            <a:chExt cx="1712700" cy="1246754"/>
          </a:xfrm>
        </p:grpSpPr>
        <p:sp>
          <p:nvSpPr>
            <p:cNvPr id="142" name="Google Shape;142;p17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111704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</a:rPr>
                <a:t>Removing kmpl , bhp &amp; CC from Mileage , Max power and Engine </a:t>
              </a:r>
              <a:endParaRPr sz="1000" b="1">
                <a:solidFill>
                  <a:srgbClr val="FFFFFF"/>
                </a:solidFill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3D3D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3185940" y="1295457"/>
            <a:ext cx="1712700" cy="1246754"/>
            <a:chOff x="3123140" y="1221570"/>
            <a:chExt cx="1712700" cy="1246754"/>
          </a:xfrm>
        </p:grpSpPr>
        <p:sp>
          <p:nvSpPr>
            <p:cNvPr id="147" name="Google Shape;147;p17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3167390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Extracting the Torque value and Rpm value</a:t>
              </a:r>
              <a:endParaRPr sz="1100" b="1">
                <a:solidFill>
                  <a:srgbClr val="5E5E5E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000" b="1">
                <a:solidFill>
                  <a:srgbClr val="5E5E5E"/>
                </a:solidFill>
              </a:endParaRPr>
            </a:p>
          </p:txBody>
        </p:sp>
      </p:grpSp>
      <p:grpSp>
        <p:nvGrpSpPr>
          <p:cNvPr id="151" name="Google Shape;151;p17"/>
          <p:cNvGrpSpPr/>
          <p:nvPr/>
        </p:nvGrpSpPr>
        <p:grpSpPr>
          <a:xfrm>
            <a:off x="6278353" y="2617313"/>
            <a:ext cx="1712700" cy="1230715"/>
            <a:chOff x="6282830" y="2543425"/>
            <a:chExt cx="1712700" cy="1230715"/>
          </a:xfrm>
        </p:grpSpPr>
        <p:sp>
          <p:nvSpPr>
            <p:cNvPr id="152" name="Google Shape;152;p17"/>
            <p:cNvSpPr/>
            <p:nvPr/>
          </p:nvSpPr>
          <p:spPr>
            <a:xfrm rot="-1789476">
              <a:off x="705894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628283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6327080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b="1">
                  <a:solidFill>
                    <a:srgbClr val="5E5E5E"/>
                  </a:solidFill>
                </a:rPr>
                <a:t>Create new features</a:t>
              </a:r>
              <a:endParaRPr sz="1100" b="1">
                <a:solidFill>
                  <a:srgbClr val="5E5E5E"/>
                </a:solidFill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709418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5253495" y="1268995"/>
            <a:ext cx="1712700" cy="1273216"/>
            <a:chOff x="5201245" y="1195107"/>
            <a:chExt cx="1712700" cy="1273216"/>
          </a:xfrm>
        </p:grpSpPr>
        <p:sp>
          <p:nvSpPr>
            <p:cNvPr id="157" name="Google Shape;157;p17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5245495" y="1195107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5E5E5E"/>
                  </a:solidFill>
                </a:rPr>
                <a:t>Extracting the Manufacturer &amp; Model from the Name Column</a:t>
              </a:r>
              <a:endParaRPr sz="1000" b="1">
                <a:solidFill>
                  <a:srgbClr val="5E5E5E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000" b="1">
                <a:solidFill>
                  <a:srgbClr val="5E5E5E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243363" y="1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Dataset Structure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350000" y="1119875"/>
            <a:ext cx="4029900" cy="3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>
            <a:off x="411313" y="2641687"/>
            <a:ext cx="2939827" cy="643356"/>
            <a:chOff x="1593000" y="2322568"/>
            <a:chExt cx="2939827" cy="643356"/>
          </a:xfrm>
        </p:grpSpPr>
        <p:sp>
          <p:nvSpPr>
            <p:cNvPr id="168" name="Google Shape;168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Extracted the Model and Manufacturer Name from existing Name Column</a:t>
              </a: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411313" y="1998319"/>
            <a:ext cx="2939827" cy="643356"/>
            <a:chOff x="1593000" y="2322568"/>
            <a:chExt cx="2939827" cy="643356"/>
          </a:xfrm>
        </p:grpSpPr>
        <p:sp>
          <p:nvSpPr>
            <p:cNvPr id="174" name="Google Shape;174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Extracted the Torque &amp; Rpm value </a:t>
              </a: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79" name="Google Shape;179;p18"/>
          <p:cNvGrpSpPr/>
          <p:nvPr/>
        </p:nvGrpSpPr>
        <p:grpSpPr>
          <a:xfrm>
            <a:off x="411313" y="1354960"/>
            <a:ext cx="2939827" cy="643356"/>
            <a:chOff x="1593000" y="2322568"/>
            <a:chExt cx="2939827" cy="643356"/>
          </a:xfrm>
        </p:grpSpPr>
        <p:sp>
          <p:nvSpPr>
            <p:cNvPr id="180" name="Google Shape;180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2351775" y="24160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New variable - Age Calculated based on the existing variable - Year</a:t>
              </a:r>
              <a:endParaRPr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	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400" y="1324900"/>
            <a:ext cx="5536599" cy="2628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18"/>
          <p:cNvGrpSpPr/>
          <p:nvPr/>
        </p:nvGrpSpPr>
        <p:grpSpPr>
          <a:xfrm>
            <a:off x="411411" y="3285104"/>
            <a:ext cx="2939608" cy="668692"/>
            <a:chOff x="2587025" y="2206400"/>
            <a:chExt cx="3263330" cy="681504"/>
          </a:xfrm>
        </p:grpSpPr>
        <p:sp>
          <p:nvSpPr>
            <p:cNvPr id="187" name="Google Shape;187;p18"/>
            <p:cNvSpPr/>
            <p:nvPr/>
          </p:nvSpPr>
          <p:spPr>
            <a:xfrm flipH="1">
              <a:off x="2587025" y="2206400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 rot="-5400000">
              <a:off x="4819102" y="1837385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3601625" y="2318653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Dropped the Original Columns as not required</a:t>
              </a:r>
              <a:endParaRPr sz="1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2627613" y="2245304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191" name="Google Shape;191;p18"/>
          <p:cNvSpPr txBox="1"/>
          <p:nvPr/>
        </p:nvSpPr>
        <p:spPr>
          <a:xfrm>
            <a:off x="1995150" y="4347275"/>
            <a:ext cx="641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Final Cleaned dataset - 8105 data points of 16 features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965125" y="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Cleaned Dataset - Numerical/Categorical Attributes</a:t>
            </a:r>
            <a:endParaRPr sz="2220"/>
          </a:p>
        </p:txBody>
      </p:sp>
      <p:cxnSp>
        <p:nvCxnSpPr>
          <p:cNvPr id="197" name="Google Shape;197;p19"/>
          <p:cNvCxnSpPr>
            <a:stCxn id="198" idx="6"/>
            <a:endCxn id="199" idx="2"/>
          </p:cNvCxnSpPr>
          <p:nvPr/>
        </p:nvCxnSpPr>
        <p:spPr>
          <a:xfrm>
            <a:off x="1704750" y="2507800"/>
            <a:ext cx="1259400" cy="9999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19"/>
          <p:cNvCxnSpPr>
            <a:stCxn id="198" idx="6"/>
            <a:endCxn id="201" idx="2"/>
          </p:cNvCxnSpPr>
          <p:nvPr/>
        </p:nvCxnSpPr>
        <p:spPr>
          <a:xfrm rot="10800000" flipH="1">
            <a:off x="1704750" y="1635700"/>
            <a:ext cx="1259400" cy="8721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19"/>
          <p:cNvCxnSpPr/>
          <p:nvPr/>
        </p:nvCxnSpPr>
        <p:spPr>
          <a:xfrm rot="10800000" flipH="1">
            <a:off x="3918550" y="1178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19"/>
          <p:cNvCxnSpPr/>
          <p:nvPr/>
        </p:nvCxnSpPr>
        <p:spPr>
          <a:xfrm>
            <a:off x="3918550" y="163575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19"/>
          <p:cNvCxnSpPr/>
          <p:nvPr/>
        </p:nvCxnSpPr>
        <p:spPr>
          <a:xfrm rot="10800000" flipH="1">
            <a:off x="4037325" y="305055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19"/>
          <p:cNvCxnSpPr/>
          <p:nvPr/>
        </p:nvCxnSpPr>
        <p:spPr>
          <a:xfrm>
            <a:off x="4022763" y="3507750"/>
            <a:ext cx="6153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6" name="Google Shape;206;p19"/>
          <p:cNvGrpSpPr/>
          <p:nvPr/>
        </p:nvGrpSpPr>
        <p:grpSpPr>
          <a:xfrm>
            <a:off x="4504750" y="1028075"/>
            <a:ext cx="3239700" cy="319200"/>
            <a:chOff x="5592550" y="1018950"/>
            <a:chExt cx="3239700" cy="319200"/>
          </a:xfrm>
        </p:grpSpPr>
        <p:sp>
          <p:nvSpPr>
            <p:cNvPr id="207" name="Google Shape;207;p19"/>
            <p:cNvSpPr/>
            <p:nvPr/>
          </p:nvSpPr>
          <p:spPr>
            <a:xfrm>
              <a:off x="5766550" y="1018950"/>
              <a:ext cx="30657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Selling price, Kms driven, Engine, Mileage</a:t>
              </a:r>
              <a:endParaRPr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19"/>
          <p:cNvGrpSpPr/>
          <p:nvPr/>
        </p:nvGrpSpPr>
        <p:grpSpPr>
          <a:xfrm>
            <a:off x="2964250" y="1476150"/>
            <a:ext cx="1356300" cy="319200"/>
            <a:chOff x="3650050" y="1476150"/>
            <a:chExt cx="1356300" cy="319200"/>
          </a:xfrm>
        </p:grpSpPr>
        <p:sp>
          <p:nvSpPr>
            <p:cNvPr id="210" name="Google Shape;210;p19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Numerical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9"/>
          <p:cNvGrpSpPr/>
          <p:nvPr/>
        </p:nvGrpSpPr>
        <p:grpSpPr>
          <a:xfrm>
            <a:off x="342475" y="2348200"/>
            <a:ext cx="1362275" cy="319200"/>
            <a:chOff x="1596750" y="2412150"/>
            <a:chExt cx="1362275" cy="319200"/>
          </a:xfrm>
        </p:grpSpPr>
        <p:sp>
          <p:nvSpPr>
            <p:cNvPr id="212" name="Google Shape;212;p19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Used Car Dataset</a:t>
              </a:r>
              <a:endParaRPr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2964250" y="3348150"/>
            <a:ext cx="1356300" cy="319200"/>
            <a:chOff x="3650050" y="3348150"/>
            <a:chExt cx="1356300" cy="319200"/>
          </a:xfrm>
        </p:grpSpPr>
        <p:sp>
          <p:nvSpPr>
            <p:cNvPr id="214" name="Google Shape;214;p19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Categorical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9"/>
          <p:cNvGrpSpPr/>
          <p:nvPr/>
        </p:nvGrpSpPr>
        <p:grpSpPr>
          <a:xfrm>
            <a:off x="4504750" y="1866049"/>
            <a:ext cx="3302100" cy="319200"/>
            <a:chOff x="5592550" y="1933362"/>
            <a:chExt cx="3302100" cy="319200"/>
          </a:xfrm>
        </p:grpSpPr>
        <p:sp>
          <p:nvSpPr>
            <p:cNvPr id="216" name="Google Shape;216;p19"/>
            <p:cNvSpPr/>
            <p:nvPr/>
          </p:nvSpPr>
          <p:spPr>
            <a:xfrm>
              <a:off x="5766550" y="1933362"/>
              <a:ext cx="31281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Max power, Torque value , Rpm ,Seats , Age	</a:t>
              </a:r>
              <a:endParaRPr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19"/>
          <p:cNvGrpSpPr/>
          <p:nvPr/>
        </p:nvGrpSpPr>
        <p:grpSpPr>
          <a:xfrm>
            <a:off x="4571988" y="2890950"/>
            <a:ext cx="3294338" cy="319200"/>
            <a:chOff x="5363938" y="2890950"/>
            <a:chExt cx="3294338" cy="319200"/>
          </a:xfrm>
        </p:grpSpPr>
        <p:sp>
          <p:nvSpPr>
            <p:cNvPr id="219" name="Google Shape;219;p19"/>
            <p:cNvSpPr/>
            <p:nvPr/>
          </p:nvSpPr>
          <p:spPr>
            <a:xfrm>
              <a:off x="5592575" y="2890950"/>
              <a:ext cx="30657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Fuel type , Seller Type , Owner</a:t>
              </a:r>
              <a:endParaRPr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363938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9"/>
          <p:cNvGrpSpPr/>
          <p:nvPr/>
        </p:nvGrpSpPr>
        <p:grpSpPr>
          <a:xfrm>
            <a:off x="4678138" y="3805350"/>
            <a:ext cx="3181200" cy="319200"/>
            <a:chOff x="5592550" y="3805350"/>
            <a:chExt cx="3181200" cy="319200"/>
          </a:xfrm>
        </p:grpSpPr>
        <p:sp>
          <p:nvSpPr>
            <p:cNvPr id="222" name="Google Shape;222;p19"/>
            <p:cNvSpPr/>
            <p:nvPr/>
          </p:nvSpPr>
          <p:spPr>
            <a:xfrm>
              <a:off x="5766550" y="3805350"/>
              <a:ext cx="30072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Transmission , </a:t>
              </a: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Manufacturer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19"/>
          <p:cNvSpPr txBox="1"/>
          <p:nvPr/>
        </p:nvSpPr>
        <p:spPr>
          <a:xfrm>
            <a:off x="1826950" y="590925"/>
            <a:ext cx="52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19500" y="400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the Numeric Features</a:t>
            </a:r>
            <a:endParaRPr/>
          </a:p>
        </p:txBody>
      </p:sp>
      <p:pic>
        <p:nvPicPr>
          <p:cNvPr id="230" name="Google Shape;2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" y="1424600"/>
            <a:ext cx="4624250" cy="27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650" y="1424600"/>
            <a:ext cx="4192151" cy="275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2553975" y="152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data </a:t>
            </a:r>
            <a:endParaRPr/>
          </a:p>
        </p:txBody>
      </p:sp>
      <p:pic>
        <p:nvPicPr>
          <p:cNvPr id="237" name="Google Shape;2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281" y="724850"/>
            <a:ext cx="4877920" cy="399102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1"/>
          <p:cNvSpPr txBox="1"/>
          <p:nvPr/>
        </p:nvSpPr>
        <p:spPr>
          <a:xfrm>
            <a:off x="494225" y="1061650"/>
            <a:ext cx="25167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There is not much in the distribution of Diesel &amp; Petrol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Most of the cars in the dataset are sold by the Individual Seller type.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Majorly Manual cars were sold from the year 1983 to 2020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Cars sold by the first owner accounts for the majority of the data in the dataset.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Macintosh PowerPoint</Application>
  <PresentationFormat>On-screen Show (16:9)</PresentationFormat>
  <Paragraphs>134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Roboto</vt:lpstr>
      <vt:lpstr>Roboto Thin</vt:lpstr>
      <vt:lpstr>Arial</vt:lpstr>
      <vt:lpstr>Simple Dark</vt:lpstr>
      <vt:lpstr>    ALY 6010 Final Project Presentation</vt:lpstr>
      <vt:lpstr>PowerPoint Presentation</vt:lpstr>
      <vt:lpstr>INTRODUCTION</vt:lpstr>
      <vt:lpstr>Used car Dataset Structure - Raw</vt:lpstr>
      <vt:lpstr>Data Cleaning </vt:lpstr>
      <vt:lpstr>Cleaned Dataset Structure </vt:lpstr>
      <vt:lpstr>Cleaned Dataset - Numerical/Categorical Attributes</vt:lpstr>
      <vt:lpstr>Correlation of the Numeric Features</vt:lpstr>
      <vt:lpstr>Distribution of data </vt:lpstr>
      <vt:lpstr>EDA : Univariate analysis</vt:lpstr>
      <vt:lpstr>EDA : Univariate analysis </vt:lpstr>
      <vt:lpstr>EDA : Bivariate analysis </vt:lpstr>
      <vt:lpstr>EDA:Bivariate analysis </vt:lpstr>
      <vt:lpstr>                            Yearly Price Trend</vt:lpstr>
      <vt:lpstr>Linear Regression Model - Results</vt:lpstr>
      <vt:lpstr>PowerPoint Presentation</vt:lpstr>
      <vt:lpstr>                                    Model -2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ALY 6010 Final Project Presentation</dc:title>
  <cp:lastModifiedBy>Bhagyashri Ram Kadam</cp:lastModifiedBy>
  <cp:revision>1</cp:revision>
  <dcterms:modified xsi:type="dcterms:W3CDTF">2022-12-16T07:50:28Z</dcterms:modified>
</cp:coreProperties>
</file>