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9" r:id="rId1"/>
  </p:sldMasterIdLst>
  <p:notesMasterIdLst>
    <p:notesMasterId r:id="rId11"/>
  </p:notesMasterIdLst>
  <p:sldIdLst>
    <p:sldId id="605" r:id="rId2"/>
    <p:sldId id="621" r:id="rId3"/>
    <p:sldId id="615" r:id="rId4"/>
    <p:sldId id="616" r:id="rId5"/>
    <p:sldId id="617" r:id="rId6"/>
    <p:sldId id="603" r:id="rId7"/>
    <p:sldId id="619" r:id="rId8"/>
    <p:sldId id="618" r:id="rId9"/>
    <p:sldId id="62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6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838"/>
    <a:srgbClr val="D6A300"/>
    <a:srgbClr val="0083E6"/>
    <a:srgbClr val="0033CC"/>
    <a:srgbClr val="F8F3D2"/>
    <a:srgbClr val="6D6E70"/>
    <a:srgbClr val="7D110C"/>
    <a:srgbClr val="598EDD"/>
    <a:srgbClr val="A9C9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8" autoAdjust="0"/>
    <p:restoredTop sz="94660"/>
  </p:normalViewPr>
  <p:slideViewPr>
    <p:cSldViewPr>
      <p:cViewPr varScale="1">
        <p:scale>
          <a:sx n="139" d="100"/>
          <a:sy n="139" d="100"/>
        </p:scale>
        <p:origin x="252" y="132"/>
      </p:cViewPr>
      <p:guideLst>
        <p:guide orient="horz" pos="656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668575090" y="203629040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63723C24-93D1-4A66-9504-E6BD833B1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30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5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79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76" y="114300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76" y="399573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3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2616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4"/>
            <a:ext cx="9067800" cy="42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160" y="6330042"/>
            <a:ext cx="656771" cy="293913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bg2"/>
                </a:solidFill>
                <a:latin typeface="Franklin Gothic Medium" pitchFamily="34" charset="0"/>
              </a:defRPr>
            </a:lvl1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3269" y="-42437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640716" y="6095999"/>
            <a:ext cx="1207883" cy="36924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 i="1" kern="1200">
                <a:solidFill>
                  <a:schemeClr val="bg2"/>
                </a:solidFill>
                <a:latin typeface="Franklin Gothic Medium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482658" y="64652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Spidal.org</a:t>
            </a:r>
          </a:p>
        </p:txBody>
      </p:sp>
    </p:spTree>
    <p:extLst>
      <p:ext uri="{BB962C8B-B14F-4D97-AF65-F5344CB8AC3E}">
        <p14:creationId xmlns:p14="http://schemas.microsoft.com/office/powerpoint/2010/main" val="6005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1" r:id="rId2"/>
    <p:sldLayoutId id="2147484250" r:id="rId3"/>
    <p:sldLayoutId id="2147484257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i="0" u="none">
          <a:solidFill>
            <a:srgbClr val="B30838"/>
          </a:solidFill>
          <a:latin typeface="+mj-lt"/>
          <a:ea typeface="+mj-ea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ia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474" y="0"/>
            <a:ext cx="9137526" cy="6858000"/>
            <a:chOff x="31026" y="1"/>
            <a:chExt cx="9137526" cy="6858000"/>
          </a:xfrm>
        </p:grpSpPr>
        <p:pic>
          <p:nvPicPr>
            <p:cNvPr id="15" name="Picture 14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133"/>
            <a:stretch/>
          </p:blipFill>
          <p:spPr>
            <a:xfrm>
              <a:off x="31026" y="1"/>
              <a:ext cx="9137526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679" y="2155520"/>
              <a:ext cx="1027410" cy="489994"/>
            </a:xfrm>
            <a:prstGeom prst="rect">
              <a:avLst/>
            </a:prstGeom>
          </p:spPr>
        </p:pic>
        <p:pic>
          <p:nvPicPr>
            <p:cNvPr id="9" name="Picture 2" descr="https://lh3.googleusercontent.com/-QTh7oYlVSfs/AAAAAAAAAAI/AAAAAAAAAl8/PD6AyVW6Tqs/s0-c-k-no-ns/phot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6053"/>
              <a:ext cx="847726" cy="84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63" t="21984" r="36829" b="19773"/>
            <a:stretch/>
          </p:blipFill>
          <p:spPr>
            <a:xfrm>
              <a:off x="7829640" y="2160096"/>
              <a:ext cx="952500" cy="970836"/>
            </a:xfrm>
            <a:prstGeom prst="rect">
              <a:avLst/>
            </a:prstGeom>
          </p:spPr>
        </p:pic>
        <p:pic>
          <p:nvPicPr>
            <p:cNvPr id="8" name="Picture 4" descr="Stony Brook University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120" y="5814847"/>
              <a:ext cx="1054710" cy="87055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68" t="17564" r="19740" b="18436"/>
            <a:stretch/>
          </p:blipFill>
          <p:spPr>
            <a:xfrm>
              <a:off x="7878754" y="355213"/>
              <a:ext cx="1138054" cy="83856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0" t="18519" r="62088" b="21296"/>
            <a:stretch/>
          </p:blipFill>
          <p:spPr>
            <a:xfrm>
              <a:off x="7147486" y="5694802"/>
              <a:ext cx="1504841" cy="9906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47905" y="4980402"/>
              <a:ext cx="208880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i="0" dirty="0">
                  <a:solidFill>
                    <a:schemeClr val="bg1"/>
                  </a:solidFill>
                </a:rPr>
                <a:t>Software: MIDAS</a:t>
              </a:r>
              <a:br>
                <a:rPr lang="en-US" sz="1800" b="1" i="0" dirty="0">
                  <a:solidFill>
                    <a:schemeClr val="bg1"/>
                  </a:solidFill>
                </a:rPr>
              </a:br>
              <a:r>
                <a:rPr lang="en-US" sz="1800" b="1" i="0" dirty="0">
                  <a:solidFill>
                    <a:schemeClr val="bg1"/>
                  </a:solidFill>
                </a:rPr>
                <a:t>HPC-ABDS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474" y="0"/>
            <a:ext cx="4032126" cy="9948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1700" b="1" dirty="0">
                <a:latin typeface="Times New Roman" panose="02020603050405020304" pitchFamily="18" charset="0"/>
              </a:rPr>
              <a:t>NSF 1443054: CIF21 DIBBs: Middleware and High Performance Analytics Libraries for Scalable Data Science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-11359" y="5673380"/>
            <a:ext cx="21449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Status and Challenges: January 2017</a:t>
            </a:r>
          </a:p>
        </p:txBody>
      </p:sp>
    </p:spTree>
    <p:extLst>
      <p:ext uri="{BB962C8B-B14F-4D97-AF65-F5344CB8AC3E}">
        <p14:creationId xmlns:p14="http://schemas.microsoft.com/office/powerpoint/2010/main" val="422344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4293451"/>
          </a:xfrm>
        </p:spPr>
        <p:txBody>
          <a:bodyPr/>
          <a:lstStyle/>
          <a:p>
            <a:r>
              <a:rPr lang="en-US" sz="2400" dirty="0"/>
              <a:t>Presented by Geoffrey Fox at Dibbs PI meeting January 11 2017 </a:t>
            </a:r>
            <a:r>
              <a:rPr lang="en-US" sz="2400"/>
              <a:t>in Washington DC</a:t>
            </a:r>
            <a:endParaRPr lang="en-US" sz="2400" dirty="0"/>
          </a:p>
          <a:p>
            <a:r>
              <a:rPr lang="en-US" sz="2400" b="1" dirty="0"/>
              <a:t>Slides 3 and 4: </a:t>
            </a:r>
            <a:r>
              <a:rPr lang="en-US" sz="2400" dirty="0"/>
              <a:t>Overall summary of all aspects of project</a:t>
            </a:r>
          </a:p>
          <a:p>
            <a:r>
              <a:rPr lang="en-US" sz="2400" b="1" dirty="0"/>
              <a:t>Slide 5: </a:t>
            </a:r>
            <a:r>
              <a:rPr lang="en-US" sz="2400" dirty="0"/>
              <a:t>Challenge of broad deployment at scale</a:t>
            </a:r>
          </a:p>
          <a:p>
            <a:r>
              <a:rPr lang="en-US" sz="2400" b="1" dirty="0"/>
              <a:t>Slide 6: </a:t>
            </a:r>
            <a:r>
              <a:rPr lang="en-US" sz="2400" dirty="0"/>
              <a:t>Comments on HPC Cloud 1.0 2.0 and 3.0 – the natural deployment environment</a:t>
            </a:r>
          </a:p>
          <a:p>
            <a:r>
              <a:rPr lang="en-US" sz="2400" b="1" dirty="0"/>
              <a:t>Slide 7: </a:t>
            </a:r>
            <a:r>
              <a:rPr lang="en-US" sz="2400" dirty="0"/>
              <a:t>Comments on DevOps for Cloud 2.0</a:t>
            </a:r>
          </a:p>
          <a:p>
            <a:r>
              <a:rPr lang="en-US" sz="2400" b="1" dirty="0"/>
              <a:t>Slide 8: </a:t>
            </a:r>
            <a:r>
              <a:rPr lang="en-US" sz="2400" dirty="0"/>
              <a:t>Comments on the </a:t>
            </a:r>
            <a:r>
              <a:rPr lang="en-US" sz="2400" dirty="0" err="1"/>
              <a:t>the</a:t>
            </a:r>
            <a:r>
              <a:rPr lang="en-US" sz="2400" dirty="0"/>
              <a:t> </a:t>
            </a:r>
            <a:r>
              <a:rPr lang="en-US" sz="2400" dirty="0" err="1"/>
              <a:t>HPCCloud</a:t>
            </a:r>
            <a:r>
              <a:rPr lang="en-US" sz="2400" dirty="0"/>
              <a:t> Operational Model that matches hardware features with application requirements but uses a uniform software model HPC-ABDS</a:t>
            </a:r>
            <a:endParaRPr lang="en-US" sz="2400" dirty="0"/>
          </a:p>
          <a:p>
            <a:r>
              <a:rPr lang="en-US" sz="2400" b="1" dirty="0"/>
              <a:t>Slide 9: </a:t>
            </a:r>
            <a:r>
              <a:rPr lang="en-US" sz="2400" dirty="0"/>
              <a:t>Future Challenge: Support and Encourage Deployment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26166" cy="762000"/>
          </a:xfrm>
        </p:spPr>
        <p:txBody>
          <a:bodyPr/>
          <a:lstStyle/>
          <a:p>
            <a:r>
              <a:rPr lang="en-US" dirty="0"/>
              <a:t>Status and Challenges for SPIDAL Project</a:t>
            </a:r>
          </a:p>
        </p:txBody>
      </p:sp>
    </p:spTree>
    <p:extLst>
      <p:ext uri="{BB962C8B-B14F-4D97-AF65-F5344CB8AC3E}">
        <p14:creationId xmlns:p14="http://schemas.microsoft.com/office/powerpoint/2010/main" val="29849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762000"/>
          </a:xfrm>
        </p:spPr>
        <p:txBody>
          <a:bodyPr/>
          <a:lstStyle/>
          <a:p>
            <a:r>
              <a:rPr lang="en-US" dirty="0"/>
              <a:t>Status of NSF 1443054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7418"/>
            <a:ext cx="9144000" cy="5434781"/>
          </a:xfrm>
        </p:spPr>
        <p:txBody>
          <a:bodyPr/>
          <a:lstStyle/>
          <a:p>
            <a:pPr lvl="0"/>
            <a:r>
              <a:rPr lang="en-US" sz="2200" b="1" dirty="0"/>
              <a:t>Big Data Application Analysis</a:t>
            </a:r>
            <a:r>
              <a:rPr lang="en-US" sz="2200" dirty="0"/>
              <a:t> identifies features of data intensive applications that need to be supported in software and represented in benchmarks. This analysis was started for proposal and has been extended to support HPC-Simulations-Big Data convergence. </a:t>
            </a:r>
          </a:p>
          <a:p>
            <a:pPr lvl="0"/>
            <a:r>
              <a:rPr lang="en-US" sz="2200" dirty="0"/>
              <a:t>The project is a collaboration between computer and domain scientists in </a:t>
            </a:r>
            <a:r>
              <a:rPr lang="en-US" sz="2200" b="1" dirty="0"/>
              <a:t>application areas </a:t>
            </a:r>
            <a:r>
              <a:rPr lang="en-US" sz="2200" dirty="0"/>
              <a:t>in Biomolecular Simulations, Network  Science, Epidemiology, Computer Vision, Spatial Geographical Information Systems, Remote Sensing for Polar Science and Pathology Informatics. </a:t>
            </a:r>
          </a:p>
          <a:p>
            <a:pPr lvl="0"/>
            <a:r>
              <a:rPr lang="en-US" sz="2200" b="1" dirty="0"/>
              <a:t>HPC-ABDS</a:t>
            </a:r>
            <a:r>
              <a:rPr lang="en-US" sz="2200" dirty="0"/>
              <a:t> as Cloud-HPC interoperable software with performance of HPC (High Performance Computing) and the rich functionality of the commodity Apache Big Data Stack was a bold idea developed for proposal. We have successfully delivered and extended this approach, which is one of ideas described in Exascale Big Data report.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40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762000"/>
          </a:xfrm>
        </p:spPr>
        <p:txBody>
          <a:bodyPr/>
          <a:lstStyle/>
          <a:p>
            <a:r>
              <a:rPr lang="en-US" dirty="0"/>
              <a:t>Status of NSF 1443054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181600"/>
          </a:xfrm>
        </p:spPr>
        <p:txBody>
          <a:bodyPr/>
          <a:lstStyle/>
          <a:p>
            <a:pPr lvl="0"/>
            <a:r>
              <a:rPr lang="en-US" sz="2200" b="1" dirty="0"/>
              <a:t>MIDAS </a:t>
            </a:r>
            <a:r>
              <a:rPr lang="en-US" sz="2200" dirty="0"/>
              <a:t>integrating middleware that links HPC and ABDS now has several components including an architecture for Big Data analytics, an integration of HPC in communication and scheduling on ABDS; it also has rules to get high performance Java scientific code.</a:t>
            </a:r>
          </a:p>
          <a:p>
            <a:pPr lvl="0"/>
            <a:r>
              <a:rPr lang="en-US" sz="2200" b="1" dirty="0"/>
              <a:t>SPIDAL</a:t>
            </a:r>
            <a:r>
              <a:rPr lang="en-US" sz="2200" dirty="0"/>
              <a:t> (Scalable Parallel Interoperable Data Analytics Library) now has 20 members with domain specific (general)  and core algorithms.</a:t>
            </a:r>
          </a:p>
          <a:p>
            <a:pPr lvl="0"/>
            <a:r>
              <a:rPr lang="en-US" sz="2200" b="1" dirty="0"/>
              <a:t>Benchmarks</a:t>
            </a:r>
            <a:r>
              <a:rPr lang="en-US" sz="2200" dirty="0"/>
              <a:t>. We reached out to database community with keynote and paper at WBDB2015 Benchmarking Workshop.</a:t>
            </a:r>
          </a:p>
          <a:p>
            <a:r>
              <a:rPr lang="en-US" sz="2200" b="1" dirty="0"/>
              <a:t>Language: </a:t>
            </a:r>
            <a:r>
              <a:rPr lang="en-US" sz="2200" dirty="0"/>
              <a:t>SPIDAL </a:t>
            </a:r>
            <a:r>
              <a:rPr lang="en-US" sz="2200" b="1" dirty="0"/>
              <a:t>Java</a:t>
            </a:r>
            <a:r>
              <a:rPr lang="en-US" sz="2200" dirty="0"/>
              <a:t> runs as fast as </a:t>
            </a:r>
            <a:r>
              <a:rPr lang="en-US" sz="2200" b="1" dirty="0"/>
              <a:t>C++</a:t>
            </a:r>
          </a:p>
          <a:p>
            <a:r>
              <a:rPr lang="en-US" sz="2200" dirty="0"/>
              <a:t>Designed and Proposed </a:t>
            </a:r>
            <a:r>
              <a:rPr lang="en-US" sz="2200" b="1" dirty="0" err="1"/>
              <a:t>HPCCloud</a:t>
            </a:r>
            <a:r>
              <a:rPr lang="en-US" sz="2200" b="1" dirty="0"/>
              <a:t> </a:t>
            </a:r>
            <a:r>
              <a:rPr lang="en-US" sz="2200" dirty="0"/>
              <a:t>as hardware-software infrastructure supporting </a:t>
            </a:r>
          </a:p>
          <a:p>
            <a:pPr lvl="1"/>
            <a:r>
              <a:rPr lang="en-US" sz="2200" b="1" dirty="0"/>
              <a:t>Big Data Big Simulation </a:t>
            </a:r>
            <a:r>
              <a:rPr lang="en-US" sz="2200" dirty="0"/>
              <a:t>Convergence</a:t>
            </a:r>
          </a:p>
          <a:p>
            <a:pPr lvl="1"/>
            <a:r>
              <a:rPr lang="en-US" sz="2200" b="1" dirty="0"/>
              <a:t>Big Data Management </a:t>
            </a:r>
            <a:r>
              <a:rPr lang="en-US" sz="2200" dirty="0"/>
              <a:t>via Apache Stack ABDS</a:t>
            </a:r>
          </a:p>
          <a:p>
            <a:pPr lvl="1"/>
            <a:r>
              <a:rPr lang="en-US" sz="2200" b="1" dirty="0"/>
              <a:t>Big Data Analytics </a:t>
            </a:r>
            <a:r>
              <a:rPr lang="en-US" sz="2200" dirty="0"/>
              <a:t>using SPIDAL and other libraries</a:t>
            </a:r>
          </a:p>
          <a:p>
            <a:pPr lvl="0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557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sz="2800" dirty="0"/>
              <a:t>Current Challenge: Allow Broad Deployment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896" y="457200"/>
            <a:ext cx="9067800" cy="5410200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b="1" dirty="0"/>
              <a:t>Software Engineering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apply </a:t>
            </a:r>
            <a:r>
              <a:rPr lang="en-US" b="1" dirty="0"/>
              <a:t>lessons like SPIDAL Java </a:t>
            </a:r>
            <a:r>
              <a:rPr lang="en-US" dirty="0"/>
              <a:t>uniformly to each SPIDAL library member</a:t>
            </a:r>
          </a:p>
          <a:p>
            <a:pPr lvl="1"/>
            <a:r>
              <a:rPr lang="en-US" b="1" dirty="0"/>
              <a:t>Package</a:t>
            </a:r>
            <a:r>
              <a:rPr lang="en-US" dirty="0"/>
              <a:t> and</a:t>
            </a:r>
            <a:r>
              <a:rPr lang="en-US" b="1" dirty="0"/>
              <a:t> testing </a:t>
            </a:r>
            <a:r>
              <a:rPr lang="en-US" dirty="0"/>
              <a:t>for each component of SPIDAL and MIDAS</a:t>
            </a:r>
          </a:p>
          <a:p>
            <a:r>
              <a:rPr lang="en-US" dirty="0"/>
              <a:t>Understand role of new developments like </a:t>
            </a:r>
            <a:r>
              <a:rPr lang="en-US" dirty="0">
                <a:hlinkClick r:id="rId2"/>
              </a:rPr>
              <a:t>https://algorithmia.com/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Offer HPC-ABDS Capabilities as Platform as a Service with each capability specified as </a:t>
            </a:r>
            <a:r>
              <a:rPr lang="en-US" b="1" dirty="0"/>
              <a:t>Ansible role </a:t>
            </a:r>
            <a:r>
              <a:rPr lang="en-US" dirty="0"/>
              <a:t>giving </a:t>
            </a:r>
            <a:r>
              <a:rPr lang="en-US" b="1" dirty="0"/>
              <a:t>function as a service </a:t>
            </a:r>
          </a:p>
          <a:p>
            <a:pPr lvl="1"/>
            <a:r>
              <a:rPr lang="en-US" dirty="0"/>
              <a:t>Will allow HPC, Cloud and converged infrastructure </a:t>
            </a:r>
            <a:r>
              <a:rPr lang="en-US" b="1" dirty="0" err="1"/>
              <a:t>HPCCloud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Define good </a:t>
            </a:r>
            <a:r>
              <a:rPr lang="en-US" b="1" dirty="0"/>
              <a:t>API</a:t>
            </a:r>
            <a:r>
              <a:rPr lang="en-US" dirty="0"/>
              <a:t>’s to each function – current Apache libraries not well designed</a:t>
            </a:r>
          </a:p>
          <a:p>
            <a:r>
              <a:rPr lang="en-US" b="1" dirty="0"/>
              <a:t>Demonstrate test applications </a:t>
            </a:r>
            <a:r>
              <a:rPr lang="en-US" dirty="0"/>
              <a:t>as software as  a service on virtual clusters</a:t>
            </a:r>
          </a:p>
          <a:p>
            <a:r>
              <a:rPr lang="en-US" dirty="0"/>
              <a:t>Show that </a:t>
            </a:r>
            <a:r>
              <a:rPr lang="en-US" b="1" dirty="0"/>
              <a:t>service providers </a:t>
            </a:r>
            <a:r>
              <a:rPr lang="en-US" dirty="0"/>
              <a:t>(XSEDE) can deploy on variety of hardware</a:t>
            </a:r>
          </a:p>
          <a:p>
            <a:r>
              <a:rPr lang="en-US" dirty="0"/>
              <a:t>Not clear if </a:t>
            </a:r>
            <a:r>
              <a:rPr lang="en-US" b="1" dirty="0" err="1"/>
              <a:t>HPCCloud</a:t>
            </a:r>
            <a:r>
              <a:rPr lang="en-US" b="1" dirty="0"/>
              <a:t> infrastructure </a:t>
            </a:r>
            <a:r>
              <a:rPr lang="en-US" dirty="0"/>
              <a:t>available as must support roles from HPC and Big Data</a:t>
            </a:r>
          </a:p>
          <a:p>
            <a:pPr lvl="1"/>
            <a:r>
              <a:rPr lang="en-US" dirty="0"/>
              <a:t>Comet one of best for us but need broader use of platforms to allow for example biomolecular simulations on Blue Waters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762000"/>
          </a:xfrm>
        </p:spPr>
        <p:txBody>
          <a:bodyPr/>
          <a:lstStyle/>
          <a:p>
            <a:pPr algn="ctr"/>
            <a:r>
              <a:rPr lang="en-US" sz="3600" dirty="0"/>
              <a:t>HPC and/or Cloud 1.0 2.0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09600"/>
            <a:ext cx="9125527" cy="5486400"/>
          </a:xfrm>
        </p:spPr>
        <p:txBody>
          <a:bodyPr/>
          <a:lstStyle/>
          <a:p>
            <a:r>
              <a:rPr lang="en-US" sz="2300" b="1" dirty="0"/>
              <a:t>Cloud 1.0</a:t>
            </a:r>
            <a:r>
              <a:rPr lang="en-US" sz="2300" dirty="0"/>
              <a:t>: IaaS PaaS </a:t>
            </a:r>
          </a:p>
          <a:p>
            <a:r>
              <a:rPr lang="en-US" sz="2300" b="1" dirty="0"/>
              <a:t>Cloud 2.0</a:t>
            </a:r>
            <a:r>
              <a:rPr lang="en-US" sz="2300" dirty="0"/>
              <a:t>: DevOps</a:t>
            </a:r>
          </a:p>
          <a:p>
            <a:r>
              <a:rPr lang="en-US" sz="2300" b="1" dirty="0"/>
              <a:t>Cloud 3.0</a:t>
            </a:r>
            <a:r>
              <a:rPr lang="en-US" sz="2300" dirty="0"/>
              <a:t>: Insight (Solution) as a Service from IBM; server-less computing; event driven function as a service</a:t>
            </a:r>
          </a:p>
          <a:p>
            <a:endParaRPr lang="en-US" sz="2300" dirty="0"/>
          </a:p>
          <a:p>
            <a:r>
              <a:rPr lang="en-US" sz="2300" b="1" dirty="0"/>
              <a:t>HPC 1.0 </a:t>
            </a:r>
            <a:r>
              <a:rPr lang="en-US" sz="2300" dirty="0"/>
              <a:t>and </a:t>
            </a:r>
            <a:r>
              <a:rPr lang="en-US" sz="2300" b="1" dirty="0"/>
              <a:t>Cloud 1.0 </a:t>
            </a:r>
            <a:r>
              <a:rPr lang="en-US" sz="2300" dirty="0"/>
              <a:t>separate ecosystems</a:t>
            </a:r>
          </a:p>
          <a:p>
            <a:r>
              <a:rPr lang="en-US" sz="2300" b="1" dirty="0" err="1"/>
              <a:t>HPCCloud</a:t>
            </a:r>
            <a:r>
              <a:rPr lang="en-US" sz="2300" dirty="0"/>
              <a:t> or </a:t>
            </a:r>
            <a:r>
              <a:rPr lang="en-US" sz="2300" b="1" dirty="0"/>
              <a:t>HPC-ABDS</a:t>
            </a:r>
            <a:r>
              <a:rPr lang="en-US" sz="2300" dirty="0"/>
              <a:t>: Take performance of HPC and functionality of Cloud (Big Data) systems</a:t>
            </a:r>
          </a:p>
          <a:p>
            <a:r>
              <a:rPr lang="en-US" sz="2300" b="1" dirty="0" err="1"/>
              <a:t>HPCCloud</a:t>
            </a:r>
            <a:r>
              <a:rPr lang="en-US" sz="2300" b="1" dirty="0"/>
              <a:t> 2.0 </a:t>
            </a:r>
            <a:r>
              <a:rPr lang="en-US" sz="2300" dirty="0"/>
              <a:t>Use DevOps to invoke HPC or Cloud software on VM, Docker, HPC infrastructure</a:t>
            </a:r>
          </a:p>
          <a:p>
            <a:r>
              <a:rPr lang="en-US" sz="2300" b="1" dirty="0" err="1"/>
              <a:t>HPCCloud</a:t>
            </a:r>
            <a:r>
              <a:rPr lang="en-US" sz="2300" b="1" dirty="0"/>
              <a:t> 3.0 </a:t>
            </a:r>
            <a:r>
              <a:rPr lang="en-US" sz="2300" dirty="0"/>
              <a:t>Automate Solution as a Service using HPC-ABDS on varied infrastructure suitable for HPC and Big Data Management and Analytics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691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533400"/>
          <a:ext cx="7585864" cy="5493963"/>
        </p:xfrm>
        <a:graphic>
          <a:graphicData uri="http://schemas.openxmlformats.org/drawingml/2006/table">
            <a:tbl>
              <a:tblPr/>
              <a:tblGrid>
                <a:gridCol w="224944">
                  <a:extLst>
                    <a:ext uri="{9D8B030D-6E8A-4147-A177-3AD203B41FA5}">
                      <a16:colId xmlns:a16="http://schemas.microsoft.com/office/drawing/2014/main" val="20655941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6380312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682619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5725389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547717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9868704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3446249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976915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51845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6859759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5685057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57108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78079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1355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018434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26087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2960492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823771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598503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546123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1287475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0693333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040722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550724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982282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234055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158901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274383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46585715"/>
                    </a:ext>
                  </a:extLst>
                </a:gridCol>
              </a:tblGrid>
              <a:tr h="1122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NIST Use Cass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Mesos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Spark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Storm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Pig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Hive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Drill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HDFS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HBase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Mysql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MongoDB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RethinkDB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Mahout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D3, Tableau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nltk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MLlib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Lucene/Solr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OpenCV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maven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Ganglia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Nagios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spark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supervisord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zookeeper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AlchemyAPI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279" marR="6279" marT="0" marB="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11803"/>
                  </a:ext>
                </a:extLst>
              </a:tr>
              <a:tr h="5573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NIST Fingerprint Matching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48954"/>
                  </a:ext>
                </a:extLst>
              </a:tr>
              <a:tr h="5573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Human and Face Detection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433637"/>
                  </a:ext>
                </a:extLst>
              </a:tr>
              <a:tr h="371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Twitter Analysis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99886"/>
                  </a:ext>
                </a:extLst>
              </a:tr>
              <a:tr h="8417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Analytics for Healthcare Data/Health Informatics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17774"/>
                  </a:ext>
                </a:extLst>
              </a:tr>
              <a:tr h="11147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Spatial Big Data/Spatial Statistics/Geographic Information Systems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1984"/>
                  </a:ext>
                </a:extLst>
              </a:tr>
              <a:tr h="7431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Warehousing and Data Mining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142303"/>
                  </a:ext>
                </a:extLst>
              </a:tr>
              <a:tr h="18578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6279" marR="627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279" marR="6279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99721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27" y="23569"/>
            <a:ext cx="8382000" cy="738432"/>
          </a:xfrm>
        </p:spPr>
        <p:txBody>
          <a:bodyPr/>
          <a:lstStyle/>
          <a:p>
            <a:pPr algn="ctr"/>
            <a:r>
              <a:rPr lang="en-US" dirty="0" err="1"/>
              <a:t>HPCCloud</a:t>
            </a:r>
            <a:r>
              <a:rPr lang="en-US" dirty="0"/>
              <a:t> Convergence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50323"/>
            <a:ext cx="8868635" cy="880885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b="1" dirty="0"/>
              <a:t>same HPC-ABDS software </a:t>
            </a:r>
            <a:r>
              <a:rPr lang="en-US" dirty="0"/>
              <a:t>across all platforms but data management machines has different balance in I/O, Network and Compute from “model” (data analytics, simulation) machine</a:t>
            </a:r>
          </a:p>
          <a:p>
            <a:pPr lvl="1"/>
            <a:r>
              <a:rPr lang="en-US" dirty="0"/>
              <a:t>Note data storage approach: HDFS v. Object Store v. </a:t>
            </a:r>
            <a:r>
              <a:rPr lang="en-US" dirty="0" err="1"/>
              <a:t>Lustre</a:t>
            </a:r>
            <a:r>
              <a:rPr lang="en-US" dirty="0"/>
              <a:t> style file systems is still rather unclear</a:t>
            </a:r>
          </a:p>
          <a:p>
            <a:r>
              <a:rPr lang="en-US" b="1" dirty="0"/>
              <a:t>The Model </a:t>
            </a:r>
            <a:r>
              <a:rPr lang="en-US" dirty="0"/>
              <a:t>behaves similarly whether from </a:t>
            </a:r>
            <a:r>
              <a:rPr lang="en-US" b="1" dirty="0"/>
              <a:t>Big Data or Big Simulation</a:t>
            </a:r>
            <a:r>
              <a:rPr lang="en-US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24200" y="2667000"/>
            <a:ext cx="6102546" cy="3927828"/>
            <a:chOff x="1406781" y="2791636"/>
            <a:chExt cx="6102546" cy="3927828"/>
          </a:xfrm>
        </p:grpSpPr>
        <p:grpSp>
          <p:nvGrpSpPr>
            <p:cNvPr id="7" name="Group 6"/>
            <p:cNvGrpSpPr/>
            <p:nvPr/>
          </p:nvGrpSpPr>
          <p:grpSpPr>
            <a:xfrm>
              <a:off x="1413327" y="3581400"/>
              <a:ext cx="6096000" cy="3138064"/>
              <a:chOff x="1143000" y="1981200"/>
              <a:chExt cx="6096000" cy="313806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143000" y="1981200"/>
                <a:ext cx="6096000" cy="30597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218774" y="2121526"/>
                <a:ext cx="5924975" cy="2997738"/>
                <a:chOff x="2831085" y="4852658"/>
                <a:chExt cx="3476153" cy="1598110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31085" y="4852658"/>
                  <a:ext cx="1559433" cy="1556381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9213" y="4852658"/>
                  <a:ext cx="1538025" cy="1598110"/>
                </a:xfrm>
                <a:prstGeom prst="rect">
                  <a:avLst/>
                </a:prstGeom>
              </p:spPr>
            </p:pic>
            <p:sp>
              <p:nvSpPr>
                <p:cNvPr id="13" name="Left-Right Arrow 12"/>
                <p:cNvSpPr/>
                <p:nvPr/>
              </p:nvSpPr>
              <p:spPr>
                <a:xfrm>
                  <a:off x="4284669" y="5113730"/>
                  <a:ext cx="587369" cy="220637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Left-Right Arrow 13"/>
                <p:cNvSpPr/>
                <p:nvPr/>
              </p:nvSpPr>
              <p:spPr>
                <a:xfrm>
                  <a:off x="4284668" y="5501855"/>
                  <a:ext cx="587369" cy="220637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Left-Right Arrow 14"/>
                <p:cNvSpPr/>
                <p:nvPr/>
              </p:nvSpPr>
              <p:spPr>
                <a:xfrm>
                  <a:off x="4284668" y="5893777"/>
                  <a:ext cx="587369" cy="220637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1406781" y="2791636"/>
              <a:ext cx="606287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Management                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Model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for Big Data </a:t>
              </a:r>
              <a:b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                                      and Big Simulation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1858" y="3057988"/>
            <a:ext cx="2784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/>
              <a:t>HPCCloud</a:t>
            </a:r>
            <a:r>
              <a:rPr lang="en-US" i="0" dirty="0"/>
              <a:t> Operational Model matches hardware features with application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2242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582" y="76200"/>
            <a:ext cx="9092381" cy="838200"/>
          </a:xfrm>
        </p:spPr>
        <p:txBody>
          <a:bodyPr/>
          <a:lstStyle/>
          <a:p>
            <a:pPr algn="ctr"/>
            <a:r>
              <a:rPr lang="en-US" dirty="0"/>
              <a:t>Future Challenge: Support and Encourage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66800"/>
            <a:ext cx="8980713" cy="4038600"/>
          </a:xfrm>
        </p:spPr>
        <p:txBody>
          <a:bodyPr/>
          <a:lstStyle/>
          <a:p>
            <a:r>
              <a:rPr lang="en-US" sz="2400" dirty="0"/>
              <a:t>Even as the middleware and analytics are being developed and properly packaged we need to address</a:t>
            </a:r>
          </a:p>
          <a:p>
            <a:pPr lvl="1"/>
            <a:r>
              <a:rPr lang="en-US" sz="2400" b="1" dirty="0"/>
              <a:t>Supported deployment </a:t>
            </a:r>
          </a:p>
          <a:p>
            <a:pPr lvl="1"/>
            <a:r>
              <a:rPr lang="en-US" sz="2400" dirty="0"/>
              <a:t>User</a:t>
            </a:r>
            <a:r>
              <a:rPr lang="en-US" sz="2400" b="1" dirty="0"/>
              <a:t> training </a:t>
            </a:r>
          </a:p>
          <a:p>
            <a:pPr lvl="1"/>
            <a:r>
              <a:rPr lang="en-US" sz="2400" dirty="0"/>
              <a:t>proactive outreach to</a:t>
            </a:r>
            <a:r>
              <a:rPr lang="en-US" sz="2400" b="1" dirty="0"/>
              <a:t> users </a:t>
            </a:r>
            <a:r>
              <a:rPr lang="en-US" sz="2400" dirty="0"/>
              <a:t>and </a:t>
            </a:r>
            <a:r>
              <a:rPr lang="en-US" sz="2400" b="1" dirty="0"/>
              <a:t>service providers</a:t>
            </a:r>
            <a:r>
              <a:rPr lang="en-US" sz="2400" dirty="0"/>
              <a:t>. </a:t>
            </a:r>
          </a:p>
          <a:p>
            <a:r>
              <a:rPr lang="en-US" sz="2400" dirty="0"/>
              <a:t>We need to consider traditional library as well as PaaS/</a:t>
            </a:r>
            <a:r>
              <a:rPr lang="en-US" sz="2400" dirty="0" err="1"/>
              <a:t>FaaS</a:t>
            </a:r>
            <a:r>
              <a:rPr lang="en-US" sz="2400" dirty="0"/>
              <a:t> and SaaS deployments.</a:t>
            </a:r>
          </a:p>
          <a:p>
            <a:r>
              <a:rPr lang="en-US" sz="2400" dirty="0"/>
              <a:t>We will give a 6 hour tutorial on MIDAS and SPIDAL at a European winter school in February 2017 and this will increase our work in this area.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225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403135&quot;&gt;&lt;object type=&quot;3&quot; unique_id=&quot;592686&quot;&gt;&lt;property id=&quot;20148&quot; value=&quot;5&quot;/&gt;&lt;property id=&quot;20300&quot; value=&quot;Slide 7 - &amp;quot;HPC-ABDS Mapping of Activities&amp;quot;&quot;/&gt;&lt;property id=&quot;20307&quot; value=&quot;337&quot;/&gt;&lt;/object&gt;&lt;object type=&quot;3&quot; unique_id=&quot;605784&quot;&gt;&lt;property id=&quot;20148&quot; value=&quot;5&quot;/&gt;&lt;property id=&quot;20300&quot; value=&quot;Slide 9 - &amp;quot;Java MPI performs better than Threads 128 24-core Haswell nodes on SPIDAL DA-MDS Code&amp;quot;&quot;/&gt;&lt;property id=&quot;20307&quot; value=&quot;339&quot;/&gt;&lt;/object&gt;&lt;object type=&quot;3&quot; unique_id=&quot;605787&quot;&gt;&lt;property id=&quot;20148&quot; value=&quot;5&quot;/&gt;&lt;property id=&quot;20300&quot; value=&quot;Slide 3 - &amp;quot;Big Data - Big Simulation (Exascale) Convergence&amp;quot;&quot;/&gt;&lt;property id=&quot;20307&quot; value=&quot;375&quot;/&gt;&lt;/object&gt;&lt;object type=&quot;3&quot; unique_id=&quot;605788&quot;&gt;&lt;property id=&quot;20148&quot; value=&quot;5&quot;/&gt;&lt;property id=&quot;20300&quot; value=&quot;Slide 5 - &amp;quot;6 Forms of MapReduce  Cover “all” circumstances  Describes  - Problem (Model     reflecting data)  - Machine  - Sof&quot;/&gt;&lt;property id=&quot;20307&quot; value=&quot;377&quot;/&gt;&lt;/object&gt;&lt;object type=&quot;3&quot; unique_id=&quot;605789&quot;&gt;&lt;property id=&quot;20148&quot; value=&quot;5&quot;/&gt;&lt;property id=&quot;20300&quot; value=&quot;Slide 8&quot;/&gt;&lt;property id=&quot;20307&quot; value=&quot;378&quot;/&gt;&lt;/object&gt;&lt;object type=&quot;3&quot; unique_id=&quot;605790&quot;&gt;&lt;property id=&quot;20148&quot; value=&quot;5&quot;/&gt;&lt;property id=&quot;20300&quot; value=&quot;Slide 10 - &amp;quot;MIDAS: Software Activities in DIBBS&amp;quot;&quot;/&gt;&lt;property id=&quot;20307&quot; value=&quot;365&quot;/&gt;&lt;/object&gt;&lt;object type=&quot;3&quot; unique_id=&quot;605791&quot;&gt;&lt;property id=&quot;20148&quot; value=&quot;5&quot;/&gt;&lt;property id=&quot;20300&quot; value=&quot;Slide 11 - &amp;quot;Cloudmesh Client&amp;quot;&quot;/&gt;&lt;property id=&quot;20307&quot; value=&quot;354&quot;/&gt;&lt;/object&gt;&lt;object type=&quot;3&quot; unique_id=&quot;605792&quot;&gt;&lt;property id=&quot;20148&quot; value=&quot;5&quot;/&gt;&lt;property id=&quot;20300&quot; value=&quot;Slide 12 - &amp;quot;Cloudmesh Client - Architecture&amp;quot;&quot;/&gt;&lt;property id=&quot;20307&quot; value=&quot;355&quot;/&gt;&lt;/object&gt;&lt;object type=&quot;3&quot; unique_id=&quot;605793&quot;&gt;&lt;property id=&quot;20148&quot; value=&quot;5&quot;/&gt;&lt;property id=&quot;20300&quot; value=&quot;Slide 13 - &amp;quot;Cloudmesh Client – OSG management&amp;quot;&quot;/&gt;&lt;property id=&quot;20307&quot; value=&quot;360&quot;/&gt;&lt;/object&gt;&lt;object type=&quot;3&quot; unique_id=&quot;605794&quot;&gt;&lt;property id=&quot;20148&quot; value=&quot;5&quot;/&gt;&lt;property id=&quot;20300&quot; value=&quot;Slide 14 - &amp;quot;Cloudmesh Client –  In support of Experiment Workflow &amp;quot;&quot;/&gt;&lt;property id=&quot;20307&quot; value=&quot;361&quot;/&gt;&lt;/object&gt;&lt;object type=&quot;3&quot; unique_id=&quot;605795&quot;&gt;&lt;property id=&quot;20148&quot; value=&quot;5&quot;/&gt;&lt;property id=&quot;20300&quot; value=&quot;Slide 15 - &amp;quot;Pilot-Hadoop/Spark Architecture&amp;quot;&quot;/&gt;&lt;property id=&quot;20307&quot; value=&quot;366&quot;/&gt;&lt;/object&gt;&lt;object type=&quot;3&quot; unique_id=&quot;605796&quot;&gt;&lt;property id=&quot;20148&quot; value=&quot;5&quot;/&gt;&lt;property id=&quot;20300&quot; value=&quot;Slide 16 - &amp;quot;Pilot-Hadoop Example&amp;quot;&quot;/&gt;&lt;property id=&quot;20307&quot; value=&quot;367&quot;/&gt;&lt;/object&gt;&lt;object type=&quot;3&quot; unique_id=&quot;605797&quot;&gt;&lt;property id=&quot;20148&quot; value=&quot;5&quot;/&gt;&lt;property id=&quot;20300&quot; value=&quot;Slide 17 - &amp;quot;Pilot-Data/Memory for Iterative  Processing&amp;quot;&quot;/&gt;&lt;property id=&quot;20307&quot; value=&quot;368&quot;/&gt;&lt;/object&gt;&lt;object type=&quot;3&quot; unique_id=&quot;605798&quot;&gt;&lt;property id=&quot;20148&quot; value=&quot;5&quot;/&gt;&lt;property id=&quot;20300&quot; value=&quot;Slide 18 - &amp;quot;Harp Implementations &amp;quot;&quot;/&gt;&lt;property id=&quot;20307&quot; value=&quot;380&quot;/&gt;&lt;/object&gt;&lt;object type=&quot;3&quot; unique_id=&quot;605799&quot;&gt;&lt;property id=&quot;20148&quot; value=&quot;5&quot;/&gt;&lt;property id=&quot;20300&quot; value=&quot;Slide 19&quot;/&gt;&lt;property id=&quot;20307&quot; value=&quot;379&quot;/&gt;&lt;/object&gt;&lt;object type=&quot;3&quot; unique_id=&quot;605800&quot;&gt;&lt;property id=&quot;20148&quot; value=&quot;5&quot;/&gt;&lt;property id=&quot;20300&quot; value=&quot;Slide 20 - &amp;quot;Harp LDA on Big Red II Supercomputer (Cray)&amp;quot;&quot;/&gt;&lt;property id=&quot;20307&quot; value=&quot;381&quot;/&gt;&lt;/object&gt;&lt;object type=&quot;3&quot; unique_id=&quot;605801&quot;&gt;&lt;property id=&quot;20148&quot; value=&quot;5&quot;/&gt;&lt;property id=&quot;20300&quot; value=&quot;Slide 21 - &amp;quot;SPIDAL Algorithms – Subgraph mining&amp;quot;&quot;/&gt;&lt;property id=&quot;20307&quot; value=&quot;345&quot;/&gt;&lt;/object&gt;&lt;object type=&quot;3&quot; unique_id=&quot;605802&quot;&gt;&lt;property id=&quot;20148&quot; value=&quot;5&quot;/&gt;&lt;property id=&quot;20300&quot; value=&quot;Slide 22 - &amp;quot;SPIDAL Algorithms – Random Graph Generation&amp;quot;&quot;/&gt;&lt;property id=&quot;20307&quot; value=&quot;362&quot;/&gt;&lt;/object&gt;&lt;object type=&quot;3&quot; unique_id=&quot;605803&quot;&gt;&lt;property id=&quot;20148&quot; value=&quot;5&quot;/&gt;&lt;property id=&quot;20300&quot; value=&quot;Slide 23 - &amp;quot;SPIDAL Algorithms – Triangle Counting&amp;quot;&quot;/&gt;&lt;property id=&quot;20307&quot; value=&quot;363&quot;/&gt;&lt;/object&gt;&lt;object type=&quot;3&quot; unique_id=&quot;605804&quot;&gt;&lt;property id=&quot;20148&quot; value=&quot;5&quot;/&gt;&lt;property id=&quot;20300&quot; value=&quot;Slide 24 - &amp;quot;SPIDAL Algorithms – Core I&amp;quot;&quot;/&gt;&lt;property id=&quot;20307&quot; value=&quot;342&quot;/&gt;&lt;/object&gt;&lt;object type=&quot;3&quot; unique_id=&quot;605805&quot;&gt;&lt;property id=&quot;20148&quot; value=&quot;5&quot;/&gt;&lt;property id=&quot;20300&quot; value=&quot;Slide 25 - &amp;quot;SPIDAL Algorithms – Core II&amp;quot;&quot;/&gt;&lt;property id=&quot;20307&quot; value=&quot;364&quot;/&gt;&lt;/object&gt;&lt;object type=&quot;3&quot; unique_id=&quot;605806&quot;&gt;&lt;property id=&quot;20148&quot; value=&quot;5&quot;/&gt;&lt;property id=&quot;20300&quot; value=&quot;Slide 26 - &amp;quot;SPIDAL Algorithms – Optimization I&amp;quot;&quot;/&gt;&lt;property id=&quot;20307&quot; value=&quot;350&quot;/&gt;&lt;/object&gt;&lt;object type=&quot;3&quot; unique_id=&quot;605807&quot;&gt;&lt;property id=&quot;20148&quot; value=&quot;5&quot;/&gt;&lt;property id=&quot;20300&quot; value=&quot;Slide 27 - &amp;quot;SPIDAL Algorithms – Optimization II&amp;quot;&quot;/&gt;&lt;property id=&quot;20307&quot; value=&quot;351&quot;/&gt;&lt;/object&gt;&lt;object type=&quot;3&quot; unique_id=&quot;605808&quot;&gt;&lt;property id=&quot;20148&quot; value=&quot;5&quot;/&gt;&lt;property id=&quot;20300&quot; value=&quot;Slide 28 - &amp;quot;2D Radar Polar Remote Sensing&amp;quot;&quot;/&gt;&lt;property id=&quot;20307&quot; value=&quot;352&quot;/&gt;&lt;/object&gt;&lt;object type=&quot;3&quot; unique_id=&quot;605809&quot;&gt;&lt;property id=&quot;20148&quot; value=&quot;5&quot;/&gt;&lt;property id=&quot;20300&quot; value=&quot;Slide 29 - &amp;quot;Imaging Applications: Remote Sensing,  Pathology, Spatial  Systems &amp;quot;&quot;/&gt;&lt;property id=&quot;20307&quot; value=&quot;344&quot;/&gt;&lt;/object&gt;&lt;object type=&quot;3&quot; unique_id=&quot;605810&quot;&gt;&lt;property id=&quot;20148&quot; value=&quot;5&quot;/&gt;&lt;property id=&quot;20300&quot; value=&quot;Slide 30 - &amp;quot;Some Applications Enabled&amp;quot;&quot;/&gt;&lt;property id=&quot;20307&quot; value=&quot;341&quot;/&gt;&lt;/object&gt;&lt;object type=&quot;3&quot; unique_id=&quot;605811&quot;&gt;&lt;property id=&quot;20148&quot; value=&quot;5&quot;/&gt;&lt;property id=&quot;20300&quot; value=&quot;Slide 31 - &amp;quot;3D Radar Polar Remote Sensing&amp;quot;&quot;/&gt;&lt;property id=&quot;20307&quot; value=&quot;353&quot;/&gt;&lt;/object&gt;&lt;object type=&quot;3&quot; unique_id=&quot;605812&quot;&gt;&lt;property id=&quot;20148&quot; value=&quot;5&quot;/&gt;&lt;property id=&quot;20300&quot; value=&quot;Slide 32 - &amp;quot;Algorithms – Nuclei Segmentation for Pathology Images&amp;quot;&quot;/&gt;&lt;property id=&quot;20307&quot; value=&quot;346&quot;/&gt;&lt;/object&gt;&lt;object type=&quot;3&quot; unique_id=&quot;605813&quot;&gt;&lt;property id=&quot;20148&quot; value=&quot;5&quot;/&gt;&lt;property id=&quot;20300&quot; value=&quot;Slide 33 - &amp;quot;Algorithms – Spatial Querying Methods&amp;quot;&quot;/&gt;&lt;property id=&quot;20307&quot; value=&quot;347&quot;/&gt;&lt;/object&gt;&lt;object type=&quot;3&quot; unique_id=&quot;605814&quot;&gt;&lt;property id=&quot;20148&quot; value=&quot;5&quot;/&gt;&lt;property id=&quot;20300&quot; value=&quot;Slide 34 - &amp;quot;Enabled Applications – Digital Pathology&amp;quot;&quot;/&gt;&lt;property id=&quot;20307&quot; value=&quot;348&quot;/&gt;&lt;/object&gt;&lt;object type=&quot;3&quot; unique_id=&quot;605815&quot;&gt;&lt;property id=&quot;20148&quot; value=&quot;5&quot;/&gt;&lt;property id=&quot;20300&quot; value=&quot;Slide 35 - &amp;quot;Applications – Public Health&amp;quot;&quot;/&gt;&lt;property id=&quot;20307&quot; value=&quot;349&quot;/&gt;&lt;/object&gt;&lt;object type=&quot;3&quot; unique_id=&quot;605816&quot;&gt;&lt;property id=&quot;20148&quot; value=&quot;5&quot;/&gt;&lt;property id=&quot;20300&quot; value=&quot;Slide 36 - &amp;quot;Biomolecular Simulation Data Analysis&amp;quot;&quot;/&gt;&lt;property id=&quot;20307&quot; value=&quot;369&quot;/&gt;&lt;/object&gt;&lt;object type=&quot;3&quot; unique_id=&quot;605817&quot;&gt;&lt;property id=&quot;20148&quot; value=&quot;5&quot;/&gt;&lt;property id=&quot;20300&quot; value=&quot;Slide 37 - &amp;quot;RADICAL-Pilot Hausdorff distance: all-pairs problem&amp;#x0D; &amp;quot;&quot;/&gt;&lt;property id=&quot;20307&quot; value=&quot;370&quot;/&gt;&lt;/object&gt;&lt;object type=&quot;3&quot; unique_id=&quot;605818&quot;&gt;&lt;property id=&quot;20148&quot; value=&quot;5&quot;/&gt;&lt;property id=&quot;20300&quot; value=&quot;Slide 38 - &amp;quot;Classification of lipids in membranes&amp;quot;&quot;/&gt;&lt;property id=&quot;20307&quot; value=&quot;372&quot;/&gt;&lt;/object&gt;&lt;object type=&quot;3&quot; unique_id=&quot;605819&quot;&gt;&lt;property id=&quot;20148&quot; value=&quot;5&quot;/&gt;&lt;property id=&quot;20300&quot; value=&quot;Slide 39 - &amp;quot;LeafletFinder&amp;quot;&quot;/&gt;&lt;property id=&quot;20307&quot; value=&quot;373&quot;/&gt;&lt;/object&gt;&lt;object type=&quot;3&quot; unique_id=&quot;605820&quot;&gt;&lt;property id=&quot;20148&quot; value=&quot;5&quot;/&gt;&lt;property id=&quot;20300&quot; value=&quot;Slide 40&quot;/&gt;&lt;property id=&quot;20307&quot; value=&quot;374&quot;/&gt;&lt;/object&gt;&lt;object type=&quot;3&quot; unique_id=&quot;606129&quot;&gt;&lt;property id=&quot;20148&quot; value=&quot;5&quot;/&gt;&lt;property id=&quot;20300&quot; value=&quot;Slide 4 - &amp;quot;64 Features in 4 views for Unified Classification of Big Data and Simulation Applications&amp;quot;&quot;/&gt;&lt;property id=&quot;20307&quot; value=&quot;382&quot;/&gt;&lt;/object&gt;&lt;object type=&quot;3&quot; unique_id=&quot;606342&quot;&gt;&lt;property id=&quot;20148&quot; value=&quot;5&quot;/&gt;&lt;property id=&quot;20300&quot; value=&quot;Slide 1 - &amp;quot;NSF14-43054 started October 1, 2014 Datanet: CIF21 DIBBs: Middleware and High Performance Analytics Libraries for S&quot;/&gt;&lt;property id=&quot;20307&quot; value=&quot;384&quot;/&gt;&lt;/object&gt;&lt;object type=&quot;3&quot; unique_id=&quot;606343&quot;&gt;&lt;property id=&quot;20148&quot; value=&quot;5&quot;/&gt;&lt;property id=&quot;20300&quot; value=&quot;Slide 2 - &amp;quot;Some Important Components of SPIDAL Dibbs&amp;quot;&quot;/&gt;&lt;property id=&quot;20307&quot; value=&quot;383&quot;/&gt;&lt;/object&gt;&lt;object type=&quot;3&quot; unique_id=&quot;606472&quot;&gt;&lt;property id=&quot;20148&quot; value=&quot;5&quot;/&gt;&lt;property id=&quot;20300&quot; value=&quot;Slide 6&quot;/&gt;&lt;property id=&quot;20307&quot; value=&quot;385&quot;/&gt;&lt;/object&gt;&lt;/object&gt;&lt;object type=&quot;8&quot; unique_id=&quot;4031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SPIDAL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SPIDAL" id="{7C01B97D-DF9F-4123-89DC-28F1F97B60D5}" vid="{A1043A46-8E94-4D5C-8449-A0EFCB4292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ThemeSPIDAL</Template>
  <TotalTime>30612</TotalTime>
  <Words>955</Words>
  <Application>Microsoft Office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Arial</vt:lpstr>
      <vt:lpstr>Franklin Gothic Medium</vt:lpstr>
      <vt:lpstr>Times New Roman</vt:lpstr>
      <vt:lpstr>ThemeSPIDAL</vt:lpstr>
      <vt:lpstr>PowerPoint Presentation</vt:lpstr>
      <vt:lpstr>Status and Challenges for SPIDAL Project</vt:lpstr>
      <vt:lpstr>Status of NSF 1443054 Project</vt:lpstr>
      <vt:lpstr>Status of NSF 1443054 Project</vt:lpstr>
      <vt:lpstr>Current Challenge: Allow Broad Deployment at Scale</vt:lpstr>
      <vt:lpstr>HPC and/or Cloud 1.0 2.0 3.0</vt:lpstr>
      <vt:lpstr>PowerPoint Presentation</vt:lpstr>
      <vt:lpstr>HPCCloud Convergence Architecture</vt:lpstr>
      <vt:lpstr>Future Challenge: Support and Encourage Deployment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lastModifiedBy>Geoffrey Fox</cp:lastModifiedBy>
  <cp:revision>652</cp:revision>
  <cp:lastPrinted>2009-05-27T19:00:23Z</cp:lastPrinted>
  <dcterms:created xsi:type="dcterms:W3CDTF">2011-04-26T20:44:01Z</dcterms:created>
  <dcterms:modified xsi:type="dcterms:W3CDTF">2017-01-30T02:46:31Z</dcterms:modified>
</cp:coreProperties>
</file>