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88" r:id="rId2"/>
    <p:sldId id="280" r:id="rId3"/>
    <p:sldId id="281" r:id="rId4"/>
    <p:sldId id="282" r:id="rId5"/>
  </p:sldIdLst>
  <p:sldSz cx="9144000" cy="5143500" type="screen16x9"/>
  <p:notesSz cx="6858000" cy="9144000"/>
  <p:embeddedFontLst>
    <p:embeddedFont>
      <p:font typeface="KoPubWorld돋움체 Medium" panose="020B0600000101010101" charset="-127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KoPub돋움체 Medium" panose="0202060302010102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d9qyLN/HTxT5Dy/AZLkIVGjHZ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724C40-D4DA-4362-BB90-F70E9656D176}">
  <a:tblStyle styleId="{A8724C40-D4DA-4362-BB90-F70E9656D17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3903D74-C3B4-4580-9C68-28F9FACE676F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44" autoAdjust="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49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KoPubWorld돋움체 Medium" panose="00000600000000000000" pitchFamily="2" charset="-127"/>
        <a:ea typeface="KoPubWorld돋움체 Medium" panose="00000600000000000000" pitchFamily="2" charset="-127"/>
        <a:cs typeface="KoPubWorld돋움체 Medium" panose="00000600000000000000" pitchFamily="2" charset="-127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44dcee17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소모임에서 다룰 세부 주제 와 관련 내용에 대해 간단하게 기술</a:t>
            </a:r>
            <a:endParaRPr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6" name="Google Shape;386;gc44dcee17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735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44dcee17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소모임에서 다룰 세부 주제 와 관련 내용에 대해 간단하게 기술</a:t>
            </a:r>
            <a:endParaRPr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6" name="Google Shape;386;gc44dcee17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권예진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ESFJ -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타인을 향한 세심한 관심과 사교적인 성향으로 사람들 내에서 인기가 많으며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타인을 돕는데 열성적인 세심형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김윤진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ENTJ - </a:t>
            </a:r>
            <a:r>
              <a:rPr lang="ko-KR" altLang="en-US" dirty="0"/>
              <a:t>대담하면서도 상상력이 풍부한 강한 의지의 소유자로 다양한 방법을 모색하거나 여의치 않을 경우 새로운 방안을 창출하는 리더형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정재현 </a:t>
            </a:r>
            <a:r>
              <a:rPr lang="en-US" altLang="ko-KR" dirty="0"/>
              <a:t>– INFJ – </a:t>
            </a:r>
            <a:r>
              <a:rPr lang="ko-KR" altLang="en-US" dirty="0"/>
              <a:t>조용하고 신비롭지만 매우 고무적이고 지칠 줄 모르는 이상 주의자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최은서 </a:t>
            </a:r>
            <a:r>
              <a:rPr lang="en-US" altLang="ko-KR" dirty="0"/>
              <a:t>– INFP-T – </a:t>
            </a:r>
            <a:r>
              <a:rPr lang="ko-KR" altLang="en-US" dirty="0"/>
              <a:t>시적이고 친절하며 이타적인 사람들은 항상 좋은 일을 돕고 싶어합니다</a:t>
            </a:r>
            <a:r>
              <a:rPr lang="en-US" altLang="ko-KR" dirty="0"/>
              <a:t>.</a:t>
            </a:r>
          </a:p>
        </p:txBody>
      </p:sp>
      <p:sp>
        <p:nvSpPr>
          <p:cNvPr id="407" name="Google Shape;407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44dcee17b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3.13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진행함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+mj-ea"/>
                <a:ea typeface="Arial"/>
                <a:cs typeface="KoPubWorld돋움체 Medium" panose="00000600000000000000" pitchFamily="2" charset="-127"/>
                <a:sym typeface="Arial"/>
              </a:rPr>
              <a:t>금융 데이터 구조 금융 데이터 구조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latin typeface="+mj-ea"/>
                <a:ea typeface="Arial"/>
                <a:cs typeface="KoPubWorld돋움체 Medium" panose="00000600000000000000" pitchFamily="2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+mj-ea"/>
                <a:ea typeface="Arial"/>
                <a:cs typeface="KoPubWorld돋움체 Medium" panose="00000600000000000000" pitchFamily="2" charset="-127"/>
                <a:sym typeface="Arial"/>
              </a:rPr>
              <a:t>레이블링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latin typeface="+mj-ea"/>
                <a:ea typeface="Arial"/>
                <a:cs typeface="KoPubWorld돋움체 Medium" panose="00000600000000000000" pitchFamily="2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+mj-ea"/>
                <a:ea typeface="Arial"/>
                <a:cs typeface="KoPubWorld돋움체 Medium" panose="00000600000000000000" pitchFamily="2" charset="-127"/>
                <a:sym typeface="Arial"/>
              </a:rPr>
              <a:t>가중 값에 대한 이해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ko-KR" altLang="en-US" sz="1100" b="0" i="0" u="none" strike="noStrike" cap="none" dirty="0">
              <a:solidFill>
                <a:srgbClr val="000000"/>
              </a:solidFill>
              <a:latin typeface="+mj-ea"/>
              <a:ea typeface="Arial"/>
              <a:cs typeface="KoPubWorld돋움체 Medium" panose="00000600000000000000" pitchFamily="2" charset="-127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7" name="Google Shape;417;gc44dcee17b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endParaRPr dirty="0"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www.16personalities.com/ko/%EC%84%B1%EA%B2%A9%EC%9C%A0%ED%98%95-entp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44dcee17b_2_1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 i="0" u="none" strike="noStrike" cap="none" dirty="0">
                <a:solidFill>
                  <a:srgbClr val="F2F2F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스터디 활동 계획</a:t>
            </a:r>
            <a:endParaRPr sz="2700" b="1" i="0" u="none" strike="noStrike" cap="none" dirty="0">
              <a:solidFill>
                <a:srgbClr val="F2F2F2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389" name="Google Shape;389;gc44dcee17b_2_10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 dirty="0">
                <a:solidFill>
                  <a:srgbClr val="000000"/>
                </a:solidFill>
                <a:sym typeface="Arial"/>
              </a:rPr>
              <a:t>스터디 활동 계획</a:t>
            </a:r>
            <a:endParaRPr sz="2300" b="1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390" name="Google Shape;390;gc44dcee17b_2_1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391" name="Google Shape;391;gc44dcee17b_2_1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  <p:sp>
          <p:nvSpPr>
            <p:cNvPr id="392" name="Google Shape;392;gc44dcee17b_2_1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  <p:sp>
          <p:nvSpPr>
            <p:cNvPr id="393" name="Google Shape;393;gc44dcee17b_2_1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</p:grpSp>
      <p:sp>
        <p:nvSpPr>
          <p:cNvPr id="394" name="Google Shape;394;gc44dcee17b_2_10"/>
          <p:cNvSpPr/>
          <p:nvPr/>
        </p:nvSpPr>
        <p:spPr>
          <a:xfrm>
            <a:off x="385998" y="1811848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395" name="Google Shape;395;gc44dcee17b_2_10"/>
          <p:cNvSpPr txBox="1"/>
          <p:nvPr/>
        </p:nvSpPr>
        <p:spPr>
          <a:xfrm>
            <a:off x="507878" y="1858181"/>
            <a:ext cx="3226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세부분야 및 내용</a:t>
            </a:r>
            <a:endParaRPr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6" name="Google Shape;396;gc44dcee17b_2_10"/>
          <p:cNvSpPr/>
          <p:nvPr/>
        </p:nvSpPr>
        <p:spPr>
          <a:xfrm>
            <a:off x="385998" y="3854943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397" name="Google Shape;397;gc44dcee17b_2_10"/>
          <p:cNvSpPr txBox="1"/>
          <p:nvPr/>
        </p:nvSpPr>
        <p:spPr>
          <a:xfrm>
            <a:off x="507878" y="3901276"/>
            <a:ext cx="3226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사용하는 교재 및 참고자료</a:t>
            </a:r>
            <a:endParaRPr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0" name="Google Shape;400;gc44dcee17b_2_10"/>
          <p:cNvSpPr txBox="1"/>
          <p:nvPr/>
        </p:nvSpPr>
        <p:spPr>
          <a:xfrm>
            <a:off x="385998" y="1210882"/>
            <a:ext cx="468343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004D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금융 </a:t>
            </a:r>
            <a:r>
              <a:rPr lang="en-US" altLang="ko-KR" sz="2100" dirty="0">
                <a:solidFill>
                  <a:srgbClr val="004D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AI</a:t>
            </a:r>
            <a:r>
              <a:rPr lang="ko-KR" altLang="en-US" sz="2100" dirty="0">
                <a:solidFill>
                  <a:srgbClr val="004D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에 대한 이해와 머신러닝 실습</a:t>
            </a:r>
            <a:endParaRPr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4F831-3FDB-4FC7-8511-8C1A16429709}"/>
              </a:ext>
            </a:extLst>
          </p:cNvPr>
          <p:cNvSpPr txBox="1"/>
          <p:nvPr/>
        </p:nvSpPr>
        <p:spPr>
          <a:xfrm>
            <a:off x="566400" y="2190907"/>
            <a:ext cx="8309627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금융 데이터를 머신러닝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(Machine Learning)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을 실습해 보면서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금융 데이터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Handling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 및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Insight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 확장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이론 기반의 책으로 진행하는 스터디를 통해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금융과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AI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의 융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·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복합적 연결고리를 탐구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금융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DB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구축 관련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API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실습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주식 트레이딩 전략 구현과 주식 잔고 확인 웹사이트 구현 실습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딥러닝을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 사용해 주가를 예측해보고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추가 학습을 통해 금융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AI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20B0600000101010101" charset="-127"/>
              </a:rPr>
              <a:t>공모전 도전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20B0600000101010101" charset="-127"/>
            </a:endParaRPr>
          </a:p>
        </p:txBody>
      </p:sp>
      <p:sp>
        <p:nvSpPr>
          <p:cNvPr id="21" name="Google Shape;443;gc44dcee17b_2_50">
            <a:extLst>
              <a:ext uri="{FF2B5EF4-FFF2-40B4-BE49-F238E27FC236}">
                <a16:creationId xmlns:a16="http://schemas.microsoft.com/office/drawing/2014/main" id="{A942EE87-0E9C-4976-8B20-0CA6A8E06BF2}"/>
              </a:ext>
            </a:extLst>
          </p:cNvPr>
          <p:cNvSpPr txBox="1"/>
          <p:nvPr/>
        </p:nvSpPr>
        <p:spPr>
          <a:xfrm>
            <a:off x="628633" y="4321294"/>
            <a:ext cx="758880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</a:t>
            </a:r>
            <a:r>
              <a:rPr lang="ko-KR" altLang="en-US" sz="12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권의 </a:t>
            </a:r>
            <a:r>
              <a:rPr lang="ko" sz="12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주교재</a:t>
            </a:r>
            <a:r>
              <a:rPr lang="ko-KR" altLang="en-US" sz="12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구성</a:t>
            </a:r>
            <a:r>
              <a:rPr lang="en-US" altLang="ko-KR" sz="12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br>
              <a:rPr lang="ko" sz="1200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" altLang="en-US" sz="1200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① </a:t>
            </a:r>
            <a:r>
              <a:rPr lang="ko-KR" altLang="en-US" sz="1200" dirty="0" err="1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파이썬</a:t>
            </a:r>
            <a:r>
              <a:rPr lang="ko-KR" altLang="en-US" sz="1200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증권 데이터 분석</a:t>
            </a:r>
            <a:endParaRPr lang="en-US" altLang="ko" sz="1200" dirty="0">
              <a:solidFill>
                <a:schemeClr val="dk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" altLang="en-US" sz="1200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② </a:t>
            </a:r>
            <a:r>
              <a:rPr lang="ko-KR" altLang="en-US" sz="1200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추후 확정 </a:t>
            </a:r>
            <a:r>
              <a:rPr lang="en-US" altLang="ko-KR" sz="900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900" dirty="0"/>
              <a:t>Advances in Financial Machine Learning or </a:t>
            </a:r>
            <a:r>
              <a:rPr lang="ko-KR" altLang="en-US" sz="900" b="1" dirty="0"/>
              <a:t>금융 전문가를 위한 머신러닝 알고리즘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9525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44dcee17b_2_1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 i="0" u="none" strike="noStrike" cap="none" dirty="0">
                <a:solidFill>
                  <a:srgbClr val="F2F2F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스터디 활동 계획</a:t>
            </a:r>
            <a:endParaRPr sz="2700" b="1" i="0" u="none" strike="noStrike" cap="none" dirty="0">
              <a:solidFill>
                <a:srgbClr val="F2F2F2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389" name="Google Shape;389;gc44dcee17b_2_10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 dirty="0">
                <a:solidFill>
                  <a:srgbClr val="000000"/>
                </a:solidFill>
                <a:sym typeface="Arial"/>
              </a:rPr>
              <a:t>스터디 활동 계획</a:t>
            </a:r>
            <a:endParaRPr sz="2300" b="1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390" name="Google Shape;390;gc44dcee17b_2_1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391" name="Google Shape;391;gc44dcee17b_2_1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  <p:sp>
          <p:nvSpPr>
            <p:cNvPr id="392" name="Google Shape;392;gc44dcee17b_2_1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  <p:sp>
          <p:nvSpPr>
            <p:cNvPr id="393" name="Google Shape;393;gc44dcee17b_2_1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</p:grpSp>
      <p:sp>
        <p:nvSpPr>
          <p:cNvPr id="399" name="Google Shape;399;gc44dcee17b_2_10"/>
          <p:cNvSpPr txBox="1"/>
          <p:nvPr/>
        </p:nvSpPr>
        <p:spPr>
          <a:xfrm>
            <a:off x="5137009" y="4484181"/>
            <a:ext cx="3258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  <a:sym typeface="Arial"/>
              </a:rPr>
              <a:t>금융 </a:t>
            </a:r>
            <a:r>
              <a:rPr lang="en-US" altLang="ko-KR" sz="14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  <a:sym typeface="Arial"/>
              </a:rPr>
              <a:t>AI &lt;1</a:t>
            </a:r>
            <a:r>
              <a:rPr lang="ko-KR" altLang="en-US" sz="14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  <a:sym typeface="Arial"/>
              </a:rPr>
              <a:t>조</a:t>
            </a:r>
            <a:r>
              <a:rPr lang="en-US" altLang="ko-KR" sz="14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  <a:sym typeface="Arial"/>
              </a:rPr>
              <a:t>&gt; </a:t>
            </a:r>
            <a:r>
              <a:rPr lang="ko-KR" altLang="en-US" sz="14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  <a:sym typeface="Arial"/>
              </a:rPr>
              <a:t>첫 </a:t>
            </a:r>
            <a:r>
              <a:rPr lang="ko" sz="14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  <a:sym typeface="Arial"/>
              </a:rPr>
              <a:t>스터디 모임 인증사진</a:t>
            </a:r>
            <a:endParaRPr sz="11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401" name="Google Shape;401;gc44dcee17b_2_10"/>
          <p:cNvSpPr/>
          <p:nvPr/>
        </p:nvSpPr>
        <p:spPr>
          <a:xfrm>
            <a:off x="329294" y="2174058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402" name="Google Shape;402;gc44dcee17b_2_10"/>
          <p:cNvSpPr txBox="1"/>
          <p:nvPr/>
        </p:nvSpPr>
        <p:spPr>
          <a:xfrm>
            <a:off x="451174" y="2220392"/>
            <a:ext cx="32268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  <a:sym typeface="Arial"/>
              </a:rPr>
              <a:t>진행 방식</a:t>
            </a:r>
            <a:endParaRPr lang="en-US" altLang="ko" sz="1400" dirty="0">
              <a:solidFill>
                <a:schemeClr val="dk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DAF743-259D-4A00-BAF8-32943F76C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896" y="2166499"/>
            <a:ext cx="4405105" cy="22736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FCE3D8D-9DB4-47F4-A965-E08F306E934D}"/>
              </a:ext>
            </a:extLst>
          </p:cNvPr>
          <p:cNvSpPr txBox="1"/>
          <p:nvPr/>
        </p:nvSpPr>
        <p:spPr>
          <a:xfrm>
            <a:off x="509695" y="2611256"/>
            <a:ext cx="3105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책을 활용한 이론 공부 및 모델 구현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금융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AI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공모전 참가를 목표로 함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대면 스터디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(1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주차 스터디만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ZOOM!)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Google Shape;400;gc44dcee17b_2_10">
            <a:extLst>
              <a:ext uri="{FF2B5EF4-FFF2-40B4-BE49-F238E27FC236}">
                <a16:creationId xmlns:a16="http://schemas.microsoft.com/office/drawing/2014/main" id="{1AC2F92C-8F90-4FC9-A312-A590321F934B}"/>
              </a:ext>
            </a:extLst>
          </p:cNvPr>
          <p:cNvSpPr txBox="1"/>
          <p:nvPr/>
        </p:nvSpPr>
        <p:spPr>
          <a:xfrm>
            <a:off x="385998" y="1223267"/>
            <a:ext cx="468343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>
                <a:solidFill>
                  <a:srgbClr val="004D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금융 </a:t>
            </a:r>
            <a:r>
              <a:rPr lang="en-US" altLang="ko-KR" sz="2100" dirty="0">
                <a:solidFill>
                  <a:srgbClr val="004D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AI</a:t>
            </a:r>
            <a:r>
              <a:rPr lang="ko-KR" altLang="en-US" sz="2100" dirty="0">
                <a:solidFill>
                  <a:srgbClr val="004D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에 대한 이해와 머신러닝 실습</a:t>
            </a:r>
            <a:endParaRPr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Google Shape;455;gc44dcee17b_2_66">
            <a:extLst>
              <a:ext uri="{FF2B5EF4-FFF2-40B4-BE49-F238E27FC236}">
                <a16:creationId xmlns:a16="http://schemas.microsoft.com/office/drawing/2014/main" id="{5D21E949-ECC2-468F-9ECB-517AEA770302}"/>
              </a:ext>
            </a:extLst>
          </p:cNvPr>
          <p:cNvSpPr/>
          <p:nvPr/>
        </p:nvSpPr>
        <p:spPr>
          <a:xfrm>
            <a:off x="325858" y="3777368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27" name="Google Shape;456;gc44dcee17b_2_66">
            <a:extLst>
              <a:ext uri="{FF2B5EF4-FFF2-40B4-BE49-F238E27FC236}">
                <a16:creationId xmlns:a16="http://schemas.microsoft.com/office/drawing/2014/main" id="{212A3BFE-A3CF-44B4-B328-28132F39861F}"/>
              </a:ext>
            </a:extLst>
          </p:cNvPr>
          <p:cNvSpPr txBox="1"/>
          <p:nvPr/>
        </p:nvSpPr>
        <p:spPr>
          <a:xfrm>
            <a:off x="447738" y="3823701"/>
            <a:ext cx="3226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  <a:sym typeface="Arial"/>
              </a:rPr>
              <a:t>채널</a:t>
            </a:r>
            <a:endParaRPr sz="11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Google Shape;462;gc44dcee17b_2_66">
            <a:extLst>
              <a:ext uri="{FF2B5EF4-FFF2-40B4-BE49-F238E27FC236}">
                <a16:creationId xmlns:a16="http://schemas.microsoft.com/office/drawing/2014/main" id="{9E2906E9-4A55-480E-A249-C7FC480D5022}"/>
              </a:ext>
            </a:extLst>
          </p:cNvPr>
          <p:cNvSpPr txBox="1"/>
          <p:nvPr/>
        </p:nvSpPr>
        <p:spPr>
          <a:xfrm>
            <a:off x="342958" y="4341831"/>
            <a:ext cx="509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  <a:sym typeface="Arial"/>
              </a:rPr>
              <a:t>구글 드라이브를 이용한 협업 예정</a:t>
            </a:r>
            <a:endParaRPr sz="11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 dirty="0">
                <a:solidFill>
                  <a:srgbClr val="F2F2F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스터디 활동 계획</a:t>
            </a:r>
            <a:endParaRPr sz="2700" b="1" dirty="0">
              <a:solidFill>
                <a:srgbClr val="F2F2F2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410" name="Google Shape;410;gc44dcee17b_2_30"/>
          <p:cNvSpPr txBox="1">
            <a:spLocks noGrp="1"/>
          </p:cNvSpPr>
          <p:nvPr>
            <p:ph type="subTitle" idx="1"/>
          </p:nvPr>
        </p:nvSpPr>
        <p:spPr>
          <a:xfrm>
            <a:off x="587572" y="655096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 dirty="0">
                <a:solidFill>
                  <a:srgbClr val="000000"/>
                </a:solidFill>
                <a:sym typeface="Arial"/>
              </a:rPr>
              <a:t>스터디 활동 계획 </a:t>
            </a:r>
            <a:r>
              <a:rPr lang="ko" sz="2100" b="1" dirty="0">
                <a:solidFill>
                  <a:srgbClr val="757070"/>
                </a:solidFill>
                <a:sym typeface="Arial"/>
              </a:rPr>
              <a:t>| 팀원 소개</a:t>
            </a:r>
            <a:endParaRPr sz="2300" b="1" dirty="0">
              <a:solidFill>
                <a:srgbClr val="757070"/>
              </a:solidFill>
              <a:sym typeface="Arial"/>
            </a:endParaRPr>
          </a:p>
        </p:txBody>
      </p:sp>
      <p:grpSp>
        <p:nvGrpSpPr>
          <p:cNvPr id="411" name="Google Shape;411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412" name="Google Shape;412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  <p:sp>
          <p:nvSpPr>
            <p:cNvPr id="413" name="Google Shape;413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  <p:sp>
          <p:nvSpPr>
            <p:cNvPr id="414" name="Google Shape;414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</p:grpSp>
      <p:pic>
        <p:nvPicPr>
          <p:cNvPr id="1026" name="Picture 2" descr="esfj 팩폭 ESFJ 유형의 성격 장점 단점 총 집합(+ ESFJ 연예인)">
            <a:extLst>
              <a:ext uri="{FF2B5EF4-FFF2-40B4-BE49-F238E27FC236}">
                <a16:creationId xmlns:a16="http://schemas.microsoft.com/office/drawing/2014/main" id="{4445721B-9CE7-44E4-B5D6-718A05F4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0" y="1692685"/>
            <a:ext cx="2133090" cy="2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BTI 유형] &quot;ENTJ&quot;가 말하는 &quot;ENTJ&quot; 특징 (+ entj 빙고) : 네이버 블로그">
            <a:extLst>
              <a:ext uri="{FF2B5EF4-FFF2-40B4-BE49-F238E27FC236}">
                <a16:creationId xmlns:a16="http://schemas.microsoft.com/office/drawing/2014/main" id="{C34DE191-6C90-43BC-A946-D58557C80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0"/>
          <a:stretch/>
        </p:blipFill>
        <p:spPr bwMode="auto">
          <a:xfrm>
            <a:off x="2252801" y="1667257"/>
            <a:ext cx="2133089" cy="215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44651A-B87B-4199-BFB0-AD61B2F8A21A}"/>
              </a:ext>
            </a:extLst>
          </p:cNvPr>
          <p:cNvSpPr/>
          <p:nvPr/>
        </p:nvSpPr>
        <p:spPr>
          <a:xfrm>
            <a:off x="556781" y="3924811"/>
            <a:ext cx="11272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권예진</a:t>
            </a:r>
            <a:endParaRPr lang="en-US" altLang="ko-KR" sz="16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응용통계학과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7D6175-FE59-4D23-ACC1-EF91F877E974}"/>
              </a:ext>
            </a:extLst>
          </p:cNvPr>
          <p:cNvSpPr/>
          <p:nvPr/>
        </p:nvSpPr>
        <p:spPr>
          <a:xfrm>
            <a:off x="2583171" y="3924811"/>
            <a:ext cx="12843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김윤진</a:t>
            </a:r>
            <a:endParaRPr lang="en-US" altLang="ko-KR" sz="16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소프트웨어학부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AutoShape 6" descr="https://static.neris-assets.com/images/personality-types/avatars/entp-debater.svg">
            <a:hlinkClick r:id="rId5"/>
            <a:extLst>
              <a:ext uri="{FF2B5EF4-FFF2-40B4-BE49-F238E27FC236}">
                <a16:creationId xmlns:a16="http://schemas.microsoft.com/office/drawing/2014/main" id="{23EDB6B4-815F-4341-AE93-00E500BE12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2775" y="-8080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BD34A9-3E7D-4694-A52D-414EE026EFB1}"/>
              </a:ext>
            </a:extLst>
          </p:cNvPr>
          <p:cNvSpPr/>
          <p:nvPr/>
        </p:nvSpPr>
        <p:spPr>
          <a:xfrm>
            <a:off x="5000693" y="3922465"/>
            <a:ext cx="8130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정재현</a:t>
            </a:r>
            <a:endParaRPr lang="en-US" altLang="ko-KR" sz="16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경제학부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14DB90-0ACA-4E3C-8FD3-C4941CC98639}"/>
              </a:ext>
            </a:extLst>
          </p:cNvPr>
          <p:cNvSpPr/>
          <p:nvPr/>
        </p:nvSpPr>
        <p:spPr>
          <a:xfrm>
            <a:off x="6946933" y="3922465"/>
            <a:ext cx="12843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최은서</a:t>
            </a:r>
            <a:endParaRPr lang="en-US" altLang="ko-KR" sz="16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소프트웨어학부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Picture 2" descr="MBTI, 나는 INFJ-T 선의의 옹호자? #특징 #직업 #궁합 : 네이버 블로그">
            <a:extLst>
              <a:ext uri="{FF2B5EF4-FFF2-40B4-BE49-F238E27FC236}">
                <a16:creationId xmlns:a16="http://schemas.microsoft.com/office/drawing/2014/main" id="{22238768-A525-4CE1-8701-8B02A4995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6"/>
          <a:stretch/>
        </p:blipFill>
        <p:spPr bwMode="auto">
          <a:xfrm>
            <a:off x="4422671" y="1714460"/>
            <a:ext cx="1963877" cy="22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NFP의 성격유형과 팀에 주는 영향 : 네이버 블로그">
            <a:extLst>
              <a:ext uri="{FF2B5EF4-FFF2-40B4-BE49-F238E27FC236}">
                <a16:creationId xmlns:a16="http://schemas.microsoft.com/office/drawing/2014/main" id="{7D9CE1FB-6D97-43E5-A2D1-71D8BF5BB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457" y="1714460"/>
            <a:ext cx="1816152" cy="220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44dcee17b_2_39"/>
          <p:cNvSpPr txBox="1"/>
          <p:nvPr/>
        </p:nvSpPr>
        <p:spPr>
          <a:xfrm>
            <a:off x="447738" y="48101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 dirty="0">
                <a:solidFill>
                  <a:srgbClr val="F2F2F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스터디 활동 계획</a:t>
            </a:r>
            <a:endParaRPr sz="2700" b="1" dirty="0">
              <a:solidFill>
                <a:srgbClr val="F2F2F2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420" name="Google Shape;420;gc44dcee17b_2_39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 dirty="0">
                <a:solidFill>
                  <a:srgbClr val="000000"/>
                </a:solidFill>
                <a:sym typeface="Arial"/>
              </a:rPr>
              <a:t>스터디 활동 계획 </a:t>
            </a:r>
            <a:r>
              <a:rPr lang="ko" sz="2100" b="1" dirty="0">
                <a:solidFill>
                  <a:srgbClr val="757070"/>
                </a:solidFill>
                <a:sym typeface="Arial"/>
              </a:rPr>
              <a:t>| 일정</a:t>
            </a:r>
            <a:endParaRPr sz="2300" b="1" dirty="0">
              <a:solidFill>
                <a:srgbClr val="757070"/>
              </a:solidFill>
              <a:sym typeface="Arial"/>
            </a:endParaRPr>
          </a:p>
        </p:txBody>
      </p:sp>
      <p:grpSp>
        <p:nvGrpSpPr>
          <p:cNvPr id="421" name="Google Shape;421;gc44dcee17b_2_39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422" name="Google Shape;422;gc44dcee17b_2_39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  <p:sp>
          <p:nvSpPr>
            <p:cNvPr id="423" name="Google Shape;423;gc44dcee17b_2_39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  <p:sp>
          <p:nvSpPr>
            <p:cNvPr id="424" name="Google Shape;424;gc44dcee17b_2_39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</p:grpSp>
      <p:graphicFrame>
        <p:nvGraphicFramePr>
          <p:cNvPr id="425" name="Google Shape;425;gc44dcee17b_2_39"/>
          <p:cNvGraphicFramePr/>
          <p:nvPr>
            <p:extLst>
              <p:ext uri="{D42A27DB-BD31-4B8C-83A1-F6EECF244321}">
                <p14:modId xmlns:p14="http://schemas.microsoft.com/office/powerpoint/2010/main" val="362025095"/>
              </p:ext>
            </p:extLst>
          </p:nvPr>
        </p:nvGraphicFramePr>
        <p:xfrm>
          <a:off x="447738" y="1419475"/>
          <a:ext cx="8341225" cy="3449845"/>
        </p:xfrm>
        <a:graphic>
          <a:graphicData uri="http://schemas.openxmlformats.org/drawingml/2006/table">
            <a:tbl>
              <a:tblPr firstRow="1" bandRow="1">
                <a:noFill/>
                <a:tableStyleId>{A8724C40-D4DA-4362-BB90-F70E9656D176}</a:tableStyleId>
              </a:tblPr>
              <a:tblGrid>
                <a:gridCol w="139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u="none" strike="noStrike" cap="none" dirty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  <a:sym typeface="Arial"/>
                        </a:rPr>
                        <a:t>일자</a:t>
                      </a:r>
                      <a:endParaRPr sz="1100" dirty="0"/>
                    </a:p>
                  </a:txBody>
                  <a:tcPr marL="68600" marR="6860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u="none" strike="noStrike" cap="none" dirty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  <a:sym typeface="Arial"/>
                        </a:rPr>
                        <a:t>주제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u="none" strike="noStrike" cap="none" dirty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  <a:sym typeface="Arial"/>
                        </a:rPr>
                        <a:t>내용</a:t>
                      </a:r>
                      <a:endParaRPr sz="1100" dirty="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1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차시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(3/13)</a:t>
                      </a:r>
                      <a:endParaRPr lang="ko-KR" altLang="en-US"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금융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AI &lt;1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조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&gt;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스터디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OT (Zoom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세션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)</a:t>
                      </a:r>
                      <a:endParaRPr lang="ko-KR" altLang="en-US"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맑은 고딕"/>
                          <a:cs typeface="KoPubWorld돋움체 Medium" panose="00000600000000000000" pitchFamily="2" charset="-127"/>
                          <a:sym typeface="Arial"/>
                        </a:rPr>
                        <a:t>금융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맑은 고딕"/>
                          <a:cs typeface="KoPubWorld돋움체 Medium" panose="00000600000000000000" pitchFamily="2" charset="-127"/>
                          <a:sym typeface="Arial"/>
                        </a:rPr>
                        <a:t>AI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맑은 고딕"/>
                          <a:cs typeface="KoPubWorld돋움체 Medium" panose="00000600000000000000" pitchFamily="2" charset="-127"/>
                          <a:sym typeface="Arial"/>
                        </a:rPr>
                        <a:t>스터디 방향성 설정 및 스터디 시간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맑은 고딕"/>
                          <a:cs typeface="KoPubWorld돋움체 Medium" panose="00000600000000000000" pitchFamily="2" charset="-127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맑은 고딕"/>
                          <a:cs typeface="KoPubWorld돋움체 Medium" panose="00000600000000000000" pitchFamily="2" charset="-127"/>
                          <a:sym typeface="Arial"/>
                        </a:rPr>
                        <a:t>장소 확정</a:t>
                      </a:r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2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차시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(3/20)</a:t>
                      </a:r>
                      <a:endParaRPr lang="ko-KR" altLang="en-US"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파이썬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 데이터 분석 기본</a:t>
                      </a:r>
                      <a:endParaRPr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Pandas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등 외부 라이브러리 실습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웹 </a:t>
                      </a:r>
                      <a:r>
                        <a:rPr lang="ko-KR" altLang="en-US" sz="1200" u="none" strike="noStrike" cap="none" dirty="0" err="1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스크레이핑을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 사용해 금융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DB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구축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 </a:t>
                      </a:r>
                      <a:endParaRPr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3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차시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(3/27)</a:t>
                      </a:r>
                      <a:endParaRPr lang="ko-KR" altLang="en-US"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파이썬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 데이터 분석 응용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1 ;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시세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DB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구축 및 트레이딩 전략 구현</a:t>
                      </a: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마리아디비에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 저장해 시세 데이터베이스를 구축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시세 조회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API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구축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기본적인 트레이딩 이론 공부</a:t>
                      </a:r>
                      <a:endParaRPr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4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차시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(4/3)</a:t>
                      </a:r>
                      <a:endParaRPr lang="ko-KR" altLang="en-US"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파이썬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 데이터 분석 응용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2 ;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장고 웹 서버 구현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자동매매 시스템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 err="1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벡테스팅에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 대한 이해</a:t>
                      </a: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주식 잔고 조회 웹사이트 구현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 err="1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백테스팅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 방법 실습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변동성 돌파 전략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API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활용 구현</a:t>
                      </a:r>
                      <a:endParaRPr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5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차시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(5/1)</a:t>
                      </a:r>
                      <a:endParaRPr lang="ko-KR" altLang="en-US"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딥러닝을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 </a:t>
                      </a:r>
                      <a:r>
                        <a:rPr lang="ko-KR" altLang="en-US" sz="1200" u="none" strike="noStrike" cap="none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활용한 주가 예측</a:t>
                      </a:r>
                      <a:endParaRPr lang="ko-KR" altLang="en-US"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텐서플로를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 사용해 내일의 주가를 예상하며 </a:t>
                      </a:r>
                      <a:r>
                        <a:rPr lang="ko-KR" altLang="en-US" sz="1200" u="none" strike="noStrike" cap="none" dirty="0" err="1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딥러닝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 기본 개념 공부</a:t>
                      </a:r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6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차시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(5/8)</a:t>
                      </a:r>
                      <a:endParaRPr lang="ko-KR" altLang="en-US"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금융 데이터의 모델링</a:t>
                      </a:r>
                      <a:endParaRPr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앙상블 기법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교차 검증의 활용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백테스트에 대한 심화 이해</a:t>
                      </a:r>
                      <a:endParaRPr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7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차시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(5/15)</a:t>
                      </a:r>
                      <a:endParaRPr lang="ko-KR" altLang="en-US"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금융 </a:t>
                      </a:r>
                      <a:r>
                        <a:rPr lang="en-US" altLang="ko-KR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AI </a:t>
                      </a: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공모전 도전</a:t>
                      </a:r>
                      <a:endParaRPr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KoPubWorld돋움체 Medium" panose="00000600000000000000" pitchFamily="2" charset="-127"/>
                          <a:sym typeface="Arial"/>
                        </a:rPr>
                        <a:t>스터디 동안 배운 금융 데이터에 대한 이해와 모델링을 통해 실제 공모전을 도전해보기</a:t>
                      </a:r>
                      <a:endParaRPr sz="1200" u="none" strike="noStrike" cap="none" dirty="0">
                        <a:latin typeface="+mj-ea"/>
                        <a:ea typeface="+mj-ea"/>
                        <a:cs typeface="KoPubWorld돋움체 Medium" panose="00000600000000000000" pitchFamily="2" charset="-127"/>
                        <a:sym typeface="Arial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457</Words>
  <Application>Microsoft Office PowerPoint</Application>
  <PresentationFormat>화면 슬라이드 쇼(16:9)</PresentationFormat>
  <Paragraphs>66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KoPubWorld돋움체 Medium</vt:lpstr>
      <vt:lpstr>Calibri</vt:lpstr>
      <vt:lpstr>맑은 고딕</vt:lpstr>
      <vt:lpstr>Arial</vt:lpstr>
      <vt:lpstr>KoPub돋움체 Medium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Becky</dc:creator>
  <cp:lastModifiedBy>Becky</cp:lastModifiedBy>
  <cp:revision>18</cp:revision>
  <cp:lastPrinted>2021-03-09T11:35:23Z</cp:lastPrinted>
  <dcterms:modified xsi:type="dcterms:W3CDTF">2021-03-10T07:54:45Z</dcterms:modified>
</cp:coreProperties>
</file>