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Tmon몬소리 Black" panose="02000A03000000000000" pitchFamily="2" charset="-127"/>
      <p:bold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D2E0D-63F1-4DF5-86B9-C70E90B27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BB59EC-8728-4F7C-ADE6-AA1E6770B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3FC13A-B661-4A91-861F-86739B4E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1529-9B02-4DEB-B42D-AB0436B4E85B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1AD761-4C63-469F-BCBB-30F7DD33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321E78-BE1A-4B9E-B56A-C26FD9E8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0D0D-7A50-440A-8B9D-3F08B54A0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870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B53A8-EFEC-4CE8-BAD4-83155AC2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57FB76-590C-41E9-98B7-39DA5F6B4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3360A9-BBE1-48AE-B1B9-612FFF3C4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1529-9B02-4DEB-B42D-AB0436B4E85B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130A3A-81DE-4894-B66B-E200DC0D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B34F47-F53A-45DE-91BE-4B926F78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0D0D-7A50-440A-8B9D-3F08B54A0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03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F97422-330E-4BA3-8E21-0EEB33CEE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12E799-1B3D-4A5D-A6F4-42E607184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EA9A10-A317-4B77-8B67-32D6A6196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1529-9B02-4DEB-B42D-AB0436B4E85B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25CA9F-1A8B-4F4E-B5B5-ECF12CA51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E92A4D-4CF5-437F-B6B7-61A8639F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0D0D-7A50-440A-8B9D-3F08B54A0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08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3DE03-A5E3-471C-AE10-E89D8028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2536C-62DA-4280-8770-65BF45AC5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94212C-B64C-4DB9-A46C-4447B4413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1529-9B02-4DEB-B42D-AB0436B4E85B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135272-3406-4988-A1D0-655C5DCD9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38406D-3929-49CE-ADD7-81E4EA25B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0D0D-7A50-440A-8B9D-3F08B54A00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ABDEE5-130B-4730-BFF8-A3305B12BEFC}"/>
              </a:ext>
            </a:extLst>
          </p:cNvPr>
          <p:cNvSpPr/>
          <p:nvPr userDrawn="1"/>
        </p:nvSpPr>
        <p:spPr>
          <a:xfrm>
            <a:off x="7735110" y="356747"/>
            <a:ext cx="4456890" cy="324290"/>
          </a:xfrm>
          <a:prstGeom prst="rect">
            <a:avLst/>
          </a:prstGeom>
          <a:gradFill flip="none" rotWithShape="1">
            <a:gsLst>
              <a:gs pos="25308">
                <a:srgbClr val="FFC000"/>
              </a:gs>
              <a:gs pos="18818">
                <a:srgbClr val="FDCF44"/>
              </a:gs>
              <a:gs pos="12328">
                <a:srgbClr val="FADE87"/>
              </a:gs>
              <a:gs pos="1000">
                <a:schemeClr val="accent1">
                  <a:lumMod val="5000"/>
                  <a:lumOff val="95000"/>
                </a:schemeClr>
              </a:gs>
              <a:gs pos="74000">
                <a:srgbClr val="FF0000"/>
              </a:gs>
              <a:gs pos="10000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73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11FA7-77CD-493A-ACC2-9DE83744F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C8E2AB-F708-4AFA-A22A-9BAEF048C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77B49C-783F-49E9-816C-24461DDDB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1529-9B02-4DEB-B42D-AB0436B4E85B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D285F2-B863-484B-87C1-DA8BC1C27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3DDA5D-047F-4643-8C3B-EF27A16E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0D0D-7A50-440A-8B9D-3F08B54A0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20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E2B3C-4AA8-4117-B975-AE3BD69C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77C4C1-6343-4248-8A2A-7A9580D75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EAA005-5208-48AF-93CB-CD80993EC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134B39-0784-46D9-B447-95314CC76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1529-9B02-4DEB-B42D-AB0436B4E85B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832B8D-DF7C-433A-B32F-721C1ED05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3B7C2A-0246-45D5-8E27-06FE1DDC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0D0D-7A50-440A-8B9D-3F08B54A0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80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873A3-376E-4A83-82B9-11ABDF557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97A16-B225-4B88-ABCC-2D10DC83D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F4EB0B-0581-4A33-BED7-B349A90B9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D68ED9-556E-455B-8627-91F47C076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40038F-2338-4FF8-8A39-80B3D39F0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F5A96C-E6E9-4966-87E8-1291D7FEA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1529-9B02-4DEB-B42D-AB0436B4E85B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98E5FF-E031-4594-AE17-A41A936C6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9E47ED-D50B-4010-A01F-13941EB8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0D0D-7A50-440A-8B9D-3F08B54A0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25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2FF99-025F-4F63-B64E-C6645D0C5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07375C-3649-459E-A59E-EFD033EB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1529-9B02-4DEB-B42D-AB0436B4E85B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7C6957-D052-4258-B7E1-9856559B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76D0F1-3DFC-4F1E-AC64-0765CF18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0D0D-7A50-440A-8B9D-3F08B54A0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372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F345BF-246C-40A4-923C-A6950B4C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1529-9B02-4DEB-B42D-AB0436B4E85B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BD0635-96E3-466E-ACE1-E4F1B98B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96A8EC-1B25-48C0-9DD8-F138C858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0D0D-7A50-440A-8B9D-3F08B54A0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96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5EB04-840C-434A-BC59-B05ECF036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51A243-06EF-4634-AA1D-87B682DE5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B06CC-35D6-4297-A9AB-003643163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58AFA9-101C-4221-919F-F99D377E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1529-9B02-4DEB-B42D-AB0436B4E85B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35B575-9F56-4C34-80DD-F5C4A0E49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1F33B0-2C14-40C1-9217-3244870B3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0D0D-7A50-440A-8B9D-3F08B54A0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47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EBB7B-8C0B-44EF-8B48-A43182C6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DE29AD-23DF-496B-B7E0-627186561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044D65-A13B-40D0-B148-340CEF6E8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015FE2-ECC1-4992-A168-A87D009F1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1529-9B02-4DEB-B42D-AB0436B4E85B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4A5C16-5210-4472-B98B-A5660E7B8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F95E39-366D-4378-8843-84335D295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0D0D-7A50-440A-8B9D-3F08B54A0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14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D60E1B-B038-463B-A088-BC65F739B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DD579E-9148-4513-93A0-984AC8434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8BEB02-FCBC-45FC-AE22-F58EF89A1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41529-9B02-4DEB-B42D-AB0436B4E85B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7C82EE-8066-4388-9020-1908CCA2D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E6A2FB-881D-4304-990C-3B4997C1D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20D0D-7A50-440A-8B9D-3F08B54A0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08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80BC8-443A-467B-9C48-3EBC77F24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ko-KR" altLang="en-US" dirty="0">
                <a:effectLst>
                  <a:reflection blurRad="6350" stA="55000" endA="300" endPos="45500" dir="5400000" sy="-100000" algn="bl" rotWithShape="0"/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금융 </a:t>
            </a:r>
            <a:r>
              <a:rPr lang="en-US" altLang="ko-KR" dirty="0">
                <a:effectLst>
                  <a:reflection blurRad="6350" stA="55000" endA="300" endPos="45500" dir="5400000" sy="-100000" algn="bl" rotWithShape="0"/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AI 1</a:t>
            </a:r>
            <a:r>
              <a:rPr lang="ko-KR" altLang="en-US" dirty="0">
                <a:effectLst>
                  <a:reflection blurRad="6350" stA="55000" endA="300" endPos="45500" dir="5400000" sy="-100000" algn="bl" rotWithShape="0"/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팀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3B9DD0-0D81-4E24-AB81-3D7F24FB6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69276"/>
            <a:ext cx="9144000" cy="1251253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CUAI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권예진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김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윤진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정재현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최은서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주차 스터디 발표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en-US" altLang="ko-KR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3/20 </a:t>
            </a:r>
            <a:r>
              <a:rPr lang="ko-KR" altLang="en-US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토 진행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7C4F4E-FE69-4D90-9DF5-5FF84481E874}"/>
              </a:ext>
            </a:extLst>
          </p:cNvPr>
          <p:cNvSpPr/>
          <p:nvPr/>
        </p:nvSpPr>
        <p:spPr>
          <a:xfrm>
            <a:off x="0" y="2"/>
            <a:ext cx="12192000" cy="554476"/>
          </a:xfrm>
          <a:prstGeom prst="rect">
            <a:avLst/>
          </a:prstGeom>
          <a:gradFill flip="none" rotWithShape="1">
            <a:gsLst>
              <a:gs pos="25308">
                <a:srgbClr val="FFC000"/>
              </a:gs>
              <a:gs pos="18818">
                <a:srgbClr val="FDCF44"/>
              </a:gs>
              <a:gs pos="12328">
                <a:srgbClr val="FADE87"/>
              </a:gs>
              <a:gs pos="1000">
                <a:schemeClr val="accent1">
                  <a:lumMod val="5000"/>
                  <a:lumOff val="95000"/>
                </a:schemeClr>
              </a:gs>
              <a:gs pos="74000">
                <a:srgbClr val="FF0000"/>
              </a:gs>
              <a:gs pos="10000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4EAA95-691C-4F6B-AA2F-BB504E454B7B}"/>
              </a:ext>
            </a:extLst>
          </p:cNvPr>
          <p:cNvSpPr/>
          <p:nvPr/>
        </p:nvSpPr>
        <p:spPr>
          <a:xfrm>
            <a:off x="0" y="6303522"/>
            <a:ext cx="12192000" cy="554476"/>
          </a:xfrm>
          <a:prstGeom prst="rect">
            <a:avLst/>
          </a:prstGeom>
          <a:gradFill flip="none" rotWithShape="1">
            <a:gsLst>
              <a:gs pos="25308">
                <a:srgbClr val="FFC000"/>
              </a:gs>
              <a:gs pos="18818">
                <a:srgbClr val="FDCF44"/>
              </a:gs>
              <a:gs pos="12328">
                <a:srgbClr val="FADE87"/>
              </a:gs>
              <a:gs pos="1000">
                <a:schemeClr val="accent1">
                  <a:lumMod val="5000"/>
                  <a:lumOff val="95000"/>
                </a:schemeClr>
              </a:gs>
              <a:gs pos="74000">
                <a:srgbClr val="FF0000"/>
              </a:gs>
              <a:gs pos="10000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62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C8EFB-0DB4-48ED-A4B2-6E8CB46FF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사용 교재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C75EA9-9359-4AC7-8A07-2FC496CB3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파이썬 증권 데이터 분석 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저자 </a:t>
            </a:r>
            <a:r>
              <a:rPr lang="ko-KR" altLang="en-US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김황후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</a:t>
            </a:r>
          </a:p>
          <a:p>
            <a:endParaRPr lang="ko-KR" altLang="en-US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C99EE2-9E1C-4C23-860F-AD7EB2276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264" y="2581976"/>
            <a:ext cx="2488162" cy="3271150"/>
          </a:xfrm>
          <a:prstGeom prst="rect">
            <a:avLst/>
          </a:prstGeom>
        </p:spPr>
      </p:pic>
      <p:pic>
        <p:nvPicPr>
          <p:cNvPr id="6" name="그림 5" descr="텍스트, 사람, 가장이(가) 표시된 사진&#10;&#10;자동 생성된 설명">
            <a:extLst>
              <a:ext uri="{FF2B5EF4-FFF2-40B4-BE49-F238E27FC236}">
                <a16:creationId xmlns:a16="http://schemas.microsoft.com/office/drawing/2014/main" id="{1FFDCDB8-73DD-4084-8396-939EB1A18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258" y="3016647"/>
            <a:ext cx="4390868" cy="28364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9053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A45D0-1662-4536-88EB-3057F2F0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Chapter 1, 2 </a:t>
            </a:r>
            <a:r>
              <a:rPr lang="en-US" altLang="ko-KR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</a:t>
            </a:r>
            <a:r>
              <a:rPr lang="ko-KR" altLang="en-US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김윤진님</a:t>
            </a:r>
            <a:r>
              <a:rPr lang="en-US" altLang="ko-KR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</a:t>
            </a:r>
            <a:endParaRPr lang="ko-KR" altLang="en-US" sz="20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F6D301-347C-43C5-BBE9-5F454FF79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증권 데이터 분석에 앞서 파이썬 프로그래밍의 중요성</a:t>
            </a:r>
            <a:endParaRPr lang="en-US" altLang="ko-KR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증권시장</a:t>
            </a: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투자방식</a:t>
            </a: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sz="24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퀀트</a:t>
            </a: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투자 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DADB35-995D-42A6-A5C1-EC4F57DE8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64"/>
          <a:stretch/>
        </p:blipFill>
        <p:spPr>
          <a:xfrm>
            <a:off x="982493" y="3716541"/>
            <a:ext cx="3407840" cy="187478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9326756-28AB-4FC6-9B5E-B83D0C271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721" y="3716541"/>
            <a:ext cx="3356043" cy="187478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3A77E87-B594-455B-A238-5DB6357588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5" r="12591"/>
          <a:stretch/>
        </p:blipFill>
        <p:spPr>
          <a:xfrm>
            <a:off x="7915152" y="3716542"/>
            <a:ext cx="3758039" cy="1881152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896112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7A9FB4-2C38-4F71-9AE3-B84956E07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금융 데이터 분석 속 중요 패키지 </a:t>
            </a: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NumPy , pandas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간단한 사용 방법 예시</a:t>
            </a: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</a:t>
            </a: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자료형의 중요성</a:t>
            </a: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</a:t>
            </a:r>
            <a:endParaRPr lang="ko-KR" altLang="en-US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5" name="그림 4" descr="클립아트이(가) 표시된 사진&#10;&#10;자동 생성된 설명">
            <a:extLst>
              <a:ext uri="{FF2B5EF4-FFF2-40B4-BE49-F238E27FC236}">
                <a16:creationId xmlns:a16="http://schemas.microsoft.com/office/drawing/2014/main" id="{7EBD8864-5FA6-49E9-B7FC-05983B0C2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78" y="3300436"/>
            <a:ext cx="4158143" cy="16632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6AF5BD3-35F8-4E38-9851-363D202EC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21" y="3429000"/>
            <a:ext cx="3086404" cy="1246618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F5E00B1E-3931-43FD-BE9B-41363145A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sz="32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Chapter 3.1~ 3.3 </a:t>
            </a:r>
            <a:r>
              <a:rPr lang="en-US" altLang="ko-KR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</a:t>
            </a:r>
            <a:r>
              <a:rPr lang="ko-KR" altLang="en-US" sz="20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권예진님</a:t>
            </a:r>
            <a:r>
              <a:rPr lang="en-US" altLang="ko-KR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</a:t>
            </a:r>
            <a:endParaRPr lang="ko-KR" altLang="en-US" sz="20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5CE2F17-CDCB-462C-8D18-E3F779D66BF4}"/>
              </a:ext>
            </a:extLst>
          </p:cNvPr>
          <p:cNvGrpSpPr/>
          <p:nvPr/>
        </p:nvGrpSpPr>
        <p:grpSpPr>
          <a:xfrm>
            <a:off x="933885" y="4942725"/>
            <a:ext cx="10470171" cy="1629896"/>
            <a:chOff x="982525" y="4942725"/>
            <a:chExt cx="10470171" cy="162989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58130C8-7C0B-4876-9CE9-64B79D751F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3811"/>
            <a:stretch/>
          </p:blipFill>
          <p:spPr>
            <a:xfrm>
              <a:off x="982525" y="4963693"/>
              <a:ext cx="2840441" cy="1584555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9408CFD-898A-4058-8626-E62A6E9B1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33644" y="4963694"/>
              <a:ext cx="2862744" cy="159770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E3531BA-F303-40D9-8E4E-6FF3D614A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180"/>
            <a:stretch/>
          </p:blipFill>
          <p:spPr>
            <a:xfrm>
              <a:off x="6907066" y="4963693"/>
              <a:ext cx="2217475" cy="160892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382437F-EC0F-44CE-8550-BA0DC4D70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35220" y="4942725"/>
              <a:ext cx="2217476" cy="1629896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875496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45041B-4F70-42E9-B5D1-7E53319DA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주식 비교</a:t>
            </a: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최대 손실 낙폭</a:t>
            </a: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회귀 분석</a:t>
            </a: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결정 계수</a:t>
            </a:r>
            <a:endParaRPr lang="en-US" altLang="ko-KR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미국 </a:t>
            </a: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10</a:t>
            </a: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년 장기 국채 상승 이슈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CF2550B-74CC-4802-89E3-4EFE856FC0A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Chapter 3.4~ 3.8 </a:t>
            </a:r>
            <a:r>
              <a:rPr lang="en-US" altLang="ko-KR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</a:t>
            </a:r>
            <a:r>
              <a:rPr lang="ko-KR" altLang="en-US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정재현님</a:t>
            </a:r>
            <a:r>
              <a:rPr lang="en-US" altLang="ko-KR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</a:t>
            </a:r>
            <a:endParaRPr lang="ko-KR" altLang="en-US" sz="20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127F5D9-398F-4513-B121-EA92254B50DB}"/>
              </a:ext>
            </a:extLst>
          </p:cNvPr>
          <p:cNvGrpSpPr/>
          <p:nvPr/>
        </p:nvGrpSpPr>
        <p:grpSpPr>
          <a:xfrm>
            <a:off x="322654" y="3409881"/>
            <a:ext cx="11633772" cy="3127106"/>
            <a:chOff x="381022" y="3409881"/>
            <a:chExt cx="11633772" cy="312710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1B5A861-C92C-4C5A-A30E-05988A63D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22" y="3426535"/>
              <a:ext cx="4070219" cy="311045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5A09A57-326F-46A4-9982-C07DB095D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2010" y="3409881"/>
              <a:ext cx="3833504" cy="3127106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25FFFB2-38E6-4A8E-A9FE-2153D65BBB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572" t="2305" r="19692"/>
            <a:stretch/>
          </p:blipFill>
          <p:spPr>
            <a:xfrm>
              <a:off x="8474390" y="3410069"/>
              <a:ext cx="3540404" cy="312691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56418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E675E67-C53A-4220-8F32-8CAC5F2DE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342"/>
          <a:stretch/>
        </p:blipFill>
        <p:spPr>
          <a:xfrm>
            <a:off x="430983" y="4076216"/>
            <a:ext cx="4093287" cy="2306735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4E0A0C-612F-44E3-BFE6-4DB1332B6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439" y="4076216"/>
            <a:ext cx="4068949" cy="2306735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581E877-1FD6-4FD7-94DD-07CCF12552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519"/>
          <a:stretch/>
        </p:blipFill>
        <p:spPr>
          <a:xfrm>
            <a:off x="8827557" y="4076217"/>
            <a:ext cx="3020732" cy="2306736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D5A227E8-DFB5-4B95-9B6E-0C773E83D07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Chapter 4 </a:t>
            </a:r>
            <a:r>
              <a:rPr lang="en-US" altLang="ko-KR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</a:t>
            </a:r>
            <a:r>
              <a:rPr lang="ko-KR" altLang="en-US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최은서님</a:t>
            </a:r>
            <a:r>
              <a:rPr lang="en-US" altLang="ko-KR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</a:t>
            </a:r>
            <a:endParaRPr lang="ko-KR" altLang="en-US" sz="20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EA2828-A3F1-4A1E-A745-1C14A1B1DBF0}"/>
              </a:ext>
            </a:extLst>
          </p:cNvPr>
          <p:cNvSpPr/>
          <p:nvPr/>
        </p:nvSpPr>
        <p:spPr>
          <a:xfrm>
            <a:off x="791183" y="1992427"/>
            <a:ext cx="6096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금융 데이터 </a:t>
            </a:r>
            <a:r>
              <a:rPr lang="ko-KR" altLang="en-US" sz="24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크롤링</a:t>
            </a:r>
            <a:endParaRPr lang="en-US" altLang="ko-KR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OHLC </a:t>
            </a: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와 캔들 차트에 대하여</a:t>
            </a:r>
          </a:p>
        </p:txBody>
      </p:sp>
    </p:spTree>
    <p:extLst>
      <p:ext uri="{BB962C8B-B14F-4D97-AF65-F5344CB8AC3E}">
        <p14:creationId xmlns:p14="http://schemas.microsoft.com/office/powerpoint/2010/main" val="21260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FF494-4F10-495F-8CC9-E801F243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03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다음 스터디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416EBE-8333-4F80-8A13-521AAC436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206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교재 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part 2 – chapter 5, 6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3.27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일 예정</a:t>
            </a:r>
          </a:p>
        </p:txBody>
      </p:sp>
    </p:spTree>
    <p:extLst>
      <p:ext uri="{BB962C8B-B14F-4D97-AF65-F5344CB8AC3E}">
        <p14:creationId xmlns:p14="http://schemas.microsoft.com/office/powerpoint/2010/main" val="127047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126</Words>
  <Application>Microsoft Office PowerPoint</Application>
  <PresentationFormat>와이드스크린</PresentationFormat>
  <Paragraphs>21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</vt:lpstr>
      <vt:lpstr>Wingdings</vt:lpstr>
      <vt:lpstr>Tmon몬소리 Black</vt:lpstr>
      <vt:lpstr>맑은 고딕</vt:lpstr>
      <vt:lpstr>Office 테마</vt:lpstr>
      <vt:lpstr>금융 AI 1팀 </vt:lpstr>
      <vt:lpstr>사용 교재</vt:lpstr>
      <vt:lpstr>Chapter 1, 2 (김윤진님)</vt:lpstr>
      <vt:lpstr>Chapter 3.1~ 3.3 (권예진님)</vt:lpstr>
      <vt:lpstr>PowerPoint 프레젠테이션</vt:lpstr>
      <vt:lpstr>PowerPoint 프레젠테이션</vt:lpstr>
      <vt:lpstr>다음 스터디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금융 AI 1팀</dc:title>
  <dc:creator>김윤진</dc:creator>
  <cp:lastModifiedBy>Becky</cp:lastModifiedBy>
  <cp:revision>10</cp:revision>
  <dcterms:created xsi:type="dcterms:W3CDTF">2021-03-23T04:14:05Z</dcterms:created>
  <dcterms:modified xsi:type="dcterms:W3CDTF">2021-03-23T06:28:49Z</dcterms:modified>
</cp:coreProperties>
</file>