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57" r:id="rId6"/>
    <p:sldId id="266" r:id="rId7"/>
    <p:sldId id="258" r:id="rId8"/>
    <p:sldId id="259" r:id="rId9"/>
    <p:sldId id="261" r:id="rId10"/>
    <p:sldId id="256" r:id="rId11"/>
    <p:sldId id="262" r:id="rId12"/>
    <p:sldId id="260" r:id="rId13"/>
    <p:sldId id="263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E8382-2A7F-48BD-BA1F-AAA68E401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14E17E-63F9-4AA1-B54F-D66345B4C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FF9D79-B045-46FE-9FE4-4A7390B9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CFCD-F72F-4C4E-B358-CCEBCB2F5910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CB9F1-EC36-4672-B9CD-0C35CA87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C650E-BEE4-4DF5-B46D-9F55CD61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8BF7-D5E2-4389-9E05-0F7AA8837D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0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21045-0319-4790-9F5A-BB979E2B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4786A1-4491-480F-BA07-8C34DD7F1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85668-324A-46A7-B3AE-07EF3FB6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CFCD-F72F-4C4E-B358-CCEBCB2F5910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258FC-E6E6-4DE3-ABBC-ABF1D8F2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6D0DE-8698-4745-91B4-645302F4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8BF7-D5E2-4389-9E05-0F7AA8837D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3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B5E069-0502-4DB0-9638-5C81E43DA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702954-9EC1-43DE-8E3B-9F0B6D6F4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81781-55F6-4288-88CF-88D5CA54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CFCD-F72F-4C4E-B358-CCEBCB2F5910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52509-E49E-4DFA-8D15-0BDA0A71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57E13-690B-4EAB-B9DA-BBDEAC35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8BF7-D5E2-4389-9E05-0F7AA8837D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60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FE12C-260C-4971-85AB-AFC27C8C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FE73E-5203-4973-8405-0D0190D47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5F178-6FEA-40F1-8DC7-7DD18C77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CFCD-F72F-4C4E-B358-CCEBCB2F5910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FDF438-606A-4A9F-AA8F-8869201B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81E1E-C639-4805-BF9F-B76B06B6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8BF7-D5E2-4389-9E05-0F7AA8837D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32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DC121-E296-4327-AF8C-B8A5990C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C368F1-E199-4650-BC68-D9F04117C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BA9B1-418C-42F3-9165-D1A016C4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CFCD-F72F-4C4E-B358-CCEBCB2F5910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9E471-4379-4236-BA0C-2A69862F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C088B-FE25-485F-A820-99F07004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8BF7-D5E2-4389-9E05-0F7AA8837D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59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3F2AA-FB2B-4EA7-8AE8-BB9F169B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79EF5-468A-4231-87F4-3B88C6C20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3ED67D-3627-4C52-9D8D-55F1ECFC5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BBA21-0F5E-468F-B5EB-CDF544D7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CFCD-F72F-4C4E-B358-CCEBCB2F5910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75C0DD-F530-4935-ABC4-C2819637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F6A61C-743B-4ECD-90FA-CEF53A4F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8BF7-D5E2-4389-9E05-0F7AA8837D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1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C2760-05E6-4223-AD29-578482D2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BF4839-22D3-4144-B357-85AE03F9A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A588DC-B981-4D8C-932C-86D8A61EE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018DE6-C1E1-4F05-A951-D07E75DD5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A2E2C6-9DF6-4E4A-A62C-86EC6C4A5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EB1DF1-48CF-4AF3-ACFD-52F7321D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CFCD-F72F-4C4E-B358-CCEBCB2F5910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5FF21A-2299-479C-A175-B860388F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A3D6BD-1E8C-4779-B6EB-E0F55606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8BF7-D5E2-4389-9E05-0F7AA8837D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5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1F367-8211-42E9-96B4-3B629585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E14A65-4E8D-4B05-86CC-9B386D67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CFCD-F72F-4C4E-B358-CCEBCB2F5910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992E36-D2A7-495A-8B82-FA6ED681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A46C55-CAE3-45BF-BDD3-0067BE6C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8BF7-D5E2-4389-9E05-0F7AA8837D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3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42F451-3345-4428-9C10-225A143A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CFCD-F72F-4C4E-B358-CCEBCB2F5910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6D7EF4-58C4-407C-94BB-5A8AFA7B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200D28-A51D-42DF-A03F-4E330C78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8BF7-D5E2-4389-9E05-0F7AA8837D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2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033AC-AEA0-4A1C-B97F-133124D5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D644C-2E26-416F-A516-D5E36F2E4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E0BFA9-2DD4-4BC8-97E4-C3019F456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5BD652-E646-446B-BC6B-4D8F1D0C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CFCD-F72F-4C4E-B358-CCEBCB2F5910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F56B35-BA1A-446F-BE24-E0663AB0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6BC455-1AA3-454C-B4D2-1D644852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8BF7-D5E2-4389-9E05-0F7AA8837D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3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DFCBA-8FCE-472C-B689-2C3ABC37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BCB34B-4CF9-4D12-B802-2167885D0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9C6372-CE18-4E86-A51E-86121347F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B00EEA-56FC-4FC8-A174-3F477988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CFCD-F72F-4C4E-B358-CCEBCB2F5910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ED070-C784-4A4D-BA47-E2F2368A9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8AF827-C2F1-4FE7-B155-BD736B95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8BF7-D5E2-4389-9E05-0F7AA8837D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9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2B293-148E-4D9F-B843-D2EBA4AED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8BFD6C-6CA3-4187-898D-C74941EB7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F5E82-AE38-4452-B34C-DFFA8EF1C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CFCD-F72F-4C4E-B358-CCEBCB2F5910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57612-3A20-4151-8DE0-E75755FEB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751B4-AAA0-490F-90C9-11F20AAEF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88BF7-D5E2-4389-9E05-0F7AA8837D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6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ThumbnailView.nhn?blogId=ef_korea&amp;logNo=221254757324&amp;categoryNo=25&amp;parentCategoryNo=0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E20999-2824-4B6B-8C05-597EB5AE60EE}"/>
              </a:ext>
            </a:extLst>
          </p:cNvPr>
          <p:cNvSpPr txBox="1"/>
          <p:nvPr/>
        </p:nvSpPr>
        <p:spPr>
          <a:xfrm>
            <a:off x="336884" y="760396"/>
            <a:ext cx="109342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http://blog.naver.com/PostThumbnailView.nhn?blogId=ef_korea&amp;logNo=221254757324&amp;categoryNo=25&amp;parentCategoryNo=0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뉴욕 자치구별로 가격을 </a:t>
            </a:r>
            <a:r>
              <a:rPr lang="en-US" altLang="ko-KR" dirty="0"/>
              <a:t>group by</a:t>
            </a:r>
            <a:r>
              <a:rPr lang="ko-KR" altLang="en-US" dirty="0"/>
              <a:t>했을 때 격차가 크다</a:t>
            </a:r>
            <a:r>
              <a:rPr lang="en-US" altLang="ko-KR" dirty="0"/>
              <a:t>. (</a:t>
            </a:r>
            <a:r>
              <a:rPr lang="ko-KR" altLang="en-US" dirty="0"/>
              <a:t>가격분포도 크게 다름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매물 자체가 </a:t>
            </a:r>
            <a:r>
              <a:rPr lang="en-US" altLang="ko-KR" dirty="0"/>
              <a:t>Manhattan</a:t>
            </a:r>
            <a:r>
              <a:rPr lang="ko-KR" altLang="en-US" dirty="0"/>
              <a:t>과 </a:t>
            </a:r>
            <a:r>
              <a:rPr lang="en-US" altLang="ko-KR" dirty="0"/>
              <a:t>Brooklyn</a:t>
            </a:r>
            <a:r>
              <a:rPr lang="ko-KR" altLang="en-US" dirty="0"/>
              <a:t>에 많이 </a:t>
            </a:r>
            <a:r>
              <a:rPr lang="ko-KR" altLang="en-US" dirty="0" err="1"/>
              <a:t>몰려있음</a:t>
            </a:r>
            <a:r>
              <a:rPr lang="en-US" altLang="ko-KR" dirty="0"/>
              <a:t>. -&gt; </a:t>
            </a:r>
            <a:r>
              <a:rPr lang="en-US" altLang="ko-KR" dirty="0" err="1"/>
              <a:t>nyc</a:t>
            </a:r>
            <a:r>
              <a:rPr lang="en-US" altLang="ko-KR" dirty="0"/>
              <a:t> </a:t>
            </a:r>
            <a:r>
              <a:rPr lang="ko-KR" altLang="en-US" dirty="0"/>
              <a:t>관광의 중심부 </a:t>
            </a:r>
          </a:p>
          <a:p>
            <a:r>
              <a:rPr lang="en-US" altLang="ko-KR" dirty="0"/>
              <a:t>Manhattan</a:t>
            </a:r>
            <a:r>
              <a:rPr lang="ko-KR" altLang="en-US" dirty="0"/>
              <a:t>과 </a:t>
            </a:r>
            <a:r>
              <a:rPr lang="en-US" altLang="ko-KR" dirty="0"/>
              <a:t>Brooklyn</a:t>
            </a:r>
            <a:r>
              <a:rPr lang="ko-KR" altLang="en-US" dirty="0"/>
              <a:t>은 가격이 높은 매물과 가격이 낮은 매물의 격차가 큰 데에 비해</a:t>
            </a:r>
            <a:r>
              <a:rPr lang="en-US" altLang="ko-KR" dirty="0"/>
              <a:t>, </a:t>
            </a:r>
            <a:r>
              <a:rPr lang="ko-KR" altLang="en-US" dirty="0"/>
              <a:t>나머지 세 자치구는 상대적으로 중저가에서 평이한 수준을 보인다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Manhattan</a:t>
            </a:r>
            <a:r>
              <a:rPr lang="ko-KR" altLang="en-US" dirty="0"/>
              <a:t>은 </a:t>
            </a:r>
            <a:r>
              <a:rPr lang="en-US" altLang="ko-KR" dirty="0"/>
              <a:t>5</a:t>
            </a:r>
            <a:r>
              <a:rPr lang="ko-KR" altLang="en-US" dirty="0"/>
              <a:t>개의 자치구 中 최댓값</a:t>
            </a:r>
            <a:r>
              <a:rPr lang="en-US" altLang="ko-KR" dirty="0"/>
              <a:t>, </a:t>
            </a:r>
            <a:r>
              <a:rPr lang="ko-KR" altLang="en-US" dirty="0"/>
              <a:t>중간값</a:t>
            </a:r>
            <a:r>
              <a:rPr lang="en-US" altLang="ko-KR" dirty="0"/>
              <a:t>, </a:t>
            </a:r>
            <a:r>
              <a:rPr lang="ko-KR" altLang="en-US" dirty="0"/>
              <a:t>평균값이 각각 가장 높다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061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439F10-BA2C-444F-B075-875D8C61072B}"/>
              </a:ext>
            </a:extLst>
          </p:cNvPr>
          <p:cNvSpPr txBox="1"/>
          <p:nvPr/>
        </p:nvSpPr>
        <p:spPr>
          <a:xfrm>
            <a:off x="2830147" y="1076570"/>
            <a:ext cx="6642100" cy="382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price</a:t>
            </a:r>
            <a:r>
              <a:rPr lang="ko-KR" altLang="en-US" dirty="0"/>
              <a:t>에 따른 </a:t>
            </a:r>
            <a:r>
              <a:rPr lang="en-US" altLang="ko-KR" dirty="0"/>
              <a:t>num of reviews</a:t>
            </a:r>
            <a:endParaRPr lang="ko-KR" altLang="en-US" dirty="0"/>
          </a:p>
        </p:txBody>
      </p:sp>
      <p:pic>
        <p:nvPicPr>
          <p:cNvPr id="5122" name="Picture 2" descr="C:\Users\Na\Desktop\화면 캡처 2020-11-19 19141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424" y="2340462"/>
            <a:ext cx="10781445" cy="3619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290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A46E90-D680-4714-9315-6BBE9DFE5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74" y="587944"/>
            <a:ext cx="3300056" cy="25980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868902-F942-4A09-8E8B-50AE7F56B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125" y="587944"/>
            <a:ext cx="3300056" cy="25980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D5661C-753B-4424-9B7A-05383E1B3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628" y="587944"/>
            <a:ext cx="3300057" cy="25980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0AAEBE-0621-463A-AA85-30F1D9786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141" y="3996892"/>
            <a:ext cx="3290888" cy="2590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80C75E-BEC9-4E62-8AA7-1970306B9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996891"/>
            <a:ext cx="3290889" cy="25908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B38996-8E04-4A45-89DA-DE65F947589A}"/>
              </a:ext>
            </a:extLst>
          </p:cNvPr>
          <p:cNvSpPr txBox="1"/>
          <p:nvPr/>
        </p:nvSpPr>
        <p:spPr>
          <a:xfrm>
            <a:off x="5118774" y="240489"/>
            <a:ext cx="140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Manhattan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FF7BB-846E-4C9F-B29A-8D931964A075}"/>
              </a:ext>
            </a:extLst>
          </p:cNvPr>
          <p:cNvSpPr txBox="1"/>
          <p:nvPr/>
        </p:nvSpPr>
        <p:spPr>
          <a:xfrm>
            <a:off x="1666318" y="240489"/>
            <a:ext cx="111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Brooklyn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2497D-F02C-4771-B857-8A57CF962086}"/>
              </a:ext>
            </a:extLst>
          </p:cNvPr>
          <p:cNvSpPr txBox="1"/>
          <p:nvPr/>
        </p:nvSpPr>
        <p:spPr>
          <a:xfrm>
            <a:off x="9269127" y="240489"/>
            <a:ext cx="108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Bronx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89B1D-C4B4-4D4C-A544-6AEE0BDC0A0D}"/>
              </a:ext>
            </a:extLst>
          </p:cNvPr>
          <p:cNvSpPr txBox="1"/>
          <p:nvPr/>
        </p:nvSpPr>
        <p:spPr>
          <a:xfrm>
            <a:off x="3472273" y="3627559"/>
            <a:ext cx="108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Queens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6F50CA-4C3C-4AD0-8D61-B8EB124985E8}"/>
              </a:ext>
            </a:extLst>
          </p:cNvPr>
          <p:cNvSpPr txBox="1"/>
          <p:nvPr/>
        </p:nvSpPr>
        <p:spPr>
          <a:xfrm>
            <a:off x="7045531" y="3672038"/>
            <a:ext cx="181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Staten Island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610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F7180-CA72-4C5C-A9F1-B777FC0D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6413"/>
            <a:ext cx="10515600" cy="1325563"/>
          </a:xfrm>
        </p:spPr>
        <p:txBody>
          <a:bodyPr/>
          <a:lstStyle/>
          <a:p>
            <a:r>
              <a:rPr lang="ko-KR" altLang="en-US" b="1" dirty="0"/>
              <a:t>자치구에 따른 </a:t>
            </a:r>
            <a:r>
              <a:rPr lang="en-US" altLang="ko-KR" b="1" dirty="0"/>
              <a:t>Price </a:t>
            </a:r>
            <a:r>
              <a:rPr lang="ko-KR" altLang="en-US" b="1" dirty="0"/>
              <a:t>차이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92AC35-A002-4DB1-9C71-EDA5C48DB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31" y="806255"/>
            <a:ext cx="6616994" cy="31265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C6E152-952D-4DFA-A529-5F7B9F17B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31" y="4002892"/>
            <a:ext cx="6630721" cy="277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27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87EFF31-5438-4422-8A19-59FD952EC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2" y="71023"/>
            <a:ext cx="5442011" cy="22015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121DC39-267F-4501-8F9B-553C8211C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2" y="2309200"/>
            <a:ext cx="5442011" cy="22750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B9ED21-6684-417A-9FEA-3C188053B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2" y="4620889"/>
            <a:ext cx="5442011" cy="22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84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D08CC7B-8856-403B-B24D-2D6A60497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6" y="264830"/>
            <a:ext cx="7244179" cy="27438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40D16A8-AE56-45BC-A08F-49EB98CFF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6" y="3344530"/>
            <a:ext cx="7468687" cy="32486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F2CB52C-34BE-4F99-B54A-A756237B29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942" b="32892"/>
          <a:stretch/>
        </p:blipFill>
        <p:spPr>
          <a:xfrm>
            <a:off x="1878912" y="4286166"/>
            <a:ext cx="10051713" cy="13653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8B27DC-95D9-4C7B-92C1-03FFB362E8F6}"/>
              </a:ext>
            </a:extLst>
          </p:cNvPr>
          <p:cNvSpPr/>
          <p:nvPr/>
        </p:nvSpPr>
        <p:spPr>
          <a:xfrm>
            <a:off x="5625484" y="591282"/>
            <a:ext cx="60960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dirty="0"/>
              <a:t>뉴욕 자치구별로 가격을 </a:t>
            </a:r>
            <a:r>
              <a:rPr lang="ko-KR" altLang="en-US" dirty="0" err="1"/>
              <a:t>group</a:t>
            </a:r>
            <a:r>
              <a:rPr lang="ko-KR" altLang="en-US" dirty="0"/>
              <a:t> </a:t>
            </a:r>
            <a:r>
              <a:rPr lang="ko-KR" altLang="en-US" dirty="0" err="1"/>
              <a:t>by했을</a:t>
            </a:r>
            <a:r>
              <a:rPr lang="ko-KR" altLang="en-US" dirty="0"/>
              <a:t> 때 격차가 크다. (가격분포도 크게 다름)</a:t>
            </a:r>
          </a:p>
          <a:p>
            <a:r>
              <a:rPr lang="ko-KR" altLang="en-US" dirty="0"/>
              <a:t>매물 자체가 </a:t>
            </a:r>
            <a:r>
              <a:rPr lang="ko-KR" altLang="en-US" dirty="0" err="1"/>
              <a:t>Manhattan과</a:t>
            </a:r>
            <a:r>
              <a:rPr lang="ko-KR" altLang="en-US" dirty="0"/>
              <a:t> </a:t>
            </a:r>
            <a:r>
              <a:rPr lang="ko-KR" altLang="en-US" dirty="0" err="1"/>
              <a:t>Brooklyn에</a:t>
            </a:r>
            <a:r>
              <a:rPr lang="ko-KR" altLang="en-US" dirty="0"/>
              <a:t> 많이 </a:t>
            </a:r>
            <a:r>
              <a:rPr lang="ko-KR" altLang="en-US" dirty="0" err="1"/>
              <a:t>몰려있음</a:t>
            </a:r>
            <a:r>
              <a:rPr lang="ko-KR" altLang="en-US" dirty="0"/>
              <a:t>. -&gt; </a:t>
            </a:r>
            <a:r>
              <a:rPr lang="ko-KR" altLang="en-US" dirty="0" err="1"/>
              <a:t>nyc</a:t>
            </a:r>
            <a:r>
              <a:rPr lang="ko-KR" altLang="en-US" dirty="0"/>
              <a:t> 관광의 중심부 </a:t>
            </a:r>
          </a:p>
          <a:p>
            <a:r>
              <a:rPr lang="ko-KR" altLang="en-US" dirty="0" err="1"/>
              <a:t>Manhattan과</a:t>
            </a:r>
            <a:r>
              <a:rPr lang="ko-KR" altLang="en-US" dirty="0"/>
              <a:t> </a:t>
            </a:r>
            <a:r>
              <a:rPr lang="ko-KR" altLang="en-US" dirty="0" err="1"/>
              <a:t>Brooklyn은</a:t>
            </a:r>
            <a:r>
              <a:rPr lang="ko-KR" altLang="en-US" dirty="0"/>
              <a:t> 가격이 높은 매물과 가격이 낮은 매물의 격차가 큰 데에 비해, 나머지 세 자치구는 상대적으로 중저가에서 평이한 수준을 보인다. </a:t>
            </a:r>
          </a:p>
          <a:p>
            <a:r>
              <a:rPr lang="ko-KR" altLang="en-US" dirty="0" err="1"/>
              <a:t>Manhattan은</a:t>
            </a:r>
            <a:r>
              <a:rPr lang="ko-KR" altLang="en-US" dirty="0"/>
              <a:t> 5개의 자치구 中 최댓값, </a:t>
            </a:r>
            <a:r>
              <a:rPr lang="ko-KR" altLang="en-US" dirty="0" err="1"/>
              <a:t>중간값</a:t>
            </a:r>
            <a:r>
              <a:rPr lang="ko-KR" altLang="en-US" dirty="0"/>
              <a:t>, 평균값이 각각 가장 높다.</a:t>
            </a:r>
          </a:p>
        </p:txBody>
      </p:sp>
    </p:spTree>
    <p:extLst>
      <p:ext uri="{BB962C8B-B14F-4D97-AF65-F5344CB8AC3E}">
        <p14:creationId xmlns:p14="http://schemas.microsoft.com/office/powerpoint/2010/main" val="95837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1364E67C-2D08-4767-84FC-3942E1D17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588" y="671615"/>
            <a:ext cx="55482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800" i="0" u="none" strike="noStrike" cap="none" normalizeH="0" baseline="0" dirty="0">
                <a:ln>
                  <a:noFill/>
                </a:ln>
                <a:effectLst/>
              </a:rPr>
              <a:t>Availability</a:t>
            </a:r>
            <a:r>
              <a:rPr lang="ko-KR" altLang="en-US" sz="2800" dirty="0"/>
              <a:t>가</a:t>
            </a:r>
            <a:r>
              <a:rPr kumimoji="0" lang="ko-KR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ko-KR" sz="2800" i="0" u="none" strike="noStrike" cap="none" normalizeH="0" baseline="0" dirty="0">
                <a:ln>
                  <a:noFill/>
                </a:ln>
                <a:effectLst/>
              </a:rPr>
              <a:t>0</a:t>
            </a:r>
            <a:r>
              <a:rPr kumimoji="0" lang="ko-KR" altLang="en-US" sz="2800" i="0" u="none" strike="noStrike" cap="none" normalizeH="0" baseline="0" dirty="0">
                <a:ln>
                  <a:noFill/>
                </a:ln>
                <a:effectLst/>
              </a:rPr>
              <a:t>이거나 </a:t>
            </a:r>
            <a:r>
              <a:rPr kumimoji="0" lang="en-US" altLang="ko-KR" sz="2800" i="0" u="none" strike="noStrike" cap="none" normalizeH="0" baseline="0" dirty="0">
                <a:ln>
                  <a:noFill/>
                </a:ln>
                <a:effectLst/>
              </a:rPr>
              <a:t>0</a:t>
            </a:r>
            <a:r>
              <a:rPr kumimoji="0" lang="ko-KR" altLang="en-US" sz="2800" i="0" u="none" strike="noStrike" cap="none" normalizeH="0" baseline="0" dirty="0">
                <a:ln>
                  <a:noFill/>
                </a:ln>
                <a:effectLst/>
              </a:rPr>
              <a:t>이 아닐 때</a:t>
            </a:r>
            <a:endParaRPr kumimoji="0" lang="en-US" altLang="ko-KR" sz="2800" i="0" u="none" strike="noStrike" cap="none" normalizeH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 dirty="0"/>
              <a:t>Room type</a:t>
            </a:r>
            <a:r>
              <a:rPr lang="ko-KR" altLang="en-US" sz="2800" dirty="0"/>
              <a:t>의 비율에 큰 차이 없음</a:t>
            </a:r>
            <a:endParaRPr kumimoji="0" lang="ko-KR" altLang="en-US" sz="280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DE5430F-A630-4643-9C7A-0EB194C7B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827" y="6071840"/>
            <a:ext cx="3439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8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availability_365 = 0</a:t>
            </a:r>
            <a:endParaRPr kumimoji="0" lang="ko-KR" altLang="en-US" sz="280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52A4077-04FC-4AC6-84C4-611ECB90D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385" y="6064185"/>
            <a:ext cx="3439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8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availability_365 != 0</a:t>
            </a:r>
            <a:endParaRPr kumimoji="0" lang="ko-KR" altLang="en-US" sz="280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1026" name="Picture 2" descr="C:\Users\Na\Desktop\화면 캡처 2020-11-19 183801.png"/>
          <p:cNvPicPr>
            <a:picLocks noChangeAspect="1" noChangeArrowheads="1"/>
          </p:cNvPicPr>
          <p:nvPr/>
        </p:nvPicPr>
        <p:blipFill>
          <a:blip r:embed="rId2"/>
          <a:srcRect t="10175" r="-204"/>
          <a:stretch>
            <a:fillRect/>
          </a:stretch>
        </p:blipFill>
        <p:spPr bwMode="auto">
          <a:xfrm>
            <a:off x="575628" y="2255520"/>
            <a:ext cx="5535612" cy="3624740"/>
          </a:xfrm>
          <a:prstGeom prst="rect">
            <a:avLst/>
          </a:prstGeom>
          <a:noFill/>
        </p:spPr>
      </p:pic>
      <p:pic>
        <p:nvPicPr>
          <p:cNvPr id="2" name="Picture 2" descr="C:\Users\Na\Desktop\화면 캡처 2020-11-19 19275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3602" y="2098850"/>
            <a:ext cx="6196792" cy="380574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328638" y="4049485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1.6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14044" y="403692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1.3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92769" y="396909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0.8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95760" y="395528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0.8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35308" y="563586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단위 </a:t>
            </a:r>
            <a:r>
              <a:rPr lang="en-US" altLang="ko-KR" dirty="0"/>
              <a:t>: </a:t>
            </a:r>
            <a:r>
              <a:rPr lang="ko-KR" altLang="en-US" dirty="0"/>
              <a:t>만</a:t>
            </a:r>
          </a:p>
        </p:txBody>
      </p:sp>
    </p:spTree>
    <p:extLst>
      <p:ext uri="{BB962C8B-B14F-4D97-AF65-F5344CB8AC3E}">
        <p14:creationId xmlns:p14="http://schemas.microsoft.com/office/powerpoint/2010/main" val="277389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1364E67C-2D08-4767-84FC-3942E1D17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588" y="671615"/>
            <a:ext cx="60676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800" i="0" u="none" strike="noStrike" cap="none" normalizeH="0" baseline="0" dirty="0">
                <a:ln>
                  <a:noFill/>
                </a:ln>
                <a:effectLst/>
              </a:rPr>
              <a:t>Availability</a:t>
            </a:r>
            <a:r>
              <a:rPr lang="ko-KR" altLang="en-US" sz="2800" dirty="0"/>
              <a:t>가</a:t>
            </a:r>
            <a:r>
              <a:rPr lang="en-US" altLang="ko-KR" sz="2800" dirty="0"/>
              <a:t> 1</a:t>
            </a:r>
            <a:r>
              <a:rPr lang="ko-KR" altLang="en-US" sz="2800" dirty="0"/>
              <a:t>일 때 </a:t>
            </a:r>
            <a:r>
              <a:rPr lang="en-US" altLang="ko-KR" sz="2800" dirty="0"/>
              <a:t>……….</a:t>
            </a: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2800" i="0" u="none" strike="noStrike" cap="none" normalizeH="0" baseline="0" dirty="0">
                <a:ln>
                  <a:noFill/>
                </a:ln>
                <a:effectLst/>
              </a:rPr>
              <a:t>의미 없는 것 같지만 일단 넣어두겠음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DE5430F-A630-4643-9C7A-0EB194C7B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827" y="6071840"/>
            <a:ext cx="3313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8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availability_365 = 1</a:t>
            </a:r>
            <a:endParaRPr kumimoji="0" lang="ko-KR" altLang="en-US" sz="280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52A4077-04FC-4AC6-84C4-611ECB90D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385" y="6064185"/>
            <a:ext cx="3313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8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availability_365</a:t>
            </a:r>
            <a:r>
              <a:rPr kumimoji="0" lang="en-US" altLang="ko-KR" sz="2800" i="0" u="none" strike="noStrike" cap="none" normalizeH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 &gt; 1</a:t>
            </a:r>
            <a:endParaRPr kumimoji="0" lang="ko-KR" altLang="en-US" sz="280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3" name="Picture 2" descr="C:\Users\Na\Desktop\화면 캡처 2020-11-19 19391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4155" y="1919062"/>
            <a:ext cx="6637845" cy="3697968"/>
          </a:xfrm>
          <a:prstGeom prst="rect">
            <a:avLst/>
          </a:prstGeom>
          <a:noFill/>
        </p:spPr>
      </p:pic>
      <p:pic>
        <p:nvPicPr>
          <p:cNvPr id="1027" name="Picture 3" descr="C:\Users\Na\Desktop\화면 캡처 2020-11-19 19384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972584"/>
            <a:ext cx="6302829" cy="388373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0049608" y="563586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단위 </a:t>
            </a:r>
            <a:r>
              <a:rPr lang="en-US" altLang="ko-KR" dirty="0"/>
              <a:t>: </a:t>
            </a:r>
            <a:r>
              <a:rPr lang="ko-KR" altLang="en-US" dirty="0"/>
              <a:t>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37431" y="395653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1.6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77554" y="3757245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1.3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39661" y="409135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0.02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06515" y="367811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89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3F4C53-82CD-401E-A76D-88860F216E1E}"/>
              </a:ext>
            </a:extLst>
          </p:cNvPr>
          <p:cNvSpPr txBox="1"/>
          <p:nvPr/>
        </p:nvSpPr>
        <p:spPr>
          <a:xfrm>
            <a:off x="187474" y="723472"/>
            <a:ext cx="122731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availability_365 = 0 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이면 영업 정지를 한 상태이므로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마지막 리뷰가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2019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년 이전 년도인 리뷰가 많음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바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availability_365 != 0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이면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last_review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가 최근 것이 많음</a:t>
            </a:r>
            <a:endParaRPr kumimoji="0" lang="en-US" altLang="ko-KR" sz="20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바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ko-KR" altLang="en-US" sz="160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6C4922-F73C-45C9-825E-852768FA4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356" y="6057770"/>
            <a:ext cx="3439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8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availability_365 = 0</a:t>
            </a:r>
            <a:endParaRPr kumimoji="0" lang="ko-KR" altLang="en-US" sz="280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7F03D3D-5CB7-409B-97CF-B43CC3CF8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385" y="6064185"/>
            <a:ext cx="34173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8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availability_365 != 0</a:t>
            </a:r>
            <a:endParaRPr kumimoji="0" lang="ko-KR" altLang="en-US" sz="280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2052" name="Picture 4" descr="C:\Users\Na\Desktop\화면 캡처 2020-11-19 1908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0150" y="1845130"/>
            <a:ext cx="5346097" cy="3883931"/>
          </a:xfrm>
          <a:prstGeom prst="rect">
            <a:avLst/>
          </a:prstGeom>
          <a:noFill/>
        </p:spPr>
      </p:pic>
      <p:pic>
        <p:nvPicPr>
          <p:cNvPr id="2053" name="Picture 5" descr="C:\Users\Na\Desktop\화면 캡처 2020-11-19 19092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570" y="1826306"/>
            <a:ext cx="4778375" cy="4054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317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1AF551D-CF16-40B5-805D-92CF5B35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356" y="6057770"/>
            <a:ext cx="3439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8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availability_365 = 0</a:t>
            </a:r>
            <a:endParaRPr kumimoji="0" lang="ko-KR" altLang="en-US" sz="280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32AF90-A4E9-4774-A5C8-7888C0A8B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385" y="6064185"/>
            <a:ext cx="3439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8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availability_365 != 0</a:t>
            </a:r>
            <a:endParaRPr kumimoji="0" lang="ko-KR" altLang="en-US" sz="280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E8A3BCE-CC56-4D41-BD1F-52DF00FEA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444" y="200065"/>
            <a:ext cx="908812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 </a:t>
            </a:r>
            <a:r>
              <a:rPr kumimoji="0" lang="en-US" altLang="ko-KR" sz="2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availability_365 = 0 </a:t>
            </a:r>
            <a:r>
              <a:rPr kumimoji="0" lang="ko-KR" altLang="en-US" sz="2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이면 </a:t>
            </a:r>
            <a:r>
              <a:rPr kumimoji="0" lang="en-US" altLang="ko-KR" sz="240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calculated_host_listings_count</a:t>
            </a:r>
            <a:r>
              <a:rPr kumimoji="0" lang="en-US" altLang="ko-KR" sz="2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 = 1 </a:t>
            </a: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 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→ 영업정지 한 집은</a:t>
            </a:r>
            <a:r>
              <a:rPr kumimoji="0" lang="en-US" altLang="ko-KR" sz="2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 </a:t>
            </a:r>
            <a:r>
              <a:rPr kumimoji="0" lang="ko-KR" altLang="en-US" sz="2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본인 집 多</a:t>
            </a:r>
            <a:endParaRPr kumimoji="0" lang="ko-KR" altLang="en-US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 availability_365 != 0 </a:t>
            </a:r>
            <a:r>
              <a:rPr kumimoji="0" lang="ko-KR" altLang="en-US" sz="2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이면 숙박업을 전문으로 하는 사람이 많음</a:t>
            </a:r>
            <a:endParaRPr kumimoji="0" lang="ko-KR" altLang="en-US" sz="480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3074" name="Picture 2" descr="C:\Users\Na\Desktop\화면 캡처 2020-11-19 19035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128" y="2003792"/>
            <a:ext cx="6389688" cy="385720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987061" y="1503485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10</a:t>
            </a:r>
            <a:r>
              <a:rPr lang="ko-KR" altLang="en-US" dirty="0"/>
              <a:t>일 이상은 </a:t>
            </a:r>
            <a:r>
              <a:rPr lang="en-US" altLang="ko-KR" dirty="0"/>
              <a:t>10</a:t>
            </a:r>
            <a:r>
              <a:rPr lang="ko-KR" altLang="en-US" dirty="0"/>
              <a:t>으로 표현</a:t>
            </a:r>
          </a:p>
        </p:txBody>
      </p:sp>
      <p:pic>
        <p:nvPicPr>
          <p:cNvPr id="3075" name="Picture 3" descr="C:\Users\Na\Desktop\화면 캡처 2020-11-19 1922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6243" y="2009095"/>
            <a:ext cx="4922838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414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9F4A7AA-0A75-429F-9711-784A3C45DF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587" y="890428"/>
            <a:ext cx="5905413" cy="37683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5B9AAA-28AF-4F02-BD90-3754FA5510F1}"/>
              </a:ext>
            </a:extLst>
          </p:cNvPr>
          <p:cNvSpPr txBox="1"/>
          <p:nvPr/>
        </p:nvSpPr>
        <p:spPr>
          <a:xfrm>
            <a:off x="5303256" y="157753"/>
            <a:ext cx="1780673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자치구 별 분포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A3C2BA-96E3-4C50-A8F0-305D3CB40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909" y="345445"/>
            <a:ext cx="4055629" cy="2938262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3CA981BC-9569-410F-8A72-5F799165D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87" y="5343864"/>
            <a:ext cx="60500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 맨해튼과 </a:t>
            </a:r>
            <a:r>
              <a:rPr kumimoji="0" lang="ko-KR" altLang="en-US" sz="200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부르클린이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 제일 </a:t>
            </a:r>
            <a:r>
              <a:rPr kumimoji="0" lang="ko-KR" altLang="en-US" sz="200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에어비앤비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 많이 운영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바탕" panose="02030600000101010101" pitchFamily="18" charset="-127"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   →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 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관광지구</a:t>
            </a:r>
            <a:endParaRPr kumimoji="0" lang="ko-KR" altLang="en-US" sz="440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04D74C-C851-4C1F-B85B-C4D5FF1E7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074" y="3283707"/>
            <a:ext cx="4105298" cy="35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3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7411EE-9A20-455C-8B86-A318BE0F8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9" y="1344406"/>
            <a:ext cx="6038786" cy="3853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747F7F-BC44-4E99-82C3-CD5867C0F999}"/>
              </a:ext>
            </a:extLst>
          </p:cNvPr>
          <p:cNvSpPr txBox="1"/>
          <p:nvPr/>
        </p:nvSpPr>
        <p:spPr>
          <a:xfrm>
            <a:off x="5469823" y="172050"/>
            <a:ext cx="24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room type </a:t>
            </a:r>
            <a:r>
              <a:rPr lang="ko-KR" altLang="en-US" dirty="0"/>
              <a:t>별 분포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3EE235-BA64-4756-AEBE-3C060C0D1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73" y="1344406"/>
            <a:ext cx="5846298" cy="385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1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B4D786-C8B7-4E12-A5ED-18B91B6E74C4}"/>
              </a:ext>
            </a:extLst>
          </p:cNvPr>
          <p:cNvSpPr txBox="1"/>
          <p:nvPr/>
        </p:nvSpPr>
        <p:spPr>
          <a:xfrm>
            <a:off x="4922256" y="569615"/>
            <a:ext cx="307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room</a:t>
            </a:r>
            <a:r>
              <a:rPr lang="ko-KR" altLang="en-US" dirty="0"/>
              <a:t> </a:t>
            </a:r>
            <a:r>
              <a:rPr lang="en-US" altLang="ko-KR" dirty="0"/>
              <a:t>type </a:t>
            </a:r>
            <a:r>
              <a:rPr lang="ko-KR" altLang="en-US" dirty="0"/>
              <a:t>별 평균 </a:t>
            </a:r>
            <a:r>
              <a:rPr lang="en-US" altLang="ko-KR" dirty="0"/>
              <a:t>price</a:t>
            </a:r>
            <a:endParaRPr lang="ko-KR" altLang="en-US" dirty="0"/>
          </a:p>
        </p:txBody>
      </p:sp>
      <p:pic>
        <p:nvPicPr>
          <p:cNvPr id="4098" name="Picture 2" descr="C:\Users\Na\Desktop\화면 캡처 2020-11-19 1912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9118" y="1552087"/>
            <a:ext cx="9845675" cy="4854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440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0F0C4-7C51-4B26-81D2-ADC577755A0C}"/>
              </a:ext>
            </a:extLst>
          </p:cNvPr>
          <p:cNvSpPr txBox="1"/>
          <p:nvPr/>
        </p:nvSpPr>
        <p:spPr>
          <a:xfrm>
            <a:off x="4017107" y="672123"/>
            <a:ext cx="6642100" cy="382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minimum nights</a:t>
            </a:r>
            <a:r>
              <a:rPr lang="ko-KR" altLang="en-US" dirty="0"/>
              <a:t>에 따른 평균 </a:t>
            </a:r>
            <a:r>
              <a:rPr lang="en-US" altLang="ko-KR" dirty="0"/>
              <a:t>price</a:t>
            </a:r>
            <a:endParaRPr lang="ko-KR" altLang="en-US" dirty="0"/>
          </a:p>
        </p:txBody>
      </p:sp>
      <p:pic>
        <p:nvPicPr>
          <p:cNvPr id="6146" name="Picture 2" descr="C:\Users\Na\Desktop\화면 캡처 2020-11-19 19164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423" y="1726467"/>
            <a:ext cx="9412288" cy="4435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81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8EE20DED2403048899C27261EBD1841" ma:contentTypeVersion="0" ma:contentTypeDescription="새 문서를 만듭니다." ma:contentTypeScope="" ma:versionID="19dd6f443f4d0ff91d7c9b063e2ed5f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2521a0d94973405b7aa3dfc0b2ed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8BBDA3-E300-4CB3-AB36-475BF0E060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BDA0672-1374-480E-B11E-2D707A15EAAD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BF34438-03B4-4349-B3A1-08F2455C0C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362</Words>
  <Application>Microsoft Office PowerPoint</Application>
  <PresentationFormat>와이드스크린</PresentationFormat>
  <Paragraphs>52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자치구에 따른 Price 차이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이윤아</dc:creator>
  <cp:lastModifiedBy>Becky</cp:lastModifiedBy>
  <cp:revision>14</cp:revision>
  <dcterms:created xsi:type="dcterms:W3CDTF">2020-11-19T08:50:55Z</dcterms:created>
  <dcterms:modified xsi:type="dcterms:W3CDTF">2020-11-24T22:34:07Z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0x010100B8EE20DED2403048899C27261EBD1841</vt:lpwstr>
  </property>
</Properties>
</file>