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9" r:id="rId3"/>
    <p:sldId id="271" r:id="rId4"/>
    <p:sldId id="270" r:id="rId5"/>
    <p:sldId id="272" r:id="rId6"/>
    <p:sldId id="274" r:id="rId7"/>
    <p:sldId id="279" r:id="rId8"/>
    <p:sldId id="278" r:id="rId9"/>
    <p:sldId id="276" r:id="rId10"/>
    <p:sldId id="277" r:id="rId11"/>
    <p:sldId id="282" r:id="rId12"/>
    <p:sldId id="2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pos="3613" userDrawn="1">
          <p15:clr>
            <a:srgbClr val="A4A3A4"/>
          </p15:clr>
        </p15:guide>
        <p15:guide id="7" pos="4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65"/>
    <a:srgbClr val="FFAB97"/>
    <a:srgbClr val="FFD0C5"/>
    <a:srgbClr val="FF9981"/>
    <a:srgbClr val="800000"/>
    <a:srgbClr val="C00000"/>
    <a:srgbClr val="0000FF"/>
    <a:srgbClr val="FFF2CC"/>
    <a:srgbClr val="00525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>
        <p:guide orient="horz" pos="3974"/>
        <p:guide pos="3840"/>
        <p:guide orient="horz" pos="2160"/>
        <p:guide pos="211"/>
        <p:guide pos="7469"/>
        <p:guide pos="3613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129E4-645F-4102-B4D2-CB522829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B40F8B-3F56-4208-97CC-015C60063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E1817-EAAC-403B-88D3-77FBEAAA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6BB-4B76-49F0-9430-01F10C20634E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09869-6DC4-4246-A142-B6539372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12516-10B0-498D-A413-85C0C0F4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CCE7-00F6-4F99-9C8D-8282C54F9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3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3814E-7CE5-4522-A189-547B26B8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AF195-22C7-4773-B333-F43F78A3E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3A9D9-A970-4266-AC16-81710A2F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6BB-4B76-49F0-9430-01F10C20634E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F60B0-1BFD-4581-9A62-D5E0B2CF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3AB44-7D9E-4CEB-8F90-B7795660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CCE7-00F6-4F99-9C8D-8282C54F9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5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37F75F-39A1-427E-84B2-DB7BD5862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FF3902-9BDB-49F7-9E67-3DE99DBDA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5EC4C-2D76-4AA9-9F5B-5E8AA597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6BB-4B76-49F0-9430-01F10C20634E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63454-A039-471E-9A14-60C9EC26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090BB-2F81-42BA-A469-85D08B29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CCE7-00F6-4F99-9C8D-8282C54F9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95DF3-9CF6-4B6E-BDAA-93AA31E8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76B92-E024-49BA-B2B2-B102A25B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695C2-0C1C-412A-83D1-EC2E7EF8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6BB-4B76-49F0-9430-01F10C20634E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E5900-7E15-4765-B3B1-BB2FCB75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13D8C-60EF-4A2A-A33D-F6DFBE16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CCE7-00F6-4F99-9C8D-8282C54F9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8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106C-6502-4B06-829A-E7C3A22E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5DA29-05BD-40D2-81D4-434EB683E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503D6-520E-4E07-A9F6-36D71B14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6BB-4B76-49F0-9430-01F10C20634E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87BAD-63BD-490D-A0B1-5F3B02A4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CFA5A-24EB-4D8E-8083-67311666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CCE7-00F6-4F99-9C8D-8282C54F9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0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6C49C-DE91-4599-9F07-CE66C3BB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45A23-7BEE-4A43-9723-6E44A643C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8339F-CE53-4B4F-8561-70946F91F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5AAA4-BFB5-41F6-8A4F-018C3AE7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6BB-4B76-49F0-9430-01F10C20634E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4CB87-985D-4C0D-9319-0B9415E4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1BD04-63B9-4521-8C60-EF09CE9F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CCE7-00F6-4F99-9C8D-8282C54F9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9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24A6D-8976-4FD9-8C45-62B0F313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EA17E-8783-4C09-92D0-85892608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47931-0AE9-4E1B-85DA-C0635B6C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F62F7-CE2D-4F6D-A3DA-EC579C1D7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8AE7F-6890-43A4-9883-8F72C2E79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C5CB7-70FF-40F8-8B87-B914AFF9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6BB-4B76-49F0-9430-01F10C20634E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827F67-BE7F-4E68-AC68-3A464354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1969D6-885C-40DA-9B5F-2A14FAB6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CCE7-00F6-4F99-9C8D-8282C54F9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5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98E31-E69A-4608-8201-29028423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05B85B-7A4E-49F6-9FE0-0CC0C731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6BB-4B76-49F0-9430-01F10C20634E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D917E3-AA0A-4EAA-9899-C317974E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C2888-5A7B-4F62-9914-5D513CD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CCE7-00F6-4F99-9C8D-8282C54F9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0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20E2A7-CA45-4240-8676-C75F333C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6BB-4B76-49F0-9430-01F10C20634E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C6703-1564-4A5C-B3A3-2A4D8E96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37CED-1848-4405-9091-8B4B60A8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CCE7-00F6-4F99-9C8D-8282C54F9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55E10-F2BB-4221-8B4F-E4E3C7D4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3C5AC-BDCF-4259-920D-F166DF68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87B09-89F8-4AE7-A1CB-82343DC8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267D4-284E-4E6C-A38C-56B9CA0E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6BB-4B76-49F0-9430-01F10C20634E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11270-57D6-48BD-959C-837511D7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E9BF0-6A87-46F6-A610-FE16643B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CCE7-00F6-4F99-9C8D-8282C54F9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9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FBE89-AEEC-4219-A8A5-D382E3C9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62B79A-6B7F-4A22-97A9-9C96548D4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5E7CB2-9E8D-4005-B788-E4E1B2C60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3E534-DC63-4352-AE4F-E9FBE2F0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6BB-4B76-49F0-9430-01F10C20634E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AFFEF-D5CB-4531-AB03-45933A8A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CE80C-0E86-4664-AB2D-5F3EF39D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CCE7-00F6-4F99-9C8D-8282C54F9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021540-9098-4E9C-9FEF-49CA0689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004AA-94D6-44DF-B61B-8B656A41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D31AA-24FB-42EE-986E-AFBE98A60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C22316BB-4B76-49F0-9430-01F10C20634E}" type="datetimeFigureOut">
              <a:rPr lang="ko-KR" altLang="en-US" smtClean="0"/>
              <a:pPr/>
              <a:t>2020-12-01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D4575-AEF9-4DDC-964D-73B54494C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DB8D9-9709-4A77-A5A9-F98D3AAC9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A009CCE7-00F6-4F99-9C8D-8282C54F954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12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건물, 도시, 대형이(가) 표시된 사진&#10;&#10;자동 생성된 설명">
            <a:extLst>
              <a:ext uri="{FF2B5EF4-FFF2-40B4-BE49-F238E27FC236}">
                <a16:creationId xmlns:a16="http://schemas.microsoft.com/office/drawing/2014/main" id="{9E1A3DE1-B33D-4CE8-8DC5-6477404537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07D606C-C366-4408-8706-97AB670518E8}"/>
              </a:ext>
            </a:extLst>
          </p:cNvPr>
          <p:cNvSpPr/>
          <p:nvPr/>
        </p:nvSpPr>
        <p:spPr>
          <a:xfrm>
            <a:off x="0" y="2530700"/>
            <a:ext cx="12192000" cy="130376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6CC026-314B-40B7-8B79-1331A28F480F}"/>
              </a:ext>
            </a:extLst>
          </p:cNvPr>
          <p:cNvCxnSpPr>
            <a:cxnSpLocks/>
          </p:cNvCxnSpPr>
          <p:nvPr/>
        </p:nvCxnSpPr>
        <p:spPr>
          <a:xfrm>
            <a:off x="0" y="3768701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0FA6F3-6ADC-4BB2-A8F9-989AA779C28F}"/>
              </a:ext>
            </a:extLst>
          </p:cNvPr>
          <p:cNvSpPr txBox="1"/>
          <p:nvPr/>
        </p:nvSpPr>
        <p:spPr>
          <a:xfrm>
            <a:off x="9211377" y="6122677"/>
            <a:ext cx="2980623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문체부 돋음체" panose="020B0609000101010101" pitchFamily="49" charset="-127"/>
              </a:rPr>
              <a:t>팀명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문체부 돋음체" panose="020B0609000101010101" pitchFamily="49" charset="-127"/>
              </a:rPr>
              <a:t> 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문체부 돋음체" panose="020B0609000101010101" pitchFamily="49" charset="-127"/>
              </a:rPr>
              <a:t>: Super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문체부 돋음체" panose="020B0609000101010101" pitchFamily="49" charset="-127"/>
              </a:rPr>
              <a:t> 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문체부 돋음체" panose="020B0609000101010101" pitchFamily="49" charset="-127"/>
              </a:rPr>
              <a:t>Fun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257F34-534D-4461-A760-9655EE94522E}"/>
              </a:ext>
            </a:extLst>
          </p:cNvPr>
          <p:cNvSpPr/>
          <p:nvPr/>
        </p:nvSpPr>
        <p:spPr>
          <a:xfrm>
            <a:off x="1" y="2686294"/>
            <a:ext cx="1219199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28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Newyork</a:t>
            </a:r>
            <a:r>
              <a:rPr lang="en-US" altLang="ko-KR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Airbnb Data</a:t>
            </a:r>
            <a:r>
              <a:rPr lang="ko-KR" altLang="en-US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분석을 통한 </a:t>
            </a:r>
            <a:endParaRPr lang="en-US" altLang="ko-KR" sz="28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ko-KR" altLang="en-US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숙소의 적정 가격 기준 마련 프로젝트</a:t>
            </a:r>
          </a:p>
        </p:txBody>
      </p:sp>
    </p:spTree>
    <p:extLst>
      <p:ext uri="{BB962C8B-B14F-4D97-AF65-F5344CB8AC3E}">
        <p14:creationId xmlns:p14="http://schemas.microsoft.com/office/powerpoint/2010/main" val="377602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A911771-3CED-49B3-AAB1-8E99F7E0E6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15048" y="234320"/>
            <a:ext cx="1210097" cy="132177"/>
          </a:xfrm>
          <a:prstGeom prst="rect">
            <a:avLst/>
          </a:prstGeom>
        </p:spPr>
      </p:pic>
      <p:pic>
        <p:nvPicPr>
          <p:cNvPr id="25" name="Picture 4" descr="뉴욕 랜선여행 - 뉴욕혼자여행(덤보, 브루클린 브릿지, 자유의 여신상)">
            <a:extLst>
              <a:ext uri="{FF2B5EF4-FFF2-40B4-BE49-F238E27FC236}">
                <a16:creationId xmlns:a16="http://schemas.microsoft.com/office/drawing/2014/main" id="{7356E924-D79A-45A6-8064-1F712C343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858"/>
            <a:ext cx="12192000" cy="687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F020B2-4D78-458E-9A3B-F74BAEAEA522}"/>
              </a:ext>
            </a:extLst>
          </p:cNvPr>
          <p:cNvSpPr/>
          <p:nvPr/>
        </p:nvSpPr>
        <p:spPr>
          <a:xfrm>
            <a:off x="87528" y="53501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As-Is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E011D2-948C-4B9E-A68F-498BA84D8A81}"/>
              </a:ext>
            </a:extLst>
          </p:cNvPr>
          <p:cNvSpPr/>
          <p:nvPr/>
        </p:nvSpPr>
        <p:spPr>
          <a:xfrm>
            <a:off x="9523643" y="102838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124241" y="3543069"/>
            <a:ext cx="6156492" cy="38398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3759" y="563844"/>
            <a:ext cx="10864481" cy="649481"/>
            <a:chOff x="334139" y="316016"/>
            <a:chExt cx="11569298" cy="649481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334139" y="929609"/>
              <a:ext cx="11569298" cy="10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52073" y="316016"/>
              <a:ext cx="11451364" cy="649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3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Modeling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및 평가</a:t>
              </a:r>
              <a:endParaRPr lang="en-US" altLang="ko-KR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r>
                <a:rPr lang="en-US" altLang="ko-KR" sz="14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- Modeling(1) : 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XgBoost</a:t>
              </a:r>
              <a:r>
                <a:rPr lang="en-US" altLang="ko-KR" sz="14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Regression</a:t>
              </a:r>
              <a:r>
                <a:rPr lang="ko-KR" altLang="en-US" sz="14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</a:p>
          </p:txBody>
        </p:sp>
      </p:grpSp>
      <p:sp>
        <p:nvSpPr>
          <p:cNvPr id="43" name="이등변 삼각형 37">
            <a:extLst>
              <a:ext uri="{FF2B5EF4-FFF2-40B4-BE49-F238E27FC236}">
                <a16:creationId xmlns:a16="http://schemas.microsoft.com/office/drawing/2014/main" id="{BDD56375-25B0-46FE-81DD-7A01BDA49531}"/>
              </a:ext>
            </a:extLst>
          </p:cNvPr>
          <p:cNvSpPr/>
          <p:nvPr/>
        </p:nvSpPr>
        <p:spPr>
          <a:xfrm rot="16200000" flipH="1">
            <a:off x="7837136" y="4746172"/>
            <a:ext cx="1643304" cy="520118"/>
          </a:xfrm>
          <a:custGeom>
            <a:avLst/>
            <a:gdLst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3902093 w 3902093"/>
              <a:gd name="connsiteY2" fmla="*/ 1271914 h 1271914"/>
              <a:gd name="connsiteX3" fmla="*/ 0 w 3902093"/>
              <a:gd name="connsiteY3" fmla="*/ 1271914 h 1271914"/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3042301 w 3902093"/>
              <a:gd name="connsiteY2" fmla="*/ 17091 h 1271914"/>
              <a:gd name="connsiteX3" fmla="*/ 3902093 w 3902093"/>
              <a:gd name="connsiteY3" fmla="*/ 1271914 h 1271914"/>
              <a:gd name="connsiteX4" fmla="*/ 0 w 3902093"/>
              <a:gd name="connsiteY4" fmla="*/ 1271914 h 1271914"/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2803016 w 3902093"/>
              <a:gd name="connsiteY2" fmla="*/ 68369 h 1271914"/>
              <a:gd name="connsiteX3" fmla="*/ 3902093 w 3902093"/>
              <a:gd name="connsiteY3" fmla="*/ 1271914 h 1271914"/>
              <a:gd name="connsiteX4" fmla="*/ 0 w 3902093"/>
              <a:gd name="connsiteY4" fmla="*/ 1271914 h 1271914"/>
              <a:gd name="connsiteX0" fmla="*/ 0 w 3902093"/>
              <a:gd name="connsiteY0" fmla="*/ 1203545 h 1203545"/>
              <a:gd name="connsiteX1" fmla="*/ 3132794 w 3902093"/>
              <a:gd name="connsiteY1" fmla="*/ 17092 h 1203545"/>
              <a:gd name="connsiteX2" fmla="*/ 2803016 w 3902093"/>
              <a:gd name="connsiteY2" fmla="*/ 0 h 1203545"/>
              <a:gd name="connsiteX3" fmla="*/ 3902093 w 3902093"/>
              <a:gd name="connsiteY3" fmla="*/ 1203545 h 1203545"/>
              <a:gd name="connsiteX4" fmla="*/ 0 w 3902093"/>
              <a:gd name="connsiteY4" fmla="*/ 1203545 h 1203545"/>
              <a:gd name="connsiteX0" fmla="*/ 0 w 3902093"/>
              <a:gd name="connsiteY0" fmla="*/ 1203545 h 1203545"/>
              <a:gd name="connsiteX1" fmla="*/ 2594409 w 3902093"/>
              <a:gd name="connsiteY1" fmla="*/ 85459 h 1203545"/>
              <a:gd name="connsiteX2" fmla="*/ 2803016 w 3902093"/>
              <a:gd name="connsiteY2" fmla="*/ 0 h 1203545"/>
              <a:gd name="connsiteX3" fmla="*/ 3902093 w 3902093"/>
              <a:gd name="connsiteY3" fmla="*/ 1203545 h 1203545"/>
              <a:gd name="connsiteX4" fmla="*/ 0 w 3902093"/>
              <a:gd name="connsiteY4" fmla="*/ 1203545 h 1203545"/>
              <a:gd name="connsiteX0" fmla="*/ 0 w 3902093"/>
              <a:gd name="connsiteY0" fmla="*/ 1212091 h 1212091"/>
              <a:gd name="connsiteX1" fmla="*/ 2594409 w 3902093"/>
              <a:gd name="connsiteY1" fmla="*/ 94005 h 1212091"/>
              <a:gd name="connsiteX2" fmla="*/ 3119210 w 3902093"/>
              <a:gd name="connsiteY2" fmla="*/ 0 h 1212091"/>
              <a:gd name="connsiteX3" fmla="*/ 3902093 w 3902093"/>
              <a:gd name="connsiteY3" fmla="*/ 1212091 h 1212091"/>
              <a:gd name="connsiteX4" fmla="*/ 0 w 3902093"/>
              <a:gd name="connsiteY4" fmla="*/ 1212091 h 1212091"/>
              <a:gd name="connsiteX0" fmla="*/ 0 w 3902093"/>
              <a:gd name="connsiteY0" fmla="*/ 1212091 h 1212091"/>
              <a:gd name="connsiteX1" fmla="*/ 2816599 w 3902093"/>
              <a:gd name="connsiteY1" fmla="*/ 8547 h 1212091"/>
              <a:gd name="connsiteX2" fmla="*/ 3119210 w 3902093"/>
              <a:gd name="connsiteY2" fmla="*/ 0 h 1212091"/>
              <a:gd name="connsiteX3" fmla="*/ 3902093 w 3902093"/>
              <a:gd name="connsiteY3" fmla="*/ 1212091 h 1212091"/>
              <a:gd name="connsiteX4" fmla="*/ 0 w 3902093"/>
              <a:gd name="connsiteY4" fmla="*/ 1212091 h 1212091"/>
              <a:gd name="connsiteX0" fmla="*/ 0 w 3902093"/>
              <a:gd name="connsiteY0" fmla="*/ 1203544 h 1203544"/>
              <a:gd name="connsiteX1" fmla="*/ 2816599 w 3902093"/>
              <a:gd name="connsiteY1" fmla="*/ 0 h 1203544"/>
              <a:gd name="connsiteX2" fmla="*/ 3153393 w 3902093"/>
              <a:gd name="connsiteY2" fmla="*/ 17091 h 1203544"/>
              <a:gd name="connsiteX3" fmla="*/ 3902093 w 3902093"/>
              <a:gd name="connsiteY3" fmla="*/ 1203544 h 1203544"/>
              <a:gd name="connsiteX4" fmla="*/ 0 w 3902093"/>
              <a:gd name="connsiteY4" fmla="*/ 1203544 h 1203544"/>
              <a:gd name="connsiteX0" fmla="*/ 0 w 3902093"/>
              <a:gd name="connsiteY0" fmla="*/ 1194995 h 1194995"/>
              <a:gd name="connsiteX1" fmla="*/ 2790959 w 3902093"/>
              <a:gd name="connsiteY1" fmla="*/ 0 h 1194995"/>
              <a:gd name="connsiteX2" fmla="*/ 3153393 w 3902093"/>
              <a:gd name="connsiteY2" fmla="*/ 8542 h 1194995"/>
              <a:gd name="connsiteX3" fmla="*/ 3902093 w 3902093"/>
              <a:gd name="connsiteY3" fmla="*/ 1194995 h 1194995"/>
              <a:gd name="connsiteX4" fmla="*/ 0 w 3902093"/>
              <a:gd name="connsiteY4" fmla="*/ 1194995 h 1194995"/>
              <a:gd name="connsiteX0" fmla="*/ 0 w 3902093"/>
              <a:gd name="connsiteY0" fmla="*/ 1186453 h 1186453"/>
              <a:gd name="connsiteX1" fmla="*/ 2534119 w 3902093"/>
              <a:gd name="connsiteY1" fmla="*/ 4471 h 1186453"/>
              <a:gd name="connsiteX2" fmla="*/ 3153393 w 3902093"/>
              <a:gd name="connsiteY2" fmla="*/ 0 h 1186453"/>
              <a:gd name="connsiteX3" fmla="*/ 3902093 w 3902093"/>
              <a:gd name="connsiteY3" fmla="*/ 1186453 h 1186453"/>
              <a:gd name="connsiteX4" fmla="*/ 0 w 3902093"/>
              <a:gd name="connsiteY4" fmla="*/ 1186453 h 1186453"/>
              <a:gd name="connsiteX0" fmla="*/ 0 w 3902093"/>
              <a:gd name="connsiteY0" fmla="*/ 1181982 h 1181982"/>
              <a:gd name="connsiteX1" fmla="*/ 2534119 w 3902093"/>
              <a:gd name="connsiteY1" fmla="*/ 0 h 1181982"/>
              <a:gd name="connsiteX2" fmla="*/ 2965703 w 3902093"/>
              <a:gd name="connsiteY2" fmla="*/ 21555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  <a:gd name="connsiteX0" fmla="*/ 0 w 3902093"/>
              <a:gd name="connsiteY0" fmla="*/ 1181982 h 1181982"/>
              <a:gd name="connsiteX1" fmla="*/ 2484727 w 3902093"/>
              <a:gd name="connsiteY1" fmla="*/ 0 h 1181982"/>
              <a:gd name="connsiteX2" fmla="*/ 2965703 w 3902093"/>
              <a:gd name="connsiteY2" fmla="*/ 21555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  <a:gd name="connsiteX0" fmla="*/ 0 w 3902093"/>
              <a:gd name="connsiteY0" fmla="*/ 1181982 h 1181982"/>
              <a:gd name="connsiteX1" fmla="*/ 2484727 w 3902093"/>
              <a:gd name="connsiteY1" fmla="*/ 0 h 1181982"/>
              <a:gd name="connsiteX2" fmla="*/ 2874485 w 3902093"/>
              <a:gd name="connsiteY2" fmla="*/ 21554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093" h="1181982">
                <a:moveTo>
                  <a:pt x="0" y="1181982"/>
                </a:moveTo>
                <a:lnTo>
                  <a:pt x="2484727" y="0"/>
                </a:lnTo>
                <a:lnTo>
                  <a:pt x="2874485" y="21554"/>
                </a:lnTo>
                <a:lnTo>
                  <a:pt x="3902093" y="1181982"/>
                </a:lnTo>
                <a:lnTo>
                  <a:pt x="0" y="118198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72D39DE-86A0-4E7E-B7A3-00F22C23C5D6}"/>
              </a:ext>
            </a:extLst>
          </p:cNvPr>
          <p:cNvGrpSpPr/>
          <p:nvPr/>
        </p:nvGrpSpPr>
        <p:grpSpPr>
          <a:xfrm>
            <a:off x="4572412" y="1599497"/>
            <a:ext cx="3081675" cy="335157"/>
            <a:chOff x="2784022" y="1610958"/>
            <a:chExt cx="3945309" cy="33515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546F3B3-7BE6-4698-B26F-4A462CDE6271}"/>
                </a:ext>
              </a:extLst>
            </p:cNvPr>
            <p:cNvSpPr/>
            <p:nvPr/>
          </p:nvSpPr>
          <p:spPr>
            <a:xfrm>
              <a:off x="2801610" y="1610958"/>
              <a:ext cx="3927721" cy="3339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&lt;</a:t>
              </a:r>
              <a:r>
                <a:rPr lang="en-US" altLang="ko-KR" b="1" dirty="0" err="1">
                  <a:solidFill>
                    <a:srgbClr val="0000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Brightics</a:t>
              </a:r>
              <a:r>
                <a:rPr lang="en-US" altLang="ko-KR" b="1" dirty="0">
                  <a:solidFill>
                    <a:srgbClr val="0000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Work-flow</a:t>
              </a:r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&gt; 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229B79C-9FAD-458A-84FA-46E6F8AF1AE0}"/>
                </a:ext>
              </a:extLst>
            </p:cNvPr>
            <p:cNvCxnSpPr/>
            <p:nvPr/>
          </p:nvCxnSpPr>
          <p:spPr>
            <a:xfrm>
              <a:off x="2784022" y="1946115"/>
              <a:ext cx="3945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E58C17E-B6F5-4C48-9934-BD0158989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43" y="2017009"/>
            <a:ext cx="6156491" cy="144737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52E71BA-B1BD-47BE-A3F1-7B07156F2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23679"/>
              </p:ext>
            </p:extLst>
          </p:nvPr>
        </p:nvGraphicFramePr>
        <p:xfrm>
          <a:off x="8918848" y="4197203"/>
          <a:ext cx="3112732" cy="163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6366">
                  <a:extLst>
                    <a:ext uri="{9D8B030D-6E8A-4147-A177-3AD203B41FA5}">
                      <a16:colId xmlns:a16="http://schemas.microsoft.com/office/drawing/2014/main" val="3716859930"/>
                    </a:ext>
                  </a:extLst>
                </a:gridCol>
                <a:gridCol w="1556366">
                  <a:extLst>
                    <a:ext uri="{9D8B030D-6E8A-4147-A177-3AD203B41FA5}">
                      <a16:colId xmlns:a16="http://schemas.microsoft.com/office/drawing/2014/main" val="2423244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Number of tree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Max depth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3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100 ~ 600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 ~5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8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Interval : 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Interval : 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607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24</a:t>
                      </a:r>
                      <a:r>
                        <a:rPr lang="ko-KR" altLang="en-US" sz="1400" b="1" u="sng" dirty="0"/>
                        <a:t>개 </a:t>
                      </a:r>
                      <a:r>
                        <a:rPr lang="en-US" altLang="ko-KR" sz="1400" b="1" u="sng" dirty="0"/>
                        <a:t>combination</a:t>
                      </a:r>
                      <a:r>
                        <a:rPr lang="ko-KR" altLang="en-US" sz="1400" b="1" u="sng" dirty="0"/>
                        <a:t>에 대해</a:t>
                      </a:r>
                      <a:endParaRPr lang="en-US" altLang="ko-KR" sz="1400" b="1" u="sng" dirty="0"/>
                    </a:p>
                    <a:p>
                      <a:pPr algn="ctr" latinLnBrk="1"/>
                      <a:r>
                        <a:rPr lang="ko-KR" altLang="en-US" sz="1400" b="1" u="sng" dirty="0"/>
                        <a:t>모델링 수행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02995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4081066" y="4063651"/>
            <a:ext cx="4317663" cy="2230505"/>
            <a:chOff x="695057" y="1620172"/>
            <a:chExt cx="4244411" cy="873609"/>
          </a:xfrm>
        </p:grpSpPr>
        <p:sp>
          <p:nvSpPr>
            <p:cNvPr id="18" name="직사각형 17"/>
            <p:cNvSpPr/>
            <p:nvPr/>
          </p:nvSpPr>
          <p:spPr>
            <a:xfrm>
              <a:off x="695057" y="1620172"/>
              <a:ext cx="4244411" cy="118820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300"/>
                </a:spcBef>
              </a:pP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Model information</a:t>
              </a:r>
              <a:endPara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5057" y="1738992"/>
              <a:ext cx="4244411" cy="754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indent="-179388">
                <a:lnSpc>
                  <a:spcPct val="15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타겟 변수의 특성 상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Regression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기법을 선택 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lnSpc>
                  <a:spcPct val="15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Train : 80% &amp; Test : 20%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Split (seed : 2020) </a:t>
              </a:r>
            </a:p>
            <a:p>
              <a:pPr marL="179388" indent="-179388">
                <a:lnSpc>
                  <a:spcPct val="15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Boosting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기법 특성 상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Overfitting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을 방지하기 위해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</a:p>
            <a:p>
              <a:pPr marL="179388" indent="-179388">
                <a:lnSpc>
                  <a:spcPct val="15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Tree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의 개수와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max_depth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를 적당한 선에 맞춘 뒤 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  <a:spcBef>
                  <a:spcPts val="300"/>
                </a:spcBef>
              </a:pP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학습 진행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66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750D057-716D-4D34-9628-C8269833D5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15048" y="234320"/>
            <a:ext cx="1210097" cy="132177"/>
          </a:xfrm>
          <a:prstGeom prst="rect">
            <a:avLst/>
          </a:prstGeom>
        </p:spPr>
      </p:pic>
      <p:pic>
        <p:nvPicPr>
          <p:cNvPr id="25" name="Picture 4" descr="뉴욕 랜선여행 - 뉴욕혼자여행(덤보, 브루클린 브릿지, 자유의 여신상)">
            <a:extLst>
              <a:ext uri="{FF2B5EF4-FFF2-40B4-BE49-F238E27FC236}">
                <a16:creationId xmlns:a16="http://schemas.microsoft.com/office/drawing/2014/main" id="{A5173DC6-4FC5-4EC9-A0E5-6592E218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858"/>
            <a:ext cx="12192000" cy="687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2E8850-4F08-4E23-B82B-CE224D1BB05A}"/>
              </a:ext>
            </a:extLst>
          </p:cNvPr>
          <p:cNvSpPr/>
          <p:nvPr/>
        </p:nvSpPr>
        <p:spPr>
          <a:xfrm>
            <a:off x="87528" y="53501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As-Is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DC8751-D892-45F2-8065-28AE199BFBF1}"/>
              </a:ext>
            </a:extLst>
          </p:cNvPr>
          <p:cNvSpPr/>
          <p:nvPr/>
        </p:nvSpPr>
        <p:spPr>
          <a:xfrm>
            <a:off x="9523643" y="102838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018493" y="3543069"/>
            <a:ext cx="6156492" cy="38398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3759" y="563844"/>
            <a:ext cx="10864481" cy="649481"/>
            <a:chOff x="334139" y="316016"/>
            <a:chExt cx="11569298" cy="649481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334139" y="929609"/>
              <a:ext cx="11569298" cy="10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52073" y="316016"/>
              <a:ext cx="11451364" cy="649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3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Modeling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및 평가</a:t>
              </a:r>
              <a:endParaRPr lang="en-US" altLang="ko-KR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r>
                <a:rPr lang="en-US" altLang="ko-KR" sz="14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- Modeling(2) : Random Forest Regression</a:t>
              </a:r>
              <a:r>
                <a:rPr lang="ko-KR" altLang="en-US" sz="14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</a:p>
          </p:txBody>
        </p:sp>
      </p:grpSp>
      <p:sp>
        <p:nvSpPr>
          <p:cNvPr id="43" name="이등변 삼각형 37">
            <a:extLst>
              <a:ext uri="{FF2B5EF4-FFF2-40B4-BE49-F238E27FC236}">
                <a16:creationId xmlns:a16="http://schemas.microsoft.com/office/drawing/2014/main" id="{BDD56375-25B0-46FE-81DD-7A01BDA49531}"/>
              </a:ext>
            </a:extLst>
          </p:cNvPr>
          <p:cNvSpPr/>
          <p:nvPr/>
        </p:nvSpPr>
        <p:spPr>
          <a:xfrm rot="16200000" flipH="1">
            <a:off x="7731388" y="5024730"/>
            <a:ext cx="1643304" cy="520118"/>
          </a:xfrm>
          <a:custGeom>
            <a:avLst/>
            <a:gdLst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3902093 w 3902093"/>
              <a:gd name="connsiteY2" fmla="*/ 1271914 h 1271914"/>
              <a:gd name="connsiteX3" fmla="*/ 0 w 3902093"/>
              <a:gd name="connsiteY3" fmla="*/ 1271914 h 1271914"/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3042301 w 3902093"/>
              <a:gd name="connsiteY2" fmla="*/ 17091 h 1271914"/>
              <a:gd name="connsiteX3" fmla="*/ 3902093 w 3902093"/>
              <a:gd name="connsiteY3" fmla="*/ 1271914 h 1271914"/>
              <a:gd name="connsiteX4" fmla="*/ 0 w 3902093"/>
              <a:gd name="connsiteY4" fmla="*/ 1271914 h 1271914"/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2803016 w 3902093"/>
              <a:gd name="connsiteY2" fmla="*/ 68369 h 1271914"/>
              <a:gd name="connsiteX3" fmla="*/ 3902093 w 3902093"/>
              <a:gd name="connsiteY3" fmla="*/ 1271914 h 1271914"/>
              <a:gd name="connsiteX4" fmla="*/ 0 w 3902093"/>
              <a:gd name="connsiteY4" fmla="*/ 1271914 h 1271914"/>
              <a:gd name="connsiteX0" fmla="*/ 0 w 3902093"/>
              <a:gd name="connsiteY0" fmla="*/ 1203545 h 1203545"/>
              <a:gd name="connsiteX1" fmla="*/ 3132794 w 3902093"/>
              <a:gd name="connsiteY1" fmla="*/ 17092 h 1203545"/>
              <a:gd name="connsiteX2" fmla="*/ 2803016 w 3902093"/>
              <a:gd name="connsiteY2" fmla="*/ 0 h 1203545"/>
              <a:gd name="connsiteX3" fmla="*/ 3902093 w 3902093"/>
              <a:gd name="connsiteY3" fmla="*/ 1203545 h 1203545"/>
              <a:gd name="connsiteX4" fmla="*/ 0 w 3902093"/>
              <a:gd name="connsiteY4" fmla="*/ 1203545 h 1203545"/>
              <a:gd name="connsiteX0" fmla="*/ 0 w 3902093"/>
              <a:gd name="connsiteY0" fmla="*/ 1203545 h 1203545"/>
              <a:gd name="connsiteX1" fmla="*/ 2594409 w 3902093"/>
              <a:gd name="connsiteY1" fmla="*/ 85459 h 1203545"/>
              <a:gd name="connsiteX2" fmla="*/ 2803016 w 3902093"/>
              <a:gd name="connsiteY2" fmla="*/ 0 h 1203545"/>
              <a:gd name="connsiteX3" fmla="*/ 3902093 w 3902093"/>
              <a:gd name="connsiteY3" fmla="*/ 1203545 h 1203545"/>
              <a:gd name="connsiteX4" fmla="*/ 0 w 3902093"/>
              <a:gd name="connsiteY4" fmla="*/ 1203545 h 1203545"/>
              <a:gd name="connsiteX0" fmla="*/ 0 w 3902093"/>
              <a:gd name="connsiteY0" fmla="*/ 1212091 h 1212091"/>
              <a:gd name="connsiteX1" fmla="*/ 2594409 w 3902093"/>
              <a:gd name="connsiteY1" fmla="*/ 94005 h 1212091"/>
              <a:gd name="connsiteX2" fmla="*/ 3119210 w 3902093"/>
              <a:gd name="connsiteY2" fmla="*/ 0 h 1212091"/>
              <a:gd name="connsiteX3" fmla="*/ 3902093 w 3902093"/>
              <a:gd name="connsiteY3" fmla="*/ 1212091 h 1212091"/>
              <a:gd name="connsiteX4" fmla="*/ 0 w 3902093"/>
              <a:gd name="connsiteY4" fmla="*/ 1212091 h 1212091"/>
              <a:gd name="connsiteX0" fmla="*/ 0 w 3902093"/>
              <a:gd name="connsiteY0" fmla="*/ 1212091 h 1212091"/>
              <a:gd name="connsiteX1" fmla="*/ 2816599 w 3902093"/>
              <a:gd name="connsiteY1" fmla="*/ 8547 h 1212091"/>
              <a:gd name="connsiteX2" fmla="*/ 3119210 w 3902093"/>
              <a:gd name="connsiteY2" fmla="*/ 0 h 1212091"/>
              <a:gd name="connsiteX3" fmla="*/ 3902093 w 3902093"/>
              <a:gd name="connsiteY3" fmla="*/ 1212091 h 1212091"/>
              <a:gd name="connsiteX4" fmla="*/ 0 w 3902093"/>
              <a:gd name="connsiteY4" fmla="*/ 1212091 h 1212091"/>
              <a:gd name="connsiteX0" fmla="*/ 0 w 3902093"/>
              <a:gd name="connsiteY0" fmla="*/ 1203544 h 1203544"/>
              <a:gd name="connsiteX1" fmla="*/ 2816599 w 3902093"/>
              <a:gd name="connsiteY1" fmla="*/ 0 h 1203544"/>
              <a:gd name="connsiteX2" fmla="*/ 3153393 w 3902093"/>
              <a:gd name="connsiteY2" fmla="*/ 17091 h 1203544"/>
              <a:gd name="connsiteX3" fmla="*/ 3902093 w 3902093"/>
              <a:gd name="connsiteY3" fmla="*/ 1203544 h 1203544"/>
              <a:gd name="connsiteX4" fmla="*/ 0 w 3902093"/>
              <a:gd name="connsiteY4" fmla="*/ 1203544 h 1203544"/>
              <a:gd name="connsiteX0" fmla="*/ 0 w 3902093"/>
              <a:gd name="connsiteY0" fmla="*/ 1194995 h 1194995"/>
              <a:gd name="connsiteX1" fmla="*/ 2790959 w 3902093"/>
              <a:gd name="connsiteY1" fmla="*/ 0 h 1194995"/>
              <a:gd name="connsiteX2" fmla="*/ 3153393 w 3902093"/>
              <a:gd name="connsiteY2" fmla="*/ 8542 h 1194995"/>
              <a:gd name="connsiteX3" fmla="*/ 3902093 w 3902093"/>
              <a:gd name="connsiteY3" fmla="*/ 1194995 h 1194995"/>
              <a:gd name="connsiteX4" fmla="*/ 0 w 3902093"/>
              <a:gd name="connsiteY4" fmla="*/ 1194995 h 1194995"/>
              <a:gd name="connsiteX0" fmla="*/ 0 w 3902093"/>
              <a:gd name="connsiteY0" fmla="*/ 1186453 h 1186453"/>
              <a:gd name="connsiteX1" fmla="*/ 2534119 w 3902093"/>
              <a:gd name="connsiteY1" fmla="*/ 4471 h 1186453"/>
              <a:gd name="connsiteX2" fmla="*/ 3153393 w 3902093"/>
              <a:gd name="connsiteY2" fmla="*/ 0 h 1186453"/>
              <a:gd name="connsiteX3" fmla="*/ 3902093 w 3902093"/>
              <a:gd name="connsiteY3" fmla="*/ 1186453 h 1186453"/>
              <a:gd name="connsiteX4" fmla="*/ 0 w 3902093"/>
              <a:gd name="connsiteY4" fmla="*/ 1186453 h 1186453"/>
              <a:gd name="connsiteX0" fmla="*/ 0 w 3902093"/>
              <a:gd name="connsiteY0" fmla="*/ 1181982 h 1181982"/>
              <a:gd name="connsiteX1" fmla="*/ 2534119 w 3902093"/>
              <a:gd name="connsiteY1" fmla="*/ 0 h 1181982"/>
              <a:gd name="connsiteX2" fmla="*/ 2965703 w 3902093"/>
              <a:gd name="connsiteY2" fmla="*/ 21555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  <a:gd name="connsiteX0" fmla="*/ 0 w 3902093"/>
              <a:gd name="connsiteY0" fmla="*/ 1181982 h 1181982"/>
              <a:gd name="connsiteX1" fmla="*/ 2484727 w 3902093"/>
              <a:gd name="connsiteY1" fmla="*/ 0 h 1181982"/>
              <a:gd name="connsiteX2" fmla="*/ 2965703 w 3902093"/>
              <a:gd name="connsiteY2" fmla="*/ 21555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  <a:gd name="connsiteX0" fmla="*/ 0 w 3902093"/>
              <a:gd name="connsiteY0" fmla="*/ 1181982 h 1181982"/>
              <a:gd name="connsiteX1" fmla="*/ 2484727 w 3902093"/>
              <a:gd name="connsiteY1" fmla="*/ 0 h 1181982"/>
              <a:gd name="connsiteX2" fmla="*/ 2874485 w 3902093"/>
              <a:gd name="connsiteY2" fmla="*/ 21554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093" h="1181982">
                <a:moveTo>
                  <a:pt x="0" y="1181982"/>
                </a:moveTo>
                <a:lnTo>
                  <a:pt x="2484727" y="0"/>
                </a:lnTo>
                <a:lnTo>
                  <a:pt x="2874485" y="21554"/>
                </a:lnTo>
                <a:lnTo>
                  <a:pt x="3902093" y="1181982"/>
                </a:lnTo>
                <a:lnTo>
                  <a:pt x="0" y="118198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72D39DE-86A0-4E7E-B7A3-00F22C23C5D6}"/>
              </a:ext>
            </a:extLst>
          </p:cNvPr>
          <p:cNvGrpSpPr/>
          <p:nvPr/>
        </p:nvGrpSpPr>
        <p:grpSpPr>
          <a:xfrm>
            <a:off x="4555161" y="1603594"/>
            <a:ext cx="3081675" cy="335157"/>
            <a:chOff x="2784022" y="1610958"/>
            <a:chExt cx="3945309" cy="33515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546F3B3-7BE6-4698-B26F-4A462CDE6271}"/>
                </a:ext>
              </a:extLst>
            </p:cNvPr>
            <p:cNvSpPr/>
            <p:nvPr/>
          </p:nvSpPr>
          <p:spPr>
            <a:xfrm>
              <a:off x="2801610" y="1610958"/>
              <a:ext cx="3927721" cy="3339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&lt;</a:t>
              </a:r>
              <a:r>
                <a:rPr lang="en-US" altLang="ko-KR" b="1" dirty="0" err="1">
                  <a:solidFill>
                    <a:srgbClr val="0000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Brightics</a:t>
              </a:r>
              <a:r>
                <a:rPr lang="en-US" altLang="ko-KR" b="1" dirty="0">
                  <a:solidFill>
                    <a:srgbClr val="0000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Work-flow</a:t>
              </a:r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&gt; 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229B79C-9FAD-458A-84FA-46E6F8AF1AE0}"/>
                </a:ext>
              </a:extLst>
            </p:cNvPr>
            <p:cNvCxnSpPr/>
            <p:nvPr/>
          </p:nvCxnSpPr>
          <p:spPr>
            <a:xfrm>
              <a:off x="2784022" y="1946115"/>
              <a:ext cx="3945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52E71BA-B1BD-47BE-A3F1-7B07156F2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03346"/>
              </p:ext>
            </p:extLst>
          </p:nvPr>
        </p:nvGraphicFramePr>
        <p:xfrm>
          <a:off x="8813100" y="4475761"/>
          <a:ext cx="3122226" cy="163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113">
                  <a:extLst>
                    <a:ext uri="{9D8B030D-6E8A-4147-A177-3AD203B41FA5}">
                      <a16:colId xmlns:a16="http://schemas.microsoft.com/office/drawing/2014/main" val="3716859930"/>
                    </a:ext>
                  </a:extLst>
                </a:gridCol>
                <a:gridCol w="1561113">
                  <a:extLst>
                    <a:ext uri="{9D8B030D-6E8A-4147-A177-3AD203B41FA5}">
                      <a16:colId xmlns:a16="http://schemas.microsoft.com/office/drawing/2014/main" val="2423244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Number of tree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Max depth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3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100 ~ 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 ~5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8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Interval : 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Interval : 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607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40</a:t>
                      </a:r>
                      <a:r>
                        <a:rPr lang="ko-KR" altLang="en-US" sz="1400" b="1" u="sng" dirty="0"/>
                        <a:t>개 </a:t>
                      </a:r>
                      <a:r>
                        <a:rPr lang="en-US" altLang="ko-KR" sz="1400" b="1" u="sng" dirty="0"/>
                        <a:t>combination</a:t>
                      </a:r>
                      <a:r>
                        <a:rPr lang="ko-KR" altLang="en-US" sz="1400" b="1" u="sng" dirty="0"/>
                        <a:t>에 대해</a:t>
                      </a:r>
                      <a:endParaRPr lang="en-US" altLang="ko-KR" sz="1400" b="1" u="sng" dirty="0"/>
                    </a:p>
                    <a:p>
                      <a:pPr algn="ctr" latinLnBrk="1"/>
                      <a:r>
                        <a:rPr lang="ko-KR" altLang="en-US" sz="1400" b="1" u="sng" dirty="0"/>
                        <a:t>모델링 수행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02995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F829034-7ABA-4DB4-A8CE-DB12BC485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335" y="2007049"/>
            <a:ext cx="6223628" cy="14772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grpSp>
        <p:nvGrpSpPr>
          <p:cNvPr id="27" name="그룹 26"/>
          <p:cNvGrpSpPr/>
          <p:nvPr/>
        </p:nvGrpSpPr>
        <p:grpSpPr>
          <a:xfrm>
            <a:off x="3975318" y="4063651"/>
            <a:ext cx="4317663" cy="2230505"/>
            <a:chOff x="695057" y="1620172"/>
            <a:chExt cx="4244411" cy="873609"/>
          </a:xfrm>
        </p:grpSpPr>
        <p:sp>
          <p:nvSpPr>
            <p:cNvPr id="18" name="직사각형 17"/>
            <p:cNvSpPr/>
            <p:nvPr/>
          </p:nvSpPr>
          <p:spPr>
            <a:xfrm>
              <a:off x="695057" y="1620172"/>
              <a:ext cx="4244411" cy="118820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300"/>
                </a:spcBef>
              </a:pP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Model information</a:t>
              </a:r>
              <a:endPara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5057" y="1738992"/>
              <a:ext cx="4244411" cy="754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indent="-179388">
                <a:lnSpc>
                  <a:spcPct val="15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타겟 변수의 특성 상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Regression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기법을 선택 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lnSpc>
                  <a:spcPct val="15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Train : 80% &amp; Test : 20%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Split (seed : 2020) </a:t>
              </a:r>
            </a:p>
            <a:p>
              <a:pPr marL="179388" indent="-179388">
                <a:lnSpc>
                  <a:spcPct val="15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앞선 모델링과 일치시키고 시간 상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Tree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의 개수와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max_depth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Parameter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만을 갱신해보며 학습 진행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36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9E749BAC-4071-4B1B-B1C3-0D12968D64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15048" y="234320"/>
            <a:ext cx="1210097" cy="132177"/>
          </a:xfrm>
          <a:prstGeom prst="rect">
            <a:avLst/>
          </a:prstGeom>
        </p:spPr>
      </p:pic>
      <p:pic>
        <p:nvPicPr>
          <p:cNvPr id="10242" name="Picture 2" descr="도쿄 오다이바 자유의여신상 일본엔 왜 있을까">
            <a:extLst>
              <a:ext uri="{FF2B5EF4-FFF2-40B4-BE49-F238E27FC236}">
                <a16:creationId xmlns:a16="http://schemas.microsoft.com/office/drawing/2014/main" id="{7D9C7A09-2C93-4304-9BF4-B5D932667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3600" y="-1384300"/>
            <a:ext cx="14668500" cy="850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이등변 삼각형 66"/>
          <p:cNvSpPr/>
          <p:nvPr/>
        </p:nvSpPr>
        <p:spPr>
          <a:xfrm rot="10800000">
            <a:off x="1518766" y="3830977"/>
            <a:ext cx="9154151" cy="38398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3759" y="563844"/>
            <a:ext cx="10864481" cy="649481"/>
            <a:chOff x="334139" y="316016"/>
            <a:chExt cx="11569298" cy="649481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334139" y="929609"/>
              <a:ext cx="11569298" cy="10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52073" y="316016"/>
              <a:ext cx="11451364" cy="649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3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Modeling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및 평가</a:t>
              </a:r>
              <a:endParaRPr lang="en-US" altLang="ko-KR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r>
                <a:rPr lang="en-US" altLang="ko-KR" sz="14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- Model</a:t>
              </a:r>
              <a:r>
                <a:rPr lang="ko-KR" altLang="en-US" sz="14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평가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518766" y="2042774"/>
            <a:ext cx="4317663" cy="1625864"/>
            <a:chOff x="695057" y="1620172"/>
            <a:chExt cx="4244411" cy="873609"/>
          </a:xfrm>
        </p:grpSpPr>
        <p:sp>
          <p:nvSpPr>
            <p:cNvPr id="18" name="직사각형 17"/>
            <p:cNvSpPr/>
            <p:nvPr/>
          </p:nvSpPr>
          <p:spPr>
            <a:xfrm>
              <a:off x="695057" y="1620172"/>
              <a:ext cx="4244411" cy="118820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 b="1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XgBoost</a:t>
              </a: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Regression</a:t>
              </a:r>
              <a:endPara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5057" y="1738992"/>
              <a:ext cx="4244411" cy="754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주요 성능 지표만을 나열하면 아래와 같으며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지표는 동일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Parameter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內 에서 나온 값은 아님을 참고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결정계수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R_2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 : 0.543</a:t>
              </a: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MAE(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평균절대오차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 : 18.562</a:t>
              </a: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MAPE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평균절대백분율오차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 : 15.233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A91098-3338-40FD-8AE0-635A768A69D5}"/>
              </a:ext>
            </a:extLst>
          </p:cNvPr>
          <p:cNvGrpSpPr/>
          <p:nvPr/>
        </p:nvGrpSpPr>
        <p:grpSpPr>
          <a:xfrm>
            <a:off x="6662616" y="2042774"/>
            <a:ext cx="4317663" cy="1625864"/>
            <a:chOff x="695057" y="1620172"/>
            <a:chExt cx="4244411" cy="87360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8436FF-E176-41D0-916D-656F6F1327FF}"/>
                </a:ext>
              </a:extLst>
            </p:cNvPr>
            <p:cNvSpPr/>
            <p:nvPr/>
          </p:nvSpPr>
          <p:spPr>
            <a:xfrm>
              <a:off x="695057" y="1620172"/>
              <a:ext cx="4244411" cy="118820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Random Forest Regression</a:t>
              </a:r>
              <a:endPara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9C4A94-CBB2-4817-8F56-53DB5E1C1BFD}"/>
                </a:ext>
              </a:extLst>
            </p:cNvPr>
            <p:cNvSpPr/>
            <p:nvPr/>
          </p:nvSpPr>
          <p:spPr>
            <a:xfrm>
              <a:off x="695057" y="1738992"/>
              <a:ext cx="4244411" cy="754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주요 성능 지표만을 나열하면 아래와 같으며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지표는 동일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Parameter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內 에서 나온 값은 아님을 참고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결정계수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R_2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 : 0.476</a:t>
              </a: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MAE(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평균절대오차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 : 36.121</a:t>
              </a: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MAPE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평균절대백분율오차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 : 20.753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E9C528F-BBDA-4A9E-97A8-D68C8845859A}"/>
              </a:ext>
            </a:extLst>
          </p:cNvPr>
          <p:cNvGrpSpPr/>
          <p:nvPr/>
        </p:nvGrpSpPr>
        <p:grpSpPr>
          <a:xfrm>
            <a:off x="3535445" y="1453648"/>
            <a:ext cx="5286002" cy="335157"/>
            <a:chOff x="2784022" y="1610958"/>
            <a:chExt cx="3945309" cy="33515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DF0EFF5-E80F-4243-ACE8-2D7F73B4440A}"/>
                </a:ext>
              </a:extLst>
            </p:cNvPr>
            <p:cNvSpPr/>
            <p:nvPr/>
          </p:nvSpPr>
          <p:spPr>
            <a:xfrm>
              <a:off x="2801610" y="1610958"/>
              <a:ext cx="3927721" cy="3339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&lt;</a:t>
              </a:r>
              <a:r>
                <a:rPr lang="ko-KR" altLang="en-US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모델 간 성능 지표 비교 및 최종 모델 선정</a:t>
              </a:r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&gt; 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AA51C68-AD34-48CD-AE96-9D75EA0041EC}"/>
                </a:ext>
              </a:extLst>
            </p:cNvPr>
            <p:cNvCxnSpPr/>
            <p:nvPr/>
          </p:nvCxnSpPr>
          <p:spPr>
            <a:xfrm>
              <a:off x="2784022" y="1946115"/>
              <a:ext cx="3945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B2BF56-CE1F-4CA0-BE6A-7B9162666E81}"/>
              </a:ext>
            </a:extLst>
          </p:cNvPr>
          <p:cNvSpPr/>
          <p:nvPr/>
        </p:nvSpPr>
        <p:spPr>
          <a:xfrm>
            <a:off x="536960" y="4305449"/>
            <a:ext cx="11118079" cy="2024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 indent="-20002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58775" indent="-2000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XgBoost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Regression 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방법을 최종 방법으로 선택 </a:t>
            </a:r>
            <a:endParaRPr lang="en-US" altLang="ko-KR" sz="16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58775" indent="-2000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결정계수가 가장 높을 때 모델의 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importance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숙소의 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정보와 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리뷰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의 개수 임을 </a:t>
            </a:r>
            <a:endParaRPr lang="en-US" altLang="ko-KR" sz="16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58750">
              <a:spcBef>
                <a:spcPts val="600"/>
              </a:spcBef>
            </a:pP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보았을 때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해당 모델로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‘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객관적인 가격 기준 마련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대한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크리티컬한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인사이트는 얻기에 한계가 있음으로 판단</a:t>
            </a:r>
            <a:endParaRPr lang="en-US" altLang="ko-KR" sz="1600" b="1" u="sng" dirty="0">
              <a:solidFill>
                <a:srgbClr val="8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Wingdings" panose="05000000000000000000" pitchFamily="2" charset="2"/>
            </a:endParaRPr>
          </a:p>
          <a:p>
            <a:pPr marL="158750">
              <a:spcBef>
                <a:spcPts val="600"/>
              </a:spcBef>
            </a:pPr>
            <a:r>
              <a:rPr lang="ko-KR" altLang="en-US" sz="1600" b="1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→ 현재의 모델링으로는 가격 기준 마련 간 한계가 있음을 인식했으며 개요에서 살펴 본 </a:t>
            </a:r>
            <a:r>
              <a:rPr lang="en-US" altLang="ko-KR" sz="1600" b="1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1600" b="1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숙박업 </a:t>
            </a:r>
            <a:r>
              <a:rPr lang="en-US" altLang="ko-KR" sz="1600" b="1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Price </a:t>
            </a:r>
            <a:r>
              <a:rPr lang="ko-KR" altLang="en-US" sz="1600" b="1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책정 </a:t>
            </a:r>
            <a:r>
              <a:rPr lang="ko-KR" altLang="en-US" sz="1600" b="1" dirty="0" err="1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요소’들의</a:t>
            </a:r>
            <a:r>
              <a:rPr lang="ko-KR" altLang="en-US" sz="1600" b="1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Feature</a:t>
            </a:r>
            <a:r>
              <a:rPr lang="ko-KR" altLang="en-US" sz="1600" b="1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가</a:t>
            </a:r>
            <a:endParaRPr lang="en-US" altLang="ko-KR" sz="1600" b="1" dirty="0">
              <a:solidFill>
                <a:srgbClr val="8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Wingdings" panose="05000000000000000000" pitchFamily="2" charset="2"/>
            </a:endParaRPr>
          </a:p>
          <a:p>
            <a:pPr marL="158750">
              <a:spcBef>
                <a:spcPts val="600"/>
              </a:spcBef>
            </a:pPr>
            <a:r>
              <a:rPr lang="ko-KR" altLang="en-US" sz="1600" b="1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담긴 </a:t>
            </a:r>
            <a:r>
              <a:rPr lang="en-US" altLang="ko-KR" sz="1600" b="1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600" b="1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를 확보한 뒤의 모델 고도화가 요구 됨 </a:t>
            </a:r>
            <a:endParaRPr lang="en-US" altLang="ko-KR" sz="1600" b="1" dirty="0">
              <a:solidFill>
                <a:srgbClr val="8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Wingdings" panose="05000000000000000000" pitchFamily="2" charset="2"/>
            </a:endParaRPr>
          </a:p>
          <a:p>
            <a:pPr marL="158750">
              <a:spcBef>
                <a:spcPts val="600"/>
              </a:spcBef>
            </a:pP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E7F3CE-D429-4392-BE4E-D5EB7D890E6A}"/>
              </a:ext>
            </a:extLst>
          </p:cNvPr>
          <p:cNvSpPr/>
          <p:nvPr/>
        </p:nvSpPr>
        <p:spPr>
          <a:xfrm>
            <a:off x="87528" y="53501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As-Is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FBBE5C-3C1E-46D9-AD6C-DFA879858AD8}"/>
              </a:ext>
            </a:extLst>
          </p:cNvPr>
          <p:cNvSpPr/>
          <p:nvPr/>
        </p:nvSpPr>
        <p:spPr>
          <a:xfrm>
            <a:off x="9523643" y="102838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55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 descr="실외, 건물, 도시, 대형이(가) 표시된 사진&#10;&#10;자동 생성된 설명">
            <a:extLst>
              <a:ext uri="{FF2B5EF4-FFF2-40B4-BE49-F238E27FC236}">
                <a16:creationId xmlns:a16="http://schemas.microsoft.com/office/drawing/2014/main" id="{363FEF55-D5D7-4E98-A5B1-FAFA9543DF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32BD96-CDEC-48F4-B7C7-0C7770C872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915048" y="234320"/>
            <a:ext cx="1210097" cy="132177"/>
          </a:xfrm>
          <a:prstGeom prst="rect">
            <a:avLst/>
          </a:prstGeom>
        </p:spPr>
      </p:pic>
      <p:sp>
        <p:nvSpPr>
          <p:cNvPr id="69" name="이등변 삼각형 37"/>
          <p:cNvSpPr/>
          <p:nvPr/>
        </p:nvSpPr>
        <p:spPr>
          <a:xfrm rot="16200000">
            <a:off x="5869317" y="2775101"/>
            <a:ext cx="3236679" cy="1466794"/>
          </a:xfrm>
          <a:custGeom>
            <a:avLst/>
            <a:gdLst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3902093 w 3902093"/>
              <a:gd name="connsiteY2" fmla="*/ 1271914 h 1271914"/>
              <a:gd name="connsiteX3" fmla="*/ 0 w 3902093"/>
              <a:gd name="connsiteY3" fmla="*/ 1271914 h 1271914"/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3042301 w 3902093"/>
              <a:gd name="connsiteY2" fmla="*/ 17091 h 1271914"/>
              <a:gd name="connsiteX3" fmla="*/ 3902093 w 3902093"/>
              <a:gd name="connsiteY3" fmla="*/ 1271914 h 1271914"/>
              <a:gd name="connsiteX4" fmla="*/ 0 w 3902093"/>
              <a:gd name="connsiteY4" fmla="*/ 1271914 h 1271914"/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2803016 w 3902093"/>
              <a:gd name="connsiteY2" fmla="*/ 68369 h 1271914"/>
              <a:gd name="connsiteX3" fmla="*/ 3902093 w 3902093"/>
              <a:gd name="connsiteY3" fmla="*/ 1271914 h 1271914"/>
              <a:gd name="connsiteX4" fmla="*/ 0 w 3902093"/>
              <a:gd name="connsiteY4" fmla="*/ 1271914 h 1271914"/>
              <a:gd name="connsiteX0" fmla="*/ 0 w 3902093"/>
              <a:gd name="connsiteY0" fmla="*/ 1203545 h 1203545"/>
              <a:gd name="connsiteX1" fmla="*/ 3132794 w 3902093"/>
              <a:gd name="connsiteY1" fmla="*/ 17092 h 1203545"/>
              <a:gd name="connsiteX2" fmla="*/ 2803016 w 3902093"/>
              <a:gd name="connsiteY2" fmla="*/ 0 h 1203545"/>
              <a:gd name="connsiteX3" fmla="*/ 3902093 w 3902093"/>
              <a:gd name="connsiteY3" fmla="*/ 1203545 h 1203545"/>
              <a:gd name="connsiteX4" fmla="*/ 0 w 3902093"/>
              <a:gd name="connsiteY4" fmla="*/ 1203545 h 1203545"/>
              <a:gd name="connsiteX0" fmla="*/ 0 w 3902093"/>
              <a:gd name="connsiteY0" fmla="*/ 1203545 h 1203545"/>
              <a:gd name="connsiteX1" fmla="*/ 2594409 w 3902093"/>
              <a:gd name="connsiteY1" fmla="*/ 85459 h 1203545"/>
              <a:gd name="connsiteX2" fmla="*/ 2803016 w 3902093"/>
              <a:gd name="connsiteY2" fmla="*/ 0 h 1203545"/>
              <a:gd name="connsiteX3" fmla="*/ 3902093 w 3902093"/>
              <a:gd name="connsiteY3" fmla="*/ 1203545 h 1203545"/>
              <a:gd name="connsiteX4" fmla="*/ 0 w 3902093"/>
              <a:gd name="connsiteY4" fmla="*/ 1203545 h 1203545"/>
              <a:gd name="connsiteX0" fmla="*/ 0 w 3902093"/>
              <a:gd name="connsiteY0" fmla="*/ 1212091 h 1212091"/>
              <a:gd name="connsiteX1" fmla="*/ 2594409 w 3902093"/>
              <a:gd name="connsiteY1" fmla="*/ 94005 h 1212091"/>
              <a:gd name="connsiteX2" fmla="*/ 3119210 w 3902093"/>
              <a:gd name="connsiteY2" fmla="*/ 0 h 1212091"/>
              <a:gd name="connsiteX3" fmla="*/ 3902093 w 3902093"/>
              <a:gd name="connsiteY3" fmla="*/ 1212091 h 1212091"/>
              <a:gd name="connsiteX4" fmla="*/ 0 w 3902093"/>
              <a:gd name="connsiteY4" fmla="*/ 1212091 h 1212091"/>
              <a:gd name="connsiteX0" fmla="*/ 0 w 3902093"/>
              <a:gd name="connsiteY0" fmla="*/ 1212091 h 1212091"/>
              <a:gd name="connsiteX1" fmla="*/ 2816599 w 3902093"/>
              <a:gd name="connsiteY1" fmla="*/ 8547 h 1212091"/>
              <a:gd name="connsiteX2" fmla="*/ 3119210 w 3902093"/>
              <a:gd name="connsiteY2" fmla="*/ 0 h 1212091"/>
              <a:gd name="connsiteX3" fmla="*/ 3902093 w 3902093"/>
              <a:gd name="connsiteY3" fmla="*/ 1212091 h 1212091"/>
              <a:gd name="connsiteX4" fmla="*/ 0 w 3902093"/>
              <a:gd name="connsiteY4" fmla="*/ 1212091 h 1212091"/>
              <a:gd name="connsiteX0" fmla="*/ 0 w 3902093"/>
              <a:gd name="connsiteY0" fmla="*/ 1203544 h 1203544"/>
              <a:gd name="connsiteX1" fmla="*/ 2816599 w 3902093"/>
              <a:gd name="connsiteY1" fmla="*/ 0 h 1203544"/>
              <a:gd name="connsiteX2" fmla="*/ 3153393 w 3902093"/>
              <a:gd name="connsiteY2" fmla="*/ 17091 h 1203544"/>
              <a:gd name="connsiteX3" fmla="*/ 3902093 w 3902093"/>
              <a:gd name="connsiteY3" fmla="*/ 1203544 h 1203544"/>
              <a:gd name="connsiteX4" fmla="*/ 0 w 3902093"/>
              <a:gd name="connsiteY4" fmla="*/ 1203544 h 1203544"/>
              <a:gd name="connsiteX0" fmla="*/ 0 w 3902093"/>
              <a:gd name="connsiteY0" fmla="*/ 1194995 h 1194995"/>
              <a:gd name="connsiteX1" fmla="*/ 2790959 w 3902093"/>
              <a:gd name="connsiteY1" fmla="*/ 0 h 1194995"/>
              <a:gd name="connsiteX2" fmla="*/ 3153393 w 3902093"/>
              <a:gd name="connsiteY2" fmla="*/ 8542 h 1194995"/>
              <a:gd name="connsiteX3" fmla="*/ 3902093 w 3902093"/>
              <a:gd name="connsiteY3" fmla="*/ 1194995 h 1194995"/>
              <a:gd name="connsiteX4" fmla="*/ 0 w 3902093"/>
              <a:gd name="connsiteY4" fmla="*/ 1194995 h 1194995"/>
              <a:gd name="connsiteX0" fmla="*/ 0 w 3902093"/>
              <a:gd name="connsiteY0" fmla="*/ 1186453 h 1186453"/>
              <a:gd name="connsiteX1" fmla="*/ 2534119 w 3902093"/>
              <a:gd name="connsiteY1" fmla="*/ 4471 h 1186453"/>
              <a:gd name="connsiteX2" fmla="*/ 3153393 w 3902093"/>
              <a:gd name="connsiteY2" fmla="*/ 0 h 1186453"/>
              <a:gd name="connsiteX3" fmla="*/ 3902093 w 3902093"/>
              <a:gd name="connsiteY3" fmla="*/ 1186453 h 1186453"/>
              <a:gd name="connsiteX4" fmla="*/ 0 w 3902093"/>
              <a:gd name="connsiteY4" fmla="*/ 1186453 h 1186453"/>
              <a:gd name="connsiteX0" fmla="*/ 0 w 3902093"/>
              <a:gd name="connsiteY0" fmla="*/ 1181982 h 1181982"/>
              <a:gd name="connsiteX1" fmla="*/ 2534119 w 3902093"/>
              <a:gd name="connsiteY1" fmla="*/ 0 h 1181982"/>
              <a:gd name="connsiteX2" fmla="*/ 2965703 w 3902093"/>
              <a:gd name="connsiteY2" fmla="*/ 21555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  <a:gd name="connsiteX0" fmla="*/ 0 w 3902093"/>
              <a:gd name="connsiteY0" fmla="*/ 1181982 h 1181982"/>
              <a:gd name="connsiteX1" fmla="*/ 2484727 w 3902093"/>
              <a:gd name="connsiteY1" fmla="*/ 0 h 1181982"/>
              <a:gd name="connsiteX2" fmla="*/ 2965703 w 3902093"/>
              <a:gd name="connsiteY2" fmla="*/ 21555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  <a:gd name="connsiteX0" fmla="*/ 0 w 3902093"/>
              <a:gd name="connsiteY0" fmla="*/ 1160428 h 1160428"/>
              <a:gd name="connsiteX1" fmla="*/ 2596213 w 3902093"/>
              <a:gd name="connsiteY1" fmla="*/ 61314 h 1160428"/>
              <a:gd name="connsiteX2" fmla="*/ 2965703 w 3902093"/>
              <a:gd name="connsiteY2" fmla="*/ 1 h 1160428"/>
              <a:gd name="connsiteX3" fmla="*/ 3902093 w 3902093"/>
              <a:gd name="connsiteY3" fmla="*/ 1160428 h 1160428"/>
              <a:gd name="connsiteX4" fmla="*/ 0 w 3902093"/>
              <a:gd name="connsiteY4" fmla="*/ 1160428 h 1160428"/>
              <a:gd name="connsiteX0" fmla="*/ 0 w 3902093"/>
              <a:gd name="connsiteY0" fmla="*/ 1132808 h 1132808"/>
              <a:gd name="connsiteX1" fmla="*/ 2596213 w 3902093"/>
              <a:gd name="connsiteY1" fmla="*/ 33694 h 1132808"/>
              <a:gd name="connsiteX2" fmla="*/ 3817047 w 3902093"/>
              <a:gd name="connsiteY2" fmla="*/ 0 h 1132808"/>
              <a:gd name="connsiteX3" fmla="*/ 3902093 w 3902093"/>
              <a:gd name="connsiteY3" fmla="*/ 1132808 h 1132808"/>
              <a:gd name="connsiteX4" fmla="*/ 0 w 3902093"/>
              <a:gd name="connsiteY4" fmla="*/ 1132808 h 1132808"/>
              <a:gd name="connsiteX0" fmla="*/ 0 w 3930377"/>
              <a:gd name="connsiteY0" fmla="*/ 1126173 h 1126173"/>
              <a:gd name="connsiteX1" fmla="*/ 2596213 w 3930377"/>
              <a:gd name="connsiteY1" fmla="*/ 27059 h 1126173"/>
              <a:gd name="connsiteX2" fmla="*/ 3930377 w 3930377"/>
              <a:gd name="connsiteY2" fmla="*/ 0 h 1126173"/>
              <a:gd name="connsiteX3" fmla="*/ 3902093 w 3930377"/>
              <a:gd name="connsiteY3" fmla="*/ 1126173 h 1126173"/>
              <a:gd name="connsiteX4" fmla="*/ 0 w 3930377"/>
              <a:gd name="connsiteY4" fmla="*/ 1126173 h 1126173"/>
              <a:gd name="connsiteX0" fmla="*/ 0 w 3930377"/>
              <a:gd name="connsiteY0" fmla="*/ 1132292 h 1132292"/>
              <a:gd name="connsiteX1" fmla="*/ 2637424 w 3930377"/>
              <a:gd name="connsiteY1" fmla="*/ 0 h 1132292"/>
              <a:gd name="connsiteX2" fmla="*/ 3930377 w 3930377"/>
              <a:gd name="connsiteY2" fmla="*/ 6119 h 1132292"/>
              <a:gd name="connsiteX3" fmla="*/ 3902093 w 3930377"/>
              <a:gd name="connsiteY3" fmla="*/ 1132292 h 1132292"/>
              <a:gd name="connsiteX4" fmla="*/ 0 w 3930377"/>
              <a:gd name="connsiteY4" fmla="*/ 1132292 h 1132292"/>
              <a:gd name="connsiteX0" fmla="*/ 0 w 3930377"/>
              <a:gd name="connsiteY0" fmla="*/ 1152197 h 1152197"/>
              <a:gd name="connsiteX1" fmla="*/ 2977412 w 3930377"/>
              <a:gd name="connsiteY1" fmla="*/ 0 h 1152197"/>
              <a:gd name="connsiteX2" fmla="*/ 3930377 w 3930377"/>
              <a:gd name="connsiteY2" fmla="*/ 26024 h 1152197"/>
              <a:gd name="connsiteX3" fmla="*/ 3902093 w 3930377"/>
              <a:gd name="connsiteY3" fmla="*/ 1152197 h 1152197"/>
              <a:gd name="connsiteX4" fmla="*/ 0 w 3930377"/>
              <a:gd name="connsiteY4" fmla="*/ 1152197 h 1152197"/>
              <a:gd name="connsiteX0" fmla="*/ 0 w 3902093"/>
              <a:gd name="connsiteY0" fmla="*/ 1152197 h 1152197"/>
              <a:gd name="connsiteX1" fmla="*/ 2977412 w 3902093"/>
              <a:gd name="connsiteY1" fmla="*/ 0 h 1152197"/>
              <a:gd name="connsiteX2" fmla="*/ 3724323 w 3902093"/>
              <a:gd name="connsiteY2" fmla="*/ 32659 h 1152197"/>
              <a:gd name="connsiteX3" fmla="*/ 3902093 w 3902093"/>
              <a:gd name="connsiteY3" fmla="*/ 1152197 h 1152197"/>
              <a:gd name="connsiteX4" fmla="*/ 0 w 3902093"/>
              <a:gd name="connsiteY4" fmla="*/ 1152197 h 1152197"/>
              <a:gd name="connsiteX0" fmla="*/ 0 w 3902093"/>
              <a:gd name="connsiteY0" fmla="*/ 1138924 h 1138924"/>
              <a:gd name="connsiteX1" fmla="*/ 2730148 w 3902093"/>
              <a:gd name="connsiteY1" fmla="*/ 0 h 1138924"/>
              <a:gd name="connsiteX2" fmla="*/ 3724323 w 3902093"/>
              <a:gd name="connsiteY2" fmla="*/ 19386 h 1138924"/>
              <a:gd name="connsiteX3" fmla="*/ 3902093 w 3902093"/>
              <a:gd name="connsiteY3" fmla="*/ 1138924 h 1138924"/>
              <a:gd name="connsiteX4" fmla="*/ 0 w 3902093"/>
              <a:gd name="connsiteY4" fmla="*/ 1138924 h 113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093" h="1138924">
                <a:moveTo>
                  <a:pt x="0" y="1138924"/>
                </a:moveTo>
                <a:lnTo>
                  <a:pt x="2730148" y="0"/>
                </a:lnTo>
                <a:lnTo>
                  <a:pt x="3724323" y="19386"/>
                </a:lnTo>
                <a:lnTo>
                  <a:pt x="3902093" y="1138924"/>
                </a:lnTo>
                <a:lnTo>
                  <a:pt x="0" y="113892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34964" y="5127214"/>
            <a:ext cx="11161980" cy="38398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 rot="16200000">
            <a:off x="768379" y="3093605"/>
            <a:ext cx="3290216" cy="776247"/>
          </a:xfrm>
          <a:custGeom>
            <a:avLst/>
            <a:gdLst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3902093 w 3902093"/>
              <a:gd name="connsiteY2" fmla="*/ 1271914 h 1271914"/>
              <a:gd name="connsiteX3" fmla="*/ 0 w 3902093"/>
              <a:gd name="connsiteY3" fmla="*/ 1271914 h 1271914"/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3042301 w 3902093"/>
              <a:gd name="connsiteY2" fmla="*/ 17091 h 1271914"/>
              <a:gd name="connsiteX3" fmla="*/ 3902093 w 3902093"/>
              <a:gd name="connsiteY3" fmla="*/ 1271914 h 1271914"/>
              <a:gd name="connsiteX4" fmla="*/ 0 w 3902093"/>
              <a:gd name="connsiteY4" fmla="*/ 1271914 h 1271914"/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2803016 w 3902093"/>
              <a:gd name="connsiteY2" fmla="*/ 68369 h 1271914"/>
              <a:gd name="connsiteX3" fmla="*/ 3902093 w 3902093"/>
              <a:gd name="connsiteY3" fmla="*/ 1271914 h 1271914"/>
              <a:gd name="connsiteX4" fmla="*/ 0 w 3902093"/>
              <a:gd name="connsiteY4" fmla="*/ 1271914 h 1271914"/>
              <a:gd name="connsiteX0" fmla="*/ 0 w 3902093"/>
              <a:gd name="connsiteY0" fmla="*/ 1203545 h 1203545"/>
              <a:gd name="connsiteX1" fmla="*/ 3132794 w 3902093"/>
              <a:gd name="connsiteY1" fmla="*/ 17092 h 1203545"/>
              <a:gd name="connsiteX2" fmla="*/ 2803016 w 3902093"/>
              <a:gd name="connsiteY2" fmla="*/ 0 h 1203545"/>
              <a:gd name="connsiteX3" fmla="*/ 3902093 w 3902093"/>
              <a:gd name="connsiteY3" fmla="*/ 1203545 h 1203545"/>
              <a:gd name="connsiteX4" fmla="*/ 0 w 3902093"/>
              <a:gd name="connsiteY4" fmla="*/ 1203545 h 1203545"/>
              <a:gd name="connsiteX0" fmla="*/ 0 w 3902093"/>
              <a:gd name="connsiteY0" fmla="*/ 1203545 h 1203545"/>
              <a:gd name="connsiteX1" fmla="*/ 2594409 w 3902093"/>
              <a:gd name="connsiteY1" fmla="*/ 85459 h 1203545"/>
              <a:gd name="connsiteX2" fmla="*/ 2803016 w 3902093"/>
              <a:gd name="connsiteY2" fmla="*/ 0 h 1203545"/>
              <a:gd name="connsiteX3" fmla="*/ 3902093 w 3902093"/>
              <a:gd name="connsiteY3" fmla="*/ 1203545 h 1203545"/>
              <a:gd name="connsiteX4" fmla="*/ 0 w 3902093"/>
              <a:gd name="connsiteY4" fmla="*/ 1203545 h 1203545"/>
              <a:gd name="connsiteX0" fmla="*/ 0 w 3902093"/>
              <a:gd name="connsiteY0" fmla="*/ 1212091 h 1212091"/>
              <a:gd name="connsiteX1" fmla="*/ 2594409 w 3902093"/>
              <a:gd name="connsiteY1" fmla="*/ 94005 h 1212091"/>
              <a:gd name="connsiteX2" fmla="*/ 3119210 w 3902093"/>
              <a:gd name="connsiteY2" fmla="*/ 0 h 1212091"/>
              <a:gd name="connsiteX3" fmla="*/ 3902093 w 3902093"/>
              <a:gd name="connsiteY3" fmla="*/ 1212091 h 1212091"/>
              <a:gd name="connsiteX4" fmla="*/ 0 w 3902093"/>
              <a:gd name="connsiteY4" fmla="*/ 1212091 h 1212091"/>
              <a:gd name="connsiteX0" fmla="*/ 0 w 3902093"/>
              <a:gd name="connsiteY0" fmla="*/ 1212091 h 1212091"/>
              <a:gd name="connsiteX1" fmla="*/ 2816599 w 3902093"/>
              <a:gd name="connsiteY1" fmla="*/ 8547 h 1212091"/>
              <a:gd name="connsiteX2" fmla="*/ 3119210 w 3902093"/>
              <a:gd name="connsiteY2" fmla="*/ 0 h 1212091"/>
              <a:gd name="connsiteX3" fmla="*/ 3902093 w 3902093"/>
              <a:gd name="connsiteY3" fmla="*/ 1212091 h 1212091"/>
              <a:gd name="connsiteX4" fmla="*/ 0 w 3902093"/>
              <a:gd name="connsiteY4" fmla="*/ 1212091 h 1212091"/>
              <a:gd name="connsiteX0" fmla="*/ 0 w 3902093"/>
              <a:gd name="connsiteY0" fmla="*/ 1203544 h 1203544"/>
              <a:gd name="connsiteX1" fmla="*/ 2816599 w 3902093"/>
              <a:gd name="connsiteY1" fmla="*/ 0 h 1203544"/>
              <a:gd name="connsiteX2" fmla="*/ 3153393 w 3902093"/>
              <a:gd name="connsiteY2" fmla="*/ 17091 h 1203544"/>
              <a:gd name="connsiteX3" fmla="*/ 3902093 w 3902093"/>
              <a:gd name="connsiteY3" fmla="*/ 1203544 h 1203544"/>
              <a:gd name="connsiteX4" fmla="*/ 0 w 3902093"/>
              <a:gd name="connsiteY4" fmla="*/ 1203544 h 1203544"/>
              <a:gd name="connsiteX0" fmla="*/ 0 w 3902093"/>
              <a:gd name="connsiteY0" fmla="*/ 1194995 h 1194995"/>
              <a:gd name="connsiteX1" fmla="*/ 2790959 w 3902093"/>
              <a:gd name="connsiteY1" fmla="*/ 0 h 1194995"/>
              <a:gd name="connsiteX2" fmla="*/ 3153393 w 3902093"/>
              <a:gd name="connsiteY2" fmla="*/ 8542 h 1194995"/>
              <a:gd name="connsiteX3" fmla="*/ 3902093 w 3902093"/>
              <a:gd name="connsiteY3" fmla="*/ 1194995 h 1194995"/>
              <a:gd name="connsiteX4" fmla="*/ 0 w 3902093"/>
              <a:gd name="connsiteY4" fmla="*/ 1194995 h 1194995"/>
              <a:gd name="connsiteX0" fmla="*/ 0 w 3902093"/>
              <a:gd name="connsiteY0" fmla="*/ 1186453 h 1186453"/>
              <a:gd name="connsiteX1" fmla="*/ 2534119 w 3902093"/>
              <a:gd name="connsiteY1" fmla="*/ 4471 h 1186453"/>
              <a:gd name="connsiteX2" fmla="*/ 3153393 w 3902093"/>
              <a:gd name="connsiteY2" fmla="*/ 0 h 1186453"/>
              <a:gd name="connsiteX3" fmla="*/ 3902093 w 3902093"/>
              <a:gd name="connsiteY3" fmla="*/ 1186453 h 1186453"/>
              <a:gd name="connsiteX4" fmla="*/ 0 w 3902093"/>
              <a:gd name="connsiteY4" fmla="*/ 1186453 h 1186453"/>
              <a:gd name="connsiteX0" fmla="*/ 0 w 3902093"/>
              <a:gd name="connsiteY0" fmla="*/ 1181982 h 1181982"/>
              <a:gd name="connsiteX1" fmla="*/ 2534119 w 3902093"/>
              <a:gd name="connsiteY1" fmla="*/ 0 h 1181982"/>
              <a:gd name="connsiteX2" fmla="*/ 2965703 w 3902093"/>
              <a:gd name="connsiteY2" fmla="*/ 21555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  <a:gd name="connsiteX0" fmla="*/ 0 w 3902093"/>
              <a:gd name="connsiteY0" fmla="*/ 1181982 h 1181982"/>
              <a:gd name="connsiteX1" fmla="*/ 2484727 w 3902093"/>
              <a:gd name="connsiteY1" fmla="*/ 0 h 1181982"/>
              <a:gd name="connsiteX2" fmla="*/ 2965703 w 3902093"/>
              <a:gd name="connsiteY2" fmla="*/ 21555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  <a:gd name="connsiteX0" fmla="*/ 0 w 3902093"/>
              <a:gd name="connsiteY0" fmla="*/ 1181982 h 1181982"/>
              <a:gd name="connsiteX1" fmla="*/ 2484727 w 3902093"/>
              <a:gd name="connsiteY1" fmla="*/ 0 h 1181982"/>
              <a:gd name="connsiteX2" fmla="*/ 2874485 w 3902093"/>
              <a:gd name="connsiteY2" fmla="*/ 21554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093" h="1181982">
                <a:moveTo>
                  <a:pt x="0" y="1181982"/>
                </a:moveTo>
                <a:lnTo>
                  <a:pt x="2484727" y="0"/>
                </a:lnTo>
                <a:lnTo>
                  <a:pt x="2874485" y="21554"/>
                </a:lnTo>
                <a:lnTo>
                  <a:pt x="3902093" y="1181982"/>
                </a:lnTo>
                <a:lnTo>
                  <a:pt x="0" y="118198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3759" y="502669"/>
            <a:ext cx="10864482" cy="685468"/>
            <a:chOff x="334139" y="254841"/>
            <a:chExt cx="11569298" cy="685468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334139" y="929609"/>
              <a:ext cx="11569298" cy="10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09811" y="254841"/>
              <a:ext cx="11451364" cy="649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숙소의 가격을 책정하는 요소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는 수요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/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공급 정도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숙소 내 가구 및 인테리어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숙소 청결 상태 등</a:t>
              </a:r>
              <a:endPara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ko-KR" altLang="en-US" sz="16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숙소의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Quality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에 대한 정도가 주요 요소이나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특정 기준 부재로 인한 객관성 미흡의 문제점이 존재함</a:t>
              </a:r>
              <a:endPara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87528" y="53501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As-Is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문제점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01610" y="1836625"/>
            <a:ext cx="3945309" cy="1108350"/>
            <a:chOff x="695057" y="1620172"/>
            <a:chExt cx="4244411" cy="1260000"/>
          </a:xfrm>
        </p:grpSpPr>
        <p:sp>
          <p:nvSpPr>
            <p:cNvPr id="18" name="직사각형 17"/>
            <p:cNvSpPr/>
            <p:nvPr/>
          </p:nvSpPr>
          <p:spPr>
            <a:xfrm>
              <a:off x="695057" y="1620172"/>
              <a:ext cx="4244411" cy="324000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300"/>
                </a:spcBef>
              </a:pP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1. </a:t>
              </a:r>
              <a:r>
                <a:rPr lang="ko-KR" altLang="en-US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수요와 공급의 법칙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5057" y="1944172"/>
              <a:ext cx="4244411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평일과 주말의 고객 수요 차이</a:t>
              </a:r>
              <a:endPara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성수기와 비수기의 고객 수요 차이</a:t>
              </a:r>
              <a:endPara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인기 장소</a:t>
              </a:r>
              <a:r>
                <a:rPr lang="en-US" altLang="ko-KR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(Hot spot)</a:t>
              </a:r>
              <a:r>
                <a:rPr lang="ko-KR" altLang="en-US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의</a:t>
              </a:r>
              <a:r>
                <a:rPr lang="en-US" altLang="ko-KR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트렌드 변화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801610" y="2992689"/>
            <a:ext cx="3945309" cy="1108350"/>
            <a:chOff x="695057" y="3278056"/>
            <a:chExt cx="4244411" cy="1260000"/>
          </a:xfrm>
        </p:grpSpPr>
        <p:sp>
          <p:nvSpPr>
            <p:cNvPr id="23" name="직사각형 22"/>
            <p:cNvSpPr/>
            <p:nvPr/>
          </p:nvSpPr>
          <p:spPr>
            <a:xfrm>
              <a:off x="695057" y="3602056"/>
              <a:ext cx="4244411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숙소의 인테리어 분위기</a:t>
              </a:r>
              <a:endPara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숙소 배치 가구의 </a:t>
              </a:r>
              <a:r>
                <a:rPr lang="en-US" altLang="ko-KR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Quality </a:t>
              </a:r>
              <a:r>
                <a:rPr lang="ko-KR" altLang="en-US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및 부대시설</a:t>
              </a:r>
              <a:endPara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가구</a:t>
              </a:r>
              <a:r>
                <a:rPr lang="en-US" altLang="ko-KR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및 구성품의 감가상각 정도 및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교체주기</a:t>
              </a:r>
              <a:endPara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95057" y="3278056"/>
              <a:ext cx="4244411" cy="324000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300"/>
                </a:spcBef>
              </a:pP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2. </a:t>
              </a:r>
              <a:r>
                <a:rPr lang="ko-KR" altLang="en-US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숙소 구성 용품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801610" y="4148753"/>
            <a:ext cx="3945309" cy="882622"/>
            <a:chOff x="695057" y="4935940"/>
            <a:chExt cx="4244411" cy="1003387"/>
          </a:xfrm>
        </p:grpSpPr>
        <p:sp>
          <p:nvSpPr>
            <p:cNvPr id="24" name="직사각형 23"/>
            <p:cNvSpPr/>
            <p:nvPr/>
          </p:nvSpPr>
          <p:spPr>
            <a:xfrm>
              <a:off x="695057" y="5259940"/>
              <a:ext cx="4244411" cy="679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숙소 청소 비용</a:t>
              </a:r>
              <a:endPara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숙소 청결 상태의 정도</a:t>
              </a:r>
              <a:endPara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95057" y="4935940"/>
              <a:ext cx="4244411" cy="324000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300"/>
                </a:spcBef>
              </a:pP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3. </a:t>
              </a:r>
              <a:r>
                <a:rPr lang="ko-KR" altLang="en-US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숙소 청결 상태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334964" y="1756757"/>
            <a:ext cx="1698936" cy="324000"/>
          </a:xfrm>
          <a:prstGeom prst="rect">
            <a:avLst/>
          </a:prstGeom>
          <a:solidFill>
            <a:srgbClr val="8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마케팅 본질 </a:t>
            </a:r>
            <a:r>
              <a:rPr lang="en-US" altLang="ko-KR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4P</a:t>
            </a:r>
            <a:endParaRPr lang="ko-KR" altLang="en-US" sz="1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4964" y="2180051"/>
            <a:ext cx="1698936" cy="400210"/>
          </a:xfrm>
          <a:prstGeom prst="rect">
            <a:avLst/>
          </a:prstGeom>
          <a:solidFill>
            <a:srgbClr val="FFD0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Product</a:t>
            </a:r>
            <a:endParaRPr lang="ko-KR" altLang="en-US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4964" y="2656620"/>
            <a:ext cx="1698936" cy="400210"/>
          </a:xfrm>
          <a:prstGeom prst="rect">
            <a:avLst/>
          </a:prstGeom>
          <a:solidFill>
            <a:srgbClr val="FFD0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Price</a:t>
            </a:r>
            <a:endParaRPr lang="ko-KR" altLang="en-US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4964" y="3133189"/>
            <a:ext cx="1698936" cy="400210"/>
          </a:xfrm>
          <a:prstGeom prst="rect">
            <a:avLst/>
          </a:prstGeom>
          <a:solidFill>
            <a:srgbClr val="FFD0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Place</a:t>
            </a:r>
            <a:endParaRPr lang="ko-KR" altLang="en-US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4964" y="3609757"/>
            <a:ext cx="1698936" cy="400210"/>
          </a:xfrm>
          <a:prstGeom prst="rect">
            <a:avLst/>
          </a:prstGeom>
          <a:solidFill>
            <a:srgbClr val="FFD0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Promotion</a:t>
            </a:r>
            <a:endParaRPr lang="ko-KR" altLang="en-US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221054" y="1890159"/>
            <a:ext cx="3635984" cy="31412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265113" indent="-265113" algn="ctr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평일과 주말 가격 차이에 대한 기준 미흡</a:t>
            </a:r>
            <a:endParaRPr lang="en-US" altLang="ko-KR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5113" indent="-265113" algn="ctr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성수기와 비수기의 정의 기준 부재</a:t>
            </a:r>
            <a:endParaRPr lang="en-US" altLang="ko-KR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5113" indent="-265113" algn="ctr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인기 장소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트렌드에 대한 기준 부재</a:t>
            </a:r>
            <a:endParaRPr lang="en-US" altLang="ko-KR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en-US" altLang="ko-KR" sz="1400" b="1" i="1" u="sng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b="1" i="1" u="sng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b="1" i="1" u="sng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기준이 없는 주관적 가격 책정 문제</a:t>
            </a:r>
            <a:endParaRPr lang="ko-KR" altLang="en-US" sz="1400" b="1" i="1" u="sng" dirty="0">
              <a:solidFill>
                <a:srgbClr val="8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801610" y="1430902"/>
            <a:ext cx="3945309" cy="351997"/>
            <a:chOff x="2801610" y="1334650"/>
            <a:chExt cx="3945309" cy="351997"/>
          </a:xfrm>
        </p:grpSpPr>
        <p:sp>
          <p:nvSpPr>
            <p:cNvPr id="32" name="직사각형 31"/>
            <p:cNvSpPr/>
            <p:nvPr/>
          </p:nvSpPr>
          <p:spPr>
            <a:xfrm>
              <a:off x="2819198" y="1334650"/>
              <a:ext cx="3927721" cy="3339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숙박업 </a:t>
              </a:r>
              <a:r>
                <a:rPr lang="en-US" altLang="ko-KR" b="1" dirty="0">
                  <a:solidFill>
                    <a:srgbClr val="0000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Price</a:t>
              </a:r>
              <a:r>
                <a:rPr lang="ko-KR" altLang="en-US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책정 요소</a:t>
              </a:r>
              <a:endParaRPr lang="en-US" altLang="ko-KR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2801610" y="1686647"/>
              <a:ext cx="3945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8221053" y="1430902"/>
            <a:ext cx="3635983" cy="351997"/>
            <a:chOff x="2801610" y="1334650"/>
            <a:chExt cx="3945309" cy="351997"/>
          </a:xfrm>
        </p:grpSpPr>
        <p:sp>
          <p:nvSpPr>
            <p:cNvPr id="64" name="직사각형 63"/>
            <p:cNvSpPr/>
            <p:nvPr/>
          </p:nvSpPr>
          <p:spPr>
            <a:xfrm>
              <a:off x="2819198" y="1334650"/>
              <a:ext cx="3927721" cy="3339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As-Is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문제점</a:t>
              </a:r>
              <a:endParaRPr lang="en-US" altLang="ko-KR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2801610" y="1686647"/>
              <a:ext cx="3945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536961" y="5626341"/>
            <a:ext cx="11118079" cy="742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 indent="-2000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주관적인 가격 책정 문제점에 대한 </a:t>
            </a:r>
            <a:r>
              <a:rPr lang="ko-KR" altLang="en-US" sz="1600" b="1" i="1" u="sng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적절한 기준 마련 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통해</a:t>
            </a:r>
            <a:endParaRPr lang="en-US" altLang="ko-KR" sz="16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58750" algn="ctr">
              <a:spcBef>
                <a:spcPts val="600"/>
              </a:spcBef>
            </a:pPr>
            <a:r>
              <a:rPr lang="ko-KR" altLang="en-US" sz="1600" b="1" i="1" u="sng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고객과 호스트의 신뢰성 문제 회복 및 가격 안정성</a:t>
            </a:r>
            <a:r>
              <a:rPr lang="en-US" altLang="ko-KR" sz="1600" b="1" i="1" u="sng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i="1" u="sng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규격화 필요</a:t>
            </a:r>
          </a:p>
        </p:txBody>
      </p:sp>
      <p:sp>
        <p:nvSpPr>
          <p:cNvPr id="70" name="오른쪽 중괄호 69"/>
          <p:cNvSpPr/>
          <p:nvPr/>
        </p:nvSpPr>
        <p:spPr>
          <a:xfrm>
            <a:off x="6784757" y="3164617"/>
            <a:ext cx="308856" cy="1870320"/>
          </a:xfrm>
          <a:prstGeom prst="rightBrace">
            <a:avLst>
              <a:gd name="adj1" fmla="val 8333"/>
              <a:gd name="adj2" fmla="val 700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96455" y="4467711"/>
            <a:ext cx="1145136" cy="493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객관적 가격</a:t>
            </a:r>
            <a:br>
              <a:rPr lang="en-US" altLang="ko-KR" sz="11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기준 존재 영역</a:t>
            </a:r>
            <a:endParaRPr lang="en-US" altLang="ko-KR" sz="11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12332" y="2438176"/>
            <a:ext cx="1170774" cy="493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객관적 가격</a:t>
            </a:r>
            <a:br>
              <a:rPr lang="en-US" altLang="ko-KR" sz="11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기준 부재 영역</a:t>
            </a:r>
            <a:endParaRPr lang="en-US" altLang="ko-KR" sz="11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23643" y="102838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개요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27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실외, 건물, 도시, 대형이(가) 표시된 사진&#10;&#10;자동 생성된 설명">
            <a:extLst>
              <a:ext uri="{FF2B5EF4-FFF2-40B4-BE49-F238E27FC236}">
                <a16:creationId xmlns:a16="http://schemas.microsoft.com/office/drawing/2014/main" id="{A9206CE9-9A28-4167-AB5D-0E9C4E6E0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903D80B-55E1-4059-95C5-984D1F2F41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915048" y="234320"/>
            <a:ext cx="1210097" cy="13217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E08332-6AC6-4ADC-9F29-31B76672FD64}"/>
              </a:ext>
            </a:extLst>
          </p:cNvPr>
          <p:cNvSpPr/>
          <p:nvPr/>
        </p:nvSpPr>
        <p:spPr>
          <a:xfrm>
            <a:off x="87528" y="53501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As-Is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문제점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1B840E-6C00-4FE4-B369-1A7D433A4958}"/>
              </a:ext>
            </a:extLst>
          </p:cNvPr>
          <p:cNvSpPr/>
          <p:nvPr/>
        </p:nvSpPr>
        <p:spPr>
          <a:xfrm>
            <a:off x="9523643" y="102838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개요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3759" y="555475"/>
            <a:ext cx="10864482" cy="649481"/>
            <a:chOff x="334139" y="307647"/>
            <a:chExt cx="11569298" cy="649481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334139" y="929609"/>
              <a:ext cx="11569298" cy="10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18744" y="307647"/>
              <a:ext cx="11451364" cy="649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3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What is Value? </a:t>
              </a: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536961" y="5589187"/>
            <a:ext cx="11118079" cy="742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 indent="-2000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판매자 간 신뢰도 상승 효과로 인한 산업 활성화 </a:t>
            </a:r>
            <a:r>
              <a:rPr lang="en-US" altLang="ko-KR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매출 증대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447599" y="1666558"/>
            <a:ext cx="1698936" cy="324000"/>
          </a:xfrm>
          <a:prstGeom prst="rect">
            <a:avLst/>
          </a:prstGeom>
          <a:solidFill>
            <a:srgbClr val="8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698959" y="1666558"/>
            <a:ext cx="1698936" cy="324000"/>
          </a:xfrm>
          <a:prstGeom prst="rect">
            <a:avLst/>
          </a:prstGeom>
          <a:solidFill>
            <a:srgbClr val="8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Host</a:t>
            </a:r>
            <a:endParaRPr lang="ko-KR" altLang="en-US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9124" y="2270971"/>
            <a:ext cx="2995886" cy="930269"/>
          </a:xfrm>
          <a:prstGeom prst="rect">
            <a:avLst/>
          </a:prstGeom>
          <a:solidFill>
            <a:srgbClr val="FFD0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가격에 대한 신뢰성</a:t>
            </a:r>
            <a:endParaRPr lang="en-US" altLang="ko-KR" sz="16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89984" y="2267546"/>
            <a:ext cx="3502892" cy="403027"/>
          </a:xfrm>
          <a:prstGeom prst="rect">
            <a:avLst/>
          </a:prstGeom>
          <a:solidFill>
            <a:srgbClr val="FFD0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고객의 신뢰 확보</a:t>
            </a:r>
            <a:endParaRPr lang="en-US" altLang="ko-KR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73279" y="1666558"/>
            <a:ext cx="1698936" cy="324000"/>
          </a:xfrm>
          <a:prstGeom prst="rect">
            <a:avLst/>
          </a:prstGeom>
          <a:solidFill>
            <a:srgbClr val="8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핵심 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Point</a:t>
            </a:r>
            <a:endParaRPr lang="ko-KR" altLang="en-US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9124" y="3492206"/>
            <a:ext cx="2995886" cy="930269"/>
          </a:xfrm>
          <a:prstGeom prst="rect">
            <a:avLst/>
          </a:prstGeom>
          <a:solidFill>
            <a:srgbClr val="FFD0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숙소 이용에 대한 만족도</a:t>
            </a:r>
            <a:endParaRPr lang="en-US" altLang="ko-KR" sz="16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89984" y="2847082"/>
            <a:ext cx="3502892" cy="403027"/>
          </a:xfrm>
          <a:prstGeom prst="rect">
            <a:avLst/>
          </a:prstGeom>
          <a:solidFill>
            <a:srgbClr val="FFD0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재방문율 증가 가능성</a:t>
            </a:r>
            <a:endParaRPr lang="en-US" altLang="ko-KR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89984" y="3426618"/>
            <a:ext cx="3502892" cy="403027"/>
          </a:xfrm>
          <a:prstGeom prst="rect">
            <a:avLst/>
          </a:prstGeom>
          <a:solidFill>
            <a:srgbClr val="FFD0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숙박업 가격 </a:t>
            </a:r>
            <a:r>
              <a:rPr lang="ko-KR" altLang="en-US" sz="1400" b="1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규격화에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대한 가이드</a:t>
            </a:r>
            <a:endParaRPr lang="en-US" altLang="ko-KR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이등변 삼각형 27"/>
          <p:cNvSpPr/>
          <p:nvPr/>
        </p:nvSpPr>
        <p:spPr>
          <a:xfrm rot="10800000">
            <a:off x="366259" y="4659693"/>
            <a:ext cx="11288780" cy="337550"/>
          </a:xfrm>
          <a:prstGeom prst="triangle">
            <a:avLst>
              <a:gd name="adj" fmla="val 49829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89984" y="4006154"/>
            <a:ext cx="3502892" cy="403027"/>
          </a:xfrm>
          <a:prstGeom prst="rect">
            <a:avLst/>
          </a:prstGeom>
          <a:solidFill>
            <a:srgbClr val="FFD0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 객관적 가격 책정 숙소 대비 경쟁력 강화</a:t>
            </a:r>
            <a:endParaRPr lang="en-US" altLang="ko-KR" sz="16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55229" y="2276389"/>
            <a:ext cx="2183188" cy="546699"/>
          </a:xfrm>
          <a:prstGeom prst="rect">
            <a:avLst/>
          </a:prstGeom>
          <a:solidFill>
            <a:srgbClr val="0052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ko-KR" altLang="en-US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수요와 공급 수치화</a:t>
            </a:r>
            <a:endParaRPr lang="en-US" altLang="ko-KR" sz="16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55229" y="3074850"/>
            <a:ext cx="2183188" cy="546699"/>
          </a:xfrm>
          <a:prstGeom prst="rect">
            <a:avLst/>
          </a:prstGeom>
          <a:solidFill>
            <a:srgbClr val="0052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ko-KR" altLang="en-US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시기에 대한 객관적 정의</a:t>
            </a:r>
            <a:endParaRPr lang="en-US" altLang="ko-KR" sz="16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55229" y="3873311"/>
            <a:ext cx="2183188" cy="546699"/>
          </a:xfrm>
          <a:prstGeom prst="rect">
            <a:avLst/>
          </a:prstGeom>
          <a:solidFill>
            <a:srgbClr val="0052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ko-KR" altLang="en-US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리뷰 적절한 반영</a:t>
            </a:r>
            <a:endParaRPr lang="en-US" altLang="ko-KR" sz="16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1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실외, 건물, 도시, 대형이(가) 표시된 사진&#10;&#10;자동 생성된 설명">
            <a:extLst>
              <a:ext uri="{FF2B5EF4-FFF2-40B4-BE49-F238E27FC236}">
                <a16:creationId xmlns:a16="http://schemas.microsoft.com/office/drawing/2014/main" id="{5667F452-E042-4C9C-93F9-BE030060DA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2941F0-3644-4E42-9701-54B13F05635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915048" y="234320"/>
            <a:ext cx="1210097" cy="13217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1C6AEF-3CC0-44F1-9121-4A94FB959162}"/>
              </a:ext>
            </a:extLst>
          </p:cNvPr>
          <p:cNvSpPr/>
          <p:nvPr/>
        </p:nvSpPr>
        <p:spPr>
          <a:xfrm>
            <a:off x="87528" y="53501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As-Is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문제점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A30902-26D4-4A4D-AA66-68989ACD1A38}"/>
              </a:ext>
            </a:extLst>
          </p:cNvPr>
          <p:cNvSpPr/>
          <p:nvPr/>
        </p:nvSpPr>
        <p:spPr>
          <a:xfrm>
            <a:off x="9523643" y="102838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개요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66259" y="4324662"/>
            <a:ext cx="11288780" cy="38398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3759" y="555475"/>
            <a:ext cx="10864482" cy="649481"/>
            <a:chOff x="334139" y="307647"/>
            <a:chExt cx="11569298" cy="649481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334139" y="929609"/>
              <a:ext cx="11569298" cy="10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18744" y="307647"/>
              <a:ext cx="11451364" cy="649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36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How?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054766" y="1702950"/>
            <a:ext cx="1698936" cy="324000"/>
          </a:xfrm>
          <a:prstGeom prst="rect">
            <a:avLst/>
          </a:prstGeom>
          <a:solidFill>
            <a:srgbClr val="8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해결방안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06032" y="2278942"/>
            <a:ext cx="3996405" cy="1701081"/>
          </a:xfrm>
          <a:prstGeom prst="rect">
            <a:avLst/>
          </a:prstGeom>
          <a:solidFill>
            <a:srgbClr val="FFD0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수요 파악에 대한 기준을 탐색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주말과 평일의 합리적인 가격 차이 기준을 마련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성수기와 비수기의 정의에 대한 기준 마련을 위한 탐색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 내용을 반영하여 종합적인 빅데이터 모델링을 수행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36961" y="4990744"/>
            <a:ext cx="11118079" cy="1317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 indent="-2000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주어진 변수를 활용하여 분석 후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이를 활용한 객관적 가격 기준 기준을 마련하겠음</a:t>
            </a:r>
            <a:endParaRPr lang="en-US" altLang="ko-KR" sz="16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58775" indent="-2000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하지만 향후 부족한 영역에 대한 분석을 수행한 고도화 필요함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805762" y="2261003"/>
            <a:ext cx="4365476" cy="1701081"/>
          </a:xfrm>
          <a:prstGeom prst="rect">
            <a:avLst/>
          </a:prstGeom>
          <a:solidFill>
            <a:srgbClr val="FFD0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ko-KR" altLang="en-US" sz="1200" b="1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숙박가능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날짜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고객의 숙박 이용일</a:t>
            </a:r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리뷰 수</a:t>
            </a:r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algn="ctr">
              <a:spcBef>
                <a:spcPts val="300"/>
              </a:spcBef>
            </a:pP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고객의 리뷰 정보 반영</a:t>
            </a:r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평균 리뷰 수</a:t>
            </a:r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algn="ctr">
              <a:spcBef>
                <a:spcPts val="300"/>
              </a:spcBef>
            </a:pP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위치정보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룸 타입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．</a:t>
            </a:r>
            <a:endParaRPr lang="en-US" altLang="ko-KR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．</a:t>
            </a:r>
            <a:endParaRPr lang="en-US" altLang="ko-KR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0009B4-9378-4258-BAC4-2474798DBFED}"/>
              </a:ext>
            </a:extLst>
          </p:cNvPr>
          <p:cNvSpPr/>
          <p:nvPr/>
        </p:nvSpPr>
        <p:spPr>
          <a:xfrm>
            <a:off x="8139032" y="1702950"/>
            <a:ext cx="1698936" cy="324000"/>
          </a:xfrm>
          <a:prstGeom prst="rect">
            <a:avLst/>
          </a:prstGeom>
          <a:solidFill>
            <a:srgbClr val="8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주어진 조건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B374A-B033-495A-B6A6-39459F487D39}"/>
              </a:ext>
            </a:extLst>
          </p:cNvPr>
          <p:cNvSpPr txBox="1"/>
          <p:nvPr/>
        </p:nvSpPr>
        <p:spPr>
          <a:xfrm>
            <a:off x="5203521" y="2721114"/>
            <a:ext cx="1288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But,</a:t>
            </a:r>
            <a:endParaRPr lang="ko-KR" altLang="en-US" sz="4000" b="1" i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40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AEF6F513-9E9F-453D-922F-9E0F8786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15048" y="234320"/>
            <a:ext cx="1210097" cy="132177"/>
          </a:xfrm>
          <a:prstGeom prst="rect">
            <a:avLst/>
          </a:prstGeom>
        </p:spPr>
      </p:pic>
      <p:pic>
        <p:nvPicPr>
          <p:cNvPr id="26" name="Picture 4" descr="뉴욕 랜선여행 - 뉴욕혼자여행(덤보, 브루클린 브릿지, 자유의 여신상)">
            <a:extLst>
              <a:ext uri="{FF2B5EF4-FFF2-40B4-BE49-F238E27FC236}">
                <a16:creationId xmlns:a16="http://schemas.microsoft.com/office/drawing/2014/main" id="{C5691E8F-1E29-47DB-903D-544039E7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858"/>
            <a:ext cx="12192000" cy="687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663759" y="521919"/>
            <a:ext cx="10864482" cy="666218"/>
            <a:chOff x="334139" y="274091"/>
            <a:chExt cx="11569298" cy="666218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334139" y="929609"/>
              <a:ext cx="11569298" cy="10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09811" y="274091"/>
              <a:ext cx="11451364" cy="649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분석 프로젝트는 크게 </a:t>
              </a:r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  <a:r>
                <a:rPr lang="ko-KR" altLang="en-US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단계</a:t>
              </a:r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Data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파악 </a:t>
              </a: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EDA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및 </a:t>
              </a: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Feature</a:t>
              </a:r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생성 </a:t>
              </a: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– Modeling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및 평가</a:t>
              </a:r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</a:t>
              </a:r>
              <a:r>
                <a:rPr lang="ko-KR" altLang="en-US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로 나누어 </a:t>
              </a:r>
              <a:endParaRPr lang="en-US" altLang="ko-KR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ko-KR" altLang="en-US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수행되었으며</a:t>
              </a:r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흐름도는 아래와 같음</a:t>
              </a:r>
              <a:endParaRPr lang="en-US" altLang="ko-KR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0162627" y="2664793"/>
            <a:ext cx="1698936" cy="1465724"/>
          </a:xfrm>
          <a:prstGeom prst="rect">
            <a:avLst/>
          </a:prstGeom>
          <a:solidFill>
            <a:srgbClr val="FFD0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 모델 선택 </a:t>
            </a:r>
            <a:endParaRPr lang="en-US" altLang="ko-KR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</a:p>
          <a:p>
            <a:pPr algn="ctr">
              <a:spcBef>
                <a:spcPts val="300"/>
              </a:spcBef>
            </a:pP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Price 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36961" y="5530089"/>
            <a:ext cx="11118079" cy="742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 indent="-2000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주관적인 가격 책정 문제점에 대한 </a:t>
            </a:r>
            <a:r>
              <a:rPr lang="ko-KR" altLang="en-US" sz="1600" b="1" i="1" u="sng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적절한 기준 마련 </a:t>
            </a:r>
            <a:r>
              <a:rPr lang="ko-KR" altLang="en-US" sz="16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통해</a:t>
            </a:r>
            <a:endParaRPr lang="en-US" altLang="ko-KR" sz="16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58750" algn="ctr">
              <a:spcBef>
                <a:spcPts val="600"/>
              </a:spcBef>
            </a:pPr>
            <a:r>
              <a:rPr lang="ko-KR" altLang="en-US" sz="1600" b="1" i="1" u="sng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고객과 호스트의 신뢰성 문제 회복 및 가격 안정성</a:t>
            </a:r>
            <a:r>
              <a:rPr lang="en-US" altLang="ko-KR" sz="1600" b="1" i="1" u="sng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i="1" u="sng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규격화 필요</a:t>
            </a:r>
          </a:p>
        </p:txBody>
      </p:sp>
      <p:sp>
        <p:nvSpPr>
          <p:cNvPr id="41" name="이등변 삼각형 37">
            <a:extLst>
              <a:ext uri="{FF2B5EF4-FFF2-40B4-BE49-F238E27FC236}">
                <a16:creationId xmlns:a16="http://schemas.microsoft.com/office/drawing/2014/main" id="{5562D57B-05C3-4DCD-8E22-955A76A5EEE7}"/>
              </a:ext>
            </a:extLst>
          </p:cNvPr>
          <p:cNvSpPr/>
          <p:nvPr/>
        </p:nvSpPr>
        <p:spPr>
          <a:xfrm rot="16200000">
            <a:off x="8953645" y="2930408"/>
            <a:ext cx="1465724" cy="952242"/>
          </a:xfrm>
          <a:custGeom>
            <a:avLst/>
            <a:gdLst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3902093 w 3902093"/>
              <a:gd name="connsiteY2" fmla="*/ 1271914 h 1271914"/>
              <a:gd name="connsiteX3" fmla="*/ 0 w 3902093"/>
              <a:gd name="connsiteY3" fmla="*/ 1271914 h 1271914"/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3042301 w 3902093"/>
              <a:gd name="connsiteY2" fmla="*/ 17091 h 1271914"/>
              <a:gd name="connsiteX3" fmla="*/ 3902093 w 3902093"/>
              <a:gd name="connsiteY3" fmla="*/ 1271914 h 1271914"/>
              <a:gd name="connsiteX4" fmla="*/ 0 w 3902093"/>
              <a:gd name="connsiteY4" fmla="*/ 1271914 h 1271914"/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2803016 w 3902093"/>
              <a:gd name="connsiteY2" fmla="*/ 68369 h 1271914"/>
              <a:gd name="connsiteX3" fmla="*/ 3902093 w 3902093"/>
              <a:gd name="connsiteY3" fmla="*/ 1271914 h 1271914"/>
              <a:gd name="connsiteX4" fmla="*/ 0 w 3902093"/>
              <a:gd name="connsiteY4" fmla="*/ 1271914 h 1271914"/>
              <a:gd name="connsiteX0" fmla="*/ 0 w 3902093"/>
              <a:gd name="connsiteY0" fmla="*/ 1203545 h 1203545"/>
              <a:gd name="connsiteX1" fmla="*/ 3132794 w 3902093"/>
              <a:gd name="connsiteY1" fmla="*/ 17092 h 1203545"/>
              <a:gd name="connsiteX2" fmla="*/ 2803016 w 3902093"/>
              <a:gd name="connsiteY2" fmla="*/ 0 h 1203545"/>
              <a:gd name="connsiteX3" fmla="*/ 3902093 w 3902093"/>
              <a:gd name="connsiteY3" fmla="*/ 1203545 h 1203545"/>
              <a:gd name="connsiteX4" fmla="*/ 0 w 3902093"/>
              <a:gd name="connsiteY4" fmla="*/ 1203545 h 1203545"/>
              <a:gd name="connsiteX0" fmla="*/ 0 w 3902093"/>
              <a:gd name="connsiteY0" fmla="*/ 1203545 h 1203545"/>
              <a:gd name="connsiteX1" fmla="*/ 2594409 w 3902093"/>
              <a:gd name="connsiteY1" fmla="*/ 85459 h 1203545"/>
              <a:gd name="connsiteX2" fmla="*/ 2803016 w 3902093"/>
              <a:gd name="connsiteY2" fmla="*/ 0 h 1203545"/>
              <a:gd name="connsiteX3" fmla="*/ 3902093 w 3902093"/>
              <a:gd name="connsiteY3" fmla="*/ 1203545 h 1203545"/>
              <a:gd name="connsiteX4" fmla="*/ 0 w 3902093"/>
              <a:gd name="connsiteY4" fmla="*/ 1203545 h 1203545"/>
              <a:gd name="connsiteX0" fmla="*/ 0 w 3902093"/>
              <a:gd name="connsiteY0" fmla="*/ 1212091 h 1212091"/>
              <a:gd name="connsiteX1" fmla="*/ 2594409 w 3902093"/>
              <a:gd name="connsiteY1" fmla="*/ 94005 h 1212091"/>
              <a:gd name="connsiteX2" fmla="*/ 3119210 w 3902093"/>
              <a:gd name="connsiteY2" fmla="*/ 0 h 1212091"/>
              <a:gd name="connsiteX3" fmla="*/ 3902093 w 3902093"/>
              <a:gd name="connsiteY3" fmla="*/ 1212091 h 1212091"/>
              <a:gd name="connsiteX4" fmla="*/ 0 w 3902093"/>
              <a:gd name="connsiteY4" fmla="*/ 1212091 h 1212091"/>
              <a:gd name="connsiteX0" fmla="*/ 0 w 3902093"/>
              <a:gd name="connsiteY0" fmla="*/ 1212091 h 1212091"/>
              <a:gd name="connsiteX1" fmla="*/ 2816599 w 3902093"/>
              <a:gd name="connsiteY1" fmla="*/ 8547 h 1212091"/>
              <a:gd name="connsiteX2" fmla="*/ 3119210 w 3902093"/>
              <a:gd name="connsiteY2" fmla="*/ 0 h 1212091"/>
              <a:gd name="connsiteX3" fmla="*/ 3902093 w 3902093"/>
              <a:gd name="connsiteY3" fmla="*/ 1212091 h 1212091"/>
              <a:gd name="connsiteX4" fmla="*/ 0 w 3902093"/>
              <a:gd name="connsiteY4" fmla="*/ 1212091 h 1212091"/>
              <a:gd name="connsiteX0" fmla="*/ 0 w 3902093"/>
              <a:gd name="connsiteY0" fmla="*/ 1203544 h 1203544"/>
              <a:gd name="connsiteX1" fmla="*/ 2816599 w 3902093"/>
              <a:gd name="connsiteY1" fmla="*/ 0 h 1203544"/>
              <a:gd name="connsiteX2" fmla="*/ 3153393 w 3902093"/>
              <a:gd name="connsiteY2" fmla="*/ 17091 h 1203544"/>
              <a:gd name="connsiteX3" fmla="*/ 3902093 w 3902093"/>
              <a:gd name="connsiteY3" fmla="*/ 1203544 h 1203544"/>
              <a:gd name="connsiteX4" fmla="*/ 0 w 3902093"/>
              <a:gd name="connsiteY4" fmla="*/ 1203544 h 1203544"/>
              <a:gd name="connsiteX0" fmla="*/ 0 w 3902093"/>
              <a:gd name="connsiteY0" fmla="*/ 1194995 h 1194995"/>
              <a:gd name="connsiteX1" fmla="*/ 2790959 w 3902093"/>
              <a:gd name="connsiteY1" fmla="*/ 0 h 1194995"/>
              <a:gd name="connsiteX2" fmla="*/ 3153393 w 3902093"/>
              <a:gd name="connsiteY2" fmla="*/ 8542 h 1194995"/>
              <a:gd name="connsiteX3" fmla="*/ 3902093 w 3902093"/>
              <a:gd name="connsiteY3" fmla="*/ 1194995 h 1194995"/>
              <a:gd name="connsiteX4" fmla="*/ 0 w 3902093"/>
              <a:gd name="connsiteY4" fmla="*/ 1194995 h 1194995"/>
              <a:gd name="connsiteX0" fmla="*/ 0 w 3902093"/>
              <a:gd name="connsiteY0" fmla="*/ 1186453 h 1186453"/>
              <a:gd name="connsiteX1" fmla="*/ 2534119 w 3902093"/>
              <a:gd name="connsiteY1" fmla="*/ 4471 h 1186453"/>
              <a:gd name="connsiteX2" fmla="*/ 3153393 w 3902093"/>
              <a:gd name="connsiteY2" fmla="*/ 0 h 1186453"/>
              <a:gd name="connsiteX3" fmla="*/ 3902093 w 3902093"/>
              <a:gd name="connsiteY3" fmla="*/ 1186453 h 1186453"/>
              <a:gd name="connsiteX4" fmla="*/ 0 w 3902093"/>
              <a:gd name="connsiteY4" fmla="*/ 1186453 h 1186453"/>
              <a:gd name="connsiteX0" fmla="*/ 0 w 3902093"/>
              <a:gd name="connsiteY0" fmla="*/ 1181982 h 1181982"/>
              <a:gd name="connsiteX1" fmla="*/ 2534119 w 3902093"/>
              <a:gd name="connsiteY1" fmla="*/ 0 h 1181982"/>
              <a:gd name="connsiteX2" fmla="*/ 2965703 w 3902093"/>
              <a:gd name="connsiteY2" fmla="*/ 21555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  <a:gd name="connsiteX0" fmla="*/ 0 w 3902093"/>
              <a:gd name="connsiteY0" fmla="*/ 1181982 h 1181982"/>
              <a:gd name="connsiteX1" fmla="*/ 2484727 w 3902093"/>
              <a:gd name="connsiteY1" fmla="*/ 0 h 1181982"/>
              <a:gd name="connsiteX2" fmla="*/ 2965703 w 3902093"/>
              <a:gd name="connsiteY2" fmla="*/ 21555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  <a:gd name="connsiteX0" fmla="*/ 0 w 3902093"/>
              <a:gd name="connsiteY0" fmla="*/ 1160428 h 1160428"/>
              <a:gd name="connsiteX1" fmla="*/ 2596213 w 3902093"/>
              <a:gd name="connsiteY1" fmla="*/ 61314 h 1160428"/>
              <a:gd name="connsiteX2" fmla="*/ 2965703 w 3902093"/>
              <a:gd name="connsiteY2" fmla="*/ 1 h 1160428"/>
              <a:gd name="connsiteX3" fmla="*/ 3902093 w 3902093"/>
              <a:gd name="connsiteY3" fmla="*/ 1160428 h 1160428"/>
              <a:gd name="connsiteX4" fmla="*/ 0 w 3902093"/>
              <a:gd name="connsiteY4" fmla="*/ 1160428 h 1160428"/>
              <a:gd name="connsiteX0" fmla="*/ 0 w 3902093"/>
              <a:gd name="connsiteY0" fmla="*/ 1132808 h 1132808"/>
              <a:gd name="connsiteX1" fmla="*/ 2596213 w 3902093"/>
              <a:gd name="connsiteY1" fmla="*/ 33694 h 1132808"/>
              <a:gd name="connsiteX2" fmla="*/ 3817047 w 3902093"/>
              <a:gd name="connsiteY2" fmla="*/ 0 h 1132808"/>
              <a:gd name="connsiteX3" fmla="*/ 3902093 w 3902093"/>
              <a:gd name="connsiteY3" fmla="*/ 1132808 h 1132808"/>
              <a:gd name="connsiteX4" fmla="*/ 0 w 3902093"/>
              <a:gd name="connsiteY4" fmla="*/ 1132808 h 1132808"/>
              <a:gd name="connsiteX0" fmla="*/ 0 w 3930377"/>
              <a:gd name="connsiteY0" fmla="*/ 1126173 h 1126173"/>
              <a:gd name="connsiteX1" fmla="*/ 2596213 w 3930377"/>
              <a:gd name="connsiteY1" fmla="*/ 27059 h 1126173"/>
              <a:gd name="connsiteX2" fmla="*/ 3930377 w 3930377"/>
              <a:gd name="connsiteY2" fmla="*/ 0 h 1126173"/>
              <a:gd name="connsiteX3" fmla="*/ 3902093 w 3930377"/>
              <a:gd name="connsiteY3" fmla="*/ 1126173 h 1126173"/>
              <a:gd name="connsiteX4" fmla="*/ 0 w 3930377"/>
              <a:gd name="connsiteY4" fmla="*/ 1126173 h 1126173"/>
              <a:gd name="connsiteX0" fmla="*/ 0 w 3930377"/>
              <a:gd name="connsiteY0" fmla="*/ 1132292 h 1132292"/>
              <a:gd name="connsiteX1" fmla="*/ 2637424 w 3930377"/>
              <a:gd name="connsiteY1" fmla="*/ 0 h 1132292"/>
              <a:gd name="connsiteX2" fmla="*/ 3930377 w 3930377"/>
              <a:gd name="connsiteY2" fmla="*/ 6119 h 1132292"/>
              <a:gd name="connsiteX3" fmla="*/ 3902093 w 3930377"/>
              <a:gd name="connsiteY3" fmla="*/ 1132292 h 1132292"/>
              <a:gd name="connsiteX4" fmla="*/ 0 w 3930377"/>
              <a:gd name="connsiteY4" fmla="*/ 1132292 h 1132292"/>
              <a:gd name="connsiteX0" fmla="*/ 0 w 3930377"/>
              <a:gd name="connsiteY0" fmla="*/ 1152197 h 1152197"/>
              <a:gd name="connsiteX1" fmla="*/ 2977412 w 3930377"/>
              <a:gd name="connsiteY1" fmla="*/ 0 h 1152197"/>
              <a:gd name="connsiteX2" fmla="*/ 3930377 w 3930377"/>
              <a:gd name="connsiteY2" fmla="*/ 26024 h 1152197"/>
              <a:gd name="connsiteX3" fmla="*/ 3902093 w 3930377"/>
              <a:gd name="connsiteY3" fmla="*/ 1152197 h 1152197"/>
              <a:gd name="connsiteX4" fmla="*/ 0 w 3930377"/>
              <a:gd name="connsiteY4" fmla="*/ 1152197 h 1152197"/>
              <a:gd name="connsiteX0" fmla="*/ 0 w 3902093"/>
              <a:gd name="connsiteY0" fmla="*/ 1152197 h 1152197"/>
              <a:gd name="connsiteX1" fmla="*/ 2977412 w 3902093"/>
              <a:gd name="connsiteY1" fmla="*/ 0 h 1152197"/>
              <a:gd name="connsiteX2" fmla="*/ 3724323 w 3902093"/>
              <a:gd name="connsiteY2" fmla="*/ 32659 h 1152197"/>
              <a:gd name="connsiteX3" fmla="*/ 3902093 w 3902093"/>
              <a:gd name="connsiteY3" fmla="*/ 1152197 h 1152197"/>
              <a:gd name="connsiteX4" fmla="*/ 0 w 3902093"/>
              <a:gd name="connsiteY4" fmla="*/ 1152197 h 1152197"/>
              <a:gd name="connsiteX0" fmla="*/ 0 w 3902093"/>
              <a:gd name="connsiteY0" fmla="*/ 1138924 h 1138924"/>
              <a:gd name="connsiteX1" fmla="*/ 2730148 w 3902093"/>
              <a:gd name="connsiteY1" fmla="*/ 0 h 1138924"/>
              <a:gd name="connsiteX2" fmla="*/ 3724323 w 3902093"/>
              <a:gd name="connsiteY2" fmla="*/ 19386 h 1138924"/>
              <a:gd name="connsiteX3" fmla="*/ 3902093 w 3902093"/>
              <a:gd name="connsiteY3" fmla="*/ 1138924 h 1138924"/>
              <a:gd name="connsiteX4" fmla="*/ 0 w 3902093"/>
              <a:gd name="connsiteY4" fmla="*/ 1138924 h 113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093" h="1138924">
                <a:moveTo>
                  <a:pt x="0" y="1138924"/>
                </a:moveTo>
                <a:lnTo>
                  <a:pt x="2730148" y="0"/>
                </a:lnTo>
                <a:lnTo>
                  <a:pt x="3724323" y="19386"/>
                </a:lnTo>
                <a:lnTo>
                  <a:pt x="3902093" y="1138924"/>
                </a:lnTo>
                <a:lnTo>
                  <a:pt x="0" y="113892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7388B74-8DD7-45FD-9500-BA853E8D4FE0}"/>
              </a:ext>
            </a:extLst>
          </p:cNvPr>
          <p:cNvGrpSpPr/>
          <p:nvPr/>
        </p:nvGrpSpPr>
        <p:grpSpPr>
          <a:xfrm>
            <a:off x="663759" y="1845155"/>
            <a:ext cx="2395672" cy="2887710"/>
            <a:chOff x="695057" y="1620172"/>
            <a:chExt cx="4244411" cy="1260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6CA63CA-ED88-4D18-849E-A77A2EF03B77}"/>
                </a:ext>
              </a:extLst>
            </p:cNvPr>
            <p:cNvSpPr/>
            <p:nvPr/>
          </p:nvSpPr>
          <p:spPr>
            <a:xfrm>
              <a:off x="695057" y="1620172"/>
              <a:ext cx="4244411" cy="324000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ts val="300"/>
                </a:spcBef>
                <a:buAutoNum type="arabicPeriod"/>
              </a:pP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Data</a:t>
              </a:r>
              <a:r>
                <a:rPr lang="ko-KR" altLang="en-US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Structure </a:t>
              </a:r>
              <a:r>
                <a:rPr lang="ko-KR" altLang="en-US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파악 및 </a:t>
              </a: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Cleansing </a:t>
              </a:r>
              <a:r>
                <a:rPr lang="ko-KR" altLang="en-US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작업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F385BC1-EB92-4047-A9F0-CD7F42D035B0}"/>
                </a:ext>
              </a:extLst>
            </p:cNvPr>
            <p:cNvSpPr/>
            <p:nvPr/>
          </p:nvSpPr>
          <p:spPr>
            <a:xfrm>
              <a:off x="695057" y="1944172"/>
              <a:ext cx="4244411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분석 간 사용할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Dataset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內 각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feature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type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확인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Modeling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과정에 불필요한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feature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사전 제거 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feature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內 이상치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&amp; 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결측치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파악 후 대체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제거 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34EFA07-8A2E-4ADA-B6C5-0DE4BE13268B}"/>
              </a:ext>
            </a:extLst>
          </p:cNvPr>
          <p:cNvGrpSpPr/>
          <p:nvPr/>
        </p:nvGrpSpPr>
        <p:grpSpPr>
          <a:xfrm>
            <a:off x="3739236" y="1837500"/>
            <a:ext cx="2395672" cy="2891611"/>
            <a:chOff x="695057" y="1620172"/>
            <a:chExt cx="4244411" cy="126170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E39A604-24CF-4820-B3F3-67E4FEC74813}"/>
                </a:ext>
              </a:extLst>
            </p:cNvPr>
            <p:cNvSpPr/>
            <p:nvPr/>
          </p:nvSpPr>
          <p:spPr>
            <a:xfrm>
              <a:off x="695057" y="1620172"/>
              <a:ext cx="4244411" cy="324000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300"/>
                </a:spcBef>
              </a:pP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2. Feature Visualization </a:t>
              </a:r>
              <a:r>
                <a:rPr lang="ko-KR" altLang="en-US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및 </a:t>
              </a: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Feature </a:t>
              </a:r>
              <a:r>
                <a:rPr lang="ko-KR" altLang="en-US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생성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43F8D74-8AA3-4EFB-B0EA-5C4CA4A5A36E}"/>
                </a:ext>
              </a:extLst>
            </p:cNvPr>
            <p:cNvSpPr/>
            <p:nvPr/>
          </p:nvSpPr>
          <p:spPr>
            <a:xfrm>
              <a:off x="695057" y="1945874"/>
              <a:ext cx="4244411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Feature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의 다양한 시각화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타겟 변수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(Price)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와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feature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간의 관계 파악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CC4BC7E-4BA2-42EF-AF6C-882F31D4891B}"/>
              </a:ext>
            </a:extLst>
          </p:cNvPr>
          <p:cNvGrpSpPr/>
          <p:nvPr/>
        </p:nvGrpSpPr>
        <p:grpSpPr>
          <a:xfrm>
            <a:off x="6814714" y="1845155"/>
            <a:ext cx="2395672" cy="2887710"/>
            <a:chOff x="695057" y="1620172"/>
            <a:chExt cx="4244411" cy="1260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B90CD69-8CD6-4EA2-B687-2A19E50682F8}"/>
                </a:ext>
              </a:extLst>
            </p:cNvPr>
            <p:cNvSpPr/>
            <p:nvPr/>
          </p:nvSpPr>
          <p:spPr>
            <a:xfrm>
              <a:off x="695057" y="1620172"/>
              <a:ext cx="4244411" cy="324000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300"/>
                </a:spcBef>
              </a:pP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3. Modeling</a:t>
              </a:r>
              <a:r>
                <a:rPr lang="ko-KR" altLang="en-US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및 평가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9179C7-5B3D-4289-BD91-B9E21A4AC596}"/>
                </a:ext>
              </a:extLst>
            </p:cNvPr>
            <p:cNvSpPr/>
            <p:nvPr/>
          </p:nvSpPr>
          <p:spPr>
            <a:xfrm>
              <a:off x="695057" y="1944172"/>
              <a:ext cx="4244411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1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타켓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변수의 특성을 고려해 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Regression 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방법 선택 </a:t>
              </a:r>
              <a:endParaRPr lang="en-US" altLang="ko-KR" sz="11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모델 최적화를 위한 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Hyper-parameter search</a:t>
              </a: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1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Ensemble 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기법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(Random Forest/</a:t>
              </a:r>
              <a:r>
                <a:rPr lang="en-US" altLang="ko-KR" sz="11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XgBoost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등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 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활용</a:t>
              </a:r>
              <a:endParaRPr lang="en-US" altLang="ko-KR" sz="11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기법 간 예측 성능 비교</a:t>
              </a:r>
              <a:endParaRPr lang="en-US" altLang="ko-KR" sz="11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DAB8EAAD-591E-479E-8C4A-BE541C5DB8FB}"/>
              </a:ext>
            </a:extLst>
          </p:cNvPr>
          <p:cNvSpPr/>
          <p:nvPr/>
        </p:nvSpPr>
        <p:spPr>
          <a:xfrm rot="10800000">
            <a:off x="572783" y="4923840"/>
            <a:ext cx="11288780" cy="38398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EA876A-9DD1-41D8-A4D8-16D168B2B08F}"/>
              </a:ext>
            </a:extLst>
          </p:cNvPr>
          <p:cNvSpPr/>
          <p:nvPr/>
        </p:nvSpPr>
        <p:spPr>
          <a:xfrm>
            <a:off x="87528" y="53501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As-Is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E9755-7C60-460E-B3F3-39090F41EC9F}"/>
              </a:ext>
            </a:extLst>
          </p:cNvPr>
          <p:cNvSpPr/>
          <p:nvPr/>
        </p:nvSpPr>
        <p:spPr>
          <a:xfrm>
            <a:off x="9523643" y="102838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8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2E243D8-EE0A-44D5-A2E8-14E259E403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15048" y="234320"/>
            <a:ext cx="1210097" cy="132177"/>
          </a:xfrm>
          <a:prstGeom prst="rect">
            <a:avLst/>
          </a:prstGeom>
        </p:spPr>
      </p:pic>
      <p:pic>
        <p:nvPicPr>
          <p:cNvPr id="2052" name="Picture 4" descr="뉴욕 랜선여행 - 뉴욕혼자여행(덤보, 브루클린 브릿지, 자유의 여신상)">
            <a:extLst>
              <a:ext uri="{FF2B5EF4-FFF2-40B4-BE49-F238E27FC236}">
                <a16:creationId xmlns:a16="http://schemas.microsoft.com/office/drawing/2014/main" id="{B379D456-C2F3-46A6-AA4A-8255DF6E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858"/>
            <a:ext cx="12192000" cy="687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이등변 삼각형 66"/>
          <p:cNvSpPr/>
          <p:nvPr/>
        </p:nvSpPr>
        <p:spPr>
          <a:xfrm rot="10800000">
            <a:off x="3192324" y="3532726"/>
            <a:ext cx="5959888" cy="38398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3759" y="658832"/>
            <a:ext cx="10864482" cy="649481"/>
            <a:chOff x="334139" y="411004"/>
            <a:chExt cx="11569299" cy="649481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334139" y="929609"/>
              <a:ext cx="11569298" cy="10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52074" y="411004"/>
              <a:ext cx="11451364" cy="649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300"/>
                </a:spcBef>
              </a:pPr>
              <a:r>
                <a:rPr lang="en-US" altLang="ko-KR" sz="20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Data</a:t>
              </a:r>
              <a:r>
                <a:rPr lang="ko-KR" altLang="en-US" sz="20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Structure </a:t>
              </a:r>
              <a:r>
                <a:rPr lang="ko-KR" altLang="en-US" sz="20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파악 및 </a:t>
              </a:r>
              <a:r>
                <a:rPr lang="en-US" altLang="ko-KR" sz="20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Cleansing </a:t>
              </a:r>
              <a:r>
                <a:rPr lang="ko-KR" altLang="en-US" sz="20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작업</a:t>
              </a:r>
            </a:p>
          </p:txBody>
        </p:sp>
      </p:grpSp>
      <p:sp>
        <p:nvSpPr>
          <p:cNvPr id="43" name="이등변 삼각형 37">
            <a:extLst>
              <a:ext uri="{FF2B5EF4-FFF2-40B4-BE49-F238E27FC236}">
                <a16:creationId xmlns:a16="http://schemas.microsoft.com/office/drawing/2014/main" id="{BDD56375-25B0-46FE-81DD-7A01BDA49531}"/>
              </a:ext>
            </a:extLst>
          </p:cNvPr>
          <p:cNvSpPr/>
          <p:nvPr/>
        </p:nvSpPr>
        <p:spPr>
          <a:xfrm rot="16200000" flipH="1">
            <a:off x="5338764" y="5122048"/>
            <a:ext cx="1895201" cy="520118"/>
          </a:xfrm>
          <a:custGeom>
            <a:avLst/>
            <a:gdLst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3902093 w 3902093"/>
              <a:gd name="connsiteY2" fmla="*/ 1271914 h 1271914"/>
              <a:gd name="connsiteX3" fmla="*/ 0 w 3902093"/>
              <a:gd name="connsiteY3" fmla="*/ 1271914 h 1271914"/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3042301 w 3902093"/>
              <a:gd name="connsiteY2" fmla="*/ 17091 h 1271914"/>
              <a:gd name="connsiteX3" fmla="*/ 3902093 w 3902093"/>
              <a:gd name="connsiteY3" fmla="*/ 1271914 h 1271914"/>
              <a:gd name="connsiteX4" fmla="*/ 0 w 3902093"/>
              <a:gd name="connsiteY4" fmla="*/ 1271914 h 1271914"/>
              <a:gd name="connsiteX0" fmla="*/ 0 w 3902093"/>
              <a:gd name="connsiteY0" fmla="*/ 1271914 h 1271914"/>
              <a:gd name="connsiteX1" fmla="*/ 3055885 w 3902093"/>
              <a:gd name="connsiteY1" fmla="*/ 0 h 1271914"/>
              <a:gd name="connsiteX2" fmla="*/ 2803016 w 3902093"/>
              <a:gd name="connsiteY2" fmla="*/ 68369 h 1271914"/>
              <a:gd name="connsiteX3" fmla="*/ 3902093 w 3902093"/>
              <a:gd name="connsiteY3" fmla="*/ 1271914 h 1271914"/>
              <a:gd name="connsiteX4" fmla="*/ 0 w 3902093"/>
              <a:gd name="connsiteY4" fmla="*/ 1271914 h 1271914"/>
              <a:gd name="connsiteX0" fmla="*/ 0 w 3902093"/>
              <a:gd name="connsiteY0" fmla="*/ 1203545 h 1203545"/>
              <a:gd name="connsiteX1" fmla="*/ 3132794 w 3902093"/>
              <a:gd name="connsiteY1" fmla="*/ 17092 h 1203545"/>
              <a:gd name="connsiteX2" fmla="*/ 2803016 w 3902093"/>
              <a:gd name="connsiteY2" fmla="*/ 0 h 1203545"/>
              <a:gd name="connsiteX3" fmla="*/ 3902093 w 3902093"/>
              <a:gd name="connsiteY3" fmla="*/ 1203545 h 1203545"/>
              <a:gd name="connsiteX4" fmla="*/ 0 w 3902093"/>
              <a:gd name="connsiteY4" fmla="*/ 1203545 h 1203545"/>
              <a:gd name="connsiteX0" fmla="*/ 0 w 3902093"/>
              <a:gd name="connsiteY0" fmla="*/ 1203545 h 1203545"/>
              <a:gd name="connsiteX1" fmla="*/ 2594409 w 3902093"/>
              <a:gd name="connsiteY1" fmla="*/ 85459 h 1203545"/>
              <a:gd name="connsiteX2" fmla="*/ 2803016 w 3902093"/>
              <a:gd name="connsiteY2" fmla="*/ 0 h 1203545"/>
              <a:gd name="connsiteX3" fmla="*/ 3902093 w 3902093"/>
              <a:gd name="connsiteY3" fmla="*/ 1203545 h 1203545"/>
              <a:gd name="connsiteX4" fmla="*/ 0 w 3902093"/>
              <a:gd name="connsiteY4" fmla="*/ 1203545 h 1203545"/>
              <a:gd name="connsiteX0" fmla="*/ 0 w 3902093"/>
              <a:gd name="connsiteY0" fmla="*/ 1212091 h 1212091"/>
              <a:gd name="connsiteX1" fmla="*/ 2594409 w 3902093"/>
              <a:gd name="connsiteY1" fmla="*/ 94005 h 1212091"/>
              <a:gd name="connsiteX2" fmla="*/ 3119210 w 3902093"/>
              <a:gd name="connsiteY2" fmla="*/ 0 h 1212091"/>
              <a:gd name="connsiteX3" fmla="*/ 3902093 w 3902093"/>
              <a:gd name="connsiteY3" fmla="*/ 1212091 h 1212091"/>
              <a:gd name="connsiteX4" fmla="*/ 0 w 3902093"/>
              <a:gd name="connsiteY4" fmla="*/ 1212091 h 1212091"/>
              <a:gd name="connsiteX0" fmla="*/ 0 w 3902093"/>
              <a:gd name="connsiteY0" fmla="*/ 1212091 h 1212091"/>
              <a:gd name="connsiteX1" fmla="*/ 2816599 w 3902093"/>
              <a:gd name="connsiteY1" fmla="*/ 8547 h 1212091"/>
              <a:gd name="connsiteX2" fmla="*/ 3119210 w 3902093"/>
              <a:gd name="connsiteY2" fmla="*/ 0 h 1212091"/>
              <a:gd name="connsiteX3" fmla="*/ 3902093 w 3902093"/>
              <a:gd name="connsiteY3" fmla="*/ 1212091 h 1212091"/>
              <a:gd name="connsiteX4" fmla="*/ 0 w 3902093"/>
              <a:gd name="connsiteY4" fmla="*/ 1212091 h 1212091"/>
              <a:gd name="connsiteX0" fmla="*/ 0 w 3902093"/>
              <a:gd name="connsiteY0" fmla="*/ 1203544 h 1203544"/>
              <a:gd name="connsiteX1" fmla="*/ 2816599 w 3902093"/>
              <a:gd name="connsiteY1" fmla="*/ 0 h 1203544"/>
              <a:gd name="connsiteX2" fmla="*/ 3153393 w 3902093"/>
              <a:gd name="connsiteY2" fmla="*/ 17091 h 1203544"/>
              <a:gd name="connsiteX3" fmla="*/ 3902093 w 3902093"/>
              <a:gd name="connsiteY3" fmla="*/ 1203544 h 1203544"/>
              <a:gd name="connsiteX4" fmla="*/ 0 w 3902093"/>
              <a:gd name="connsiteY4" fmla="*/ 1203544 h 1203544"/>
              <a:gd name="connsiteX0" fmla="*/ 0 w 3902093"/>
              <a:gd name="connsiteY0" fmla="*/ 1194995 h 1194995"/>
              <a:gd name="connsiteX1" fmla="*/ 2790959 w 3902093"/>
              <a:gd name="connsiteY1" fmla="*/ 0 h 1194995"/>
              <a:gd name="connsiteX2" fmla="*/ 3153393 w 3902093"/>
              <a:gd name="connsiteY2" fmla="*/ 8542 h 1194995"/>
              <a:gd name="connsiteX3" fmla="*/ 3902093 w 3902093"/>
              <a:gd name="connsiteY3" fmla="*/ 1194995 h 1194995"/>
              <a:gd name="connsiteX4" fmla="*/ 0 w 3902093"/>
              <a:gd name="connsiteY4" fmla="*/ 1194995 h 1194995"/>
              <a:gd name="connsiteX0" fmla="*/ 0 w 3902093"/>
              <a:gd name="connsiteY0" fmla="*/ 1186453 h 1186453"/>
              <a:gd name="connsiteX1" fmla="*/ 2534119 w 3902093"/>
              <a:gd name="connsiteY1" fmla="*/ 4471 h 1186453"/>
              <a:gd name="connsiteX2" fmla="*/ 3153393 w 3902093"/>
              <a:gd name="connsiteY2" fmla="*/ 0 h 1186453"/>
              <a:gd name="connsiteX3" fmla="*/ 3902093 w 3902093"/>
              <a:gd name="connsiteY3" fmla="*/ 1186453 h 1186453"/>
              <a:gd name="connsiteX4" fmla="*/ 0 w 3902093"/>
              <a:gd name="connsiteY4" fmla="*/ 1186453 h 1186453"/>
              <a:gd name="connsiteX0" fmla="*/ 0 w 3902093"/>
              <a:gd name="connsiteY0" fmla="*/ 1181982 h 1181982"/>
              <a:gd name="connsiteX1" fmla="*/ 2534119 w 3902093"/>
              <a:gd name="connsiteY1" fmla="*/ 0 h 1181982"/>
              <a:gd name="connsiteX2" fmla="*/ 2965703 w 3902093"/>
              <a:gd name="connsiteY2" fmla="*/ 21555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  <a:gd name="connsiteX0" fmla="*/ 0 w 3902093"/>
              <a:gd name="connsiteY0" fmla="*/ 1181982 h 1181982"/>
              <a:gd name="connsiteX1" fmla="*/ 2484727 w 3902093"/>
              <a:gd name="connsiteY1" fmla="*/ 0 h 1181982"/>
              <a:gd name="connsiteX2" fmla="*/ 2965703 w 3902093"/>
              <a:gd name="connsiteY2" fmla="*/ 21555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  <a:gd name="connsiteX0" fmla="*/ 0 w 3902093"/>
              <a:gd name="connsiteY0" fmla="*/ 1181982 h 1181982"/>
              <a:gd name="connsiteX1" fmla="*/ 2484727 w 3902093"/>
              <a:gd name="connsiteY1" fmla="*/ 0 h 1181982"/>
              <a:gd name="connsiteX2" fmla="*/ 2874485 w 3902093"/>
              <a:gd name="connsiteY2" fmla="*/ 21554 h 1181982"/>
              <a:gd name="connsiteX3" fmla="*/ 3902093 w 3902093"/>
              <a:gd name="connsiteY3" fmla="*/ 1181982 h 1181982"/>
              <a:gd name="connsiteX4" fmla="*/ 0 w 3902093"/>
              <a:gd name="connsiteY4" fmla="*/ 1181982 h 118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093" h="1181982">
                <a:moveTo>
                  <a:pt x="0" y="1181982"/>
                </a:moveTo>
                <a:lnTo>
                  <a:pt x="2484727" y="0"/>
                </a:lnTo>
                <a:lnTo>
                  <a:pt x="2874485" y="21554"/>
                </a:lnTo>
                <a:lnTo>
                  <a:pt x="3902093" y="1181982"/>
                </a:lnTo>
                <a:lnTo>
                  <a:pt x="0" y="118198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7BA412-C000-402E-AF82-7C1C1B243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889" y="2098951"/>
            <a:ext cx="6024324" cy="1330049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272D39DE-86A0-4E7E-B7A3-00F22C23C5D6}"/>
              </a:ext>
            </a:extLst>
          </p:cNvPr>
          <p:cNvGrpSpPr/>
          <p:nvPr/>
        </p:nvGrpSpPr>
        <p:grpSpPr>
          <a:xfrm>
            <a:off x="4509974" y="1622984"/>
            <a:ext cx="3081675" cy="335157"/>
            <a:chOff x="2784022" y="1610958"/>
            <a:chExt cx="3945309" cy="33515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546F3B3-7BE6-4698-B26F-4A462CDE6271}"/>
                </a:ext>
              </a:extLst>
            </p:cNvPr>
            <p:cNvSpPr/>
            <p:nvPr/>
          </p:nvSpPr>
          <p:spPr>
            <a:xfrm>
              <a:off x="2801610" y="1610958"/>
              <a:ext cx="3927721" cy="3339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&lt;</a:t>
              </a:r>
              <a:r>
                <a:rPr lang="en-US" altLang="ko-KR" b="1" dirty="0" err="1">
                  <a:solidFill>
                    <a:srgbClr val="0000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Brightics</a:t>
              </a:r>
              <a:r>
                <a:rPr lang="en-US" altLang="ko-KR" b="1" dirty="0">
                  <a:solidFill>
                    <a:srgbClr val="0000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Working flow</a:t>
              </a:r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&gt; 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229B79C-9FAD-458A-84FA-46E6F8AF1AE0}"/>
                </a:ext>
              </a:extLst>
            </p:cNvPr>
            <p:cNvCxnSpPr/>
            <p:nvPr/>
          </p:nvCxnSpPr>
          <p:spPr>
            <a:xfrm>
              <a:off x="2784022" y="1946115"/>
              <a:ext cx="3945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2001578" y="4121516"/>
            <a:ext cx="4024726" cy="2230505"/>
            <a:chOff x="695057" y="1620172"/>
            <a:chExt cx="4244411" cy="873609"/>
          </a:xfrm>
        </p:grpSpPr>
        <p:sp>
          <p:nvSpPr>
            <p:cNvPr id="18" name="직사각형 17"/>
            <p:cNvSpPr/>
            <p:nvPr/>
          </p:nvSpPr>
          <p:spPr>
            <a:xfrm>
              <a:off x="695057" y="1620172"/>
              <a:ext cx="4244411" cy="118820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Raw Data</a:t>
              </a:r>
              <a:endPara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5057" y="1738992"/>
              <a:ext cx="4244411" cy="754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Id/name/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host_id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…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availability_365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등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16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colunm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과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48895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row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로 구성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id/name/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host_id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/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host_name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등 가격 기준 선정에 의미가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없다고 생각 되는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Feature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제거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=&gt; Shape : 48895 X 11 </a:t>
              </a:r>
              <a:endParaRPr lang="ko-KR" altLang="en-US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A80982-5E99-4DA9-8529-EB79D310BF89}"/>
              </a:ext>
            </a:extLst>
          </p:cNvPr>
          <p:cNvGrpSpPr/>
          <p:nvPr/>
        </p:nvGrpSpPr>
        <p:grpSpPr>
          <a:xfrm>
            <a:off x="6546423" y="4113516"/>
            <a:ext cx="4024725" cy="2253075"/>
            <a:chOff x="695057" y="1616479"/>
            <a:chExt cx="4244411" cy="71885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FCECC0-0866-4330-9693-9BE6D5E51E36}"/>
                </a:ext>
              </a:extLst>
            </p:cNvPr>
            <p:cNvSpPr/>
            <p:nvPr/>
          </p:nvSpPr>
          <p:spPr>
            <a:xfrm>
              <a:off x="695057" y="1616479"/>
              <a:ext cx="4244411" cy="122513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Modified</a:t>
              </a:r>
              <a:r>
                <a:rPr lang="ko-KR" altLang="en-US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Data(1)</a:t>
              </a:r>
              <a:endPara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0341CA-C9DD-472E-ABAF-1BAC9FEC2D84}"/>
                </a:ext>
              </a:extLst>
            </p:cNvPr>
            <p:cNvSpPr/>
            <p:nvPr/>
          </p:nvSpPr>
          <p:spPr>
            <a:xfrm>
              <a:off x="695057" y="1720472"/>
              <a:ext cx="4244411" cy="61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300"/>
                </a:spcBef>
              </a:pP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neighbourhood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(5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 구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별 이상치 제거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9388" indent="-17938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총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review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의 개수가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0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인 경우 월 평균 리뷰수가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Null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값으로 채워져 있었으므로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0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으로 대체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=&gt; Shape : 44683 X 11 </a:t>
              </a:r>
              <a:endParaRPr lang="ko-KR" altLang="en-US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88F08E-6819-4B19-AC0C-509818C58D7E}"/>
              </a:ext>
            </a:extLst>
          </p:cNvPr>
          <p:cNvSpPr/>
          <p:nvPr/>
        </p:nvSpPr>
        <p:spPr>
          <a:xfrm>
            <a:off x="87528" y="53501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As-Is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B701B9-0035-4F31-B739-039584C277B1}"/>
              </a:ext>
            </a:extLst>
          </p:cNvPr>
          <p:cNvSpPr/>
          <p:nvPr/>
        </p:nvSpPr>
        <p:spPr>
          <a:xfrm>
            <a:off x="9523643" y="102838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29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16005510-33D7-436F-BB9C-5AABFE7AB7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15048" y="234320"/>
            <a:ext cx="1210097" cy="132177"/>
          </a:xfrm>
          <a:prstGeom prst="rect">
            <a:avLst/>
          </a:prstGeom>
        </p:spPr>
      </p:pic>
      <p:pic>
        <p:nvPicPr>
          <p:cNvPr id="23" name="Picture 4" descr="뉴욕 랜선여행 - 뉴욕혼자여행(덤보, 브루클린 브릿지, 자유의 여신상)">
            <a:extLst>
              <a:ext uri="{FF2B5EF4-FFF2-40B4-BE49-F238E27FC236}">
                <a16:creationId xmlns:a16="http://schemas.microsoft.com/office/drawing/2014/main" id="{040ECFCF-8F3A-4BDB-B591-E4114E028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858"/>
            <a:ext cx="12192000" cy="687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4E4EFB-4A0C-4605-BDE6-778DA547D95C}"/>
              </a:ext>
            </a:extLst>
          </p:cNvPr>
          <p:cNvSpPr/>
          <p:nvPr/>
        </p:nvSpPr>
        <p:spPr>
          <a:xfrm>
            <a:off x="87528" y="53501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As-Is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217F96-302D-4E2C-B86A-6F6C4C1FC499}"/>
              </a:ext>
            </a:extLst>
          </p:cNvPr>
          <p:cNvSpPr/>
          <p:nvPr/>
        </p:nvSpPr>
        <p:spPr>
          <a:xfrm>
            <a:off x="9523643" y="102838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3759" y="511040"/>
            <a:ext cx="10893767" cy="677097"/>
            <a:chOff x="334139" y="263212"/>
            <a:chExt cx="11600484" cy="677097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334139" y="929609"/>
              <a:ext cx="11569298" cy="10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83259" y="263212"/>
              <a:ext cx="11451364" cy="649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3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Feature Visualization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및 </a:t>
              </a: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Feature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생성 </a:t>
              </a:r>
              <a:endParaRPr lang="en-US" altLang="ko-KR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</a:t>
              </a:r>
              <a:r>
                <a:rPr lang="en-US" altLang="ko-KR" sz="14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Feature Visualization </a:t>
              </a:r>
              <a:endParaRPr lang="ko-KR" altLang="en-US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C75360-8A34-4748-B65D-5C8381101036}"/>
              </a:ext>
            </a:extLst>
          </p:cNvPr>
          <p:cNvSpPr/>
          <p:nvPr/>
        </p:nvSpPr>
        <p:spPr>
          <a:xfrm>
            <a:off x="725421" y="1450122"/>
            <a:ext cx="3599059" cy="276260"/>
          </a:xfrm>
          <a:prstGeom prst="rect">
            <a:avLst/>
          </a:prstGeom>
          <a:solidFill>
            <a:srgbClr val="8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4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Roomtype</a:t>
            </a:r>
            <a:r>
              <a:rPr lang="en-US" altLang="ko-KR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별 평균 </a:t>
            </a:r>
            <a:r>
              <a:rPr lang="en-US" altLang="ko-KR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Price</a:t>
            </a:r>
            <a:endParaRPr lang="ko-KR" altLang="en-US" sz="1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4FE0E4-DFA5-4BC3-A27D-EEDEE10EE431}"/>
              </a:ext>
            </a:extLst>
          </p:cNvPr>
          <p:cNvSpPr/>
          <p:nvPr/>
        </p:nvSpPr>
        <p:spPr>
          <a:xfrm>
            <a:off x="799556" y="4110385"/>
            <a:ext cx="3524926" cy="257026"/>
          </a:xfrm>
          <a:prstGeom prst="rect">
            <a:avLst/>
          </a:prstGeom>
          <a:solidFill>
            <a:srgbClr val="8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4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Newyork</a:t>
            </a:r>
            <a:r>
              <a:rPr lang="en-US" altLang="ko-KR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 숙소 위치 분포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E61C203-77EA-4E09-91B0-83FA8138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1" y="1737660"/>
            <a:ext cx="3599059" cy="20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129D59-76B9-41B0-93F8-CE6BB5D9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55" y="4376480"/>
            <a:ext cx="3524925" cy="20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A382B4-FE00-469A-B4F2-93A7164F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180" y="4367411"/>
            <a:ext cx="2860416" cy="20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9DF184-BAAC-413C-B306-29AA38D2B905}"/>
              </a:ext>
            </a:extLst>
          </p:cNvPr>
          <p:cNvSpPr/>
          <p:nvPr/>
        </p:nvSpPr>
        <p:spPr>
          <a:xfrm>
            <a:off x="5528180" y="4110385"/>
            <a:ext cx="2860416" cy="257026"/>
          </a:xfrm>
          <a:prstGeom prst="rect">
            <a:avLst/>
          </a:prstGeom>
          <a:solidFill>
            <a:srgbClr val="8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4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Newyork</a:t>
            </a:r>
            <a:r>
              <a:rPr lang="en-US" altLang="ko-KR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 숙소 개수 분포</a:t>
            </a: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C381622D-6E58-4D6F-A522-41E4DD6AEE63}"/>
              </a:ext>
            </a:extLst>
          </p:cNvPr>
          <p:cNvSpPr/>
          <p:nvPr/>
        </p:nvSpPr>
        <p:spPr>
          <a:xfrm>
            <a:off x="8575762" y="1467148"/>
            <a:ext cx="308856" cy="4879812"/>
          </a:xfrm>
          <a:prstGeom prst="rightBrace">
            <a:avLst>
              <a:gd name="adj1" fmla="val 16557"/>
              <a:gd name="adj2" fmla="val 432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155A5E-06A3-448E-8962-25957DB4F098}"/>
              </a:ext>
            </a:extLst>
          </p:cNvPr>
          <p:cNvSpPr/>
          <p:nvPr/>
        </p:nvSpPr>
        <p:spPr>
          <a:xfrm>
            <a:off x="9169197" y="2076375"/>
            <a:ext cx="2313741" cy="33418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265113" indent="-265113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Entire home/apt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다른 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type 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대비 상당히 높은 가격을 형성</a:t>
            </a:r>
            <a:endParaRPr lang="en-US" altLang="ko-KR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부촌 관광지로 인식되는 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Brooklyn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Manhattan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숙소의 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90% 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이상이 존재 </a:t>
            </a:r>
            <a:endParaRPr lang="en-US" altLang="ko-KR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982AB75-F469-450D-9E71-CB3CF06D9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180" y="1737660"/>
            <a:ext cx="2860416" cy="206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7FF566-CF74-4E41-A9D3-2957CD5E448E}"/>
              </a:ext>
            </a:extLst>
          </p:cNvPr>
          <p:cNvSpPr/>
          <p:nvPr/>
        </p:nvSpPr>
        <p:spPr>
          <a:xfrm>
            <a:off x="5528180" y="1445749"/>
            <a:ext cx="2860416" cy="280632"/>
          </a:xfrm>
          <a:prstGeom prst="rect">
            <a:avLst/>
          </a:prstGeom>
          <a:solidFill>
            <a:srgbClr val="8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4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Newyork</a:t>
            </a:r>
            <a:r>
              <a:rPr lang="en-US" altLang="ko-KR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 숙소 타입 분포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817014CA-7E9B-4800-9F77-860734C8DAB6}"/>
              </a:ext>
            </a:extLst>
          </p:cNvPr>
          <p:cNvSpPr/>
          <p:nvPr/>
        </p:nvSpPr>
        <p:spPr>
          <a:xfrm rot="5400000">
            <a:off x="2511651" y="3668187"/>
            <a:ext cx="4896598" cy="38398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57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17C11F27-43AD-4A87-93BF-02381BFD8D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15048" y="234320"/>
            <a:ext cx="1210097" cy="132177"/>
          </a:xfrm>
          <a:prstGeom prst="rect">
            <a:avLst/>
          </a:prstGeom>
        </p:spPr>
      </p:pic>
      <p:pic>
        <p:nvPicPr>
          <p:cNvPr id="26" name="Picture 4" descr="뉴욕 랜선여행 - 뉴욕혼자여행(덤보, 브루클린 브릿지, 자유의 여신상)">
            <a:extLst>
              <a:ext uri="{FF2B5EF4-FFF2-40B4-BE49-F238E27FC236}">
                <a16:creationId xmlns:a16="http://schemas.microsoft.com/office/drawing/2014/main" id="{275F267B-BA74-46B0-86E8-A52155C7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858"/>
            <a:ext cx="12192000" cy="687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20F933-1368-4E1D-AC12-98320AD89A2A}"/>
              </a:ext>
            </a:extLst>
          </p:cNvPr>
          <p:cNvSpPr/>
          <p:nvPr/>
        </p:nvSpPr>
        <p:spPr>
          <a:xfrm>
            <a:off x="87528" y="53501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As-Is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587B30-E404-4053-9022-6F89D7EFB548}"/>
              </a:ext>
            </a:extLst>
          </p:cNvPr>
          <p:cNvSpPr/>
          <p:nvPr/>
        </p:nvSpPr>
        <p:spPr>
          <a:xfrm>
            <a:off x="9523643" y="102838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3759" y="511040"/>
            <a:ext cx="10893767" cy="677097"/>
            <a:chOff x="334139" y="263212"/>
            <a:chExt cx="11600484" cy="677097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334139" y="929609"/>
              <a:ext cx="11569298" cy="10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83259" y="263212"/>
              <a:ext cx="11451364" cy="649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3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Feature Visualization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및 </a:t>
              </a: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Feature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생성 </a:t>
              </a:r>
              <a:endParaRPr lang="en-US" altLang="ko-KR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</a:t>
              </a:r>
              <a:r>
                <a:rPr lang="en-US" altLang="ko-KR" sz="14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Feature Visualization </a:t>
              </a:r>
              <a:endParaRPr lang="ko-KR" altLang="en-US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D5794F8A-D120-4735-9B29-A95371D15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078" y="1893579"/>
            <a:ext cx="3792007" cy="201074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C75360-8A34-4748-B65D-5C8381101036}"/>
              </a:ext>
            </a:extLst>
          </p:cNvPr>
          <p:cNvSpPr/>
          <p:nvPr/>
        </p:nvSpPr>
        <p:spPr>
          <a:xfrm>
            <a:off x="2055077" y="1492848"/>
            <a:ext cx="3792008" cy="216806"/>
          </a:xfrm>
          <a:prstGeom prst="rect">
            <a:avLst/>
          </a:prstGeom>
          <a:solidFill>
            <a:srgbClr val="8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4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Neighbourhood</a:t>
            </a:r>
            <a:r>
              <a:rPr lang="en-US" altLang="ko-KR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~ Price </a:t>
            </a:r>
            <a:endParaRPr lang="ko-KR" altLang="en-US" sz="1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CAC59B5-420E-4629-B246-810024628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76" y="4612401"/>
            <a:ext cx="3792007" cy="198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4FE0E4-DFA5-4BC3-A27D-EEDEE10EE431}"/>
              </a:ext>
            </a:extLst>
          </p:cNvPr>
          <p:cNvSpPr/>
          <p:nvPr/>
        </p:nvSpPr>
        <p:spPr>
          <a:xfrm>
            <a:off x="2055076" y="4254256"/>
            <a:ext cx="3792007" cy="233106"/>
          </a:xfrm>
          <a:prstGeom prst="rect">
            <a:avLst/>
          </a:prstGeom>
          <a:solidFill>
            <a:srgbClr val="8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4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Neighbourhood_group</a:t>
            </a:r>
            <a:r>
              <a:rPr lang="en-US" altLang="ko-KR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별 숙소 개수</a:t>
            </a:r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B8A4A58A-46C9-4577-8DE8-C86E22B3128B}"/>
              </a:ext>
            </a:extLst>
          </p:cNvPr>
          <p:cNvSpPr/>
          <p:nvPr/>
        </p:nvSpPr>
        <p:spPr>
          <a:xfrm>
            <a:off x="6064629" y="1709654"/>
            <a:ext cx="308856" cy="4662054"/>
          </a:xfrm>
          <a:prstGeom prst="rightBrace">
            <a:avLst>
              <a:gd name="adj1" fmla="val 8333"/>
              <a:gd name="adj2" fmla="val 432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71BDF9-FB42-4BA9-99E2-2B34F98C38CB}"/>
              </a:ext>
            </a:extLst>
          </p:cNvPr>
          <p:cNvSpPr/>
          <p:nvPr/>
        </p:nvSpPr>
        <p:spPr>
          <a:xfrm>
            <a:off x="6971194" y="1959208"/>
            <a:ext cx="3597345" cy="41629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265113" indent="-265113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(Room type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고려하지 않았을 때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자치 구 별 평균 숙소 가격의 분포가 매우 불균형 함 </a:t>
            </a:r>
            <a:endParaRPr lang="en-US" altLang="ko-KR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자치 구에 해당하는 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town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별 숙소의 개수도 구와 마찬가지로 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Brooklyn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Manhattan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편중됨 </a:t>
            </a:r>
            <a:b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è"/>
            </a:pPr>
            <a:r>
              <a:rPr lang="ko-KR" altLang="en-US" sz="1400" b="1" u="sng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전체 표본이 숙소 가격이 상대적으로 비싼 </a:t>
            </a:r>
            <a:r>
              <a:rPr lang="en-US" altLang="ko-KR" sz="1400" b="1" u="sng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u="sng" dirty="0">
                <a:solidFill>
                  <a:srgbClr val="8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개 도시에 편향되어 있기 때문에 이 위치의 특수성을 고려한 기준 마련이 요구 됨</a:t>
            </a:r>
            <a:endParaRPr lang="en-US" altLang="ko-KR" sz="1400" b="1" u="sng" dirty="0">
              <a:solidFill>
                <a:srgbClr val="8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159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8CE0745C-90A1-486C-AA31-8B08A8C43A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15048" y="234320"/>
            <a:ext cx="1210097" cy="132177"/>
          </a:xfrm>
          <a:prstGeom prst="rect">
            <a:avLst/>
          </a:prstGeom>
        </p:spPr>
      </p:pic>
      <p:pic>
        <p:nvPicPr>
          <p:cNvPr id="25" name="Picture 4" descr="뉴욕 랜선여행 - 뉴욕혼자여행(덤보, 브루클린 브릿지, 자유의 여신상)">
            <a:extLst>
              <a:ext uri="{FF2B5EF4-FFF2-40B4-BE49-F238E27FC236}">
                <a16:creationId xmlns:a16="http://schemas.microsoft.com/office/drawing/2014/main" id="{BC6B53AC-AB9F-4E04-A6B2-6445EDD04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858"/>
            <a:ext cx="12192000" cy="687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EF9709-C7A8-4E7E-A2D8-62C0E78483C2}"/>
              </a:ext>
            </a:extLst>
          </p:cNvPr>
          <p:cNvSpPr/>
          <p:nvPr/>
        </p:nvSpPr>
        <p:spPr>
          <a:xfrm>
            <a:off x="87528" y="53501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As-Is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2B6637-2DB4-4F68-8391-33877326FC99}"/>
              </a:ext>
            </a:extLst>
          </p:cNvPr>
          <p:cNvSpPr/>
          <p:nvPr/>
        </p:nvSpPr>
        <p:spPr>
          <a:xfrm>
            <a:off x="9523643" y="102838"/>
            <a:ext cx="2580829" cy="30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수행</a:t>
            </a:r>
            <a:endParaRPr lang="en-US" altLang="ko-KR" sz="1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650694" y="3540652"/>
            <a:ext cx="4921354" cy="38398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3759" y="511040"/>
            <a:ext cx="10893767" cy="677097"/>
            <a:chOff x="334139" y="263212"/>
            <a:chExt cx="11600484" cy="677097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334139" y="929609"/>
              <a:ext cx="11569298" cy="10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83259" y="263212"/>
              <a:ext cx="11451364" cy="649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3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Feature Visualization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및 </a:t>
              </a: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Feature </a:t>
              </a:r>
              <a:r>
                <a:rPr lang="ko-KR" altLang="en-US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생성 </a:t>
              </a:r>
              <a:endParaRPr lang="en-US" altLang="ko-KR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>
                <a:spcBef>
                  <a:spcPts val="3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</a:t>
              </a:r>
              <a:r>
                <a:rPr lang="en-US" altLang="ko-KR" sz="14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Feature </a:t>
              </a:r>
              <a:r>
                <a:rPr lang="ko-KR" altLang="en-US" sz="1400" b="1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생성</a:t>
              </a:r>
              <a:endParaRPr lang="ko-KR" altLang="en-US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068611" y="4116455"/>
            <a:ext cx="6212123" cy="2230505"/>
            <a:chOff x="695057" y="1620172"/>
            <a:chExt cx="4244411" cy="873609"/>
          </a:xfrm>
        </p:grpSpPr>
        <p:sp>
          <p:nvSpPr>
            <p:cNvPr id="18" name="직사각형 17"/>
            <p:cNvSpPr/>
            <p:nvPr/>
          </p:nvSpPr>
          <p:spPr>
            <a:xfrm>
              <a:off x="695057" y="1620172"/>
              <a:ext cx="4244411" cy="118820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Modified</a:t>
              </a:r>
              <a:r>
                <a:rPr lang="ko-KR" altLang="en-US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Data(2)</a:t>
              </a:r>
              <a:endParaRPr lang="ko-KR" altLang="en-US" sz="1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5057" y="1738992"/>
              <a:ext cx="4244411" cy="754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High_avail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Feature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생성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 1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년 중 이용 가능 일 수가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180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일 이상인 경우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 ,else 0</a:t>
              </a:r>
            </a:p>
            <a:p>
              <a:pPr marL="171450" indent="-171450">
                <a:lnSpc>
                  <a:spcPct val="15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Low_avail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Feature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생성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 1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년 중 이용 가능 일 수가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90~180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일 이상인 경우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1, else 0</a:t>
              </a:r>
            </a:p>
            <a:p>
              <a:pPr marL="171450" indent="-171450">
                <a:lnSpc>
                  <a:spcPct val="15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No_review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Feature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생성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월 평균 리뷰 수가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0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인 경우 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0, else 1</a:t>
              </a:r>
            </a:p>
            <a:p>
              <a:pPr marL="171450" indent="-171450">
                <a:lnSpc>
                  <a:spcPct val="15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One-hot-encoding :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범주형 변수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neighbourhood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neighbourhood_group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room_type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변수는 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가변수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처리 </a:t>
              </a: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  <a:spcBef>
                  <a:spcPts val="3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=&gt; Shape : 44683 X 237 </a:t>
              </a:r>
              <a:endParaRPr lang="ko-KR" altLang="en-US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endParaRPr lang="en-US" altLang="ko-KR" sz="1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72D39DE-86A0-4E7E-B7A3-00F22C23C5D6}"/>
              </a:ext>
            </a:extLst>
          </p:cNvPr>
          <p:cNvGrpSpPr/>
          <p:nvPr/>
        </p:nvGrpSpPr>
        <p:grpSpPr>
          <a:xfrm>
            <a:off x="4555161" y="1586038"/>
            <a:ext cx="3081675" cy="335157"/>
            <a:chOff x="2784022" y="1610958"/>
            <a:chExt cx="3945309" cy="33515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546F3B3-7BE6-4698-B26F-4A462CDE6271}"/>
                </a:ext>
              </a:extLst>
            </p:cNvPr>
            <p:cNvSpPr/>
            <p:nvPr/>
          </p:nvSpPr>
          <p:spPr>
            <a:xfrm>
              <a:off x="2801610" y="1610958"/>
              <a:ext cx="3927721" cy="3339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&lt;</a:t>
              </a:r>
              <a:r>
                <a:rPr lang="en-US" altLang="ko-KR" b="1" dirty="0" err="1">
                  <a:solidFill>
                    <a:srgbClr val="0000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Brightics</a:t>
              </a:r>
              <a:r>
                <a:rPr lang="en-US" altLang="ko-KR" b="1" dirty="0">
                  <a:solidFill>
                    <a:srgbClr val="0000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Work-flow</a:t>
              </a:r>
              <a:r>
                <a:rPr lang="en-US" altLang="ko-KR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&gt; 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229B79C-9FAD-458A-84FA-46E6F8AF1AE0}"/>
                </a:ext>
              </a:extLst>
            </p:cNvPr>
            <p:cNvCxnSpPr/>
            <p:nvPr/>
          </p:nvCxnSpPr>
          <p:spPr>
            <a:xfrm>
              <a:off x="2784022" y="1946115"/>
              <a:ext cx="3945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6DA5A81-9194-455D-8687-0CAB859DB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" t="4077" r="361" b="1542"/>
          <a:stretch/>
        </p:blipFill>
        <p:spPr>
          <a:xfrm>
            <a:off x="3087156" y="2058000"/>
            <a:ext cx="6017684" cy="130963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A2CA188B-12AC-426E-B951-6F2DD8DF6FF6}"/>
              </a:ext>
            </a:extLst>
          </p:cNvPr>
          <p:cNvSpPr/>
          <p:nvPr/>
        </p:nvSpPr>
        <p:spPr>
          <a:xfrm rot="10800000">
            <a:off x="3163643" y="3506820"/>
            <a:ext cx="5959888" cy="38398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31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1167</Words>
  <Application>Microsoft Office PowerPoint</Application>
  <PresentationFormat>와이드스크린</PresentationFormat>
  <Paragraphs>199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나눔스퀘어_ac ExtraBold</vt:lpstr>
      <vt:lpstr>나눔스퀘어라운드 Bold</vt:lpstr>
      <vt:lpstr>나눔스퀘어라운드 ExtraBold</vt:lpstr>
      <vt:lpstr>맑은 고딕</vt:lpstr>
      <vt:lpstr>문체부 돋음체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준영</dc:creator>
  <cp:lastModifiedBy>Becky</cp:lastModifiedBy>
  <cp:revision>51</cp:revision>
  <dcterms:created xsi:type="dcterms:W3CDTF">2020-11-28T12:18:37Z</dcterms:created>
  <dcterms:modified xsi:type="dcterms:W3CDTF">2020-12-01T14:54:14Z</dcterms:modified>
</cp:coreProperties>
</file>