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57"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483D9-B2CC-4B59-80AA-0CFB12CE6970}" v="3" dt="2025-05-19T13:53:2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99C8667E-058A-436F-B8EA-5B3A99D43D09}"/>
              </a:ext>
            </a:extLst>
          </p:cNvPr>
          <p:cNvSpPr>
            <a:spLocks noGrp="1"/>
          </p:cNvSpPr>
          <p:nvPr>
            <p:ph type="dt" sz="half" idx="10"/>
          </p:nvPr>
        </p:nvSpPr>
        <p:spPr/>
        <p:txBody>
          <a:bodyPr/>
          <a:lstStyle/>
          <a:p>
            <a:fld id="{D1D1EADE-8E88-4C7C-8AC5-FB148DE4940E}" type="datetime1">
              <a:rPr lang="en-US" smtClean="0"/>
              <a:t>5/21/2025</a:t>
            </a:fld>
            <a:endParaRPr lang="en-US"/>
          </a:p>
        </p:txBody>
      </p:sp>
      <p:sp>
        <p:nvSpPr>
          <p:cNvPr id="5" name="Footer Placeholder 4">
            <a:extLst>
              <a:ext uri="{FF2B5EF4-FFF2-40B4-BE49-F238E27FC236}">
                <a16:creationId xmlns:a16="http://schemas.microsoft.com/office/drawing/2014/main" xmlns=""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8A70B00-53AE-4D3F-91BE-A8D789ED9864}"/>
              </a:ext>
            </a:extLst>
          </p:cNvPr>
          <p:cNvSpPr>
            <a:spLocks noGrp="1"/>
          </p:cNvSpPr>
          <p:nvPr>
            <p:ph type="dt" sz="half" idx="10"/>
          </p:nvPr>
        </p:nvSpPr>
        <p:spPr/>
        <p:txBody>
          <a:bodyPr/>
          <a:lstStyle/>
          <a:p>
            <a:fld id="{EC3C8B9C-477D-492A-96AD-1FC2CC997A73}" type="datetime1">
              <a:rPr lang="en-US" smtClean="0"/>
              <a:t>5/21/2025</a:t>
            </a:fld>
            <a:endParaRPr lang="en-US"/>
          </a:p>
        </p:txBody>
      </p:sp>
      <p:sp>
        <p:nvSpPr>
          <p:cNvPr id="5" name="Footer Placeholder 4">
            <a:extLst>
              <a:ext uri="{FF2B5EF4-FFF2-40B4-BE49-F238E27FC236}">
                <a16:creationId xmlns:a16="http://schemas.microsoft.com/office/drawing/2014/main" xmlns=""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ACD4D0-5BE6-412D-B08B-5DFFD593513E}"/>
              </a:ext>
            </a:extLst>
          </p:cNvPr>
          <p:cNvSpPr>
            <a:spLocks noGrp="1"/>
          </p:cNvSpPr>
          <p:nvPr>
            <p:ph type="dt" sz="half" idx="10"/>
          </p:nvPr>
        </p:nvSpPr>
        <p:spPr/>
        <p:txBody>
          <a:bodyPr/>
          <a:lstStyle/>
          <a:p>
            <a:fld id="{42D3AED5-E26D-4E29-B1B3-7847B6779594}" type="datetime1">
              <a:rPr lang="en-US" smtClean="0"/>
              <a:t>5/21/2025</a:t>
            </a:fld>
            <a:endParaRPr lang="en-US"/>
          </a:p>
        </p:txBody>
      </p:sp>
      <p:sp>
        <p:nvSpPr>
          <p:cNvPr id="5" name="Footer Placeholder 4">
            <a:extLst>
              <a:ext uri="{FF2B5EF4-FFF2-40B4-BE49-F238E27FC236}">
                <a16:creationId xmlns:a16="http://schemas.microsoft.com/office/drawing/2014/main" xmlns=""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CC3EC35-E02F-41FF-9232-F90692A902FC}"/>
              </a:ext>
            </a:extLst>
          </p:cNvPr>
          <p:cNvSpPr>
            <a:spLocks noGrp="1"/>
          </p:cNvSpPr>
          <p:nvPr>
            <p:ph type="dt" sz="half" idx="10"/>
          </p:nvPr>
        </p:nvSpPr>
        <p:spPr/>
        <p:txBody>
          <a:bodyPr/>
          <a:lstStyle/>
          <a:p>
            <a:fld id="{157B6794-849E-4626-908B-D15793550EFB}" type="datetime1">
              <a:rPr lang="en-US" smtClean="0"/>
              <a:t>5/21/2025</a:t>
            </a:fld>
            <a:endParaRPr lang="en-US"/>
          </a:p>
        </p:txBody>
      </p:sp>
      <p:sp>
        <p:nvSpPr>
          <p:cNvPr id="5" name="Footer Placeholder 4">
            <a:extLst>
              <a:ext uri="{FF2B5EF4-FFF2-40B4-BE49-F238E27FC236}">
                <a16:creationId xmlns:a16="http://schemas.microsoft.com/office/drawing/2014/main" xmlns=""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06546A-957F-4C4D-9744-1177AD258E10}"/>
              </a:ext>
            </a:extLst>
          </p:cNvPr>
          <p:cNvSpPr>
            <a:spLocks noGrp="1"/>
          </p:cNvSpPr>
          <p:nvPr>
            <p:ph type="dt" sz="half" idx="10"/>
          </p:nvPr>
        </p:nvSpPr>
        <p:spPr/>
        <p:txBody>
          <a:bodyPr/>
          <a:lstStyle/>
          <a:p>
            <a:fld id="{63DB64E7-5594-42A3-ADBF-E95A7ACEAD64}" type="datetime1">
              <a:rPr lang="en-US" smtClean="0"/>
              <a:t>5/21/2025</a:t>
            </a:fld>
            <a:endParaRPr lang="en-US"/>
          </a:p>
        </p:txBody>
      </p:sp>
      <p:sp>
        <p:nvSpPr>
          <p:cNvPr id="5" name="Footer Placeholder 4">
            <a:extLst>
              <a:ext uri="{FF2B5EF4-FFF2-40B4-BE49-F238E27FC236}">
                <a16:creationId xmlns:a16="http://schemas.microsoft.com/office/drawing/2014/main" xmlns=""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89F02C13-D3ED-4044-9716-F29D79A184C9}"/>
              </a:ext>
            </a:extLst>
          </p:cNvPr>
          <p:cNvSpPr>
            <a:spLocks noGrp="1"/>
          </p:cNvSpPr>
          <p:nvPr>
            <p:ph type="dt" sz="half" idx="10"/>
          </p:nvPr>
        </p:nvSpPr>
        <p:spPr/>
        <p:txBody>
          <a:bodyPr/>
          <a:lstStyle/>
          <a:p>
            <a:fld id="{18462B0B-D248-4FFB-8695-AD7FA4B1284A}" type="datetime1">
              <a:rPr lang="en-US" smtClean="0"/>
              <a:t>5/21/2025</a:t>
            </a:fld>
            <a:endParaRPr lang="en-US"/>
          </a:p>
        </p:txBody>
      </p:sp>
      <p:sp>
        <p:nvSpPr>
          <p:cNvPr id="6" name="Footer Placeholder 5">
            <a:extLst>
              <a:ext uri="{FF2B5EF4-FFF2-40B4-BE49-F238E27FC236}">
                <a16:creationId xmlns:a16="http://schemas.microsoft.com/office/drawing/2014/main" xmlns=""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511B5C7-1E37-478F-B4B0-C7202FFE41B9}"/>
              </a:ext>
            </a:extLst>
          </p:cNvPr>
          <p:cNvSpPr>
            <a:spLocks noGrp="1"/>
          </p:cNvSpPr>
          <p:nvPr>
            <p:ph type="dt" sz="half" idx="10"/>
          </p:nvPr>
        </p:nvSpPr>
        <p:spPr/>
        <p:txBody>
          <a:bodyPr/>
          <a:lstStyle/>
          <a:p>
            <a:fld id="{D0378EFB-9159-4510-B73F-4F0409ADE937}" type="datetime1">
              <a:rPr lang="en-US" smtClean="0"/>
              <a:t>5/21/2025</a:t>
            </a:fld>
            <a:endParaRPr lang="en-US"/>
          </a:p>
        </p:txBody>
      </p:sp>
      <p:sp>
        <p:nvSpPr>
          <p:cNvPr id="8" name="Footer Placeholder 7">
            <a:extLst>
              <a:ext uri="{FF2B5EF4-FFF2-40B4-BE49-F238E27FC236}">
                <a16:creationId xmlns:a16="http://schemas.microsoft.com/office/drawing/2014/main" xmlns=""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5D684C9D-23DA-42B0-9DD3-7592F72E8DC9}"/>
              </a:ext>
            </a:extLst>
          </p:cNvPr>
          <p:cNvSpPr>
            <a:spLocks noGrp="1"/>
          </p:cNvSpPr>
          <p:nvPr>
            <p:ph type="dt" sz="half" idx="10"/>
          </p:nvPr>
        </p:nvSpPr>
        <p:spPr/>
        <p:txBody>
          <a:bodyPr/>
          <a:lstStyle/>
          <a:p>
            <a:fld id="{89BC9412-2452-4BED-A324-9D8C115361AD}" type="datetime1">
              <a:rPr lang="en-US" smtClean="0"/>
              <a:t>5/21/2025</a:t>
            </a:fld>
            <a:endParaRPr lang="en-US"/>
          </a:p>
        </p:txBody>
      </p:sp>
      <p:sp>
        <p:nvSpPr>
          <p:cNvPr id="4" name="Footer Placeholder 3">
            <a:extLst>
              <a:ext uri="{FF2B5EF4-FFF2-40B4-BE49-F238E27FC236}">
                <a16:creationId xmlns:a16="http://schemas.microsoft.com/office/drawing/2014/main" xmlns=""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2C1F24-E0A1-45A7-8EF5-92CD9799341C}"/>
              </a:ext>
            </a:extLst>
          </p:cNvPr>
          <p:cNvSpPr>
            <a:spLocks noGrp="1"/>
          </p:cNvSpPr>
          <p:nvPr>
            <p:ph type="dt" sz="half" idx="10"/>
          </p:nvPr>
        </p:nvSpPr>
        <p:spPr/>
        <p:txBody>
          <a:bodyPr/>
          <a:lstStyle/>
          <a:p>
            <a:fld id="{F5318F62-D251-40E8-A23C-F4CFE9FEAB41}" type="datetime1">
              <a:rPr lang="en-US" smtClean="0"/>
              <a:t>5/21/2025</a:t>
            </a:fld>
            <a:endParaRPr lang="en-US"/>
          </a:p>
        </p:txBody>
      </p:sp>
      <p:sp>
        <p:nvSpPr>
          <p:cNvPr id="3" name="Footer Placeholder 2">
            <a:extLst>
              <a:ext uri="{FF2B5EF4-FFF2-40B4-BE49-F238E27FC236}">
                <a16:creationId xmlns:a16="http://schemas.microsoft.com/office/drawing/2014/main" xmlns=""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58D2EA-2191-4216-B64D-067BDFE12375}"/>
              </a:ext>
            </a:extLst>
          </p:cNvPr>
          <p:cNvSpPr>
            <a:spLocks noGrp="1"/>
          </p:cNvSpPr>
          <p:nvPr>
            <p:ph type="dt" sz="half" idx="10"/>
          </p:nvPr>
        </p:nvSpPr>
        <p:spPr/>
        <p:txBody>
          <a:bodyPr/>
          <a:lstStyle/>
          <a:p>
            <a:fld id="{44F76144-149E-4874-93A5-554A0357CF82}" type="datetime1">
              <a:rPr lang="en-US" smtClean="0"/>
              <a:t>5/21/2025</a:t>
            </a:fld>
            <a:endParaRPr lang="en-US"/>
          </a:p>
        </p:txBody>
      </p:sp>
      <p:sp>
        <p:nvSpPr>
          <p:cNvPr id="6" name="Footer Placeholder 5">
            <a:extLst>
              <a:ext uri="{FF2B5EF4-FFF2-40B4-BE49-F238E27FC236}">
                <a16:creationId xmlns:a16="http://schemas.microsoft.com/office/drawing/2014/main" xmlns=""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C38EAB-AD63-415C-B263-BA1D8FBE3CB0}"/>
              </a:ext>
            </a:extLst>
          </p:cNvPr>
          <p:cNvSpPr>
            <a:spLocks noGrp="1"/>
          </p:cNvSpPr>
          <p:nvPr>
            <p:ph type="dt" sz="half" idx="10"/>
          </p:nvPr>
        </p:nvSpPr>
        <p:spPr/>
        <p:txBody>
          <a:bodyPr/>
          <a:lstStyle/>
          <a:p>
            <a:fld id="{50BA65D8-0540-4835-AE5C-25D29DBA01BE}" type="datetime1">
              <a:rPr lang="en-US" smtClean="0"/>
              <a:t>5/21/2025</a:t>
            </a:fld>
            <a:endParaRPr lang="en-US"/>
          </a:p>
        </p:txBody>
      </p:sp>
      <p:sp>
        <p:nvSpPr>
          <p:cNvPr id="6" name="Footer Placeholder 5">
            <a:extLst>
              <a:ext uri="{FF2B5EF4-FFF2-40B4-BE49-F238E27FC236}">
                <a16:creationId xmlns:a16="http://schemas.microsoft.com/office/drawing/2014/main" xmlns=""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5/21/2025</a:t>
            </a:fld>
            <a:endParaRPr lang="en-US"/>
          </a:p>
        </p:txBody>
      </p:sp>
      <p:sp>
        <p:nvSpPr>
          <p:cNvPr id="5" name="Footer Placeholder 4">
            <a:extLst>
              <a:ext uri="{FF2B5EF4-FFF2-40B4-BE49-F238E27FC236}">
                <a16:creationId xmlns:a16="http://schemas.microsoft.com/office/drawing/2014/main" xmlns=""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xmlns=""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E49D7415-2F11-44C2-B6AA-13A25B681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xmlns=""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xmlns="" id="{511FC409-B3C2-4F68-865C-C5333D6F27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Nouman Mehar</a:t>
            </a:r>
          </a:p>
          <a:p>
            <a:pPr indent="-228600">
              <a:lnSpc>
                <a:spcPct val="110000"/>
              </a:lnSpc>
              <a:spcAft>
                <a:spcPts val="600"/>
              </a:spcAft>
              <a:buFont typeface="Arial" panose="020B0604020202020204" pitchFamily="34" charset="0"/>
              <a:buChar char="•"/>
            </a:pPr>
            <a:r>
              <a:rPr lang="en-US" dirty="0"/>
              <a:t>Suneeta Vota</a:t>
            </a:r>
          </a:p>
        </p:txBody>
      </p:sp>
      <p:cxnSp>
        <p:nvCxnSpPr>
          <p:cNvPr id="24" name="Straight Connector 23">
            <a:extLst>
              <a:ext uri="{FF2B5EF4-FFF2-40B4-BE49-F238E27FC236}">
                <a16:creationId xmlns:a16="http://schemas.microsoft.com/office/drawing/2014/main" xmlns="" id="{B810270D-76A7-44B3-9746-7EDF5788602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fontScale="90000"/>
          </a:bodyPr>
          <a:lstStyle/>
          <a:p>
            <a:r>
              <a:rPr lang="en-GB" sz="3600" dirty="0"/>
              <a:t>Project – Customer Purchasing</a:t>
            </a:r>
          </a:p>
        </p:txBody>
      </p:sp>
      <p:sp>
        <p:nvSpPr>
          <p:cNvPr id="6" name="TextBox 5">
            <a:extLst>
              <a:ext uri="{FF2B5EF4-FFF2-40B4-BE49-F238E27FC236}">
                <a16:creationId xmlns:a16="http://schemas.microsoft.com/office/drawing/2014/main" xmlns=""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xmlns=""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xmlns=""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xmlns=""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xmlns=""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F64F9B95-9045-48D2-B9F3-2927E98F54A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85AA86F-6A4D-4BCB-A045-D992CDC2959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xmlns=""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xmlns=""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xmlns=""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xmlns=""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xmlns=""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smtClean="0"/>
              <a:t>Pre-Processing</a:t>
            </a:r>
            <a:endParaRPr lang="en-GB" sz="3600" dirty="0"/>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smtClean="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smtClean="0">
                <a:latin typeface="Cambria" panose="02040503050406030204" pitchFamily="18" charset="0"/>
                <a:ea typeface="Times New Roman" panose="02020603050405020304" pitchFamily="18" charset="0"/>
                <a:cs typeface="Segoe UI" panose="020B0502040204020203" pitchFamily="34" charset="0"/>
              </a:rPr>
              <a:t>1. Data Collection:</a:t>
            </a:r>
            <a:endParaRPr lang="en-US" b="1" kern="100" dirty="0">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smtClean="0">
                <a:latin typeface="Cambria" panose="02040503050406030204" pitchFamily="18" charset="0"/>
                <a:ea typeface="Times New Roman" panose="02020603050405020304" pitchFamily="18" charset="0"/>
                <a:cs typeface="Segoe UI" panose="020B0502040204020203" pitchFamily="34" charset="0"/>
              </a:rPr>
              <a:t>.</a:t>
            </a:r>
            <a:endParaRPr lang="en-US" kern="100" dirty="0" smtClean="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smtClean="0">
                <a:latin typeface="Calibri" panose="020F0502020204030204" pitchFamily="34" charset="0"/>
                <a:ea typeface="Calibri" panose="020F0502020204030204" pitchFamily="34" charset="0"/>
                <a:cs typeface="Times New Roman" panose="02020603050405020304" pitchFamily="18" charset="0"/>
              </a:rPr>
              <a:t>2</a:t>
            </a:r>
            <a:r>
              <a:rPr lang="en-GB" b="1" kern="100" dirty="0">
                <a:latin typeface="Calibri" panose="020F0502020204030204" pitchFamily="34" charset="0"/>
                <a:ea typeface="Calibri" panose="020F0502020204030204" pitchFamily="34" charset="0"/>
                <a:cs typeface="Times New Roman" panose="02020603050405020304" pitchFamily="18" charset="0"/>
              </a:rPr>
              <a:t>. Data Exploration and Understanding:</a:t>
            </a:r>
            <a:endParaRPr lang="en-GB" b="1" kern="1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r>
              <a:rPr lang="en-US" dirty="0" smtClean="0">
                <a:latin typeface="Cambria" panose="02040503050406030204" pitchFamily="18"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smtClean="0"/>
              <a:t>Pre-Processing</a:t>
            </a:r>
            <a:endParaRPr lang="en-GB" sz="3600" dirty="0"/>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smtClean="0">
                <a:latin typeface="Cambria" panose="02040503050406030204" pitchFamily="18" charset="0"/>
                <a:ea typeface="Times New Roman" panose="02020603050405020304" pitchFamily="18" charset="0"/>
                <a:cs typeface="Segoe UI" panose="020B0502040204020203" pitchFamily="34" charset="0"/>
              </a:rPr>
              <a:t>3. </a:t>
            </a:r>
            <a:r>
              <a:rPr lang="en-US" b="1" kern="100" dirty="0">
                <a:latin typeface="Cambria" panose="02040503050406030204" pitchFamily="18" charset="0"/>
                <a:ea typeface="Times New Roman" panose="02020603050405020304" pitchFamily="18" charset="0"/>
                <a:cs typeface="Segoe UI" panose="020B0502040204020203" pitchFamily="34" charset="0"/>
              </a:rPr>
              <a:t>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r>
              <a:rPr lang="en-US" kern="100" dirty="0" smtClean="0">
                <a:latin typeface="Cambria" panose="02040503050406030204" pitchFamily="18" charset="0"/>
                <a:ea typeface="Times New Roman" panose="02020603050405020304" pitchFamily="18" charset="0"/>
                <a:cs typeface="Segoe UI" panose="020B0502040204020203" pitchFamily="34" charset="0"/>
              </a:rPr>
              <a:t>.</a:t>
            </a:r>
            <a:endParaRPr lang="en-US" kern="100" dirty="0" smtClean="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smtClean="0">
                <a:latin typeface="Calibri" panose="020F0502020204030204" pitchFamily="34" charset="0"/>
                <a:ea typeface="Calibri" panose="020F0502020204030204" pitchFamily="34" charset="0"/>
                <a:cs typeface="Times New Roman" panose="02020603050405020304" pitchFamily="18" charset="0"/>
              </a:rPr>
              <a:t>4. </a:t>
            </a:r>
            <a:r>
              <a:rPr lang="en-GB" b="1" kern="100" dirty="0">
                <a:latin typeface="Calibri" panose="020F0502020204030204" pitchFamily="34" charset="0"/>
                <a:ea typeface="Calibri" panose="020F0502020204030204" pitchFamily="34" charset="0"/>
                <a:cs typeface="Times New Roman" panose="02020603050405020304" pitchFamily="18" charset="0"/>
              </a:rPr>
              <a:t>Encoding Categorical Variables:</a:t>
            </a:r>
            <a:endParaRPr lang="en-GB" b="1" kern="1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smtClean="0"/>
              <a:t>Pre-Processing</a:t>
            </a:r>
            <a:endParaRPr lang="en-GB" sz="3600" dirty="0"/>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545787"/>
            <a:ext cx="11871960" cy="5472524"/>
          </a:xfrm>
          <a:prstGeom prst="rect">
            <a:avLst/>
          </a:prstGeom>
          <a:solidFill>
            <a:schemeClr val="bg1"/>
          </a:solidFill>
        </p:spPr>
        <p:txBody>
          <a:bodyPr wrap="square">
            <a:spAutoFit/>
          </a:bodyPr>
          <a:lstStyle/>
          <a:p>
            <a:pPr>
              <a:lnSpc>
                <a:spcPct val="107000"/>
              </a:lnSpc>
              <a:spcAft>
                <a:spcPts val="800"/>
              </a:spcAft>
              <a:buNone/>
            </a:pPr>
            <a:r>
              <a:rPr lang="en-US" b="1" kern="100" dirty="0" smtClean="0">
                <a:latin typeface="Cambria" panose="02040503050406030204" pitchFamily="18" charset="0"/>
                <a:ea typeface="Times New Roman" panose="02020603050405020304" pitchFamily="18" charset="0"/>
                <a:cs typeface="Segoe UI" panose="020B0502040204020203" pitchFamily="34" charset="0"/>
              </a:rPr>
              <a:t>5</a:t>
            </a:r>
            <a:r>
              <a:rPr lang="en-US" b="1" kern="100" dirty="0">
                <a:latin typeface="Cambria" panose="02040503050406030204" pitchFamily="18" charset="0"/>
                <a:ea typeface="Times New Roman" panose="02020603050405020304" pitchFamily="18" charset="0"/>
                <a:cs typeface="Segoe UI" panose="020B0502040204020203" pitchFamily="34" charset="0"/>
              </a:rPr>
              <a:t>. </a:t>
            </a:r>
            <a:r>
              <a:rPr lang="en-US" b="1" kern="100" dirty="0" smtClean="0">
                <a:latin typeface="Cambria" panose="02040503050406030204" pitchFamily="18" charset="0"/>
                <a:ea typeface="Times New Roman" panose="02020603050405020304" pitchFamily="18" charset="0"/>
                <a:cs typeface="Segoe UI" panose="020B0502040204020203" pitchFamily="34" charset="0"/>
              </a:rPr>
              <a:t>Decode Back To Original Categories:</a:t>
            </a:r>
            <a:endParaRPr lang="en-US" b="1" kern="100" dirty="0">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r>
              <a:rPr lang="en-US" kern="100" dirty="0" smtClean="0">
                <a:latin typeface="Cambria" panose="02040503050406030204" pitchFamily="18" charset="0"/>
                <a:ea typeface="Times New Roman" panose="02020603050405020304" pitchFamily="18" charset="0"/>
                <a:cs typeface="Segoe UI" panose="020B0502040204020203" pitchFamily="34" charset="0"/>
              </a:rPr>
              <a:t>.</a:t>
            </a:r>
          </a:p>
          <a:p>
            <a:pPr>
              <a:lnSpc>
                <a:spcPct val="107000"/>
              </a:lnSpc>
              <a:spcAft>
                <a:spcPts val="800"/>
              </a:spcAft>
              <a:buNone/>
            </a:pPr>
            <a:r>
              <a:rPr lang="en-GB" b="1" kern="100" dirty="0" smtClean="0">
                <a:latin typeface="Calibri" panose="020F0502020204030204" pitchFamily="34" charset="0"/>
                <a:ea typeface="Calibri" panose="020F0502020204030204" pitchFamily="34" charset="0"/>
                <a:cs typeface="Times New Roman" panose="02020603050405020304" pitchFamily="18" charset="0"/>
              </a:rPr>
              <a:t>6. </a:t>
            </a:r>
            <a:r>
              <a:rPr lang="en-US" b="1" kern="100" dirty="0" smtClean="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smtClean="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smtClean="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528951" y="4121744"/>
            <a:ext cx="3780280" cy="2611408"/>
          </a:xfrm>
          <a:prstGeom prst="rect">
            <a:avLst/>
          </a:prstGeom>
        </p:spPr>
      </p:pic>
      <p:sp>
        <p:nvSpPr>
          <p:cNvPr id="7" name="TextBox 6"/>
          <p:cNvSpPr txBox="1"/>
          <p:nvPr/>
        </p:nvSpPr>
        <p:spPr>
          <a:xfrm>
            <a:off x="1336430" y="3089833"/>
            <a:ext cx="2729133" cy="800219"/>
          </a:xfrm>
          <a:prstGeom prst="rect">
            <a:avLst/>
          </a:prstGeom>
          <a:noFill/>
        </p:spPr>
        <p:txBody>
          <a:bodyPr wrap="square" rtlCol="0">
            <a:spAutoFit/>
          </a:bodyPr>
          <a:lstStyle/>
          <a:p>
            <a:pPr algn="ctr"/>
            <a:r>
              <a:rPr lang="en-US" b="1" dirty="0" smtClean="0"/>
              <a:t>Bar Plot</a:t>
            </a:r>
            <a:endParaRPr lang="en-US" b="1" dirty="0" smtClean="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smtClean="0">
                <a:latin typeface="Cambria" panose="02040503050406030204" pitchFamily="18" charset="0"/>
                <a:ea typeface="Calibri" panose="020F0502020204030204" pitchFamily="34" charset="0"/>
                <a:cs typeface="Times New Roman" panose="02020603050405020304" pitchFamily="18" charset="0"/>
              </a:rPr>
              <a:t>Comparison between </a:t>
            </a:r>
            <a:r>
              <a:rPr lang="en-US" sz="1400" dirty="0">
                <a:latin typeface="Cambria" panose="02040503050406030204" pitchFamily="18" charset="0"/>
                <a:ea typeface="Calibri" panose="020F0502020204030204" pitchFamily="34" charset="0"/>
                <a:cs typeface="Times New Roman" panose="02020603050405020304" pitchFamily="18" charset="0"/>
              </a:rPr>
              <a:t>male and female customers</a:t>
            </a:r>
            <a:r>
              <a:rPr lang="en-US" sz="1400" dirty="0" smtClean="0"/>
              <a:t> </a:t>
            </a:r>
            <a:endParaRPr lang="en-US" sz="1400" dirty="0"/>
          </a:p>
        </p:txBody>
      </p:sp>
      <p:pic>
        <p:nvPicPr>
          <p:cNvPr id="8" name="Picture 7"/>
          <p:cNvPicPr>
            <a:picLocks noChangeAspect="1"/>
          </p:cNvPicPr>
          <p:nvPr/>
        </p:nvPicPr>
        <p:blipFill>
          <a:blip r:embed="rId4"/>
          <a:stretch>
            <a:fillRect/>
          </a:stretch>
        </p:blipFill>
        <p:spPr>
          <a:xfrm>
            <a:off x="4309231" y="4020613"/>
            <a:ext cx="4025550" cy="2712539"/>
          </a:xfrm>
          <a:prstGeom prst="rect">
            <a:avLst/>
          </a:prstGeom>
        </p:spPr>
      </p:pic>
      <p:pic>
        <p:nvPicPr>
          <p:cNvPr id="10" name="Picture 9"/>
          <p:cNvPicPr>
            <a:picLocks noChangeAspect="1"/>
          </p:cNvPicPr>
          <p:nvPr/>
        </p:nvPicPr>
        <p:blipFill>
          <a:blip r:embed="rId5"/>
          <a:stretch>
            <a:fillRect/>
          </a:stretch>
        </p:blipFill>
        <p:spPr>
          <a:xfrm>
            <a:off x="8298424" y="4121744"/>
            <a:ext cx="3788582" cy="2466984"/>
          </a:xfrm>
          <a:prstGeom prst="rect">
            <a:avLst/>
          </a:prstGeom>
        </p:spPr>
      </p:pic>
      <p:sp>
        <p:nvSpPr>
          <p:cNvPr id="12" name="TextBox 11"/>
          <p:cNvSpPr txBox="1"/>
          <p:nvPr/>
        </p:nvSpPr>
        <p:spPr>
          <a:xfrm>
            <a:off x="5081954" y="3089832"/>
            <a:ext cx="2729133" cy="800219"/>
          </a:xfrm>
          <a:prstGeom prst="rect">
            <a:avLst/>
          </a:prstGeom>
          <a:noFill/>
        </p:spPr>
        <p:txBody>
          <a:bodyPr wrap="square" rtlCol="0">
            <a:spAutoFit/>
          </a:bodyPr>
          <a:lstStyle/>
          <a:p>
            <a:pPr algn="ctr"/>
            <a:r>
              <a:rPr lang="en-US" b="1" dirty="0" smtClean="0"/>
              <a:t>Line Plot</a:t>
            </a:r>
            <a:endParaRPr lang="en-US" b="1" dirty="0" smtClean="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smtClean="0">
                <a:latin typeface="Cambria" panose="02040503050406030204" pitchFamily="18" charset="0"/>
                <a:ea typeface="Calibri" panose="020F0502020204030204" pitchFamily="34" charset="0"/>
                <a:cs typeface="Times New Roman" panose="02020603050405020304" pitchFamily="18" charset="0"/>
              </a:rPr>
              <a:t>Comparison between </a:t>
            </a:r>
            <a:r>
              <a:rPr lang="en-US" sz="1400" dirty="0">
                <a:latin typeface="Cambria" panose="02040503050406030204" pitchFamily="18" charset="0"/>
                <a:ea typeface="Calibri" panose="020F0502020204030204" pitchFamily="34" charset="0"/>
                <a:cs typeface="Times New Roman" panose="02020603050405020304" pitchFamily="18" charset="0"/>
              </a:rPr>
              <a:t>male and female </a:t>
            </a:r>
            <a:r>
              <a:rPr lang="en-US" sz="1400" dirty="0" smtClean="0">
                <a:latin typeface="Cambria" panose="02040503050406030204" pitchFamily="18" charset="0"/>
                <a:ea typeface="Calibri" panose="020F0502020204030204" pitchFamily="34" charset="0"/>
                <a:cs typeface="Times New Roman" panose="02020603050405020304" pitchFamily="18" charset="0"/>
              </a:rPr>
              <a:t>total purchases</a:t>
            </a:r>
            <a:r>
              <a:rPr lang="en-US" sz="1400" dirty="0" smtClean="0"/>
              <a:t> </a:t>
            </a:r>
            <a:endParaRPr lang="en-US" sz="1400" dirty="0"/>
          </a:p>
        </p:txBody>
      </p:sp>
      <p:sp>
        <p:nvSpPr>
          <p:cNvPr id="13" name="TextBox 12"/>
          <p:cNvSpPr txBox="1"/>
          <p:nvPr/>
        </p:nvSpPr>
        <p:spPr>
          <a:xfrm>
            <a:off x="8976360" y="3089831"/>
            <a:ext cx="2729133" cy="800219"/>
          </a:xfrm>
          <a:prstGeom prst="rect">
            <a:avLst/>
          </a:prstGeom>
          <a:noFill/>
        </p:spPr>
        <p:txBody>
          <a:bodyPr wrap="square" rtlCol="0">
            <a:spAutoFit/>
          </a:bodyPr>
          <a:lstStyle/>
          <a:p>
            <a:pPr algn="ctr"/>
            <a:r>
              <a:rPr lang="en-US" b="1" dirty="0" smtClean="0"/>
              <a:t>Bar Plot</a:t>
            </a:r>
            <a:endParaRPr lang="en-US" b="1" dirty="0" smtClean="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smtClean="0">
                <a:latin typeface="Cambria" panose="02040503050406030204" pitchFamily="18" charset="0"/>
                <a:ea typeface="Calibri" panose="020F0502020204030204" pitchFamily="34" charset="0"/>
                <a:cs typeface="Times New Roman" panose="02020603050405020304" pitchFamily="18" charset="0"/>
              </a:rPr>
              <a:t>Comparison between </a:t>
            </a:r>
            <a:r>
              <a:rPr lang="en-US" sz="1400" dirty="0">
                <a:latin typeface="Cambria" panose="02040503050406030204" pitchFamily="18" charset="0"/>
                <a:ea typeface="Calibri" panose="020F0502020204030204" pitchFamily="34" charset="0"/>
                <a:cs typeface="Times New Roman" panose="02020603050405020304" pitchFamily="18" charset="0"/>
              </a:rPr>
              <a:t>male and female </a:t>
            </a:r>
            <a:r>
              <a:rPr lang="en-US" sz="1400" dirty="0" smtClean="0">
                <a:latin typeface="Cambria" panose="02040503050406030204" pitchFamily="18" charset="0"/>
                <a:ea typeface="Calibri" panose="020F0502020204030204" pitchFamily="34" charset="0"/>
                <a:cs typeface="Times New Roman" panose="02020603050405020304" pitchFamily="18" charset="0"/>
              </a:rPr>
              <a:t>spending's</a:t>
            </a:r>
            <a:r>
              <a:rPr lang="en-US" sz="1400" dirty="0" smtClean="0"/>
              <a:t> </a:t>
            </a:r>
            <a:r>
              <a:rPr lang="en-US" sz="1400" dirty="0">
                <a:latin typeface="Cambria" panose="02040503050406030204" pitchFamily="18" charset="0"/>
                <a:ea typeface="Calibri" panose="020F0502020204030204" pitchFamily="34" charset="0"/>
                <a:cs typeface="Times New Roman" panose="02020603050405020304" pitchFamily="18" charset="0"/>
              </a:rPr>
              <a:t>monthly </a:t>
            </a:r>
            <a:r>
              <a:rPr lang="en-US" sz="1400" dirty="0" smtClean="0">
                <a:latin typeface="Cambria" panose="02040503050406030204" pitchFamily="18" charset="0"/>
                <a:ea typeface="Calibri" panose="020F0502020204030204" pitchFamily="34" charset="0"/>
                <a:cs typeface="Times New Roman" panose="02020603050405020304" pitchFamily="18" charset="0"/>
              </a:rPr>
              <a:t>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171</TotalTime>
  <Words>574</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Calibri</vt:lpstr>
      <vt:lpstr>Calisto MT</vt:lpstr>
      <vt:lpstr>Cambria</vt:lpstr>
      <vt:lpstr>inherit</vt:lpstr>
      <vt:lpstr>Inter</vt:lpstr>
      <vt:lpstr>Segoe UI</vt:lpstr>
      <vt:lpstr>Times New Roman</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DELL</cp:lastModifiedBy>
  <cp:revision>38</cp:revision>
  <dcterms:created xsi:type="dcterms:W3CDTF">2025-05-19T12:59:50Z</dcterms:created>
  <dcterms:modified xsi:type="dcterms:W3CDTF">2025-05-21T23:32:49Z</dcterms:modified>
</cp:coreProperties>
</file>