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6"/>
  </p:notesMasterIdLst>
  <p:sldIdLst>
    <p:sldId id="258" r:id="rId2"/>
    <p:sldId id="256" r:id="rId3"/>
    <p:sldId id="259" r:id="rId4"/>
    <p:sldId id="257" r:id="rId5"/>
    <p:sldId id="260" r:id="rId6"/>
    <p:sldId id="261" r:id="rId7"/>
    <p:sldId id="262" r:id="rId8"/>
    <p:sldId id="264" r:id="rId9"/>
    <p:sldId id="287" r:id="rId10"/>
    <p:sldId id="288" r:id="rId11"/>
    <p:sldId id="265" r:id="rId12"/>
    <p:sldId id="289" r:id="rId13"/>
    <p:sldId id="290" r:id="rId14"/>
    <p:sldId id="291" r:id="rId15"/>
    <p:sldId id="266" r:id="rId16"/>
    <p:sldId id="292" r:id="rId17"/>
    <p:sldId id="293" r:id="rId18"/>
    <p:sldId id="294" r:id="rId19"/>
    <p:sldId id="295" r:id="rId20"/>
    <p:sldId id="296" r:id="rId21"/>
    <p:sldId id="301" r:id="rId22"/>
    <p:sldId id="299" r:id="rId23"/>
    <p:sldId id="300" r:id="rId24"/>
    <p:sldId id="268" r:id="rId25"/>
    <p:sldId id="269" r:id="rId26"/>
    <p:sldId id="297" r:id="rId27"/>
    <p:sldId id="263" r:id="rId28"/>
    <p:sldId id="283" r:id="rId29"/>
    <p:sldId id="284" r:id="rId30"/>
    <p:sldId id="285" r:id="rId31"/>
    <p:sldId id="286" r:id="rId32"/>
    <p:sldId id="270" r:id="rId33"/>
    <p:sldId id="271" r:id="rId34"/>
    <p:sldId id="272"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FF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4D36B-263A-44CD-B40C-A91E02D73AED}" type="datetimeFigureOut">
              <a:rPr lang="en-GB" smtClean="0"/>
              <a:t>23/05/2025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2A85F6-4995-4BE9-91B0-2BED28873218}" type="slidenum">
              <a:rPr lang="en-GB" smtClean="0"/>
              <a:t>‹#›</a:t>
            </a:fld>
            <a:endParaRPr lang="en-GB"/>
          </a:p>
        </p:txBody>
      </p:sp>
    </p:spTree>
    <p:extLst>
      <p:ext uri="{BB962C8B-B14F-4D97-AF65-F5344CB8AC3E}">
        <p14:creationId xmlns:p14="http://schemas.microsoft.com/office/powerpoint/2010/main" val="20664995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EA2A85F6-4995-4BE9-91B0-2BED28873218}" type="slidenum">
              <a:rPr lang="en-GB" smtClean="0"/>
              <a:t>23</a:t>
            </a:fld>
            <a:endParaRPr lang="en-GB"/>
          </a:p>
        </p:txBody>
      </p:sp>
    </p:spTree>
    <p:extLst>
      <p:ext uri="{BB962C8B-B14F-4D97-AF65-F5344CB8AC3E}">
        <p14:creationId xmlns:p14="http://schemas.microsoft.com/office/powerpoint/2010/main" val="35735465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5/23/2025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040031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5/23/2025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114393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5/23/2025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063082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5/23/2025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5462425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5/23/2025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877916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5/23/2025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99003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5/23/2025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683050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5/23/2025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384017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5/23/2025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332458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5/23/2025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273319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5/23/2025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6796770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5/23/2025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4316202"/>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E49D7415-2F11-44C2-B6AA-13A25B681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7EC37F-B6C1-F905-6BEF-09073B003B29}"/>
              </a:ext>
            </a:extLst>
          </p:cNvPr>
          <p:cNvSpPr>
            <a:spLocks noGrp="1"/>
          </p:cNvSpPr>
          <p:nvPr>
            <p:ph type="title"/>
          </p:nvPr>
        </p:nvSpPr>
        <p:spPr>
          <a:xfrm>
            <a:off x="6696186" y="909637"/>
            <a:ext cx="4800600" cy="1307592"/>
          </a:xfrm>
        </p:spPr>
        <p:txBody>
          <a:bodyPr vert="horz" lIns="91440" tIns="45720" rIns="91440" bIns="45720" rtlCol="0" anchor="t">
            <a:normAutofit/>
          </a:bodyPr>
          <a:lstStyle/>
          <a:p>
            <a:r>
              <a:rPr lang="en-US" dirty="0"/>
              <a:t>Introduction</a:t>
            </a:r>
          </a:p>
        </p:txBody>
      </p:sp>
      <p:pic>
        <p:nvPicPr>
          <p:cNvPr id="4" name="Content Placeholder 3" descr="A white and blue room with blue sky&#10;&#10;AI-generated content may be incorrect.">
            <a:extLst>
              <a:ext uri="{FF2B5EF4-FFF2-40B4-BE49-F238E27FC236}">
                <a16:creationId xmlns:a16="http://schemas.microsoft.com/office/drawing/2014/main" id="{90A1A975-94E4-CF77-00AC-DA282AB2C7E0}"/>
              </a:ext>
            </a:extLst>
          </p:cNvPr>
          <p:cNvPicPr>
            <a:picLocks noGrp="1" noChangeAspect="1"/>
          </p:cNvPicPr>
          <p:nvPr>
            <p:ph idx="1"/>
          </p:nvPr>
        </p:nvPicPr>
        <p:blipFill>
          <a:blip r:embed="rId2"/>
          <a:srcRect l="18653" r="15247"/>
          <a:stretch>
            <a:fillRect/>
          </a:stretch>
        </p:blipFill>
        <p:spPr>
          <a:xfrm>
            <a:off x="20" y="10"/>
            <a:ext cx="6044164" cy="6857990"/>
          </a:xfrm>
          <a:prstGeom prst="rect">
            <a:avLst/>
          </a:prstGeom>
        </p:spPr>
      </p:pic>
      <p:cxnSp>
        <p:nvCxnSpPr>
          <p:cNvPr id="22" name="Straight Connector 21">
            <a:extLst>
              <a:ext uri="{FF2B5EF4-FFF2-40B4-BE49-F238E27FC236}">
                <a16:creationId xmlns:a16="http://schemas.microsoft.com/office/drawing/2014/main" id="{511FC409-B3C2-4F68-865C-C5333D6F27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723900"/>
            <a:ext cx="4610075"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5C3275C2-2001-8E3B-E0CB-39164C9D5CBC}"/>
              </a:ext>
            </a:extLst>
          </p:cNvPr>
          <p:cNvSpPr txBox="1"/>
          <p:nvPr/>
        </p:nvSpPr>
        <p:spPr>
          <a:xfrm>
            <a:off x="6696186" y="2221992"/>
            <a:ext cx="4800600" cy="3739896"/>
          </a:xfrm>
          <a:prstGeom prst="rect">
            <a:avLst/>
          </a:prstGeom>
        </p:spPr>
        <p:txBody>
          <a:bodyPr vert="horz" lIns="91440" tIns="45720" rIns="91440" bIns="45720" rtlCol="0">
            <a:normAutofit/>
          </a:bodyPr>
          <a:lstStyle/>
          <a:p>
            <a:pPr algn="ctr">
              <a:lnSpc>
                <a:spcPct val="110000"/>
              </a:lnSpc>
              <a:spcAft>
                <a:spcPts val="600"/>
              </a:spcAft>
            </a:pPr>
            <a:r>
              <a:rPr lang="en-US" b="1" dirty="0"/>
              <a:t>Customer Sales Analysis Project Machine Learning and Tableau</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dirty="0"/>
              <a:t>Team B</a:t>
            </a:r>
          </a:p>
          <a:p>
            <a:pPr indent="-228600">
              <a:lnSpc>
                <a:spcPct val="110000"/>
              </a:lnSpc>
              <a:spcAft>
                <a:spcPts val="600"/>
              </a:spcAft>
              <a:buFont typeface="Arial" panose="020B0604020202020204" pitchFamily="34" charset="0"/>
              <a:buChar char="•"/>
            </a:pPr>
            <a:endParaRPr lang="en-US" dirty="0"/>
          </a:p>
          <a:p>
            <a:pPr indent="-228600">
              <a:lnSpc>
                <a:spcPct val="110000"/>
              </a:lnSpc>
              <a:spcAft>
                <a:spcPts val="600"/>
              </a:spcAft>
              <a:buFont typeface="Arial" panose="020B0604020202020204" pitchFamily="34" charset="0"/>
              <a:buChar char="•"/>
            </a:pPr>
            <a:r>
              <a:rPr lang="en-US" b="1" dirty="0"/>
              <a:t>Team Members</a:t>
            </a:r>
          </a:p>
          <a:p>
            <a:pPr lvl="1" indent="-228600">
              <a:lnSpc>
                <a:spcPct val="110000"/>
              </a:lnSpc>
              <a:spcAft>
                <a:spcPts val="600"/>
              </a:spcAft>
              <a:buFont typeface="Arial" panose="020B0604020202020204" pitchFamily="34" charset="0"/>
              <a:buChar char="•"/>
            </a:pPr>
            <a:r>
              <a:rPr lang="en-US" dirty="0"/>
              <a:t>Rebecca Marriott</a:t>
            </a:r>
          </a:p>
          <a:p>
            <a:pPr lvl="1" indent="-228600">
              <a:lnSpc>
                <a:spcPct val="110000"/>
              </a:lnSpc>
              <a:spcAft>
                <a:spcPts val="600"/>
              </a:spcAft>
              <a:buFont typeface="Arial" panose="020B0604020202020204" pitchFamily="34" charset="0"/>
              <a:buChar char="•"/>
            </a:pPr>
            <a:r>
              <a:rPr lang="en-US" dirty="0"/>
              <a:t>Suneeta Vota</a:t>
            </a:r>
          </a:p>
          <a:p>
            <a:pPr lvl="1" indent="-228600">
              <a:lnSpc>
                <a:spcPct val="110000"/>
              </a:lnSpc>
              <a:spcAft>
                <a:spcPts val="600"/>
              </a:spcAft>
              <a:buFont typeface="Arial" panose="020B0604020202020204" pitchFamily="34" charset="0"/>
              <a:buChar char="•"/>
            </a:pPr>
            <a:r>
              <a:rPr lang="en-US"/>
              <a:t>Nouman Mehar</a:t>
            </a:r>
            <a:endParaRPr lang="en-US" dirty="0"/>
          </a:p>
        </p:txBody>
      </p:sp>
      <p:cxnSp>
        <p:nvCxnSpPr>
          <p:cNvPr id="24" name="Straight Connector 23">
            <a:extLst>
              <a:ext uri="{FF2B5EF4-FFF2-40B4-BE49-F238E27FC236}">
                <a16:creationId xmlns:a16="http://schemas.microsoft.com/office/drawing/2014/main" id="{B810270D-76A7-44B3-9746-7EDF578860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81300" y="6142781"/>
            <a:ext cx="4610075"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519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4EA31465-0127-E70C-D15D-2FB1D493E53A}"/>
              </a:ext>
            </a:extLst>
          </p:cNvPr>
          <p:cNvPicPr>
            <a:picLocks noChangeAspect="1"/>
          </p:cNvPicPr>
          <p:nvPr/>
        </p:nvPicPr>
        <p:blipFill>
          <a:blip r:embed="rId2"/>
          <a:stretch>
            <a:fillRect/>
          </a:stretch>
        </p:blipFill>
        <p:spPr>
          <a:xfrm>
            <a:off x="1575364" y="736933"/>
            <a:ext cx="9041267" cy="5384124"/>
          </a:xfrm>
          <a:prstGeom prst="rect">
            <a:avLst/>
          </a:prstGeom>
          <a:noFill/>
          <a:ln cap="flat">
            <a:noFill/>
          </a:ln>
        </p:spPr>
      </p:pic>
      <p:sp>
        <p:nvSpPr>
          <p:cNvPr id="3" name="TextBox 5">
            <a:extLst>
              <a:ext uri="{FF2B5EF4-FFF2-40B4-BE49-F238E27FC236}">
                <a16:creationId xmlns:a16="http://schemas.microsoft.com/office/drawing/2014/main" id="{5F944BD2-2EDE-E8A3-B58C-AADE51D8ACBF}"/>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MODEL COMPARISION CHART </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BFB25-53FE-A961-FE11-4212852C80A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9AEA340-84A8-262F-803C-730110CD9C6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448F9F36-17E7-0490-D145-01EF633F7A5C}"/>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8EEAFA36-2DE4-C27D-6EC9-BB70DE132DA5}"/>
              </a:ext>
            </a:extLst>
          </p:cNvPr>
          <p:cNvSpPr txBox="1">
            <a:spLocks/>
          </p:cNvSpPr>
          <p:nvPr/>
        </p:nvSpPr>
        <p:spPr>
          <a:xfrm>
            <a:off x="838203" y="2766215"/>
            <a:ext cx="10515600" cy="942185"/>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Logistic Regression - Balanced</a:t>
            </a:r>
            <a:endParaRPr lang="en-GB" dirty="0">
              <a:latin typeface="Comic Sans MS" pitchFamily="66"/>
            </a:endParaRPr>
          </a:p>
        </p:txBody>
      </p:sp>
    </p:spTree>
    <p:extLst>
      <p:ext uri="{BB962C8B-B14F-4D97-AF65-F5344CB8AC3E}">
        <p14:creationId xmlns:p14="http://schemas.microsoft.com/office/powerpoint/2010/main" val="11884364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78691A-8375-70EB-C30F-024166CB8A2E}"/>
              </a:ext>
            </a:extLst>
          </p:cNvPr>
          <p:cNvPicPr>
            <a:picLocks noChangeAspect="1"/>
          </p:cNvPicPr>
          <p:nvPr/>
        </p:nvPicPr>
        <p:blipFill>
          <a:blip r:embed="rId2"/>
          <a:stretch>
            <a:fillRect/>
          </a:stretch>
        </p:blipFill>
        <p:spPr>
          <a:xfrm>
            <a:off x="142756" y="1238792"/>
            <a:ext cx="7126294" cy="5319631"/>
          </a:xfrm>
          <a:prstGeom prst="rect">
            <a:avLst/>
          </a:prstGeom>
          <a:noFill/>
          <a:ln cap="flat">
            <a:noFill/>
          </a:ln>
        </p:spPr>
      </p:pic>
      <p:sp>
        <p:nvSpPr>
          <p:cNvPr id="3" name="TextBox 4">
            <a:extLst>
              <a:ext uri="{FF2B5EF4-FFF2-40B4-BE49-F238E27FC236}">
                <a16:creationId xmlns:a16="http://schemas.microsoft.com/office/drawing/2014/main" id="{7846ADEF-AA8E-D769-293C-CE025E4B3837}"/>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F681A6A6-154B-B19C-948D-08069E3E5392}"/>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7">
            <a:extLst>
              <a:ext uri="{FF2B5EF4-FFF2-40B4-BE49-F238E27FC236}">
                <a16:creationId xmlns:a16="http://schemas.microsoft.com/office/drawing/2014/main" id="{33E49B45-3095-BB3B-3E32-89F2A55A6017}"/>
              </a:ext>
            </a:extLst>
          </p:cNvPr>
          <p:cNvSpPr txBox="1"/>
          <p:nvPr/>
        </p:nvSpPr>
        <p:spPr>
          <a:xfrm>
            <a:off x="7447934" y="1356854"/>
            <a:ext cx="4313800" cy="4817922"/>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Value counts: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00B0F0"/>
                </a:solidFill>
                <a:latin typeface="Comic Sans MS" pitchFamily="66"/>
                <a:ea typeface="Calibri" pitchFamily="34"/>
                <a:cs typeface="Times New Roman" pitchFamily="18"/>
              </a:rPr>
              <a:t>Male      187596</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dirty="0">
                <a:solidFill>
                  <a:srgbClr val="FF33CC"/>
                </a:solidFill>
                <a:latin typeface="Comic Sans MS" pitchFamily="66"/>
                <a:ea typeface="Calibri" pitchFamily="34"/>
                <a:cs typeface="Times New Roman" pitchFamily="18"/>
              </a:rPr>
              <a:t>Female    114093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dirty="0">
              <a:solidFill>
                <a:srgbClr val="000000"/>
              </a:solidFill>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dirty="0">
                <a:solidFill>
                  <a:srgbClr val="000000"/>
                </a:solidFill>
                <a:latin typeface="Comic Sans MS" pitchFamily="66"/>
                <a:ea typeface="Calibri" pitchFamily="34"/>
                <a:cs typeface="Times New Roman" pitchFamily="18"/>
              </a:rPr>
              <a:t>This</a:t>
            </a:r>
            <a:r>
              <a:rPr lang="en-GB" sz="1600" b="0" i="0" u="none" strike="noStrike" kern="1200" cap="none" spc="0" baseline="0" dirty="0">
                <a:solidFill>
                  <a:srgbClr val="000000"/>
                </a:solidFill>
                <a:uFillTx/>
                <a:latin typeface="Comic Sans MS" pitchFamily="66"/>
                <a:ea typeface="Calibri" pitchFamily="34"/>
                <a:cs typeface="Times New Roman" pitchFamily="18"/>
              </a:rPr>
              <a:t> evaluates how well the model performs, especially when dealing with </a:t>
            </a:r>
            <a:r>
              <a:rPr lang="en-GB" sz="1600" b="1" i="0" u="none" strike="noStrike" kern="1200" cap="none" spc="0" baseline="0" dirty="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dirty="0">
                <a:solidFill>
                  <a:srgbClr val="000000"/>
                </a:solidFill>
                <a:uFillTx/>
                <a:latin typeface="Comic Sans MS" pitchFamily="66"/>
                <a:ea typeface="Calibri" pitchFamily="34"/>
                <a:cs typeface="Times New Roman" pitchFamily="18"/>
              </a:rPr>
              <a:t>AP = 0.69</a:t>
            </a:r>
            <a:r>
              <a:rPr lang="en-GB" sz="1600" b="0" i="0" u="none" strike="noStrike" kern="1200" cap="none" spc="0" baseline="0" dirty="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dirty="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dirty="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This is </a:t>
            </a:r>
            <a:r>
              <a:rPr lang="en-GB" sz="1600" b="1" i="0" u="none" strike="noStrike" kern="1200" cap="none" spc="0" baseline="0" dirty="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dirty="0">
                <a:solidFill>
                  <a:srgbClr val="000000"/>
                </a:solidFill>
                <a:uFillTx/>
                <a:latin typeface="Comic Sans MS" pitchFamily="66"/>
                <a:ea typeface="Calibri" pitchFamily="34"/>
                <a:cs typeface="Times New Roman" pitchFamily="18"/>
              </a:rPr>
              <a:t> (which usually gives a low AP)</a:t>
            </a:r>
            <a:r>
              <a:rPr lang="en-GB" sz="1600" dirty="0">
                <a:solidFill>
                  <a:srgbClr val="000000"/>
                </a:solidFill>
                <a:latin typeface="Comic Sans MS" pitchFamily="66"/>
                <a:ea typeface="Calibri" pitchFamily="34"/>
                <a:cs typeface="Times New Roman" pitchFamily="18"/>
              </a:rPr>
              <a:t>.</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dirty="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dirty="0">
                <a:solidFill>
                  <a:srgbClr val="000000"/>
                </a:solidFill>
                <a:uFillTx/>
                <a:latin typeface="Comic Sans MS" pitchFamily="66"/>
                <a:ea typeface="Calibri" pitchFamily="34"/>
                <a:cs typeface="Times New Roman" pitchFamily="18"/>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A73A8EF3-6A64-A9AB-2FD6-C693D1D66A8A}"/>
              </a:ext>
            </a:extLst>
          </p:cNvPr>
          <p:cNvPicPr>
            <a:picLocks noChangeAspect="1"/>
          </p:cNvPicPr>
          <p:nvPr/>
        </p:nvPicPr>
        <p:blipFill>
          <a:blip r:embed="rId2"/>
          <a:stretch>
            <a:fillRect/>
          </a:stretch>
        </p:blipFill>
        <p:spPr>
          <a:xfrm>
            <a:off x="241081" y="1298804"/>
            <a:ext cx="7045909" cy="5259619"/>
          </a:xfrm>
          <a:prstGeom prst="rect">
            <a:avLst/>
          </a:prstGeom>
          <a:noFill/>
          <a:ln cap="flat">
            <a:noFill/>
          </a:ln>
        </p:spPr>
      </p:pic>
      <p:sp>
        <p:nvSpPr>
          <p:cNvPr id="3" name="TextBox 4">
            <a:extLst>
              <a:ext uri="{FF2B5EF4-FFF2-40B4-BE49-F238E27FC236}">
                <a16:creationId xmlns:a16="http://schemas.microsoft.com/office/drawing/2014/main" id="{29782FD8-4AE9-68DB-6353-1A73D194FE26}"/>
              </a:ext>
            </a:extLst>
          </p:cNvPr>
          <p:cNvSpPr txBox="1"/>
          <p:nvPr/>
        </p:nvSpPr>
        <p:spPr>
          <a:xfrm>
            <a:off x="241081" y="79918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30EC125B-B3EC-BDF0-1106-15150DB03AF8}"/>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6">
            <a:extLst>
              <a:ext uri="{FF2B5EF4-FFF2-40B4-BE49-F238E27FC236}">
                <a16:creationId xmlns:a16="http://schemas.microsoft.com/office/drawing/2014/main" id="{0AE21326-6644-236F-4F94-09C0604DCFF6}"/>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F38A3F91-4518-CB1B-9080-06AAA56F6E1C}"/>
              </a:ext>
            </a:extLst>
          </p:cNvPr>
          <p:cNvPicPr>
            <a:picLocks noChangeAspect="1"/>
          </p:cNvPicPr>
          <p:nvPr/>
        </p:nvPicPr>
        <p:blipFill>
          <a:blip r:embed="rId2"/>
          <a:stretch>
            <a:fillRect/>
          </a:stretch>
        </p:blipFill>
        <p:spPr>
          <a:xfrm>
            <a:off x="456505" y="1356850"/>
            <a:ext cx="5858195" cy="4921447"/>
          </a:xfrm>
          <a:prstGeom prst="rect">
            <a:avLst/>
          </a:prstGeom>
          <a:noFill/>
          <a:ln cap="flat">
            <a:noFill/>
          </a:ln>
        </p:spPr>
      </p:pic>
      <p:sp>
        <p:nvSpPr>
          <p:cNvPr id="3" name="TextBox 4">
            <a:extLst>
              <a:ext uri="{FF2B5EF4-FFF2-40B4-BE49-F238E27FC236}">
                <a16:creationId xmlns:a16="http://schemas.microsoft.com/office/drawing/2014/main" id="{3D697FC4-89A9-F9C2-CBB5-E619119D85DC}"/>
              </a:ext>
            </a:extLst>
          </p:cNvPr>
          <p:cNvSpPr txBox="1"/>
          <p:nvPr/>
        </p:nvSpPr>
        <p:spPr>
          <a:xfrm>
            <a:off x="241081"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8DCB13C0-A3F6-5395-2454-FE3854A7B7FE}"/>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LOGISTIC REGRESSION – BALANCED</a:t>
            </a:r>
            <a:endParaRPr lang="en-GB" sz="2000" b="1" i="0" u="none" strike="noStrike" kern="1200" cap="none" spc="0" baseline="0">
              <a:solidFill>
                <a:srgbClr val="000000"/>
              </a:solidFill>
              <a:uFillTx/>
              <a:latin typeface="Comic Sans MS" pitchFamily="66"/>
            </a:endParaRPr>
          </a:p>
        </p:txBody>
      </p:sp>
      <p:sp>
        <p:nvSpPr>
          <p:cNvPr id="5" name="TextBox 11">
            <a:extLst>
              <a:ext uri="{FF2B5EF4-FFF2-40B4-BE49-F238E27FC236}">
                <a16:creationId xmlns:a16="http://schemas.microsoft.com/office/drawing/2014/main" id="{07449290-1619-60BC-FBE4-8C766332C92E}"/>
              </a:ext>
            </a:extLst>
          </p:cNvPr>
          <p:cNvSpPr txBox="1"/>
          <p:nvPr/>
        </p:nvSpPr>
        <p:spPr>
          <a:xfrm>
            <a:off x="7270952" y="1356850"/>
            <a:ext cx="4404847" cy="470897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The model is </a:t>
            </a:r>
            <a:r>
              <a:rPr lang="en-GB" sz="2000" b="1" i="0" u="none" strike="noStrike" kern="0" cap="none" spc="0" baseline="0" dirty="0">
                <a:solidFill>
                  <a:srgbClr val="000000"/>
                </a:solidFill>
                <a:uFillTx/>
                <a:latin typeface="Aptos"/>
              </a:rPr>
              <a:t>heavily biased toward predicting “Female (1)”</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It </a:t>
            </a:r>
            <a:r>
              <a:rPr lang="en-GB" sz="2000" b="1" i="0" u="none" strike="noStrike" kern="0" cap="none" spc="0" baseline="0" dirty="0">
                <a:solidFill>
                  <a:srgbClr val="000000"/>
                </a:solidFill>
                <a:uFillTx/>
                <a:latin typeface="Aptos"/>
              </a:rPr>
              <a:t>correctly identifies most females</a:t>
            </a:r>
            <a:r>
              <a:rPr lang="en-GB" sz="2000" b="0" i="0" u="none" strike="noStrike" kern="0" cap="none" spc="0" baseline="0" dirty="0">
                <a:solidFill>
                  <a:srgbClr val="000000"/>
                </a:solidFill>
                <a:uFillTx/>
                <a:latin typeface="Aptos"/>
              </a:rPr>
              <a:t>, but </a:t>
            </a:r>
            <a:r>
              <a:rPr lang="en-GB" sz="2000" b="1" i="0" u="none" strike="noStrike" kern="0" cap="none" spc="0" baseline="0" dirty="0">
                <a:solidFill>
                  <a:srgbClr val="000000"/>
                </a:solidFill>
                <a:uFillTx/>
                <a:latin typeface="Aptos"/>
              </a:rPr>
              <a:t>struggles with males</a:t>
            </a:r>
            <a:r>
              <a:rPr lang="en-GB" sz="2000" b="0" i="0" u="none" strike="noStrike" kern="0" cap="none" spc="0" baseline="0" dirty="0">
                <a:solidFill>
                  <a:srgbClr val="000000"/>
                </a:solidFill>
                <a:uFillTx/>
                <a:latin typeface="Aptos"/>
              </a:rPr>
              <a:t> — often misclassifying them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1" i="0" u="none" strike="noStrike" kern="0" cap="none" spc="0" baseline="0" dirty="0">
              <a:solidFill>
                <a:srgbClr val="000000"/>
              </a:solidFill>
              <a:uFillTx/>
              <a:latin typeface="Aptos"/>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0" cap="none" spc="0" baseline="0" dirty="0">
                <a:solidFill>
                  <a:srgbClr val="000000"/>
                </a:solidFill>
                <a:uFillTx/>
                <a:latin typeface="Aptos"/>
              </a:rPr>
              <a:t>Out of </a:t>
            </a:r>
            <a:r>
              <a:rPr lang="en-GB" sz="2000" b="1" i="0" u="none" strike="noStrike" kern="0" cap="none" spc="0" baseline="0" dirty="0">
                <a:solidFill>
                  <a:srgbClr val="000000"/>
                </a:solidFill>
                <a:uFillTx/>
                <a:latin typeface="Aptos"/>
              </a:rPr>
              <a:t>22,819 actual males</a:t>
            </a:r>
            <a:r>
              <a:rPr lang="en-GB" sz="2000" b="0" i="0" u="none" strike="noStrike" kern="0" cap="none" spc="0" baseline="0" dirty="0">
                <a:solidFill>
                  <a:srgbClr val="000000"/>
                </a:solidFill>
                <a:uFillTx/>
                <a:latin typeface="Aptos"/>
              </a:rPr>
              <a:t>, only </a:t>
            </a:r>
            <a:r>
              <a:rPr lang="en-GB" sz="2000" b="1" i="0" u="none" strike="noStrike" kern="0" cap="none" spc="0" baseline="0" dirty="0">
                <a:solidFill>
                  <a:srgbClr val="000000"/>
                </a:solidFill>
                <a:uFillTx/>
                <a:latin typeface="Aptos"/>
              </a:rPr>
              <a:t>3,485 were correctly predicted</a:t>
            </a:r>
            <a:r>
              <a:rPr lang="en-GB" sz="2000" b="0" i="0" u="none" strike="noStrike" kern="0" cap="none" spc="0" baseline="0" dirty="0">
                <a:solidFill>
                  <a:srgbClr val="000000"/>
                </a:solidFill>
                <a:uFillTx/>
                <a:latin typeface="Aptos"/>
              </a:rPr>
              <a:t> → that’s </a:t>
            </a:r>
            <a:r>
              <a:rPr lang="en-GB" sz="2000" b="1" i="0" u="none" strike="noStrike" kern="0" cap="none" spc="0" baseline="0" dirty="0">
                <a:solidFill>
                  <a:srgbClr val="000000"/>
                </a:solidFill>
                <a:uFillTx/>
                <a:latin typeface="Aptos"/>
              </a:rPr>
              <a:t>very poor performance for class 0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20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0" i="0" u="none" strike="noStrike" kern="1200" cap="none" spc="0" baseline="0" dirty="0">
                <a:solidFill>
                  <a:srgbClr val="4E95D9"/>
                </a:solidFill>
                <a:uFillTx/>
                <a:latin typeface="Comic Sans MS" pitchFamily="66"/>
              </a:rPr>
              <a:t>The model is much better at identifying </a:t>
            </a:r>
            <a:r>
              <a:rPr lang="en-GB" sz="2000" b="1" i="0" u="none" strike="noStrike" kern="1200" cap="none" spc="0" baseline="0" dirty="0">
                <a:solidFill>
                  <a:srgbClr val="4E95D9"/>
                </a:solidFill>
                <a:uFillTx/>
                <a:latin typeface="Comic Sans MS" pitchFamily="66"/>
              </a:rPr>
              <a:t>Female (1)</a:t>
            </a:r>
            <a:r>
              <a:rPr lang="en-GB" sz="2000" b="0" i="0" u="none" strike="noStrike" kern="1200" cap="none" spc="0" baseline="0" dirty="0">
                <a:solidFill>
                  <a:srgbClr val="4E95D9"/>
                </a:solidFill>
                <a:uFillTx/>
                <a:latin typeface="Comic Sans MS" pitchFamily="66"/>
              </a:rPr>
              <a:t> than </a:t>
            </a:r>
            <a:r>
              <a:rPr lang="en-GB" sz="2000" b="1" i="0" u="none" strike="noStrike" kern="1200" cap="none" spc="0" baseline="0" dirty="0">
                <a:solidFill>
                  <a:srgbClr val="4E95D9"/>
                </a:solidFill>
                <a:uFillTx/>
                <a:latin typeface="Comic Sans MS" pitchFamily="66"/>
              </a:rPr>
              <a:t>Male (0)</a:t>
            </a:r>
            <a:endParaRPr lang="en-GB" sz="2000" b="0" i="0" u="none" strike="noStrike" kern="1200" cap="none" spc="0" baseline="0" dirty="0">
              <a:solidFill>
                <a:srgbClr val="4E95D9"/>
              </a:solidFill>
              <a:uFillTx/>
              <a:latin typeface="Comic Sans MS" pitchFamily="66"/>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1CE79-F219-E651-B5DE-62D244AA800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36FE663-13C8-AB1D-4558-34B22AC01E4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17D1B801-6E05-14F8-7444-881FF9CA67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6C5B2DDB-8E1A-2DA9-54B1-3E3C8B72A989}"/>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a:latin typeface="Comic Sans MS" pitchFamily="66"/>
              </a:rPr>
              <a:t>Random Forest</a:t>
            </a:r>
            <a:endParaRPr lang="en-GB" dirty="0">
              <a:latin typeface="Comic Sans MS" pitchFamily="66"/>
            </a:endParaRPr>
          </a:p>
        </p:txBody>
      </p:sp>
    </p:spTree>
    <p:extLst>
      <p:ext uri="{BB962C8B-B14F-4D97-AF65-F5344CB8AC3E}">
        <p14:creationId xmlns:p14="http://schemas.microsoft.com/office/powerpoint/2010/main" val="12730172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09D3B0F3-3C36-E86F-8F2D-7D3D97A4EBF2}"/>
              </a:ext>
            </a:extLst>
          </p:cNvPr>
          <p:cNvPicPr>
            <a:picLocks noChangeAspect="1"/>
          </p:cNvPicPr>
          <p:nvPr/>
        </p:nvPicPr>
        <p:blipFill>
          <a:blip r:embed="rId2"/>
          <a:stretch>
            <a:fillRect/>
          </a:stretch>
        </p:blipFill>
        <p:spPr>
          <a:xfrm>
            <a:off x="241081" y="1194800"/>
            <a:ext cx="9006840" cy="5363623"/>
          </a:xfrm>
          <a:prstGeom prst="rect">
            <a:avLst/>
          </a:prstGeom>
          <a:noFill/>
          <a:ln cap="flat">
            <a:noFill/>
          </a:ln>
        </p:spPr>
      </p:pic>
      <p:sp>
        <p:nvSpPr>
          <p:cNvPr id="3" name="TextBox 4">
            <a:extLst>
              <a:ext uri="{FF2B5EF4-FFF2-40B4-BE49-F238E27FC236}">
                <a16:creationId xmlns:a16="http://schemas.microsoft.com/office/drawing/2014/main" id="{1C3DF4B1-64D7-182B-D5E0-747D9A8B1C1B}"/>
              </a:ext>
            </a:extLst>
          </p:cNvPr>
          <p:cNvSpPr txBox="1"/>
          <p:nvPr/>
        </p:nvSpPr>
        <p:spPr>
          <a:xfrm>
            <a:off x="241080" y="747187"/>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Feature Importance Plot - This will show which features are driving the model's predictions</a:t>
            </a:r>
          </a:p>
        </p:txBody>
      </p:sp>
      <p:sp>
        <p:nvSpPr>
          <p:cNvPr id="4" name="TextBox 5">
            <a:extLst>
              <a:ext uri="{FF2B5EF4-FFF2-40B4-BE49-F238E27FC236}">
                <a16:creationId xmlns:a16="http://schemas.microsoft.com/office/drawing/2014/main" id="{7C35B499-91E3-78DD-1935-716353960D37}"/>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FE76DC0E-7091-A45A-1664-9B8058AF516B}"/>
              </a:ext>
            </a:extLst>
          </p:cNvPr>
          <p:cNvSpPr txBox="1"/>
          <p:nvPr/>
        </p:nvSpPr>
        <p:spPr>
          <a:xfrm>
            <a:off x="9247921" y="1474835"/>
            <a:ext cx="2702993" cy="4820808"/>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ranks features based on their importance in the Random Forest model.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Higher values mean the feature contributes more to the model's predictions.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The most important features are:</a:t>
            </a: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Zipcode</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Customer_ID</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742950" marR="0" lvl="1" indent="-285750" algn="l" defTabSz="914400" rtl="0" fontAlgn="auto" hangingPunct="1">
              <a:lnSpc>
                <a:spcPct val="115000"/>
              </a:lnSpc>
              <a:spcBef>
                <a:spcPts val="0"/>
              </a:spcBef>
              <a:spcAft>
                <a:spcPts val="1000"/>
              </a:spcAft>
              <a:buSzPct val="100000"/>
              <a:buFont typeface="Aptos Display"/>
              <a:buAutoNum type="arabicPeriod"/>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Total_Amount</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2FDA3A6-5088-2F61-6238-CB0375D8C60D}"/>
              </a:ext>
            </a:extLst>
          </p:cNvPr>
          <p:cNvPicPr>
            <a:picLocks noChangeAspect="1"/>
          </p:cNvPicPr>
          <p:nvPr/>
        </p:nvPicPr>
        <p:blipFill>
          <a:blip r:embed="rId2"/>
          <a:stretch>
            <a:fillRect/>
          </a:stretch>
        </p:blipFill>
        <p:spPr>
          <a:xfrm>
            <a:off x="177366" y="1110163"/>
            <a:ext cx="7167332" cy="5581003"/>
          </a:xfrm>
          <a:prstGeom prst="rect">
            <a:avLst/>
          </a:prstGeom>
          <a:noFill/>
          <a:ln cap="flat">
            <a:noFill/>
          </a:ln>
        </p:spPr>
      </p:pic>
      <p:sp>
        <p:nvSpPr>
          <p:cNvPr id="3" name="TextBox 4">
            <a:extLst>
              <a:ext uri="{FF2B5EF4-FFF2-40B4-BE49-F238E27FC236}">
                <a16:creationId xmlns:a16="http://schemas.microsoft.com/office/drawing/2014/main" id="{340C908C-0185-358B-B560-5DFEB58C8585}"/>
              </a:ext>
            </a:extLst>
          </p:cNvPr>
          <p:cNvSpPr txBox="1"/>
          <p:nvPr/>
        </p:nvSpPr>
        <p:spPr>
          <a:xfrm>
            <a:off x="177366" y="710049"/>
            <a:ext cx="11694069"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dirty="0">
                <a:solidFill>
                  <a:srgbClr val="000000"/>
                </a:solidFill>
                <a:uFillTx/>
                <a:latin typeface="Comic Sans MS" pitchFamily="66"/>
              </a:rPr>
              <a:t>ROC Curve - Especially useful for class imbalance — this shows performance </a:t>
            </a:r>
            <a:r>
              <a:rPr lang="en-GB" sz="2000" b="1" i="0" u="none" strike="noStrike" kern="1200" cap="none" spc="0" baseline="0" dirty="0" err="1">
                <a:solidFill>
                  <a:srgbClr val="000000"/>
                </a:solidFill>
                <a:uFillTx/>
                <a:latin typeface="Comic Sans MS" pitchFamily="66"/>
              </a:rPr>
              <a:t>tradeoffs</a:t>
            </a:r>
            <a:endParaRPr lang="en-GB" sz="1600" b="0" i="0" u="none" strike="noStrike" kern="1200" cap="none" spc="0" baseline="0" dirty="0">
              <a:solidFill>
                <a:srgbClr val="000000"/>
              </a:solidFill>
              <a:uFillTx/>
              <a:latin typeface="Comic Sans MS" pitchFamily="66"/>
            </a:endParaRPr>
          </a:p>
        </p:txBody>
      </p:sp>
      <p:sp>
        <p:nvSpPr>
          <p:cNvPr id="4" name="TextBox 5">
            <a:extLst>
              <a:ext uri="{FF2B5EF4-FFF2-40B4-BE49-F238E27FC236}">
                <a16:creationId xmlns:a16="http://schemas.microsoft.com/office/drawing/2014/main" id="{79626E3E-68EB-EF1B-91E1-21516B9CEAA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6">
            <a:extLst>
              <a:ext uri="{FF2B5EF4-FFF2-40B4-BE49-F238E27FC236}">
                <a16:creationId xmlns:a16="http://schemas.microsoft.com/office/drawing/2014/main" id="{C49C8924-E8F7-6954-9F4F-12E082B8CD2E}"/>
              </a:ext>
            </a:extLst>
          </p:cNvPr>
          <p:cNvSpPr txBox="1"/>
          <p:nvPr/>
        </p:nvSpPr>
        <p:spPr>
          <a:xfrm>
            <a:off x="7477432" y="1445346"/>
            <a:ext cx="4247534" cy="49552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shows the model's ability to distinguish between classes (e.g., predicting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Score = 0.54</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AUC (Area Under Curve)</a:t>
            </a:r>
            <a:r>
              <a:rPr lang="en-GB" sz="1600" b="0" i="0" u="none" strike="noStrike" kern="1200" cap="none" spc="0" baseline="0">
                <a:solidFill>
                  <a:srgbClr val="000000"/>
                </a:solidFill>
                <a:uFillTx/>
                <a:latin typeface="Comic Sans MS" pitchFamily="66"/>
                <a:ea typeface="Calibri" pitchFamily="34"/>
                <a:cs typeface="Times New Roman" pitchFamily="18"/>
              </a:rPr>
              <a:t> ranges from 0 to 1:</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a:t>
            </a:r>
            <a:r>
              <a:rPr lang="en-GB" sz="1600" b="0" i="0" u="none" strike="noStrike" kern="1200" cap="none" spc="0" baseline="0">
                <a:solidFill>
                  <a:srgbClr val="000000"/>
                </a:solidFill>
                <a:uFillTx/>
                <a:latin typeface="Comic Sans MS" pitchFamily="66"/>
                <a:ea typeface="Calibri" pitchFamily="34"/>
                <a:cs typeface="Times New Roman" pitchFamily="18"/>
              </a:rPr>
              <a:t>: Random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1.0</a:t>
            </a:r>
            <a:r>
              <a:rPr lang="en-GB" sz="1600" b="0" i="0" u="none" strike="noStrike" kern="1200" cap="none" spc="0" baseline="0">
                <a:solidFill>
                  <a:srgbClr val="000000"/>
                </a:solidFill>
                <a:uFillTx/>
                <a:latin typeface="Comic Sans MS" pitchFamily="66"/>
                <a:ea typeface="Calibri" pitchFamily="34"/>
                <a:cs typeface="Times New Roman" pitchFamily="18"/>
              </a:rPr>
              <a:t>: Perfect classification.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&lt; 0.6</a:t>
            </a:r>
            <a:r>
              <a:rPr lang="en-GB" sz="1600" b="0" i="0" u="none" strike="noStrike" kern="1200" cap="none" spc="0" baseline="0">
                <a:solidFill>
                  <a:srgbClr val="000000"/>
                </a:solidFill>
                <a:uFillTx/>
                <a:latin typeface="Comic Sans MS" pitchFamily="66"/>
                <a:ea typeface="Calibri" pitchFamily="34"/>
                <a:cs typeface="Times New Roman" pitchFamily="18"/>
              </a:rPr>
              <a:t>: Very poor performance.</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0.54</a:t>
            </a:r>
            <a:r>
              <a:rPr lang="en-GB" sz="1600" b="0" i="0" u="none" strike="noStrike" kern="1200" cap="none" spc="0" baseline="0">
                <a:solidFill>
                  <a:srgbClr val="000000"/>
                </a:solidFill>
                <a:uFillTx/>
                <a:latin typeface="Comic Sans MS" pitchFamily="66"/>
                <a:ea typeface="Calibri" pitchFamily="34"/>
                <a:cs typeface="Times New Roman" pitchFamily="18"/>
              </a:rPr>
              <a:t>: This is </a:t>
            </a:r>
            <a:r>
              <a:rPr lang="en-GB" sz="1600" b="1" i="0" u="none" strike="noStrike" kern="1200" cap="none" spc="0" baseline="0">
                <a:solidFill>
                  <a:srgbClr val="000000"/>
                </a:solidFill>
                <a:uFillTx/>
                <a:latin typeface="Comic Sans MS" pitchFamily="66"/>
                <a:ea typeface="Calibri" pitchFamily="34"/>
                <a:cs typeface="Times New Roman" pitchFamily="18"/>
              </a:rPr>
              <a:t>only slightly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The model </a:t>
            </a:r>
            <a:r>
              <a:rPr lang="en-GB" sz="1600" b="1" i="0" u="none" strike="noStrike" kern="1200" cap="none" spc="0" baseline="0">
                <a:solidFill>
                  <a:srgbClr val="000000"/>
                </a:solidFill>
                <a:uFillTx/>
                <a:latin typeface="Comic Sans MS" pitchFamily="66"/>
                <a:ea typeface="Calibri" pitchFamily="34"/>
                <a:cs typeface="Times New Roman" pitchFamily="18"/>
              </a:rPr>
              <a:t>is not effectively distinguishing</a:t>
            </a:r>
            <a:r>
              <a:rPr lang="en-GB" sz="1600" b="0" i="0" u="none" strike="noStrike" kern="1200" cap="none" spc="0" baseline="0">
                <a:solidFill>
                  <a:srgbClr val="000000"/>
                </a:solidFill>
                <a:uFillTx/>
                <a:latin typeface="Comic Sans MS" pitchFamily="66"/>
                <a:ea typeface="Calibri" pitchFamily="34"/>
                <a:cs typeface="Times New Roman" pitchFamily="18"/>
              </a:rPr>
              <a:t> between the classes.</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E387E5F2-1392-74A5-155F-1BEB16D27FA1}"/>
              </a:ext>
            </a:extLst>
          </p:cNvPr>
          <p:cNvPicPr>
            <a:picLocks noChangeAspect="1"/>
          </p:cNvPicPr>
          <p:nvPr/>
        </p:nvPicPr>
        <p:blipFill>
          <a:blip r:embed="rId2"/>
          <a:stretch>
            <a:fillRect/>
          </a:stretch>
        </p:blipFill>
        <p:spPr>
          <a:xfrm>
            <a:off x="282787" y="1160611"/>
            <a:ext cx="7047189" cy="5411236"/>
          </a:xfrm>
          <a:prstGeom prst="rect">
            <a:avLst/>
          </a:prstGeom>
          <a:noFill/>
          <a:ln cap="flat">
            <a:noFill/>
          </a:ln>
        </p:spPr>
      </p:pic>
      <p:sp>
        <p:nvSpPr>
          <p:cNvPr id="3" name="TextBox 4">
            <a:extLst>
              <a:ext uri="{FF2B5EF4-FFF2-40B4-BE49-F238E27FC236}">
                <a16:creationId xmlns:a16="http://schemas.microsoft.com/office/drawing/2014/main" id="{C3413D41-8DDB-86DC-5FF4-3724DC64D176}"/>
              </a:ext>
            </a:extLst>
          </p:cNvPr>
          <p:cNvSpPr txBox="1"/>
          <p:nvPr/>
        </p:nvSpPr>
        <p:spPr>
          <a:xfrm>
            <a:off x="430270" y="760506"/>
            <a:ext cx="11331464"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Precision-Recall Curve - Important when one class dominates</a:t>
            </a:r>
          </a:p>
        </p:txBody>
      </p:sp>
      <p:sp>
        <p:nvSpPr>
          <p:cNvPr id="4" name="TextBox 5">
            <a:extLst>
              <a:ext uri="{FF2B5EF4-FFF2-40B4-BE49-F238E27FC236}">
                <a16:creationId xmlns:a16="http://schemas.microsoft.com/office/drawing/2014/main" id="{2AA88E7D-1939-78A6-CA94-D295DF7A83E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7">
            <a:extLst>
              <a:ext uri="{FF2B5EF4-FFF2-40B4-BE49-F238E27FC236}">
                <a16:creationId xmlns:a16="http://schemas.microsoft.com/office/drawing/2014/main" id="{CAA08D7C-661C-F9E9-91EE-5CBD92F8A542}"/>
              </a:ext>
            </a:extLst>
          </p:cNvPr>
          <p:cNvSpPr txBox="1"/>
          <p:nvPr/>
        </p:nvSpPr>
        <p:spPr>
          <a:xfrm>
            <a:off x="7447934" y="1504334"/>
            <a:ext cx="4313800" cy="457150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evaluates how well your model performs, especially when dealing with </a:t>
            </a:r>
            <a:r>
              <a:rPr lang="en-GB" sz="1600" b="1" i="0" u="none" strike="noStrike" kern="1200" cap="none" spc="0" baseline="0">
                <a:solidFill>
                  <a:srgbClr val="000000"/>
                </a:solidFill>
                <a:uFillTx/>
                <a:latin typeface="Comic Sans MS" pitchFamily="66"/>
                <a:ea typeface="Calibri" pitchFamily="34"/>
                <a:cs typeface="Times New Roman" pitchFamily="18"/>
              </a:rPr>
              <a:t>imbalanced classes</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AP (Average Precision)</a:t>
            </a:r>
            <a:r>
              <a:rPr lang="en-GB" sz="1600" b="0" i="0" u="none" strike="noStrike" kern="1200" cap="none" spc="0" baseline="0">
                <a:solidFill>
                  <a:srgbClr val="000000"/>
                </a:solidFill>
                <a:uFillTx/>
                <a:latin typeface="Comic Sans MS" pitchFamily="66"/>
                <a:ea typeface="Calibri" pitchFamily="34"/>
                <a:cs typeface="Times New Roman" pitchFamily="18"/>
              </a:rPr>
              <a:t>: The area under this curve, </a:t>
            </a:r>
            <a:r>
              <a:rPr lang="en-GB" sz="1600" b="1" i="0" u="none" strike="noStrike" kern="1200" cap="none" spc="0" baseline="0">
                <a:solidFill>
                  <a:srgbClr val="000000"/>
                </a:solidFill>
                <a:uFillTx/>
                <a:latin typeface="Comic Sans MS" pitchFamily="66"/>
                <a:ea typeface="Calibri" pitchFamily="34"/>
                <a:cs typeface="Times New Roman" pitchFamily="18"/>
              </a:rPr>
              <a:t>AP = 0.69</a:t>
            </a:r>
            <a:r>
              <a:rPr lang="en-GB" sz="1600" b="0" i="0" u="none" strike="noStrike" kern="1200" cap="none" spc="0" baseline="0">
                <a:solidFill>
                  <a:srgbClr val="000000"/>
                </a:solidFill>
                <a:uFillTx/>
                <a:latin typeface="Comic Sans MS" pitchFamily="66"/>
                <a:ea typeface="Calibri" pitchFamily="34"/>
                <a:cs typeface="Times New Roman" pitchFamily="18"/>
              </a:rPr>
              <a:t> in this case - the model maintains </a:t>
            </a:r>
            <a:r>
              <a:rPr lang="en-GB" sz="1600" b="1" i="0" u="none" strike="noStrike" kern="1200" cap="none" spc="0" baseline="0">
                <a:solidFill>
                  <a:srgbClr val="000000"/>
                </a:solidFill>
                <a:uFillTx/>
                <a:latin typeface="Comic Sans MS" pitchFamily="66"/>
                <a:ea typeface="Calibri" pitchFamily="34"/>
                <a:cs typeface="Times New Roman" pitchFamily="18"/>
              </a:rPr>
              <a:t>moderate precision</a:t>
            </a:r>
            <a:r>
              <a:rPr lang="en-GB" sz="1600" b="0" i="0" u="none" strike="noStrike" kern="1200" cap="none" spc="0" baseline="0">
                <a:solidFill>
                  <a:srgbClr val="000000"/>
                </a:solidFill>
                <a:uFillTx/>
                <a:latin typeface="Comic Sans MS" pitchFamily="66"/>
                <a:ea typeface="Calibri" pitchFamily="34"/>
                <a:cs typeface="Times New Roman" pitchFamily="18"/>
              </a:rPr>
              <a:t> across varying levels of recall.</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This is </a:t>
            </a:r>
            <a:r>
              <a:rPr lang="en-GB" sz="1600" b="1" i="0" u="none" strike="noStrike" kern="1200" cap="none" spc="0" baseline="0">
                <a:solidFill>
                  <a:srgbClr val="000000"/>
                </a:solidFill>
                <a:uFillTx/>
                <a:latin typeface="Comic Sans MS" pitchFamily="66"/>
                <a:ea typeface="Calibri" pitchFamily="34"/>
                <a:cs typeface="Times New Roman" pitchFamily="18"/>
              </a:rPr>
              <a:t>significantly better than random</a:t>
            </a:r>
            <a:r>
              <a:rPr lang="en-GB" sz="1600" b="0" i="0" u="none" strike="noStrike" kern="1200" cap="none" spc="0" baseline="0">
                <a:solidFill>
                  <a:srgbClr val="000000"/>
                </a:solidFill>
                <a:uFillTx/>
                <a:latin typeface="Comic Sans MS" pitchFamily="66"/>
                <a:ea typeface="Calibri" pitchFamily="34"/>
                <a:cs typeface="Times New Roman" pitchFamily="18"/>
              </a:rPr>
              <a:t> (which usually gives a low AP, often near the positive class ratio).</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It suggests your model has some predictive power, even if the </a:t>
            </a:r>
            <a:r>
              <a:rPr lang="en-GB" sz="1600" b="1" i="0" u="none" strike="noStrike" kern="1200" cap="none" spc="0" baseline="0">
                <a:solidFill>
                  <a:srgbClr val="000000"/>
                </a:solidFill>
                <a:uFillTx/>
                <a:latin typeface="Comic Sans MS" pitchFamily="66"/>
                <a:ea typeface="Calibri" pitchFamily="34"/>
                <a:cs typeface="Times New Roman" pitchFamily="18"/>
              </a:rPr>
              <a:t>ROC AUC was low (0.54)</a:t>
            </a:r>
            <a:r>
              <a:rPr lang="en-GB" sz="1600" b="0" i="0" u="none" strike="noStrike" kern="1200" cap="none" spc="0" baseline="0">
                <a:solidFill>
                  <a:srgbClr val="000000"/>
                </a:solidFill>
                <a:uFillTx/>
                <a:latin typeface="Comic Sans MS" pitchFamily="66"/>
                <a:ea typeface="Calibri" pitchFamily="34"/>
                <a:cs typeface="Times New Roman" pitchFamily="18"/>
              </a:rPr>
              <a:t>.</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Calibri" pitchFamily="34"/>
              <a:ea typeface="Calibri" pitchFamily="34"/>
              <a:cs typeface="Times New Roman" pitchFamily="18"/>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a:solidFill>
                <a:srgbClr val="000000"/>
              </a:solidFill>
              <a:uFillTx/>
              <a:latin typeface="Apto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5A87A726-33BA-1475-C9FE-0E0411556889}"/>
              </a:ext>
            </a:extLst>
          </p:cNvPr>
          <p:cNvPicPr>
            <a:picLocks noChangeAspect="1"/>
          </p:cNvPicPr>
          <p:nvPr/>
        </p:nvPicPr>
        <p:blipFill>
          <a:blip r:embed="rId2"/>
          <a:stretch>
            <a:fillRect/>
          </a:stretch>
        </p:blipFill>
        <p:spPr>
          <a:xfrm>
            <a:off x="0" y="1188436"/>
            <a:ext cx="7765240" cy="5369987"/>
          </a:xfrm>
          <a:prstGeom prst="rect">
            <a:avLst/>
          </a:prstGeom>
          <a:noFill/>
          <a:ln cap="flat">
            <a:noFill/>
          </a:ln>
        </p:spPr>
      </p:pic>
      <p:sp>
        <p:nvSpPr>
          <p:cNvPr id="3" name="TextBox 4">
            <a:extLst>
              <a:ext uri="{FF2B5EF4-FFF2-40B4-BE49-F238E27FC236}">
                <a16:creationId xmlns:a16="http://schemas.microsoft.com/office/drawing/2014/main" id="{7CEBB9AC-80F2-4B9F-C6EA-8F48AFC93CE8}"/>
              </a:ext>
            </a:extLst>
          </p:cNvPr>
          <p:cNvSpPr txBox="1"/>
          <p:nvPr/>
        </p:nvSpPr>
        <p:spPr>
          <a:xfrm>
            <a:off x="414497" y="833184"/>
            <a:ext cx="11536417"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Misclassification Analysis - bar chart of correct vs. incorrect predictions</a:t>
            </a:r>
          </a:p>
        </p:txBody>
      </p:sp>
      <p:sp>
        <p:nvSpPr>
          <p:cNvPr id="4" name="TextBox 5">
            <a:extLst>
              <a:ext uri="{FF2B5EF4-FFF2-40B4-BE49-F238E27FC236}">
                <a16:creationId xmlns:a16="http://schemas.microsoft.com/office/drawing/2014/main" id="{735E0AF6-850F-D8CC-AEC8-9DAE2FB6019B}"/>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8">
            <a:extLst>
              <a:ext uri="{FF2B5EF4-FFF2-40B4-BE49-F238E27FC236}">
                <a16:creationId xmlns:a16="http://schemas.microsoft.com/office/drawing/2014/main" id="{EA17D7C2-5139-37BE-4929-4D80A1E60B76}"/>
              </a:ext>
            </a:extLst>
          </p:cNvPr>
          <p:cNvSpPr txBox="1"/>
          <p:nvPr/>
        </p:nvSpPr>
        <p:spPr>
          <a:xfrm>
            <a:off x="7765240" y="1592829"/>
            <a:ext cx="4033473" cy="443198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Correct Predictions</a:t>
            </a:r>
            <a:r>
              <a:rPr lang="en-GB" sz="1600" b="0" i="0" u="none" strike="noStrike" kern="1200" cap="none" spc="0" baseline="0">
                <a:solidFill>
                  <a:srgbClr val="000000"/>
                </a:solidFill>
                <a:uFillTx/>
                <a:latin typeface="Comic Sans MS" pitchFamily="66"/>
              </a:rPr>
              <a:t>: Represented by the left bar, with a height around </a:t>
            </a:r>
            <a:r>
              <a:rPr lang="en-GB" sz="1600" b="1" i="0" u="none" strike="noStrike" kern="1200" cap="none" spc="0" baseline="0">
                <a:solidFill>
                  <a:srgbClr val="000000"/>
                </a:solidFill>
                <a:uFillTx/>
                <a:latin typeface="Comic Sans MS" pitchFamily="66"/>
              </a:rPr>
              <a:t>36,000</a:t>
            </a:r>
            <a:r>
              <a:rPr lang="en-GB" sz="1600" b="0" i="0" u="none" strike="noStrike" kern="1200" cap="none" spc="0" baseline="0">
                <a:solidFill>
                  <a:srgbClr val="000000"/>
                </a:solidFill>
                <a:uFillTx/>
                <a:latin typeface="Comic Sans MS" pitchFamily="66"/>
              </a:rPr>
              <a:t>. This indicates the number of samples where the Random Forest model predicted gender correctly</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rPr>
              <a:t>Incorrect Predictions</a:t>
            </a:r>
            <a:r>
              <a:rPr lang="en-GB" sz="1600" b="0" i="0" u="none" strike="noStrike" kern="1200" cap="none" spc="0" baseline="0">
                <a:solidFill>
                  <a:srgbClr val="000000"/>
                </a:solidFill>
                <a:uFillTx/>
                <a:latin typeface="Comic Sans MS" pitchFamily="66"/>
              </a:rPr>
              <a:t>: Represented by the right bar, with a height around </a:t>
            </a:r>
            <a:r>
              <a:rPr lang="en-GB" sz="1600" b="1" i="0" u="none" strike="noStrike" kern="1200" cap="none" spc="0" baseline="0">
                <a:solidFill>
                  <a:srgbClr val="000000"/>
                </a:solidFill>
                <a:uFillTx/>
                <a:latin typeface="Comic Sans MS" pitchFamily="66"/>
              </a:rPr>
              <a:t>24,000</a:t>
            </a:r>
            <a:r>
              <a:rPr lang="en-GB" sz="1600" b="0" i="0" u="none" strike="noStrike" kern="1200" cap="none" spc="0" baseline="0">
                <a:solidFill>
                  <a:srgbClr val="000000"/>
                </a:solidFill>
                <a:uFillTx/>
                <a:latin typeface="Comic Sans MS" pitchFamily="66"/>
              </a:rPr>
              <a:t>. This indicates the number of misclassified samples—i.e., where the predicted gender did not match the actual gender</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600" b="0" i="0" u="none" strike="noStrike" kern="1200" cap="none" spc="0" baseline="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rPr>
              <a:t>The Random Forest model made </a:t>
            </a:r>
            <a:r>
              <a:rPr lang="en-GB" sz="1600" b="1" i="0" u="none" strike="noStrike" kern="1200" cap="none" spc="0" baseline="0">
                <a:solidFill>
                  <a:srgbClr val="000000"/>
                </a:solidFill>
                <a:uFillTx/>
                <a:latin typeface="Comic Sans MS" pitchFamily="66"/>
              </a:rPr>
              <a:t>more correct predictions than incorrect ones</a:t>
            </a:r>
            <a:r>
              <a:rPr lang="en-GB" sz="1600" b="0" i="0" u="none" strike="noStrike" kern="1200" cap="none" spc="0" baseline="0">
                <a:solidFill>
                  <a:srgbClr val="000000"/>
                </a:solidFill>
                <a:uFillTx/>
                <a:latin typeface="Comic Sans MS" pitchFamily="66"/>
              </a:rPr>
              <a:t>, suggesting it performs reasonably well.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t>Project – Customer Purchasing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2094271" y="1545787"/>
            <a:ext cx="7511844" cy="4349781"/>
          </a:xfrm>
          <a:prstGeom prst="rect">
            <a:avLst/>
          </a:prstGeom>
          <a:solidFill>
            <a:schemeClr val="tx1"/>
          </a:solidFill>
        </p:spPr>
        <p:txBody>
          <a:bodyPr wrap="square">
            <a:spAutoFit/>
          </a:bodyPr>
          <a:lstStyle/>
          <a:p>
            <a:pPr>
              <a:lnSpc>
                <a:spcPct val="107000"/>
              </a:lnSpc>
              <a:spcAft>
                <a:spcPts val="800"/>
              </a:spcAft>
              <a:buNone/>
            </a:pPr>
            <a:r>
              <a:rPr lang="en-US" b="1" kern="100" dirty="0">
                <a:solidFill>
                  <a:schemeClr val="bg1"/>
                </a:solidFill>
                <a:effectLst/>
                <a:latin typeface="Cambria" panose="02040503050406030204" pitchFamily="18" charset="0"/>
                <a:ea typeface="Times New Roman" panose="02020603050405020304" pitchFamily="18" charset="0"/>
                <a:cs typeface="Segoe UI" panose="020B0502040204020203" pitchFamily="34" charset="0"/>
              </a:rPr>
              <a:t>Utilizing data science in ERP systems enables organizations to offer personalized customer experiences. By leveraging customer data, including purchase history, browsing behavior, and demographics, ERP systems can provide insights into individual preferences, allowing organizations to tailor their marketing efforts, offer personalized recommendations, and improve overall customer satisfaction. This targeted approach enhances customer loyalty and drives revenue growth.</a:t>
            </a:r>
          </a:p>
          <a:p>
            <a:pPr>
              <a:lnSpc>
                <a:spcPct val="107000"/>
              </a:lnSpc>
              <a:spcAft>
                <a:spcPts val="800"/>
              </a:spcAft>
              <a:buNone/>
            </a:pPr>
            <a:r>
              <a:rPr lang="en-GB" b="1"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rPr>
              <a:t>Objective</a:t>
            </a:r>
          </a:p>
          <a:p>
            <a:pPr>
              <a:buNone/>
            </a:pPr>
            <a:r>
              <a:rPr lang="en-US" b="1" dirty="0">
                <a:solidFill>
                  <a:schemeClr val="bg1"/>
                </a:solidFill>
                <a:effectLst/>
                <a:latin typeface="Cambria" panose="02040503050406030204" pitchFamily="18" charset="0"/>
                <a:ea typeface="Calibri" panose="020F0502020204030204" pitchFamily="34" charset="0"/>
                <a:cs typeface="Times New Roman" panose="02020603050405020304" pitchFamily="18" charset="0"/>
              </a:rPr>
              <a:t>The primary aim of this project is to predict customer Gender based on their shopping behaviors and other relevant features present in the dataset. Leveraging advanced data analysis techniques and machine learning algorithms, we intend to uncover valuable patterns that will facilitate informed decision-making for businesses</a:t>
            </a:r>
            <a:endParaRPr lang="en-GB" b="1" dirty="0">
              <a:solidFill>
                <a:schemeClr val="bg1"/>
              </a:solidFill>
            </a:endParaRPr>
          </a:p>
        </p:txBody>
      </p:sp>
    </p:spTree>
    <p:extLst>
      <p:ext uri="{BB962C8B-B14F-4D97-AF65-F5344CB8AC3E}">
        <p14:creationId xmlns:p14="http://schemas.microsoft.com/office/powerpoint/2010/main" val="90769616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68CD77F6-B597-0F67-74F2-30588F946086}"/>
              </a:ext>
            </a:extLst>
          </p:cNvPr>
          <p:cNvPicPr>
            <a:picLocks noChangeAspect="1"/>
          </p:cNvPicPr>
          <p:nvPr/>
        </p:nvPicPr>
        <p:blipFill>
          <a:blip r:embed="rId2"/>
          <a:stretch>
            <a:fillRect/>
          </a:stretch>
        </p:blipFill>
        <p:spPr>
          <a:xfrm>
            <a:off x="303490" y="1027629"/>
            <a:ext cx="7515343" cy="5616308"/>
          </a:xfrm>
          <a:prstGeom prst="rect">
            <a:avLst/>
          </a:prstGeom>
          <a:noFill/>
          <a:ln cap="flat">
            <a:noFill/>
          </a:ln>
        </p:spPr>
      </p:pic>
      <p:sp>
        <p:nvSpPr>
          <p:cNvPr id="3" name="TextBox 4">
            <a:extLst>
              <a:ext uri="{FF2B5EF4-FFF2-40B4-BE49-F238E27FC236}">
                <a16:creationId xmlns:a16="http://schemas.microsoft.com/office/drawing/2014/main" id="{ACEB761E-ED72-BE99-D249-6C85EA3911D8}"/>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4" name="TextBox 5">
            <a:extLst>
              <a:ext uri="{FF2B5EF4-FFF2-40B4-BE49-F238E27FC236}">
                <a16:creationId xmlns:a16="http://schemas.microsoft.com/office/drawing/2014/main" id="{235DB11C-ED42-1D9F-395A-1A015A2E3D00}"/>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1200" cap="none" spc="0" baseline="0">
                <a:solidFill>
                  <a:srgbClr val="000000"/>
                </a:solidFill>
                <a:uFillTx/>
                <a:latin typeface="Comic Sans MS" pitchFamily="66"/>
              </a:rPr>
              <a:t>RANDOM FOREST</a:t>
            </a:r>
          </a:p>
        </p:txBody>
      </p:sp>
      <p:sp>
        <p:nvSpPr>
          <p:cNvPr id="5" name="TextBox 4">
            <a:extLst>
              <a:ext uri="{FF2B5EF4-FFF2-40B4-BE49-F238E27FC236}">
                <a16:creationId xmlns:a16="http://schemas.microsoft.com/office/drawing/2014/main" id="{9D963EDA-96BD-F0DE-CA30-980A3B593E4F}"/>
              </a:ext>
            </a:extLst>
          </p:cNvPr>
          <p:cNvSpPr txBox="1"/>
          <p:nvPr/>
        </p:nvSpPr>
        <p:spPr>
          <a:xfrm>
            <a:off x="7800020" y="1161351"/>
            <a:ext cx="4005309" cy="5601533"/>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0" i="0" u="none" strike="noStrike" kern="1200" cap="none" spc="0" baseline="0" dirty="0">
                <a:solidFill>
                  <a:srgbClr val="000000"/>
                </a:solidFill>
                <a:uFillTx/>
                <a:latin typeface="Comic Sans MS" pitchFamily="66"/>
              </a:rPr>
              <a:t>The </a:t>
            </a:r>
            <a:r>
              <a:rPr lang="en-GB" sz="1700" b="1" i="0" u="none" strike="noStrike" kern="1200" cap="none" spc="0" baseline="0" dirty="0">
                <a:solidFill>
                  <a:srgbClr val="000000"/>
                </a:solidFill>
                <a:uFillTx/>
                <a:latin typeface="Comic Sans MS" pitchFamily="66"/>
              </a:rPr>
              <a:t>confusion matrix</a:t>
            </a:r>
            <a:r>
              <a:rPr lang="en-GB" sz="1700" b="0" i="0" u="none" strike="noStrike" kern="1200" cap="none" spc="0" baseline="0" dirty="0">
                <a:solidFill>
                  <a:srgbClr val="000000"/>
                </a:solidFill>
                <a:uFillTx/>
                <a:latin typeface="Comic Sans MS" pitchFamily="66"/>
              </a:rPr>
              <a:t> shows the performance of the </a:t>
            </a:r>
            <a:r>
              <a:rPr lang="en-GB" sz="1700" b="1" i="0" u="none" strike="noStrike" kern="1200" cap="none" spc="0" baseline="0" dirty="0">
                <a:solidFill>
                  <a:srgbClr val="000000"/>
                </a:solidFill>
                <a:uFillTx/>
                <a:latin typeface="Comic Sans MS" pitchFamily="66"/>
              </a:rPr>
              <a:t>Random Forest</a:t>
            </a:r>
            <a:r>
              <a:rPr lang="en-GB" sz="1700" b="0" i="0" u="none" strike="noStrike" kern="1200" cap="none" spc="0" baseline="0" dirty="0">
                <a:solidFill>
                  <a:srgbClr val="000000"/>
                </a:solidFill>
                <a:uFillTx/>
                <a:latin typeface="Comic Sans MS" pitchFamily="66"/>
              </a:rPr>
              <a:t> model on gender classification where: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0 = Male</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1 = Female</a:t>
            </a:r>
          </a:p>
          <a:p>
            <a:pPr marL="0" marR="0" lvl="0" indent="0" algn="l"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Positives (TP)</a:t>
            </a:r>
            <a:r>
              <a:rPr lang="en-GB" sz="1700" b="0" i="0" u="none" strike="noStrike" kern="1200" cap="none" spc="0" baseline="0" dirty="0">
                <a:solidFill>
                  <a:srgbClr val="3B7D23"/>
                </a:solidFill>
                <a:uFillTx/>
                <a:latin typeface="Comic Sans MS" pitchFamily="66"/>
              </a:rPr>
              <a:t>: 32,393 — Female 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3B7D23"/>
                </a:solidFill>
                <a:uFillTx/>
                <a:latin typeface="Comic Sans MS" pitchFamily="66"/>
              </a:rPr>
              <a:t>True Negatives (TN)</a:t>
            </a:r>
            <a:r>
              <a:rPr lang="en-GB" sz="1700" b="0" i="0" u="none" strike="noStrike" kern="1200" cap="none" spc="0" baseline="0" dirty="0">
                <a:solidFill>
                  <a:srgbClr val="3B7D23"/>
                </a:solidFill>
                <a:uFillTx/>
                <a:latin typeface="Comic Sans MS" pitchFamily="66"/>
              </a:rPr>
              <a:t>: 3,485 — Male 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Positives (FP)</a:t>
            </a:r>
            <a:r>
              <a:rPr lang="en-GB" sz="1700" b="0" i="0" u="none" strike="noStrike" kern="1200" cap="none" spc="0" baseline="0" dirty="0">
                <a:solidFill>
                  <a:srgbClr val="C04F15"/>
                </a:solidFill>
                <a:uFillTx/>
                <a:latin typeface="Comic Sans MS" pitchFamily="66"/>
              </a:rPr>
              <a:t>: 19,334 — Male incorrectly predicted as Female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C04F15"/>
                </a:solidFill>
                <a:uFillTx/>
                <a:latin typeface="Comic Sans MS" pitchFamily="66"/>
              </a:rPr>
              <a:t>False Negatives (FN)</a:t>
            </a:r>
            <a:r>
              <a:rPr lang="en-GB" sz="1700" b="0" i="0" u="none" strike="noStrike" kern="1200" cap="none" spc="0" baseline="0" dirty="0">
                <a:solidFill>
                  <a:srgbClr val="C04F15"/>
                </a:solidFill>
                <a:uFillTx/>
                <a:latin typeface="Comic Sans MS" pitchFamily="66"/>
              </a:rPr>
              <a:t>: 5,126 — Female incorrectly predicted as Male</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High accuracy for Females: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86.3%</a:t>
            </a:r>
            <a:endParaRPr lang="en-GB" sz="1700" b="0"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Poor performance for Males: </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700" b="1" i="0" u="none" strike="noStrike" kern="1200" cap="none" spc="0" baseline="0" dirty="0">
                <a:solidFill>
                  <a:srgbClr val="000000"/>
                </a:solidFill>
                <a:uFillTx/>
                <a:latin typeface="Comic Sans MS" pitchFamily="66"/>
              </a:rPr>
              <a:t>Recall = 15.3%</a:t>
            </a: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700" b="1" i="0" u="none" strike="noStrike" kern="1200" cap="none" spc="0" baseline="0" dirty="0">
              <a:solidFill>
                <a:srgbClr val="000000"/>
              </a:solidFill>
              <a:uFillTx/>
              <a:latin typeface="Comic Sans MS" pitchFamily="66"/>
            </a:endParaRPr>
          </a:p>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en-GB" sz="1800" b="0" i="0" u="none" strike="noStrike" kern="1200" cap="none" spc="0" baseline="0" dirty="0">
              <a:solidFill>
                <a:srgbClr val="000000"/>
              </a:solidFill>
              <a:uFillTx/>
              <a:latin typeface="Apto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4C9323-919E-6193-0A5A-1D4DD624A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142958-8F0A-E58D-8029-57E585E81158}"/>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C01E0BA-A776-F01D-CDB4-8626DAB7E3B4}"/>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994F0712-BD2B-4884-0DF1-D1F8EF94597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F635E8C-00B4-3E85-4ECF-8C6A760D2264}"/>
              </a:ext>
            </a:extLst>
          </p:cNvPr>
          <p:cNvSpPr txBox="1">
            <a:spLocks/>
          </p:cNvSpPr>
          <p:nvPr/>
        </p:nvSpPr>
        <p:spPr>
          <a:xfrm>
            <a:off x="838203" y="2766215"/>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dirty="0">
                <a:latin typeface="Comic Sans MS" pitchFamily="66"/>
              </a:rPr>
              <a:t>KNN k=3</a:t>
            </a:r>
          </a:p>
        </p:txBody>
      </p:sp>
    </p:spTree>
    <p:extLst>
      <p:ext uri="{BB962C8B-B14F-4D97-AF65-F5344CB8AC3E}">
        <p14:creationId xmlns:p14="http://schemas.microsoft.com/office/powerpoint/2010/main" val="10245916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92EEF-6B80-F034-965F-A310B9220125}"/>
              </a:ext>
            </a:extLst>
          </p:cNvPr>
          <p:cNvPicPr>
            <a:picLocks noChangeAspect="1"/>
          </p:cNvPicPr>
          <p:nvPr/>
        </p:nvPicPr>
        <p:blipFill>
          <a:blip r:embed="rId2"/>
          <a:stretch>
            <a:fillRect/>
          </a:stretch>
        </p:blipFill>
        <p:spPr>
          <a:xfrm>
            <a:off x="194282" y="1327355"/>
            <a:ext cx="6161918" cy="5043948"/>
          </a:xfrm>
          <a:prstGeom prst="rect">
            <a:avLst/>
          </a:prstGeom>
        </p:spPr>
      </p:pic>
      <p:sp>
        <p:nvSpPr>
          <p:cNvPr id="4" name="TextBox 4">
            <a:extLst>
              <a:ext uri="{FF2B5EF4-FFF2-40B4-BE49-F238E27FC236}">
                <a16:creationId xmlns:a16="http://schemas.microsoft.com/office/drawing/2014/main" id="{CBD40FC8-02B8-57E8-0313-D9631032FADF}"/>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Confusion Matrix - actual vs. predicted class counts</a:t>
            </a:r>
          </a:p>
        </p:txBody>
      </p:sp>
      <p:sp>
        <p:nvSpPr>
          <p:cNvPr id="5" name="TextBox 5">
            <a:extLst>
              <a:ext uri="{FF2B5EF4-FFF2-40B4-BE49-F238E27FC236}">
                <a16:creationId xmlns:a16="http://schemas.microsoft.com/office/drawing/2014/main" id="{1C22CB9C-5DD2-1BEA-339B-F96DAEC3F82D}"/>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6" name="TextBox 5">
            <a:extLst>
              <a:ext uri="{FF2B5EF4-FFF2-40B4-BE49-F238E27FC236}">
                <a16:creationId xmlns:a16="http://schemas.microsoft.com/office/drawing/2014/main" id="{B22F49FF-DB19-C996-03B4-27CB466E2F1B}"/>
              </a:ext>
            </a:extLst>
          </p:cNvPr>
          <p:cNvSpPr txBox="1"/>
          <p:nvPr/>
        </p:nvSpPr>
        <p:spPr>
          <a:xfrm>
            <a:off x="6592529" y="1386347"/>
            <a:ext cx="4999703" cy="3170099"/>
          </a:xfrm>
          <a:prstGeom prst="rect">
            <a:avLst/>
          </a:prstGeom>
          <a:noFill/>
        </p:spPr>
        <p:txBody>
          <a:bodyPr wrap="square" rtlCol="0">
            <a:spAutoFit/>
          </a:bodyPr>
          <a:lstStyle/>
          <a:p>
            <a:r>
              <a:rPr lang="en-GB" sz="2000" b="1" dirty="0">
                <a:latin typeface="Comic Sans MS" panose="030F0702030302020204" pitchFamily="66" charset="0"/>
              </a:rPr>
              <a:t>Accuracy:</a:t>
            </a:r>
            <a:r>
              <a:rPr lang="en-GB" sz="2000" dirty="0">
                <a:latin typeface="Comic Sans MS" panose="030F0702030302020204" pitchFamily="66" charset="0"/>
              </a:rPr>
              <a:t> </a:t>
            </a:r>
            <a:r>
              <a:rPr lang="en-GB" sz="2000" b="1" dirty="0">
                <a:latin typeface="Comic Sans MS" panose="030F0702030302020204" pitchFamily="66" charset="0"/>
              </a:rPr>
              <a:t>55%</a:t>
            </a:r>
            <a:br>
              <a:rPr lang="en-GB" sz="2000" dirty="0">
                <a:latin typeface="Comic Sans MS" panose="030F0702030302020204" pitchFamily="66" charset="0"/>
              </a:rPr>
            </a:br>
            <a:r>
              <a:rPr lang="en-GB" sz="2000" dirty="0">
                <a:latin typeface="Comic Sans MS" panose="030F0702030302020204" pitchFamily="66" charset="0"/>
              </a:rPr>
              <a:t>This means the model predicted the correct gender </a:t>
            </a:r>
            <a:r>
              <a:rPr lang="en-GB" sz="2000" b="1" dirty="0">
                <a:latin typeface="Comic Sans MS" panose="030F0702030302020204" pitchFamily="66" charset="0"/>
              </a:rPr>
              <a:t>55% of the time</a:t>
            </a:r>
            <a:r>
              <a:rPr lang="en-GB" sz="2000" dirty="0">
                <a:latin typeface="Comic Sans MS" panose="030F0702030302020204" pitchFamily="66" charset="0"/>
              </a:rPr>
              <a:t> on the test set.</a:t>
            </a:r>
          </a:p>
          <a:p>
            <a:endParaRPr lang="en-GB" sz="2000" dirty="0">
              <a:latin typeface="Comic Sans MS" panose="030F0702030302020204" pitchFamily="66" charset="0"/>
            </a:endParaRPr>
          </a:p>
          <a:p>
            <a:r>
              <a:rPr lang="en-GB" sz="2000" dirty="0">
                <a:latin typeface="Comic Sans MS" panose="030F0702030302020204" pitchFamily="66" charset="0"/>
              </a:rPr>
              <a:t>This shows the model is </a:t>
            </a:r>
            <a:r>
              <a:rPr lang="en-GB" sz="2000" b="1" dirty="0">
                <a:latin typeface="Comic Sans MS" panose="030F0702030302020204" pitchFamily="66" charset="0"/>
              </a:rPr>
              <a:t>relatively balanced</a:t>
            </a:r>
            <a:r>
              <a:rPr lang="en-GB" sz="2000" dirty="0">
                <a:latin typeface="Comic Sans MS" panose="030F0702030302020204" pitchFamily="66" charset="0"/>
              </a:rPr>
              <a:t>, but its predictive power is </a:t>
            </a:r>
            <a:r>
              <a:rPr lang="en-GB" sz="2000" b="1" dirty="0">
                <a:latin typeface="Comic Sans MS" panose="030F0702030302020204" pitchFamily="66" charset="0"/>
              </a:rPr>
              <a:t>weak for both classes</a:t>
            </a:r>
            <a:r>
              <a:rPr lang="en-GB" sz="2000" dirty="0">
                <a:latin typeface="Comic Sans MS" panose="030F0702030302020204" pitchFamily="66" charset="0"/>
              </a:rPr>
              <a:t>, especially due to the high number of false positives/negatives.</a:t>
            </a:r>
          </a:p>
        </p:txBody>
      </p:sp>
    </p:spTree>
    <p:extLst>
      <p:ext uri="{BB962C8B-B14F-4D97-AF65-F5344CB8AC3E}">
        <p14:creationId xmlns:p14="http://schemas.microsoft.com/office/powerpoint/2010/main" val="11611523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ACC6A19-8578-C51B-795D-5D7983CAC362}"/>
              </a:ext>
            </a:extLst>
          </p:cNvPr>
          <p:cNvPicPr>
            <a:picLocks noChangeAspect="1"/>
          </p:cNvPicPr>
          <p:nvPr/>
        </p:nvPicPr>
        <p:blipFill>
          <a:blip r:embed="rId3"/>
          <a:stretch>
            <a:fillRect/>
          </a:stretch>
        </p:blipFill>
        <p:spPr>
          <a:xfrm>
            <a:off x="206482" y="1238863"/>
            <a:ext cx="6784254" cy="4807976"/>
          </a:xfrm>
          <a:prstGeom prst="rect">
            <a:avLst/>
          </a:prstGeom>
        </p:spPr>
      </p:pic>
      <p:sp>
        <p:nvSpPr>
          <p:cNvPr id="6" name="TextBox 4">
            <a:extLst>
              <a:ext uri="{FF2B5EF4-FFF2-40B4-BE49-F238E27FC236}">
                <a16:creationId xmlns:a16="http://schemas.microsoft.com/office/drawing/2014/main" id="{D3388A29-25A5-ED0E-5113-534A7546C525}"/>
              </a:ext>
            </a:extLst>
          </p:cNvPr>
          <p:cNvSpPr txBox="1"/>
          <p:nvPr/>
        </p:nvSpPr>
        <p:spPr>
          <a:xfrm>
            <a:off x="335670" y="699689"/>
            <a:ext cx="11520653" cy="461662"/>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400" b="1" i="0" u="none" strike="noStrike" kern="1200" cap="none" spc="0" baseline="0" dirty="0">
                <a:solidFill>
                  <a:srgbClr val="000000"/>
                </a:solidFill>
                <a:uFillTx/>
                <a:latin typeface="Comic Sans MS" pitchFamily="66"/>
              </a:rPr>
              <a:t>Classification Report - Heatmap</a:t>
            </a:r>
          </a:p>
        </p:txBody>
      </p:sp>
      <p:sp>
        <p:nvSpPr>
          <p:cNvPr id="7" name="TextBox 5">
            <a:extLst>
              <a:ext uri="{FF2B5EF4-FFF2-40B4-BE49-F238E27FC236}">
                <a16:creationId xmlns:a16="http://schemas.microsoft.com/office/drawing/2014/main" id="{5D44C3CC-A968-CF5A-09F9-22CFA3D8E9CC}"/>
              </a:ext>
            </a:extLst>
          </p:cNvPr>
          <p:cNvSpPr txBox="1"/>
          <p:nvPr/>
        </p:nvSpPr>
        <p:spPr>
          <a:xfrm>
            <a:off x="241081" y="299575"/>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dirty="0">
                <a:solidFill>
                  <a:srgbClr val="000000"/>
                </a:solidFill>
                <a:latin typeface="Comic Sans MS" pitchFamily="66"/>
              </a:rPr>
              <a:t>KNN k=3</a:t>
            </a:r>
            <a:endParaRPr lang="en-GB" sz="2000" b="1" i="0" u="none" strike="noStrike" kern="1200" cap="none" spc="0" baseline="0" dirty="0">
              <a:solidFill>
                <a:srgbClr val="000000"/>
              </a:solidFill>
              <a:uFillTx/>
              <a:latin typeface="Comic Sans MS" pitchFamily="66"/>
            </a:endParaRPr>
          </a:p>
        </p:txBody>
      </p:sp>
      <p:sp>
        <p:nvSpPr>
          <p:cNvPr id="8" name="TextBox 7">
            <a:extLst>
              <a:ext uri="{FF2B5EF4-FFF2-40B4-BE49-F238E27FC236}">
                <a16:creationId xmlns:a16="http://schemas.microsoft.com/office/drawing/2014/main" id="{88450B5B-1C8C-5C48-473C-C795E97460DA}"/>
              </a:ext>
            </a:extLst>
          </p:cNvPr>
          <p:cNvSpPr txBox="1"/>
          <p:nvPr/>
        </p:nvSpPr>
        <p:spPr>
          <a:xfrm>
            <a:off x="7167716" y="1312610"/>
            <a:ext cx="4395019" cy="4247317"/>
          </a:xfrm>
          <a:prstGeom prst="rect">
            <a:avLst/>
          </a:prstGeom>
          <a:noFill/>
        </p:spPr>
        <p:txBody>
          <a:bodyPr wrap="square" rtlCol="0">
            <a:spAutoFit/>
          </a:bodyPr>
          <a:lstStyle/>
          <a:p>
            <a:pPr>
              <a:buNone/>
            </a:pPr>
            <a:r>
              <a:rPr lang="en-GB" b="1" dirty="0">
                <a:latin typeface="Comic Sans MS" panose="030F0702030302020204" pitchFamily="66" charset="0"/>
              </a:rPr>
              <a:t>Class 0 = 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0.39 (many false positives)</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0.51 (barely half the actual males are correctly predicted)</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0.44 (low overall performance)</a:t>
            </a:r>
          </a:p>
          <a:p>
            <a:pPr>
              <a:buNone/>
            </a:pPr>
            <a:endParaRPr lang="en-GB" b="1" dirty="0">
              <a:latin typeface="Comic Sans MS" panose="030F0702030302020204" pitchFamily="66" charset="0"/>
            </a:endParaRPr>
          </a:p>
          <a:p>
            <a:pPr>
              <a:buNone/>
            </a:pPr>
            <a:r>
              <a:rPr lang="en-GB" b="1" dirty="0">
                <a:latin typeface="Comic Sans MS" panose="030F0702030302020204" pitchFamily="66" charset="0"/>
              </a:rPr>
              <a:t>Class 1 = Female</a:t>
            </a:r>
          </a:p>
          <a:p>
            <a:pPr>
              <a:buFont typeface="Arial" panose="020B0604020202020204" pitchFamily="34" charset="0"/>
              <a:buChar char="•"/>
            </a:pPr>
            <a:r>
              <a:rPr lang="en-GB" b="1" dirty="0">
                <a:latin typeface="Comic Sans MS" panose="030F0702030302020204" pitchFamily="66" charset="0"/>
              </a:rPr>
              <a:t>Precision</a:t>
            </a:r>
            <a:r>
              <a:rPr lang="en-GB" dirty="0">
                <a:latin typeface="Comic Sans MS" panose="030F0702030302020204" pitchFamily="66" charset="0"/>
              </a:rPr>
              <a:t>: 0.63 (relatively better)</a:t>
            </a:r>
          </a:p>
          <a:p>
            <a:pPr>
              <a:buFont typeface="Arial" panose="020B0604020202020204" pitchFamily="34" charset="0"/>
              <a:buChar char="•"/>
            </a:pPr>
            <a:r>
              <a:rPr lang="en-GB" b="1" dirty="0">
                <a:latin typeface="Comic Sans MS" panose="030F0702030302020204" pitchFamily="66" charset="0"/>
              </a:rPr>
              <a:t>Recall</a:t>
            </a:r>
            <a:r>
              <a:rPr lang="en-GB" dirty="0">
                <a:latin typeface="Comic Sans MS" panose="030F0702030302020204" pitchFamily="66" charset="0"/>
              </a:rPr>
              <a:t>: 0.52</a:t>
            </a:r>
          </a:p>
          <a:p>
            <a:pPr>
              <a:buFont typeface="Arial" panose="020B0604020202020204" pitchFamily="34" charset="0"/>
              <a:buChar char="•"/>
            </a:pPr>
            <a:r>
              <a:rPr lang="en-GB" b="1" dirty="0">
                <a:latin typeface="Comic Sans MS" panose="030F0702030302020204" pitchFamily="66" charset="0"/>
              </a:rPr>
              <a:t>F1-score</a:t>
            </a:r>
            <a:r>
              <a:rPr lang="en-GB" dirty="0">
                <a:latin typeface="Comic Sans MS" panose="030F0702030302020204" pitchFamily="66" charset="0"/>
              </a:rPr>
              <a:t>: 0.57</a:t>
            </a:r>
          </a:p>
          <a:p>
            <a:pPr>
              <a:buFont typeface="Arial" panose="020B0604020202020204" pitchFamily="34" charset="0"/>
              <a:buChar char="•"/>
            </a:pPr>
            <a:endParaRPr lang="en-GB" dirty="0">
              <a:latin typeface="Comic Sans MS" panose="030F0702030302020204" pitchFamily="66" charset="0"/>
            </a:endParaRPr>
          </a:p>
          <a:p>
            <a:pPr>
              <a:buFont typeface="Arial" panose="020B0604020202020204" pitchFamily="34" charset="0"/>
              <a:buChar char="•"/>
            </a:pPr>
            <a:r>
              <a:rPr lang="en-GB" dirty="0">
                <a:latin typeface="Comic Sans MS" panose="030F0702030302020204" pitchFamily="66" charset="0"/>
              </a:rPr>
              <a:t>The model is </a:t>
            </a:r>
            <a:r>
              <a:rPr lang="en-GB" b="1" dirty="0">
                <a:latin typeface="Comic Sans MS" panose="030F0702030302020204" pitchFamily="66" charset="0"/>
              </a:rPr>
              <a:t>moderately biased towards predicting females.</a:t>
            </a:r>
          </a:p>
          <a:p>
            <a:endParaRPr lang="en-GB" b="1" dirty="0">
              <a:latin typeface="Comic Sans MS" panose="030F0702030302020204" pitchFamily="66" charset="0"/>
            </a:endParaRPr>
          </a:p>
        </p:txBody>
      </p:sp>
    </p:spTree>
    <p:extLst>
      <p:ext uri="{BB962C8B-B14F-4D97-AF65-F5344CB8AC3E}">
        <p14:creationId xmlns:p14="http://schemas.microsoft.com/office/powerpoint/2010/main" val="16959281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360F2-6F04-99B4-EDAB-CEC937EB14F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2524C26-8C34-CC02-3C5E-70DD06903678}"/>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005EC9BA-5569-3B28-B762-275263C0311A}"/>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50C64209-0047-D783-D832-1A86BA47D304}"/>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Evaluation</a:t>
            </a:r>
          </a:p>
        </p:txBody>
      </p:sp>
    </p:spTree>
    <p:extLst>
      <p:ext uri="{BB962C8B-B14F-4D97-AF65-F5344CB8AC3E}">
        <p14:creationId xmlns:p14="http://schemas.microsoft.com/office/powerpoint/2010/main" val="25008645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90AE3-F229-EB59-95E4-653AEEA7C23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D907A89-8D65-89A7-BD80-5249DD824335}"/>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C0710C7E-237E-FCD8-AE81-DCBEB4EDDB8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8" name="TextBox 7">
            <a:extLst>
              <a:ext uri="{FF2B5EF4-FFF2-40B4-BE49-F238E27FC236}">
                <a16:creationId xmlns:a16="http://schemas.microsoft.com/office/drawing/2014/main" id="{42101ACA-EEA5-CC3B-F9AF-C7394E24F247}"/>
              </a:ext>
            </a:extLst>
          </p:cNvPr>
          <p:cNvSpPr txBox="1"/>
          <p:nvPr/>
        </p:nvSpPr>
        <p:spPr>
          <a:xfrm>
            <a:off x="573635" y="1166842"/>
            <a:ext cx="11178098" cy="4524315"/>
          </a:xfrm>
          <a:prstGeom prst="rect">
            <a:avLst/>
          </a:prstGeom>
          <a:solidFill>
            <a:schemeClr val="bg1"/>
          </a:solidFill>
        </p:spPr>
        <p:txBody>
          <a:bodyPr wrap="square" rtlCol="0">
            <a:spAutoFit/>
          </a:bodyPr>
          <a:lstStyle/>
          <a:p>
            <a:r>
              <a:rPr lang="en-US" dirty="0"/>
              <a:t>Models Used: Logistic Regression (with balancing and SMOTE), and Random Forest.</a:t>
            </a:r>
          </a:p>
          <a:p>
            <a:endParaRPr lang="en-US" dirty="0"/>
          </a:p>
          <a:p>
            <a:r>
              <a:rPr lang="en-US" dirty="0"/>
              <a:t>Class Imbalance: Clearly recognized and addressed with SMOTE and evaluation via precision-recall curves.</a:t>
            </a:r>
          </a:p>
          <a:p>
            <a:endParaRPr lang="en-US" dirty="0"/>
          </a:p>
          <a:p>
            <a:r>
              <a:rPr lang="en-US" dirty="0"/>
              <a:t>Performance:</a:t>
            </a:r>
          </a:p>
          <a:p>
            <a:endParaRPr lang="en-US" dirty="0"/>
          </a:p>
          <a:p>
            <a:r>
              <a:rPr lang="en-US" dirty="0"/>
              <a:t>AUC scores ~0.54 for both models—barely better than random, suggesting limited predictive power.</a:t>
            </a:r>
          </a:p>
          <a:p>
            <a:endParaRPr lang="en-US" dirty="0"/>
          </a:p>
          <a:p>
            <a:r>
              <a:rPr lang="en-US" dirty="0"/>
              <a:t>High bias toward female predictions; male recall extremely low (~15%).</a:t>
            </a:r>
          </a:p>
          <a:p>
            <a:endParaRPr lang="en-US" dirty="0"/>
          </a:p>
          <a:p>
            <a:r>
              <a:rPr lang="en-US" dirty="0"/>
              <a:t>Random Forest outperformed Logistic Regression in overall correct predictions (~60% accuracy).</a:t>
            </a:r>
          </a:p>
          <a:p>
            <a:endParaRPr lang="en-US" dirty="0"/>
          </a:p>
          <a:p>
            <a:r>
              <a:rPr lang="en-US" dirty="0"/>
              <a:t>Clear Objective: Predict customer gender using shopping behavior and related features—relevant for personalized marketing and customer segmentation.</a:t>
            </a:r>
          </a:p>
          <a:p>
            <a:endParaRPr lang="en-US" dirty="0"/>
          </a:p>
          <a:p>
            <a:r>
              <a:rPr lang="en-US" dirty="0"/>
              <a:t>Comprehensive Scope: Incorporates data science, machine learning, and Tableau for a full analytics lifecycle.</a:t>
            </a:r>
            <a:endParaRPr lang="en-GB" dirty="0"/>
          </a:p>
        </p:txBody>
      </p:sp>
    </p:spTree>
    <p:extLst>
      <p:ext uri="{BB962C8B-B14F-4D97-AF65-F5344CB8AC3E}">
        <p14:creationId xmlns:p14="http://schemas.microsoft.com/office/powerpoint/2010/main" val="822517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36C167-719E-FA18-5D82-09C2AC6E90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174175-8CDB-58F8-240F-5CBA2E5216B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D4B2135E-656F-0646-1F16-703B6A30CC8F}"/>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ADF6BC4-6191-E90E-710F-CC04EF81C21E}"/>
              </a:ext>
            </a:extLst>
          </p:cNvPr>
          <p:cNvPicPr>
            <a:picLocks noChangeAspect="1"/>
          </p:cNvPicPr>
          <p:nvPr/>
        </p:nvPicPr>
        <p:blipFill>
          <a:blip r:embed="rId2"/>
          <a:srcRect l="18653" r="15247"/>
          <a:stretch>
            <a:fillRect/>
          </a:stretch>
        </p:blipFill>
        <p:spPr>
          <a:xfrm>
            <a:off x="20" y="0"/>
            <a:ext cx="12191980" cy="6857990"/>
          </a:xfrm>
          <a:prstGeom prst="rect">
            <a:avLst/>
          </a:prstGeom>
        </p:spPr>
      </p:pic>
      <p:sp>
        <p:nvSpPr>
          <p:cNvPr id="8" name="TextBox 7">
            <a:extLst>
              <a:ext uri="{FF2B5EF4-FFF2-40B4-BE49-F238E27FC236}">
                <a16:creationId xmlns:a16="http://schemas.microsoft.com/office/drawing/2014/main" id="{596FA52D-CF9D-8E24-3420-AEC4D732272A}"/>
              </a:ext>
            </a:extLst>
          </p:cNvPr>
          <p:cNvSpPr txBox="1"/>
          <p:nvPr/>
        </p:nvSpPr>
        <p:spPr>
          <a:xfrm>
            <a:off x="800100" y="2487642"/>
            <a:ext cx="10375900" cy="2031325"/>
          </a:xfrm>
          <a:prstGeom prst="rect">
            <a:avLst/>
          </a:prstGeom>
          <a:solidFill>
            <a:schemeClr val="bg1"/>
          </a:solidFill>
        </p:spPr>
        <p:txBody>
          <a:bodyPr wrap="square" rtlCol="0">
            <a:spAutoFit/>
          </a:bodyPr>
          <a:lstStyle/>
          <a:p>
            <a:r>
              <a:rPr lang="en-GB" dirty="0"/>
              <a:t>Model Performance: AUC of 0.54 is low; model does not generalize well. Consider feature engineering, hyperparameter tuning, or trying other classifiers (e.g., </a:t>
            </a:r>
            <a:r>
              <a:rPr lang="en-GB" dirty="0" err="1"/>
              <a:t>XGBoost</a:t>
            </a:r>
            <a:r>
              <a:rPr lang="en-GB" dirty="0"/>
              <a:t>).</a:t>
            </a:r>
          </a:p>
          <a:p>
            <a:endParaRPr lang="en-GB" dirty="0"/>
          </a:p>
          <a:p>
            <a:r>
              <a:rPr lang="en-GB" dirty="0"/>
              <a:t>Bias Handling: Strong gender prediction skew—more robust balancing or ensemble techniques may help.</a:t>
            </a:r>
          </a:p>
          <a:p>
            <a:endParaRPr lang="en-GB" dirty="0"/>
          </a:p>
          <a:p>
            <a:r>
              <a:rPr lang="en-GB" dirty="0"/>
              <a:t>Feature Importance: High importance of ZIP code and Customer ID is questionable—potentially indicates data leakage or overfitting.</a:t>
            </a:r>
          </a:p>
        </p:txBody>
      </p:sp>
      <p:sp>
        <p:nvSpPr>
          <p:cNvPr id="6" name="TextBox 5">
            <a:extLst>
              <a:ext uri="{FF2B5EF4-FFF2-40B4-BE49-F238E27FC236}">
                <a16:creationId xmlns:a16="http://schemas.microsoft.com/office/drawing/2014/main" id="{8CD1637B-08D4-7E22-5632-DA85848958F8}"/>
              </a:ext>
            </a:extLst>
          </p:cNvPr>
          <p:cNvSpPr txBox="1"/>
          <p:nvPr/>
        </p:nvSpPr>
        <p:spPr>
          <a:xfrm>
            <a:off x="717568" y="526780"/>
            <a:ext cx="6163732" cy="646331"/>
          </a:xfrm>
          <a:prstGeom prst="rect">
            <a:avLst/>
          </a:prstGeom>
          <a:noFill/>
        </p:spPr>
        <p:txBody>
          <a:bodyPr wrap="square">
            <a:spAutoFit/>
          </a:bodyPr>
          <a:lstStyle/>
          <a:p>
            <a:r>
              <a:rPr lang="en-GB" sz="3600" dirty="0">
                <a:solidFill>
                  <a:schemeClr val="bg1"/>
                </a:solidFill>
                <a:latin typeface="Univers Condensed (Headings)"/>
              </a:rPr>
              <a:t>Areas for Improvement</a:t>
            </a:r>
          </a:p>
        </p:txBody>
      </p:sp>
    </p:spTree>
    <p:extLst>
      <p:ext uri="{BB962C8B-B14F-4D97-AF65-F5344CB8AC3E}">
        <p14:creationId xmlns:p14="http://schemas.microsoft.com/office/powerpoint/2010/main" val="1426823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D7B60-362C-0181-3E68-F87F5BBD6050}"/>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0C107BB6-CF3F-ED3A-401A-FDCBD8EF95FC}"/>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AEC32F8-D510-4956-C5C0-F58754CA80E3}"/>
              </a:ext>
            </a:extLst>
          </p:cNvPr>
          <p:cNvPicPr>
            <a:picLocks noChangeAspect="1"/>
          </p:cNvPicPr>
          <p:nvPr/>
        </p:nvPicPr>
        <p:blipFill>
          <a:blip r:embed="rId2"/>
          <a:srcRect l="18653" r="15247"/>
          <a:stretch>
            <a:fillRect/>
          </a:stretch>
        </p:blipFill>
        <p:spPr>
          <a:xfrm>
            <a:off x="0" y="10"/>
            <a:ext cx="12191980" cy="6857990"/>
          </a:xfrm>
          <a:prstGeom prst="rect">
            <a:avLst/>
          </a:prstGeom>
        </p:spPr>
      </p:pic>
      <p:sp>
        <p:nvSpPr>
          <p:cNvPr id="5" name="Title 1">
            <a:extLst>
              <a:ext uri="{FF2B5EF4-FFF2-40B4-BE49-F238E27FC236}">
                <a16:creationId xmlns:a16="http://schemas.microsoft.com/office/drawing/2014/main" id="{7124562E-8475-1991-7E65-CACCE81462AD}"/>
              </a:ext>
            </a:extLst>
          </p:cNvPr>
          <p:cNvSpPr txBox="1">
            <a:spLocks/>
          </p:cNvSpPr>
          <p:nvPr/>
        </p:nvSpPr>
        <p:spPr>
          <a:xfrm>
            <a:off x="317093" y="2490911"/>
            <a:ext cx="11419382" cy="1387753"/>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TABLEAU</a:t>
            </a:r>
          </a:p>
        </p:txBody>
      </p:sp>
    </p:spTree>
    <p:extLst>
      <p:ext uri="{BB962C8B-B14F-4D97-AF65-F5344CB8AC3E}">
        <p14:creationId xmlns:p14="http://schemas.microsoft.com/office/powerpoint/2010/main" val="25541816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C870C-362F-DFCE-2189-69772D836107}"/>
              </a:ext>
            </a:extLst>
          </p:cNvPr>
          <p:cNvSpPr txBox="1">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62A122C6-D9CD-30F1-D9B3-42EA634F76AC}"/>
              </a:ext>
            </a:extLst>
          </p:cNvPr>
          <p:cNvSpPr txBox="1">
            <a:spLocks noGrp="1"/>
          </p:cNvSpPr>
          <p:nvPr>
            <p:ph type="subTitle" idx="1"/>
          </p:nvPr>
        </p:nvSpPr>
        <p:spPr/>
        <p:txBody>
          <a:bodyPr/>
          <a:lstStyle/>
          <a:p>
            <a:endParaRPr lang="en-GB"/>
          </a:p>
        </p:txBody>
      </p:sp>
      <p:pic>
        <p:nvPicPr>
          <p:cNvPr id="4" name="Picture 4">
            <a:extLst>
              <a:ext uri="{FF2B5EF4-FFF2-40B4-BE49-F238E27FC236}">
                <a16:creationId xmlns:a16="http://schemas.microsoft.com/office/drawing/2014/main" id="{987B925E-322E-D5BA-25ED-4401C8BF77BE}"/>
              </a:ext>
            </a:extLst>
          </p:cNvPr>
          <p:cNvPicPr>
            <a:picLocks noChangeAspect="1"/>
          </p:cNvPicPr>
          <p:nvPr/>
        </p:nvPicPr>
        <p:blipFill>
          <a:blip r:embed="rId2"/>
          <a:srcRect l="1" t="10096" r="6789" b="6416"/>
          <a:stretch>
            <a:fillRect/>
          </a:stretch>
        </p:blipFill>
        <p:spPr>
          <a:xfrm>
            <a:off x="97219" y="519744"/>
            <a:ext cx="11955441" cy="6124907"/>
          </a:xfrm>
          <a:prstGeom prst="rect">
            <a:avLst/>
          </a:prstGeom>
          <a:noFill/>
          <a:ln cap="flat">
            <a:noFill/>
          </a:ln>
        </p:spPr>
      </p:pic>
      <p:sp>
        <p:nvSpPr>
          <p:cNvPr id="5" name="TextBox 5">
            <a:extLst>
              <a:ext uri="{FF2B5EF4-FFF2-40B4-BE49-F238E27FC236}">
                <a16:creationId xmlns:a16="http://schemas.microsoft.com/office/drawing/2014/main" id="{C7CFF564-6508-00BE-4D94-9E6277F1CB55}"/>
              </a:ext>
            </a:extLst>
          </p:cNvPr>
          <p:cNvSpPr txBox="1"/>
          <p:nvPr/>
        </p:nvSpPr>
        <p:spPr>
          <a:xfrm>
            <a:off x="241081" y="152092"/>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D8515674-D275-0FD0-54F3-EC66E9CF6B79}"/>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6">
            <a:extLst>
              <a:ext uri="{FF2B5EF4-FFF2-40B4-BE49-F238E27FC236}">
                <a16:creationId xmlns:a16="http://schemas.microsoft.com/office/drawing/2014/main" id="{9A4A11C4-6B9B-D86D-A811-9ECB4DE3BB08}"/>
              </a:ext>
            </a:extLst>
          </p:cNvPr>
          <p:cNvSpPr txBox="1"/>
          <p:nvPr/>
        </p:nvSpPr>
        <p:spPr>
          <a:xfrm>
            <a:off x="2953638" y="827234"/>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4" name="TextBox 8">
            <a:extLst>
              <a:ext uri="{FF2B5EF4-FFF2-40B4-BE49-F238E27FC236}">
                <a16:creationId xmlns:a16="http://schemas.microsoft.com/office/drawing/2014/main" id="{5FAD0D86-BFE3-2734-3FB3-38CF89E3F6B2}"/>
              </a:ext>
            </a:extLst>
          </p:cNvPr>
          <p:cNvSpPr txBox="1"/>
          <p:nvPr/>
        </p:nvSpPr>
        <p:spPr>
          <a:xfrm>
            <a:off x="3046771" y="1314651"/>
            <a:ext cx="7335079" cy="187352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Gender Distribution</a:t>
            </a:r>
          </a:p>
          <a:p>
            <a:pPr marL="0" marR="0" lvl="0" indent="0" algn="l" defTabSz="914400" rtl="0" fontAlgn="auto" hangingPunct="1">
              <a:lnSpc>
                <a:spcPct val="115000"/>
              </a:lnSpc>
              <a:spcBef>
                <a:spcPts val="0"/>
              </a:spcBef>
              <a:spcAft>
                <a:spcPts val="1000"/>
              </a:spcAft>
              <a:buNone/>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Pie chart shows an unequal distribution between Male and Female consumers.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Balanced representation ensures fair analysis across genders.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Important for marketing and segmentation strategies.</a:t>
            </a:r>
          </a:p>
        </p:txBody>
      </p:sp>
      <p:pic>
        <p:nvPicPr>
          <p:cNvPr id="5" name="Picture 14" descr="A screenshot of a computer&#10;&#10;AI-generated content may be incorrect.">
            <a:extLst>
              <a:ext uri="{FF2B5EF4-FFF2-40B4-BE49-F238E27FC236}">
                <a16:creationId xmlns:a16="http://schemas.microsoft.com/office/drawing/2014/main" id="{68DE9E21-4F9C-7630-58CA-2F5D60829764}"/>
              </a:ext>
            </a:extLst>
          </p:cNvPr>
          <p:cNvPicPr>
            <a:picLocks noChangeAspect="1"/>
          </p:cNvPicPr>
          <p:nvPr/>
        </p:nvPicPr>
        <p:blipFill>
          <a:blip r:embed="rId2"/>
          <a:srcRect l="16271" t="29211" r="69808" b="53936"/>
          <a:stretch>
            <a:fillRect/>
          </a:stretch>
        </p:blipFill>
        <p:spPr>
          <a:xfrm>
            <a:off x="441426" y="1356850"/>
            <a:ext cx="2393734" cy="1657578"/>
          </a:xfrm>
          <a:prstGeom prst="rect">
            <a:avLst/>
          </a:prstGeom>
          <a:noFill/>
          <a:ln cap="flat">
            <a:noFill/>
          </a:ln>
        </p:spPr>
      </p:pic>
      <p:pic>
        <p:nvPicPr>
          <p:cNvPr id="6" name="Picture 16" descr="A screenshot of a computer&#10;&#10;AI-generated content may be incorrect.">
            <a:extLst>
              <a:ext uri="{FF2B5EF4-FFF2-40B4-BE49-F238E27FC236}">
                <a16:creationId xmlns:a16="http://schemas.microsoft.com/office/drawing/2014/main" id="{F8B76CAB-A954-EDB6-FB61-06A93B3B6DF0}"/>
              </a:ext>
            </a:extLst>
          </p:cNvPr>
          <p:cNvPicPr>
            <a:picLocks noChangeAspect="1"/>
          </p:cNvPicPr>
          <p:nvPr/>
        </p:nvPicPr>
        <p:blipFill>
          <a:blip r:embed="rId2"/>
          <a:srcRect l="56911" t="17570" r="11696" b="49265"/>
          <a:stretch>
            <a:fillRect/>
          </a:stretch>
        </p:blipFill>
        <p:spPr>
          <a:xfrm>
            <a:off x="441426" y="3843570"/>
            <a:ext cx="3732370" cy="2403536"/>
          </a:xfrm>
          <a:prstGeom prst="rect">
            <a:avLst/>
          </a:prstGeom>
          <a:noFill/>
          <a:ln cap="flat">
            <a:noFill/>
          </a:ln>
        </p:spPr>
      </p:pic>
      <p:sp>
        <p:nvSpPr>
          <p:cNvPr id="7" name="TextBox 17">
            <a:extLst>
              <a:ext uri="{FF2B5EF4-FFF2-40B4-BE49-F238E27FC236}">
                <a16:creationId xmlns:a16="http://schemas.microsoft.com/office/drawing/2014/main" id="{9D399310-BEC5-0B6C-93A7-4353391CD70C}"/>
              </a:ext>
            </a:extLst>
          </p:cNvPr>
          <p:cNvSpPr txBox="1"/>
          <p:nvPr/>
        </p:nvSpPr>
        <p:spPr>
          <a:xfrm>
            <a:off x="4409767" y="3490923"/>
            <a:ext cx="6843250" cy="310770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Spending Over Time</a:t>
            </a:r>
            <a:endParaRPr lang="en-GB" sz="16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Timeline from 2023 to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High spending peak in early 2023, followed by a dip and gradual increase into 2024.</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Males have slightly higher total amounts towards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Implications: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dirty="0">
                <a:solidFill>
                  <a:srgbClr val="000000"/>
                </a:solidFill>
                <a:uFillTx/>
                <a:latin typeface="Comic Sans MS" pitchFamily="66"/>
                <a:ea typeface="Calibri" pitchFamily="34"/>
                <a:cs typeface="Times New Roman" pitchFamily="18"/>
              </a:rPr>
              <a:t>Possible seasonal effects or market events.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50611-2AA6-2C83-D68F-FA293301CE7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7791484A-7372-1657-96FF-A54CC3BC0347}"/>
              </a:ext>
            </a:extLst>
          </p:cNvPr>
          <p:cNvSpPr>
            <a:spLocks noGrp="1"/>
          </p:cNvSpPr>
          <p:nvPr>
            <p:ph idx="1"/>
          </p:nvPr>
        </p:nvSpPr>
        <p:spPr/>
        <p:txBody>
          <a:bodyPr/>
          <a:lstStyle/>
          <a:p>
            <a:endParaRPr lang="en-GB"/>
          </a:p>
        </p:txBody>
      </p:sp>
      <p:pic>
        <p:nvPicPr>
          <p:cNvPr id="6" name="Content Placeholder 3" descr="A white and blue room with blue sky">
            <a:extLst>
              <a:ext uri="{FF2B5EF4-FFF2-40B4-BE49-F238E27FC236}">
                <a16:creationId xmlns:a16="http://schemas.microsoft.com/office/drawing/2014/main" id="{01E44A28-B82B-25E6-C558-2B60F2F85CB6}"/>
              </a:ext>
            </a:extLst>
          </p:cNvPr>
          <p:cNvPicPr>
            <a:picLocks noChangeAspect="1"/>
          </p:cNvPicPr>
          <p:nvPr/>
        </p:nvPicPr>
        <p:blipFill>
          <a:blip r:embed="rId2"/>
          <a:srcRect t="17214" r="431" b="8109"/>
          <a:stretch>
            <a:fillRect/>
          </a:stretch>
        </p:blipFill>
        <p:spPr>
          <a:xfrm>
            <a:off x="21" y="0"/>
            <a:ext cx="12191979" cy="6857990"/>
          </a:xfrm>
          <a:prstGeom prst="rect">
            <a:avLst/>
          </a:prstGeom>
        </p:spPr>
      </p:pic>
      <p:sp>
        <p:nvSpPr>
          <p:cNvPr id="8" name="TextBox 7">
            <a:extLst>
              <a:ext uri="{FF2B5EF4-FFF2-40B4-BE49-F238E27FC236}">
                <a16:creationId xmlns:a16="http://schemas.microsoft.com/office/drawing/2014/main" id="{237F59D5-48D9-1AD8-3831-3337B87EB9A4}"/>
              </a:ext>
            </a:extLst>
          </p:cNvPr>
          <p:cNvSpPr txBox="1"/>
          <p:nvPr/>
        </p:nvSpPr>
        <p:spPr>
          <a:xfrm>
            <a:off x="6130755" y="1234619"/>
            <a:ext cx="5824177"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Geographic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location details including city, state, and country.</a:t>
            </a:r>
            <a:br>
              <a:rPr lang="en-US" sz="1600" b="0" i="0" dirty="0">
                <a:effectLst/>
                <a:latin typeface="inherit"/>
              </a:rPr>
            </a:br>
            <a:r>
              <a:rPr lang="en-US" sz="1600" b="0" i="0" dirty="0">
                <a:effectLst/>
                <a:latin typeface="inherit"/>
              </a:rPr>
              <a:t>Available for various countries including USA, UK, Canada, Australia, and Germany.</a:t>
            </a:r>
          </a:p>
          <a:p>
            <a:pPr algn="l" fontAlgn="base">
              <a:lnSpc>
                <a:spcPts val="1650"/>
              </a:lnSpc>
              <a:spcBef>
                <a:spcPts val="1800"/>
              </a:spcBef>
              <a:spcAft>
                <a:spcPts val="900"/>
              </a:spcAft>
              <a:buNone/>
            </a:pPr>
            <a:r>
              <a:rPr lang="en-US" sz="1600" b="1" i="0" dirty="0">
                <a:effectLst/>
                <a:latin typeface="Inter"/>
              </a:rPr>
              <a:t>Temporal Information:</a:t>
            </a:r>
          </a:p>
          <a:p>
            <a:pPr algn="l" fontAlgn="base">
              <a:spcBef>
                <a:spcPts val="600"/>
              </a:spcBef>
              <a:spcAft>
                <a:spcPts val="600"/>
              </a:spcAft>
              <a:buFont typeface="Arial" panose="020B0604020202020204" pitchFamily="34" charset="0"/>
              <a:buChar char="•"/>
            </a:pPr>
            <a:r>
              <a:rPr lang="en-US" sz="1600" b="0" i="0" dirty="0">
                <a:effectLst/>
                <a:latin typeface="inherit"/>
              </a:rPr>
              <a:t>Last purchase date is provided along with separate columns for year, month, date, and time.</a:t>
            </a:r>
            <a:br>
              <a:rPr lang="en-US" sz="1600" b="0" i="0" dirty="0">
                <a:effectLst/>
                <a:latin typeface="inherit"/>
              </a:rPr>
            </a:br>
            <a:r>
              <a:rPr lang="en-US" sz="1600" b="0" i="0" dirty="0">
                <a:effectLst/>
                <a:latin typeface="inherit"/>
              </a:rPr>
              <a:t>Allows analysis based on temporal patterns and trends.</a:t>
            </a:r>
          </a:p>
          <a:p>
            <a:pPr algn="l" fontAlgn="base">
              <a:lnSpc>
                <a:spcPts val="1650"/>
              </a:lnSpc>
              <a:spcBef>
                <a:spcPts val="1800"/>
              </a:spcBef>
              <a:spcAft>
                <a:spcPts val="900"/>
              </a:spcAft>
              <a:buNone/>
            </a:pPr>
            <a:r>
              <a:rPr lang="en-US" sz="1600" b="1" i="0" dirty="0">
                <a:effectLst/>
                <a:latin typeface="Inter"/>
              </a:rPr>
              <a:t>Data Quality:</a:t>
            </a:r>
          </a:p>
          <a:p>
            <a:pPr algn="l" fontAlgn="base">
              <a:spcBef>
                <a:spcPts val="600"/>
              </a:spcBef>
              <a:spcAft>
                <a:spcPts val="600"/>
              </a:spcAft>
              <a:buFont typeface="Arial" panose="020B0604020202020204" pitchFamily="34" charset="0"/>
              <a:buChar char="•"/>
            </a:pPr>
            <a:r>
              <a:rPr lang="en-US" sz="1600" b="0" i="0" dirty="0">
                <a:effectLst/>
                <a:latin typeface="inherit"/>
              </a:rPr>
              <a:t>Some rows contain null values, and others are duplicates, which may need to be handled during data preprocessing.</a:t>
            </a:r>
            <a:br>
              <a:rPr lang="en-US" sz="1600" b="0" i="0" dirty="0">
                <a:effectLst/>
                <a:latin typeface="inherit"/>
              </a:rPr>
            </a:br>
            <a:r>
              <a:rPr lang="en-US" sz="1600" b="0" i="0" dirty="0">
                <a:effectLst/>
                <a:latin typeface="inherit"/>
              </a:rPr>
              <a:t>Null values are randomly distributed across rows.</a:t>
            </a:r>
            <a:br>
              <a:rPr lang="en-US" sz="1600" b="0" i="0" dirty="0">
                <a:effectLst/>
                <a:latin typeface="inherit"/>
              </a:rPr>
            </a:br>
            <a:r>
              <a:rPr lang="en-US" sz="1600" b="0" i="0" dirty="0">
                <a:effectLst/>
                <a:latin typeface="inherit"/>
              </a:rPr>
              <a:t>Duplicate rows are available at different parts of the dataset.</a:t>
            </a:r>
          </a:p>
        </p:txBody>
      </p:sp>
      <p:sp>
        <p:nvSpPr>
          <p:cNvPr id="10" name="TextBox 9">
            <a:extLst>
              <a:ext uri="{FF2B5EF4-FFF2-40B4-BE49-F238E27FC236}">
                <a16:creationId xmlns:a16="http://schemas.microsoft.com/office/drawing/2014/main" id="{7575255B-2E75-F17A-4D1C-0B4BFA431D8D}"/>
              </a:ext>
            </a:extLst>
          </p:cNvPr>
          <p:cNvSpPr txBox="1"/>
          <p:nvPr/>
        </p:nvSpPr>
        <p:spPr>
          <a:xfrm>
            <a:off x="492551" y="371601"/>
            <a:ext cx="6169842" cy="646331"/>
          </a:xfrm>
          <a:prstGeom prst="rect">
            <a:avLst/>
          </a:prstGeom>
          <a:noFill/>
        </p:spPr>
        <p:txBody>
          <a:bodyPr wrap="square">
            <a:spAutoFit/>
          </a:bodyPr>
          <a:lstStyle/>
          <a:p>
            <a:r>
              <a:rPr lang="en-US" sz="3600" dirty="0">
                <a:solidFill>
                  <a:schemeClr val="bg1"/>
                </a:solidFill>
                <a:latin typeface="Univers Condensed (Headings)"/>
              </a:rPr>
              <a:t>DATASET</a:t>
            </a:r>
            <a:endParaRPr lang="en-GB" sz="3600" dirty="0">
              <a:solidFill>
                <a:schemeClr val="bg1"/>
              </a:solidFill>
              <a:latin typeface="Univers Condensed (Headings)"/>
            </a:endParaRPr>
          </a:p>
        </p:txBody>
      </p:sp>
      <p:sp>
        <p:nvSpPr>
          <p:cNvPr id="12" name="TextBox 11">
            <a:extLst>
              <a:ext uri="{FF2B5EF4-FFF2-40B4-BE49-F238E27FC236}">
                <a16:creationId xmlns:a16="http://schemas.microsoft.com/office/drawing/2014/main" id="{99336F48-C867-98E6-11EC-5B2A0FC6449A}"/>
              </a:ext>
            </a:extLst>
          </p:cNvPr>
          <p:cNvSpPr txBox="1"/>
          <p:nvPr/>
        </p:nvSpPr>
        <p:spPr>
          <a:xfrm>
            <a:off x="172357" y="1234619"/>
            <a:ext cx="5923643" cy="4401205"/>
          </a:xfrm>
          <a:prstGeom prst="rect">
            <a:avLst/>
          </a:prstGeom>
          <a:solidFill>
            <a:schemeClr val="bg1"/>
          </a:solidFill>
        </p:spPr>
        <p:txBody>
          <a:bodyPr wrap="square">
            <a:spAutoFit/>
          </a:bodyPr>
          <a:lstStyle/>
          <a:p>
            <a:pPr algn="l" fontAlgn="base">
              <a:lnSpc>
                <a:spcPts val="1650"/>
              </a:lnSpc>
              <a:spcBef>
                <a:spcPts val="1800"/>
              </a:spcBef>
              <a:spcAft>
                <a:spcPts val="900"/>
              </a:spcAft>
              <a:buNone/>
            </a:pPr>
            <a:r>
              <a:rPr lang="en-US" sz="1600" b="1" i="0" dirty="0">
                <a:effectLst/>
                <a:latin typeface="Inter"/>
              </a:rPr>
              <a:t>Customer Information:</a:t>
            </a:r>
          </a:p>
          <a:p>
            <a:pPr algn="l" fontAlgn="base">
              <a:spcBef>
                <a:spcPts val="600"/>
              </a:spcBef>
              <a:spcAft>
                <a:spcPts val="600"/>
              </a:spcAft>
              <a:buFont typeface="Arial" panose="020B0604020202020204" pitchFamily="34" charset="0"/>
              <a:buChar char="•"/>
            </a:pPr>
            <a:r>
              <a:rPr lang="en-US" sz="1600" b="0" i="0" dirty="0">
                <a:effectLst/>
                <a:latin typeface="inherit"/>
              </a:rPr>
              <a:t>Includes customer details like ID, name, email, phone, address, city, state, </a:t>
            </a:r>
            <a:r>
              <a:rPr lang="en-US" sz="1600" b="0" i="0" dirty="0" err="1">
                <a:effectLst/>
                <a:latin typeface="inherit"/>
              </a:rPr>
              <a:t>zipcode</a:t>
            </a:r>
            <a:r>
              <a:rPr lang="en-US" sz="1600" b="0" i="0" dirty="0">
                <a:effectLst/>
                <a:latin typeface="inherit"/>
              </a:rPr>
              <a:t>, country, age, and gender.</a:t>
            </a:r>
            <a:br>
              <a:rPr lang="en-US" sz="1600" b="0" i="0" dirty="0">
                <a:effectLst/>
                <a:latin typeface="inherit"/>
              </a:rPr>
            </a:br>
            <a:r>
              <a:rPr lang="en-US" sz="1600" b="0" i="0" dirty="0">
                <a:effectLst/>
                <a:latin typeface="inherit"/>
              </a:rPr>
              <a:t>Customer segments are categorized into Premium, Regular, and New.</a:t>
            </a:r>
          </a:p>
          <a:p>
            <a:pPr algn="l" fontAlgn="base">
              <a:lnSpc>
                <a:spcPts val="1650"/>
              </a:lnSpc>
              <a:spcBef>
                <a:spcPts val="1800"/>
              </a:spcBef>
              <a:spcAft>
                <a:spcPts val="900"/>
              </a:spcAft>
              <a:buNone/>
            </a:pPr>
            <a:r>
              <a:rPr lang="en-US" sz="1600" b="1" i="0" dirty="0">
                <a:effectLst/>
                <a:latin typeface="Inter"/>
              </a:rPr>
              <a:t>Transaction Details:</a:t>
            </a:r>
          </a:p>
          <a:p>
            <a:pPr algn="l" fontAlgn="base">
              <a:spcBef>
                <a:spcPts val="600"/>
              </a:spcBef>
              <a:spcAft>
                <a:spcPts val="600"/>
              </a:spcAft>
              <a:buFont typeface="Arial" panose="020B0604020202020204" pitchFamily="34" charset="0"/>
              <a:buChar char="•"/>
            </a:pPr>
            <a:r>
              <a:rPr lang="en-US" sz="1600" b="0" i="0" dirty="0">
                <a:effectLst/>
                <a:latin typeface="inherit"/>
              </a:rPr>
              <a:t>Transaction-specific data such as transaction ID, last purchase date, total purchases, amount spent, total purchase amount, feedback, shipping method, payment method, and order status.</a:t>
            </a:r>
          </a:p>
          <a:p>
            <a:pPr algn="l" fontAlgn="base">
              <a:lnSpc>
                <a:spcPts val="1650"/>
              </a:lnSpc>
              <a:spcBef>
                <a:spcPts val="1800"/>
              </a:spcBef>
              <a:spcAft>
                <a:spcPts val="900"/>
              </a:spcAft>
              <a:buNone/>
            </a:pPr>
            <a:r>
              <a:rPr lang="en-US" sz="1600" b="1" i="0" dirty="0">
                <a:effectLst/>
                <a:latin typeface="Inter"/>
              </a:rPr>
              <a:t>Product Information:</a:t>
            </a:r>
          </a:p>
          <a:p>
            <a:pPr algn="l" fontAlgn="base">
              <a:spcBef>
                <a:spcPts val="600"/>
              </a:spcBef>
              <a:spcAft>
                <a:spcPts val="600"/>
              </a:spcAft>
              <a:buFont typeface="Arial" panose="020B0604020202020204" pitchFamily="34" charset="0"/>
              <a:buChar char="•"/>
            </a:pPr>
            <a:r>
              <a:rPr lang="en-US" sz="1600" b="0" i="0" dirty="0">
                <a:effectLst/>
                <a:latin typeface="inherit"/>
              </a:rPr>
              <a:t>Contains product-related details such as product category, brand, and type.</a:t>
            </a:r>
            <a:br>
              <a:rPr lang="en-US" sz="1600" b="0" i="0" dirty="0">
                <a:effectLst/>
                <a:latin typeface="inherit"/>
              </a:rPr>
            </a:br>
            <a:r>
              <a:rPr lang="en-US" sz="1600" b="0" i="0" dirty="0">
                <a:effectLst/>
                <a:latin typeface="inherit"/>
              </a:rPr>
              <a:t>Products are categorized into electronics, clothing, grocery, books, and home decor.</a:t>
            </a:r>
          </a:p>
        </p:txBody>
      </p:sp>
    </p:spTree>
    <p:extLst>
      <p:ext uri="{BB962C8B-B14F-4D97-AF65-F5344CB8AC3E}">
        <p14:creationId xmlns:p14="http://schemas.microsoft.com/office/powerpoint/2010/main" val="3974643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
            <a:extLst>
              <a:ext uri="{FF2B5EF4-FFF2-40B4-BE49-F238E27FC236}">
                <a16:creationId xmlns:a16="http://schemas.microsoft.com/office/drawing/2014/main" id="{09462789-D8BA-E575-9081-DD9DE7942ECE}"/>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3" name="TextBox 2">
            <a:extLst>
              <a:ext uri="{FF2B5EF4-FFF2-40B4-BE49-F238E27FC236}">
                <a16:creationId xmlns:a16="http://schemas.microsoft.com/office/drawing/2014/main" id="{E8F3C536-B0C0-46F6-ADCB-3FBF15C606F1}"/>
              </a:ext>
            </a:extLst>
          </p:cNvPr>
          <p:cNvSpPr txBox="1"/>
          <p:nvPr/>
        </p:nvSpPr>
        <p:spPr>
          <a:xfrm>
            <a:off x="3046770" y="811301"/>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pic>
        <p:nvPicPr>
          <p:cNvPr id="4" name="Picture 3" descr="A screenshot of a computer&#10;&#10;AI-generated content may be incorrect.">
            <a:extLst>
              <a:ext uri="{FF2B5EF4-FFF2-40B4-BE49-F238E27FC236}">
                <a16:creationId xmlns:a16="http://schemas.microsoft.com/office/drawing/2014/main" id="{E08BCADC-2D55-1D38-7FBB-29AEA0A7B8E4}"/>
              </a:ext>
            </a:extLst>
          </p:cNvPr>
          <p:cNvPicPr>
            <a:picLocks noChangeAspect="1"/>
          </p:cNvPicPr>
          <p:nvPr/>
        </p:nvPicPr>
        <p:blipFill>
          <a:blip r:embed="rId2"/>
          <a:srcRect l="31528" t="16869" r="43491" b="40857"/>
          <a:stretch>
            <a:fillRect/>
          </a:stretch>
        </p:blipFill>
        <p:spPr>
          <a:xfrm>
            <a:off x="456431" y="1180636"/>
            <a:ext cx="2590339" cy="2507220"/>
          </a:xfrm>
          <a:prstGeom prst="rect">
            <a:avLst/>
          </a:prstGeom>
          <a:noFill/>
          <a:ln cap="flat">
            <a:noFill/>
          </a:ln>
        </p:spPr>
      </p:pic>
      <p:sp>
        <p:nvSpPr>
          <p:cNvPr id="5" name="TextBox 4">
            <a:extLst>
              <a:ext uri="{FF2B5EF4-FFF2-40B4-BE49-F238E27FC236}">
                <a16:creationId xmlns:a16="http://schemas.microsoft.com/office/drawing/2014/main" id="{AD7D927A-C79D-9FA7-DCA8-AE95E755B524}"/>
              </a:ext>
            </a:extLst>
          </p:cNvPr>
          <p:cNvSpPr txBox="1"/>
          <p:nvPr/>
        </p:nvSpPr>
        <p:spPr>
          <a:xfrm>
            <a:off x="3274146" y="1365281"/>
            <a:ext cx="8461427" cy="2001767"/>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Amount by City</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Map visualisation shows spending concentration by city.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Observation:</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Major cities have higher spending (indicated by larger circles).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London and surrounding areas show a dominant share.</a:t>
            </a:r>
          </a:p>
        </p:txBody>
      </p:sp>
      <p:pic>
        <p:nvPicPr>
          <p:cNvPr id="6" name="Picture 5" descr="A screenshot of a computer&#10;&#10;AI-generated content may be incorrect.">
            <a:extLst>
              <a:ext uri="{FF2B5EF4-FFF2-40B4-BE49-F238E27FC236}">
                <a16:creationId xmlns:a16="http://schemas.microsoft.com/office/drawing/2014/main" id="{8A9F279A-F114-8A51-3CEC-C5742300F734}"/>
              </a:ext>
            </a:extLst>
          </p:cNvPr>
          <p:cNvPicPr>
            <a:picLocks noChangeAspect="1"/>
          </p:cNvPicPr>
          <p:nvPr/>
        </p:nvPicPr>
        <p:blipFill>
          <a:blip r:embed="rId2"/>
          <a:srcRect l="15898" t="58441" r="41888" b="13298"/>
          <a:stretch>
            <a:fillRect/>
          </a:stretch>
        </p:blipFill>
        <p:spPr>
          <a:xfrm>
            <a:off x="456431" y="3931837"/>
            <a:ext cx="6046497" cy="2315269"/>
          </a:xfrm>
          <a:prstGeom prst="rect">
            <a:avLst/>
          </a:prstGeom>
          <a:noFill/>
          <a:ln cap="flat">
            <a:noFill/>
          </a:ln>
        </p:spPr>
      </p:pic>
      <p:sp>
        <p:nvSpPr>
          <p:cNvPr id="7" name="TextBox 6">
            <a:extLst>
              <a:ext uri="{FF2B5EF4-FFF2-40B4-BE49-F238E27FC236}">
                <a16:creationId xmlns:a16="http://schemas.microsoft.com/office/drawing/2014/main" id="{0F9DB6AD-68DE-B495-A4A4-EEA30A118F44}"/>
              </a:ext>
            </a:extLst>
          </p:cNvPr>
          <p:cNvSpPr txBox="1"/>
          <p:nvPr/>
        </p:nvSpPr>
        <p:spPr>
          <a:xfrm>
            <a:off x="6502928" y="3997568"/>
            <a:ext cx="5340027" cy="2182842"/>
          </a:xfrm>
          <a:prstGeom prst="rect">
            <a:avLst/>
          </a:prstGeom>
          <a:noFill/>
          <a:ln cap="flat">
            <a:noFill/>
          </a:ln>
        </p:spPr>
        <p:txBody>
          <a:bodyPr vert="horz" wrap="square" lIns="91440" tIns="45720" rIns="91440" bIns="45720" anchor="t" anchorCtr="0" compatLnSpc="1">
            <a:spAutoFit/>
          </a:bodyPr>
          <a:lstStyle/>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1" i="0" u="none" strike="noStrike" kern="1200" cap="none" spc="0" baseline="0" dirty="0">
                <a:solidFill>
                  <a:srgbClr val="000000"/>
                </a:solidFill>
                <a:uFillTx/>
                <a:latin typeface="Comic Sans MS" pitchFamily="66"/>
                <a:ea typeface="Calibri" pitchFamily="34"/>
                <a:cs typeface="Times New Roman" pitchFamily="18"/>
              </a:rPr>
              <a:t>Product category preferences segmented by </a:t>
            </a:r>
            <a:r>
              <a:rPr lang="en-GB" sz="1600" b="1" i="0" u="none" strike="noStrike" kern="1200" cap="none" spc="0" baseline="0" dirty="0">
                <a:solidFill>
                  <a:srgbClr val="000000"/>
                </a:solidFill>
                <a:uFillTx/>
                <a:latin typeface="Comic Sans MS" panose="030F0702030302020204" pitchFamily="66" charset="0"/>
                <a:ea typeface="Calibri" pitchFamily="34"/>
                <a:cs typeface="Times New Roman" pitchFamily="18"/>
              </a:rPr>
              <a:t>gender</a:t>
            </a:r>
          </a:p>
          <a:p>
            <a:pPr marL="285750" indent="-285750">
              <a:lnSpc>
                <a:spcPct val="115000"/>
              </a:lnSpc>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dirty="0">
                <a:latin typeface="Comic Sans MS" panose="030F0702030302020204" pitchFamily="66" charset="0"/>
              </a:rPr>
              <a:t>Males outnumber females in all the listed product categories, however, if we consider the gender imbalance, then we can assume that There is no significant difference between male and female engagement.</a:t>
            </a:r>
            <a:endParaRPr lang="en-GB" sz="1600" b="0" i="0" u="none" strike="noStrike" kern="1200" cap="none" spc="0" baseline="0" dirty="0">
              <a:solidFill>
                <a:srgbClr val="000000"/>
              </a:solidFill>
              <a:uFillTx/>
              <a:latin typeface="Comic Sans MS" panose="030F0702030302020204" pitchFamily="66" charset="0"/>
              <a:ea typeface="Calibri" pitchFamily="34"/>
              <a:cs typeface="Times New Roman" pitchFamily="18"/>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shot of a computer&#10;&#10;AI-generated content may be incorrect.">
            <a:extLst>
              <a:ext uri="{FF2B5EF4-FFF2-40B4-BE49-F238E27FC236}">
                <a16:creationId xmlns:a16="http://schemas.microsoft.com/office/drawing/2014/main" id="{35BA5E20-D8DC-2D43-3A7E-FBD2851CE510}"/>
              </a:ext>
            </a:extLst>
          </p:cNvPr>
          <p:cNvPicPr>
            <a:picLocks noChangeAspect="1"/>
          </p:cNvPicPr>
          <p:nvPr/>
        </p:nvPicPr>
        <p:blipFill>
          <a:blip r:embed="rId2"/>
          <a:srcRect l="56777" t="49799" r="9558" b="12364"/>
          <a:stretch>
            <a:fillRect/>
          </a:stretch>
        </p:blipFill>
        <p:spPr>
          <a:xfrm>
            <a:off x="241081" y="1300624"/>
            <a:ext cx="4168685" cy="2679868"/>
          </a:xfrm>
          <a:prstGeom prst="rect">
            <a:avLst/>
          </a:prstGeom>
          <a:noFill/>
          <a:ln cap="flat">
            <a:noFill/>
          </a:ln>
        </p:spPr>
      </p:pic>
      <p:sp>
        <p:nvSpPr>
          <p:cNvPr id="3" name="TextBox 5">
            <a:extLst>
              <a:ext uri="{FF2B5EF4-FFF2-40B4-BE49-F238E27FC236}">
                <a16:creationId xmlns:a16="http://schemas.microsoft.com/office/drawing/2014/main" id="{6AB101DF-4F81-A2AA-C19B-11D22FD06816}"/>
              </a:ext>
            </a:extLst>
          </p:cNvPr>
          <p:cNvSpPr txBox="1"/>
          <p:nvPr/>
        </p:nvSpPr>
        <p:spPr>
          <a:xfrm>
            <a:off x="241081" y="225838"/>
            <a:ext cx="11709833" cy="400114"/>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2000" b="1" i="0" u="none" strike="noStrike" kern="0" cap="none" spc="0" baseline="0">
                <a:solidFill>
                  <a:srgbClr val="000000"/>
                </a:solidFill>
                <a:uFillTx/>
                <a:latin typeface="Comic Sans MS" pitchFamily="66"/>
              </a:rPr>
              <a:t>CUSTOMER SPENDING ANALYSIS DASHBOARD</a:t>
            </a:r>
            <a:endParaRPr lang="en-GB" sz="2000" b="1" i="0" u="none" strike="noStrike" kern="1200" cap="none" spc="0" baseline="0">
              <a:solidFill>
                <a:srgbClr val="000000"/>
              </a:solidFill>
              <a:uFillTx/>
              <a:latin typeface="Comic Sans MS" pitchFamily="66"/>
            </a:endParaRPr>
          </a:p>
        </p:txBody>
      </p:sp>
      <p:sp>
        <p:nvSpPr>
          <p:cNvPr id="4" name="TextBox 3">
            <a:extLst>
              <a:ext uri="{FF2B5EF4-FFF2-40B4-BE49-F238E27FC236}">
                <a16:creationId xmlns:a16="http://schemas.microsoft.com/office/drawing/2014/main" id="{5211B5A4-4BA0-2339-AF97-E07FAE4E9ACA}"/>
              </a:ext>
            </a:extLst>
          </p:cNvPr>
          <p:cNvSpPr txBox="1"/>
          <p:nvPr/>
        </p:nvSpPr>
        <p:spPr>
          <a:xfrm>
            <a:off x="3046770" y="824185"/>
            <a:ext cx="6098453" cy="369335"/>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1800" b="1" i="0" u="none" strike="noStrike" kern="1200" cap="none" spc="0" baseline="0" dirty="0">
                <a:solidFill>
                  <a:srgbClr val="4E95D9"/>
                </a:solidFill>
                <a:uFillTx/>
                <a:latin typeface="Comic Sans MS" pitchFamily="66"/>
                <a:ea typeface="Calibri" pitchFamily="34"/>
                <a:cs typeface="Times New Roman" pitchFamily="18"/>
              </a:rPr>
              <a:t>Insights by Gender, Income, Category, and Time</a:t>
            </a:r>
            <a:endParaRPr lang="en-GB" sz="1800" b="1" i="0" u="none" strike="noStrike" kern="1200" cap="none" spc="0" baseline="0" dirty="0">
              <a:solidFill>
                <a:srgbClr val="4E95D9"/>
              </a:solidFill>
              <a:uFillTx/>
              <a:latin typeface="Comic Sans MS" pitchFamily="66"/>
            </a:endParaRPr>
          </a:p>
        </p:txBody>
      </p:sp>
      <p:sp>
        <p:nvSpPr>
          <p:cNvPr id="5" name="TextBox 4">
            <a:extLst>
              <a:ext uri="{FF2B5EF4-FFF2-40B4-BE49-F238E27FC236}">
                <a16:creationId xmlns:a16="http://schemas.microsoft.com/office/drawing/2014/main" id="{FC3669A1-7861-1644-DF51-B6AA389CF26C}"/>
              </a:ext>
            </a:extLst>
          </p:cNvPr>
          <p:cNvSpPr txBox="1"/>
          <p:nvPr/>
        </p:nvSpPr>
        <p:spPr>
          <a:xfrm>
            <a:off x="4557250" y="1504334"/>
            <a:ext cx="7152967" cy="2284921"/>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600" b="1" i="0" u="none" strike="noStrike" kern="1200" cap="none" spc="0" baseline="0">
                <a:solidFill>
                  <a:srgbClr val="000000"/>
                </a:solidFill>
                <a:uFillTx/>
                <a:latin typeface="Comic Sans MS" pitchFamily="66"/>
                <a:ea typeface="Calibri" pitchFamily="34"/>
                <a:cs typeface="Times New Roman" pitchFamily="18"/>
              </a:rPr>
              <a:t>Age vs Income Analysis</a:t>
            </a:r>
            <a:endParaRPr lang="en-GB" sz="1600" b="0" i="0" u="none" strike="noStrike" kern="1200" cap="none" spc="0" baseline="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Scatter plot analysis with filters for Gender and Income Levels.</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Key insights:</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High-income individuals mostly spend around the 150K mark.</a:t>
            </a:r>
          </a:p>
          <a:p>
            <a:pPr marL="742950" marR="0" lvl="1" indent="-285750" algn="l" defTabSz="914400" rtl="0" fontAlgn="auto" hangingPunct="1">
              <a:lnSpc>
                <a:spcPct val="115000"/>
              </a:lnSpc>
              <a:spcBef>
                <a:spcPts val="0"/>
              </a:spcBef>
              <a:spcAft>
                <a:spcPts val="1000"/>
              </a:spcAft>
              <a:buSzPts val="1000"/>
              <a:buFont typeface="Courier New" pitchFamily="49"/>
              <a:buChar char="o"/>
              <a:tabLst>
                <a:tab pos="914400" algn="l"/>
              </a:tabLst>
              <a:defRPr sz="1800" b="0" i="0" u="none" strike="noStrike" kern="0" cap="none" spc="0" baseline="0">
                <a:solidFill>
                  <a:srgbClr val="000000"/>
                </a:solidFill>
                <a:uFillTx/>
              </a:defRPr>
            </a:pPr>
            <a:r>
              <a:rPr lang="en-GB" sz="1600" b="0" i="0" u="none" strike="noStrike" kern="1200" cap="none" spc="0" baseline="0">
                <a:solidFill>
                  <a:srgbClr val="000000"/>
                </a:solidFill>
                <a:uFillTx/>
                <a:latin typeface="Comic Sans MS" pitchFamily="66"/>
                <a:ea typeface="Calibri" pitchFamily="34"/>
                <a:cs typeface="Times New Roman" pitchFamily="18"/>
              </a:rPr>
              <a:t>Younger individuals (30–35 age group) contribute significantly to spending.</a:t>
            </a:r>
          </a:p>
        </p:txBody>
      </p:sp>
      <p:sp>
        <p:nvSpPr>
          <p:cNvPr id="6" name="TextBox 5">
            <a:extLst>
              <a:ext uri="{FF2B5EF4-FFF2-40B4-BE49-F238E27FC236}">
                <a16:creationId xmlns:a16="http://schemas.microsoft.com/office/drawing/2014/main" id="{ACE9CB51-B5D3-6185-7D24-446935015DDD}"/>
              </a:ext>
            </a:extLst>
          </p:cNvPr>
          <p:cNvSpPr txBox="1"/>
          <p:nvPr/>
        </p:nvSpPr>
        <p:spPr>
          <a:xfrm>
            <a:off x="516197" y="4041061"/>
            <a:ext cx="10840065" cy="2179316"/>
          </a:xfrm>
          <a:prstGeom prst="rect">
            <a:avLst/>
          </a:prstGeom>
          <a:noFill/>
          <a:ln cap="flat">
            <a:noFill/>
          </a:ln>
        </p:spPr>
        <p:txBody>
          <a:bodyPr vert="horz" wrap="square" lIns="91440" tIns="45720" rIns="91440" bIns="45720" anchor="t" anchorCtr="0" compatLnSpc="1">
            <a:spAutoFit/>
          </a:bodyPr>
          <a:lstStyle/>
          <a:p>
            <a:pPr marL="0" marR="0" lvl="0" indent="0" algn="l" defTabSz="914400" rtl="0" fontAlgn="auto" hangingPunct="1">
              <a:lnSpc>
                <a:spcPct val="115000"/>
              </a:lnSpc>
              <a:spcBef>
                <a:spcPts val="0"/>
              </a:spcBef>
              <a:spcAft>
                <a:spcPts val="1000"/>
              </a:spcAft>
              <a:buNone/>
              <a:tabLst/>
              <a:defRPr sz="1800" b="0" i="0" u="none" strike="noStrike" kern="0" cap="none" spc="0" baseline="0">
                <a:solidFill>
                  <a:srgbClr val="000000"/>
                </a:solidFill>
                <a:uFillTx/>
              </a:defRPr>
            </a:pPr>
            <a:r>
              <a:rPr lang="en-GB" sz="1800" b="1" i="0" u="none" strike="noStrike" kern="1200" cap="none" spc="0" baseline="0" dirty="0">
                <a:solidFill>
                  <a:srgbClr val="000000"/>
                </a:solidFill>
                <a:uFillTx/>
                <a:latin typeface="Comic Sans MS" pitchFamily="66"/>
                <a:ea typeface="Calibri" pitchFamily="34"/>
                <a:cs typeface="Times New Roman" pitchFamily="18"/>
              </a:rPr>
              <a:t>Key Takeaways</a:t>
            </a:r>
            <a:endParaRPr lang="en-GB" sz="1800" b="0" i="0" u="none" strike="noStrike" kern="1200" cap="none" spc="0" baseline="0" dirty="0">
              <a:solidFill>
                <a:srgbClr val="000000"/>
              </a:solidFill>
              <a:uFillTx/>
              <a:latin typeface="Comic Sans MS" pitchFamily="66"/>
              <a:ea typeface="Calibri" pitchFamily="34"/>
              <a:cs typeface="Times New Roman" pitchFamily="18"/>
            </a:endParaRP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Gender preferences vary significantly by product category.</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Spending over time shows a recovery trend in 2024.</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Income and age play vital roles in determining spending behaviour.</a:t>
            </a:r>
          </a:p>
          <a:p>
            <a:pPr marL="342900" marR="0" lvl="0" indent="-342900" algn="l" defTabSz="914400" rtl="0" fontAlgn="auto" hangingPunct="1">
              <a:lnSpc>
                <a:spcPct val="115000"/>
              </a:lnSpc>
              <a:spcBef>
                <a:spcPts val="0"/>
              </a:spcBef>
              <a:spcAft>
                <a:spcPts val="1000"/>
              </a:spcAft>
              <a:buSzPts val="1000"/>
              <a:buFont typeface="Symbol" pitchFamily="18"/>
              <a:buChar char=""/>
              <a:tabLst>
                <a:tab pos="457200" algn="l"/>
              </a:tabLst>
              <a:defRPr sz="1800" b="0" i="0" u="none" strike="noStrike" kern="0" cap="none" spc="0" baseline="0">
                <a:solidFill>
                  <a:srgbClr val="000000"/>
                </a:solidFill>
                <a:uFillTx/>
              </a:defRPr>
            </a:pPr>
            <a:r>
              <a:rPr lang="en-GB" sz="1800" b="0" i="0" u="none" strike="noStrike" kern="1200" cap="none" spc="0" baseline="0" dirty="0">
                <a:solidFill>
                  <a:srgbClr val="000000"/>
                </a:solidFill>
                <a:uFillTx/>
                <a:latin typeface="Comic Sans MS" pitchFamily="66"/>
                <a:ea typeface="Calibri" pitchFamily="34"/>
                <a:cs typeface="Times New Roman" pitchFamily="18"/>
              </a:rPr>
              <a:t>Regional spending insights can support targeted campaigns.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DAAE8-B486-CCB1-6666-021D8950CD6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515CC120-AC00-E67C-E4D2-BA56DE72363E}"/>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50B2269F-BE2F-E7FB-5FDB-1F8AEF58852C}"/>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7563134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8CFD10-516C-C8DA-BA42-DE8ECD083E9C}"/>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6D9A37B-D307-7E25-B9F1-A88C14729D73}"/>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F6A4A3E5-D43B-8B34-BD25-585FDB13B9D2}"/>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294591357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01C0D-DD7C-2C3E-6A34-1B226CA14234}"/>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89F99CD3-760F-AC19-C1AA-FE6A03B951FD}"/>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2645D3F7-F16C-3F04-835A-AC6A22A3B36B}"/>
              </a:ext>
            </a:extLst>
          </p:cNvPr>
          <p:cNvPicPr>
            <a:picLocks noChangeAspect="1"/>
          </p:cNvPicPr>
          <p:nvPr/>
        </p:nvPicPr>
        <p:blipFill>
          <a:blip r:embed="rId2"/>
          <a:srcRect l="18653" r="15247"/>
          <a:stretch>
            <a:fillRect/>
          </a:stretch>
        </p:blipFill>
        <p:spPr>
          <a:xfrm>
            <a:off x="20" y="10"/>
            <a:ext cx="12191980" cy="6857990"/>
          </a:xfrm>
          <a:prstGeom prst="rect">
            <a:avLst/>
          </a:prstGeom>
        </p:spPr>
      </p:pic>
    </p:spTree>
    <p:extLst>
      <p:ext uri="{BB962C8B-B14F-4D97-AF65-F5344CB8AC3E}">
        <p14:creationId xmlns:p14="http://schemas.microsoft.com/office/powerpoint/2010/main" val="1039409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Content Placeholder 3" descr="A white and blue room with blue sky&#10;&#10;AI-generated content may be incorrect.">
            <a:extLst>
              <a:ext uri="{FF2B5EF4-FFF2-40B4-BE49-F238E27FC236}">
                <a16:creationId xmlns:a16="http://schemas.microsoft.com/office/drawing/2014/main" id="{65E3E49D-4659-1981-9BA6-4085B70B5A6B}"/>
              </a:ext>
            </a:extLst>
          </p:cNvPr>
          <p:cNvPicPr>
            <a:picLocks noGrp="1" noChangeAspect="1"/>
          </p:cNvPicPr>
          <p:nvPr>
            <p:ph idx="1"/>
          </p:nvPr>
        </p:nvPicPr>
        <p:blipFill>
          <a:blip r:embed="rId2"/>
          <a:srcRect t="17214" r="431" b="8109"/>
          <a:stretch>
            <a:fillRect/>
          </a:stretch>
        </p:blipFill>
        <p:spPr>
          <a:xfrm>
            <a:off x="-1561" y="10"/>
            <a:ext cx="12191979" cy="6857990"/>
          </a:xfrm>
          <a:prstGeom prst="rect">
            <a:avLst/>
          </a:prstGeom>
        </p:spPr>
      </p:pic>
      <p:sp>
        <p:nvSpPr>
          <p:cNvPr id="15" name="Rectangle 14">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610C6E2F-CED4-9700-8D9A-915856069648}"/>
              </a:ext>
            </a:extLst>
          </p:cNvPr>
          <p:cNvSpPr>
            <a:spLocks noGrp="1"/>
          </p:cNvSpPr>
          <p:nvPr>
            <p:ph type="title"/>
          </p:nvPr>
        </p:nvSpPr>
        <p:spPr>
          <a:xfrm>
            <a:off x="320039" y="175147"/>
            <a:ext cx="7978385" cy="916234"/>
          </a:xfrm>
        </p:spPr>
        <p:txBody>
          <a:bodyPr vert="horz" lIns="91440" tIns="45720" rIns="91440" bIns="45720" rtlCol="0" anchor="ctr">
            <a:normAutofit/>
          </a:bodyPr>
          <a:lstStyle/>
          <a:p>
            <a:r>
              <a:rPr lang="en-US" sz="3600" dirty="0"/>
              <a:t>Dataset </a:t>
            </a:r>
          </a:p>
        </p:txBody>
      </p:sp>
      <p:sp>
        <p:nvSpPr>
          <p:cNvPr id="6" name="TextBox 5">
            <a:extLst>
              <a:ext uri="{FF2B5EF4-FFF2-40B4-BE49-F238E27FC236}">
                <a16:creationId xmlns:a16="http://schemas.microsoft.com/office/drawing/2014/main" id="{613581B2-57AE-692A-8A8A-9AC443269F75}"/>
              </a:ext>
            </a:extLst>
          </p:cNvPr>
          <p:cNvSpPr txBox="1"/>
          <p:nvPr/>
        </p:nvSpPr>
        <p:spPr>
          <a:xfrm>
            <a:off x="188537" y="999246"/>
            <a:ext cx="11680282" cy="1487587"/>
          </a:xfrm>
          <a:prstGeom prst="rect">
            <a:avLst/>
          </a:prstGeom>
          <a:solidFill>
            <a:schemeClr val="tx1"/>
          </a:solidFill>
        </p:spPr>
        <p:txBody>
          <a:bodyPr wrap="square">
            <a:spAutoFit/>
          </a:bodyPr>
          <a:lstStyle/>
          <a:p>
            <a:pPr algn="l" fontAlgn="base">
              <a:lnSpc>
                <a:spcPts val="1650"/>
              </a:lnSpc>
              <a:spcAft>
                <a:spcPts val="900"/>
              </a:spcAft>
              <a:buNone/>
            </a:pPr>
            <a:r>
              <a:rPr lang="en-US" b="1" i="0" dirty="0">
                <a:solidFill>
                  <a:schemeClr val="bg1"/>
                </a:solidFill>
                <a:effectLst/>
                <a:latin typeface="Inter"/>
              </a:rPr>
              <a:t>Dataset Description:</a:t>
            </a:r>
          </a:p>
          <a:p>
            <a:pPr algn="l" fontAlgn="base">
              <a:spcBef>
                <a:spcPts val="600"/>
              </a:spcBef>
              <a:spcAft>
                <a:spcPts val="600"/>
              </a:spcAft>
              <a:buFont typeface="Arial" panose="020B0604020202020204" pitchFamily="34" charset="0"/>
              <a:buChar char="•"/>
            </a:pPr>
            <a:r>
              <a:rPr lang="en-US" sz="1600" b="0" i="0" dirty="0">
                <a:solidFill>
                  <a:schemeClr val="bg1"/>
                </a:solidFill>
                <a:effectLst/>
                <a:latin typeface="inherit"/>
              </a:rPr>
              <a:t>The dataset represents retail transactional data. It contains information about customers, their purchases, products, and transaction details. The data includes various attributes such as customer ID, name, email, phone, address, city, state, </a:t>
            </a:r>
            <a:r>
              <a:rPr lang="en-US" sz="1600" b="0" i="0" dirty="0" err="1">
                <a:solidFill>
                  <a:schemeClr val="bg1"/>
                </a:solidFill>
                <a:effectLst/>
                <a:latin typeface="inherit"/>
              </a:rPr>
              <a:t>zipcode</a:t>
            </a:r>
            <a:r>
              <a:rPr lang="en-US" sz="1600" b="0" i="0" dirty="0">
                <a:solidFill>
                  <a:schemeClr val="bg1"/>
                </a:solidFill>
                <a:effectLst/>
                <a:latin typeface="inherit"/>
              </a:rPr>
              <a:t>, country, age, gender, income, customer segment, last purchase date, total purchases, amount spent, product category, product brand, product type, feedback, shipping method, payment method, and order status.</a:t>
            </a:r>
          </a:p>
        </p:txBody>
      </p:sp>
      <p:pic>
        <p:nvPicPr>
          <p:cNvPr id="12" name="Picture 11" descr="A screenshot of a computer screen">
            <a:extLst>
              <a:ext uri="{FF2B5EF4-FFF2-40B4-BE49-F238E27FC236}">
                <a16:creationId xmlns:a16="http://schemas.microsoft.com/office/drawing/2014/main" id="{B201A967-2478-9259-7E7C-4DB370D9F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8536" y="2737514"/>
            <a:ext cx="7607431" cy="3754675"/>
          </a:xfrm>
          <a:prstGeom prst="rect">
            <a:avLst/>
          </a:prstGeom>
        </p:spPr>
      </p:pic>
      <p:pic>
        <p:nvPicPr>
          <p:cNvPr id="16" name="Picture 15" descr="A screenshot of a computer&#10;&#10;AI-generated content may be incorrect.">
            <a:extLst>
              <a:ext uri="{FF2B5EF4-FFF2-40B4-BE49-F238E27FC236}">
                <a16:creationId xmlns:a16="http://schemas.microsoft.com/office/drawing/2014/main" id="{F3BF7ED7-0B0C-1858-803B-D966B411493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66507" y="2762178"/>
            <a:ext cx="1318374" cy="746825"/>
          </a:xfrm>
          <a:prstGeom prst="rect">
            <a:avLst/>
          </a:prstGeom>
        </p:spPr>
      </p:pic>
      <p:sp>
        <p:nvSpPr>
          <p:cNvPr id="18" name="TextBox 17">
            <a:extLst>
              <a:ext uri="{FF2B5EF4-FFF2-40B4-BE49-F238E27FC236}">
                <a16:creationId xmlns:a16="http://schemas.microsoft.com/office/drawing/2014/main" id="{2C0B73EE-CB95-5D64-7C5D-4C9254DA069A}"/>
              </a:ext>
            </a:extLst>
          </p:cNvPr>
          <p:cNvSpPr txBox="1"/>
          <p:nvPr/>
        </p:nvSpPr>
        <p:spPr>
          <a:xfrm>
            <a:off x="7956223" y="2737315"/>
            <a:ext cx="3912596" cy="3754874"/>
          </a:xfrm>
          <a:prstGeom prst="rect">
            <a:avLst/>
          </a:prstGeom>
          <a:solidFill>
            <a:schemeClr val="tx1"/>
          </a:solidFill>
        </p:spPr>
        <p:txBody>
          <a:bodyPr wrap="square">
            <a:spAutoFit/>
          </a:bodyPr>
          <a:lstStyle/>
          <a:p>
            <a:r>
              <a:rPr lang="en-GB" sz="1400" dirty="0">
                <a:solidFill>
                  <a:schemeClr val="bg1"/>
                </a:solidFill>
              </a:rPr>
              <a:t>[302010 rows x 30 columns]</a:t>
            </a:r>
          </a:p>
          <a:p>
            <a:r>
              <a:rPr lang="en-GB" sz="1400" dirty="0">
                <a:solidFill>
                  <a:schemeClr val="bg1"/>
                </a:solidFill>
              </a:rPr>
              <a:t>   </a:t>
            </a:r>
            <a:r>
              <a:rPr lang="en-GB" sz="1400" dirty="0" err="1">
                <a:solidFill>
                  <a:schemeClr val="bg1"/>
                </a:solidFill>
              </a:rPr>
              <a:t>Transaction_ID</a:t>
            </a:r>
            <a:r>
              <a:rPr lang="en-GB" sz="1400" dirty="0">
                <a:solidFill>
                  <a:schemeClr val="bg1"/>
                </a:solidFill>
              </a:rPr>
              <a:t>  </a:t>
            </a:r>
            <a:r>
              <a:rPr lang="en-GB" sz="1400" dirty="0" err="1">
                <a:solidFill>
                  <a:schemeClr val="bg1"/>
                </a:solidFill>
              </a:rPr>
              <a:t>Customer_ID</a:t>
            </a:r>
            <a:r>
              <a:rPr lang="en-GB" sz="1400" dirty="0">
                <a:solidFill>
                  <a:schemeClr val="bg1"/>
                </a:solidFill>
              </a:rPr>
              <a:t>  ... Ratings           products</a:t>
            </a:r>
          </a:p>
          <a:p>
            <a:r>
              <a:rPr lang="en-GB" sz="1400" dirty="0">
                <a:solidFill>
                  <a:schemeClr val="bg1"/>
                </a:solidFill>
              </a:rPr>
              <a:t>0       8691788.0      37249.0  ...     5.0     Cycling shorts</a:t>
            </a:r>
          </a:p>
          <a:p>
            <a:r>
              <a:rPr lang="en-GB" sz="1400" dirty="0">
                <a:solidFill>
                  <a:schemeClr val="bg1"/>
                </a:solidFill>
              </a:rPr>
              <a:t>1       2174773.0      69749.0  ...     4.0         Lenovo Tab</a:t>
            </a:r>
          </a:p>
          <a:p>
            <a:r>
              <a:rPr lang="en-GB" sz="1400" dirty="0">
                <a:solidFill>
                  <a:schemeClr val="bg1"/>
                </a:solidFill>
              </a:rPr>
              <a:t>2       6679610.0      30192.0  ...     2.0   Sports equipment</a:t>
            </a:r>
          </a:p>
          <a:p>
            <a:r>
              <a:rPr lang="en-GB" sz="1400" dirty="0">
                <a:solidFill>
                  <a:schemeClr val="bg1"/>
                </a:solidFill>
              </a:rPr>
              <a:t>3       7232460.0      62101.0  ...     4.0      Utility knife</a:t>
            </a:r>
          </a:p>
          <a:p>
            <a:r>
              <a:rPr lang="en-GB" sz="1400" dirty="0">
                <a:solidFill>
                  <a:schemeClr val="bg1"/>
                </a:solidFill>
              </a:rPr>
              <a:t>4       4983775.0      27901.0  ...     1.0  Chocolate cookies</a:t>
            </a:r>
          </a:p>
          <a:p>
            <a:endParaRPr lang="en-GB" sz="1400" dirty="0">
              <a:solidFill>
                <a:schemeClr val="bg1"/>
              </a:solidFill>
            </a:endParaRPr>
          </a:p>
          <a:p>
            <a:r>
              <a:rPr lang="en-GB" sz="1400" dirty="0">
                <a:solidFill>
                  <a:schemeClr val="bg1"/>
                </a:solidFill>
              </a:rPr>
              <a:t>[5 rows x 30 columns]</a:t>
            </a:r>
          </a:p>
          <a:p>
            <a:r>
              <a:rPr lang="en-GB" sz="1400" dirty="0">
                <a:solidFill>
                  <a:schemeClr val="bg1"/>
                </a:solidFill>
              </a:rPr>
              <a:t>&lt;class '</a:t>
            </a:r>
            <a:r>
              <a:rPr lang="en-GB" sz="1400" dirty="0" err="1">
                <a:solidFill>
                  <a:schemeClr val="bg1"/>
                </a:solidFill>
              </a:rPr>
              <a:t>pandas.core.frame.DataFrame</a:t>
            </a:r>
            <a:r>
              <a:rPr lang="en-GB" sz="1400" dirty="0">
                <a:solidFill>
                  <a:schemeClr val="bg1"/>
                </a:solidFill>
              </a:rPr>
              <a:t>'&gt;</a:t>
            </a:r>
          </a:p>
          <a:p>
            <a:r>
              <a:rPr lang="en-GB" sz="1400" dirty="0" err="1">
                <a:solidFill>
                  <a:schemeClr val="bg1"/>
                </a:solidFill>
              </a:rPr>
              <a:t>RangeIndex</a:t>
            </a:r>
            <a:r>
              <a:rPr lang="en-GB" sz="1400" dirty="0">
                <a:solidFill>
                  <a:schemeClr val="bg1"/>
                </a:solidFill>
              </a:rPr>
              <a:t>: 302010 entries, 0 to 302009</a:t>
            </a:r>
          </a:p>
        </p:txBody>
      </p:sp>
    </p:spTree>
    <p:extLst>
      <p:ext uri="{BB962C8B-B14F-4D97-AF65-F5344CB8AC3E}">
        <p14:creationId xmlns:p14="http://schemas.microsoft.com/office/powerpoint/2010/main" val="3145299934"/>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11243604" cy="4970976"/>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For Pre-processing we follow the following steps.</a:t>
            </a:r>
          </a:p>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1. Data Collection:</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The dataset was sourced from Kaggle, consisting of </a:t>
            </a:r>
            <a:r>
              <a:rPr lang="en-US" b="1" kern="100" dirty="0">
                <a:latin typeface="Cambria" panose="02040503050406030204" pitchFamily="18" charset="0"/>
                <a:ea typeface="Times New Roman" panose="02020603050405020304" pitchFamily="18" charset="0"/>
                <a:cs typeface="Segoe UI" panose="020B0502040204020203" pitchFamily="34" charset="0"/>
              </a:rPr>
              <a:t>302,010 rows </a:t>
            </a:r>
            <a:r>
              <a:rPr lang="en-US" kern="100" dirty="0">
                <a:latin typeface="Cambria" panose="02040503050406030204" pitchFamily="18" charset="0"/>
                <a:ea typeface="Times New Roman" panose="02020603050405020304" pitchFamily="18" charset="0"/>
                <a:cs typeface="Segoe UI" panose="020B0502040204020203" pitchFamily="34" charset="0"/>
              </a:rPr>
              <a:t>and </a:t>
            </a:r>
            <a:r>
              <a:rPr lang="en-US" b="1" kern="100" dirty="0">
                <a:latin typeface="Cambria" panose="02040503050406030204" pitchFamily="18" charset="0"/>
                <a:ea typeface="Times New Roman" panose="02020603050405020304" pitchFamily="18" charset="0"/>
                <a:cs typeface="Segoe UI" panose="020B0502040204020203" pitchFamily="34" charset="0"/>
              </a:rPr>
              <a:t>30 columns</a:t>
            </a:r>
            <a:r>
              <a:rPr lang="en-US" kern="100" dirty="0">
                <a:latin typeface="Cambria" panose="02040503050406030204" pitchFamily="18" charset="0"/>
                <a:ea typeface="Times New Roman" panose="02020603050405020304" pitchFamily="18" charset="0"/>
                <a:cs typeface="Segoe UI" panose="020B0502040204020203" pitchFamily="34" charset="0"/>
              </a:rPr>
              <a:t>.</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2. Data Exploration and Understanding:</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The initial dataset was printed to understand the structure, including data types, missing values, and duplicates. Duplicate records and irrelevant columns were identified and removed based on domain knowledge and data relevance. After cleaning, the dataset was reduced to 16 columns.</a:t>
            </a: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405436" y="4217307"/>
            <a:ext cx="7381127" cy="2299456"/>
          </a:xfrm>
          <a:prstGeom prst="rect">
            <a:avLst/>
          </a:prstGeom>
        </p:spPr>
      </p:pic>
    </p:spTree>
    <p:extLst>
      <p:ext uri="{BB962C8B-B14F-4D97-AF65-F5344CB8AC3E}">
        <p14:creationId xmlns:p14="http://schemas.microsoft.com/office/powerpoint/2010/main" val="1681875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545787"/>
            <a:ext cx="5420747" cy="4560607"/>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3. Handling Missing Data:</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Missing values were identified using the </a:t>
            </a:r>
            <a:r>
              <a:rPr lang="en-US" kern="100" dirty="0" err="1">
                <a:latin typeface="Cambria" panose="02040503050406030204" pitchFamily="18" charset="0"/>
                <a:ea typeface="Times New Roman" panose="02020603050405020304" pitchFamily="18" charset="0"/>
                <a:cs typeface="Segoe UI" panose="020B0502040204020203" pitchFamily="34" charset="0"/>
              </a:rPr>
              <a:t>isnull</a:t>
            </a:r>
            <a:r>
              <a:rPr lang="en-US" kern="100" dirty="0">
                <a:latin typeface="Cambria" panose="02040503050406030204" pitchFamily="18" charset="0"/>
                <a:ea typeface="Times New Roman" panose="02020603050405020304" pitchFamily="18" charset="0"/>
                <a:cs typeface="Segoe UI" panose="020B0502040204020203" pitchFamily="34" charset="0"/>
              </a:rPr>
              <a:t>() function. To impute the missing values, the K-Nearest Neighbors (KNN) Imputer was employed.</a:t>
            </a:r>
            <a:endParaRPr lang="en-US" kern="100" dirty="0">
              <a:effectLst/>
              <a:latin typeface="Cambria" panose="02040503050406030204" pitchFamily="18" charset="0"/>
              <a:ea typeface="Times New Roman" panose="02020603050405020304" pitchFamily="18" charset="0"/>
              <a:cs typeface="Segoe UI" panose="020B0502040204020203" pitchFamily="34" charset="0"/>
            </a:endParaRP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4. Encoding Categorical Variables:</a:t>
            </a:r>
          </a:p>
          <a:p>
            <a:pPr>
              <a:lnSpc>
                <a:spcPct val="107000"/>
              </a:lnSpc>
              <a:spcAft>
                <a:spcPts val="800"/>
              </a:spcAft>
              <a:buNone/>
            </a:pPr>
            <a:r>
              <a:rPr lang="en-US" dirty="0">
                <a:latin typeface="Cambria" panose="02040503050406030204" pitchFamily="18" charset="0"/>
                <a:ea typeface="Calibri" panose="020F0502020204030204" pitchFamily="34" charset="0"/>
                <a:cs typeface="Times New Roman" panose="02020603050405020304" pitchFamily="18" charset="0"/>
              </a:rPr>
              <a:t>Prior to imputation, categorical variables were encoded as KNN Imputer requires numerical inputs. Manual encoding was applied to columns with a small, manageable number of categories. For the remaining categorical variables, Label Encoding was used to convert them into numeric format.</a:t>
            </a: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5" name="Picture 4"/>
          <p:cNvPicPr>
            <a:picLocks noChangeAspect="1"/>
          </p:cNvPicPr>
          <p:nvPr/>
        </p:nvPicPr>
        <p:blipFill>
          <a:blip r:embed="rId3"/>
          <a:stretch>
            <a:fillRect/>
          </a:stretch>
        </p:blipFill>
        <p:spPr>
          <a:xfrm>
            <a:off x="5740787" y="1545787"/>
            <a:ext cx="6142875" cy="4845915"/>
          </a:xfrm>
          <a:prstGeom prst="rect">
            <a:avLst/>
          </a:prstGeom>
        </p:spPr>
      </p:pic>
    </p:spTree>
    <p:extLst>
      <p:ext uri="{BB962C8B-B14F-4D97-AF65-F5344CB8AC3E}">
        <p14:creationId xmlns:p14="http://schemas.microsoft.com/office/powerpoint/2010/main" val="876589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0B98925-0550-1AFB-C1DC-02792400F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 white and blue room with blue sky&#10;&#10;AI-generated content may be incorrect.">
            <a:extLst>
              <a:ext uri="{FF2B5EF4-FFF2-40B4-BE49-F238E27FC236}">
                <a16:creationId xmlns:a16="http://schemas.microsoft.com/office/drawing/2014/main" id="{36CE6427-7899-688F-3128-1CE9BF0EC21E}"/>
              </a:ext>
            </a:extLst>
          </p:cNvPr>
          <p:cNvPicPr>
            <a:picLocks noChangeAspect="1"/>
          </p:cNvPicPr>
          <p:nvPr/>
        </p:nvPicPr>
        <p:blipFill>
          <a:blip r:embed="rId2"/>
          <a:srcRect t="18510" b="6490"/>
          <a:stretch>
            <a:fillRect/>
          </a:stretch>
        </p:blipFill>
        <p:spPr>
          <a:xfrm>
            <a:off x="20" y="10"/>
            <a:ext cx="12191979" cy="6857990"/>
          </a:xfrm>
          <a:prstGeom prst="rect">
            <a:avLst/>
          </a:prstGeom>
        </p:spPr>
      </p:pic>
      <p:sp>
        <p:nvSpPr>
          <p:cNvPr id="11" name="Rectangle 10">
            <a:extLst>
              <a:ext uri="{FF2B5EF4-FFF2-40B4-BE49-F238E27FC236}">
                <a16:creationId xmlns:a16="http://schemas.microsoft.com/office/drawing/2014/main" id="{0CCA9273-E74E-A306-1F74-BEF9EDA30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0"/>
            <a:ext cx="12192000" cy="2462170"/>
          </a:xfrm>
          <a:prstGeom prst="rect">
            <a:avLst/>
          </a:prstGeom>
          <a:gradFill>
            <a:gsLst>
              <a:gs pos="0">
                <a:schemeClr val="bg1">
                  <a:alpha val="0"/>
                </a:schemeClr>
              </a:gs>
              <a:gs pos="48000">
                <a:schemeClr val="bg1">
                  <a:alpha val="17000"/>
                </a:schemeClr>
              </a:gs>
              <a:gs pos="100000">
                <a:schemeClr val="bg1">
                  <a:alpha val="45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Calisto MT"/>
              <a:ea typeface="+mn-ea"/>
              <a:cs typeface="+mn-cs"/>
            </a:endParaRPr>
          </a:p>
        </p:txBody>
      </p:sp>
      <p:sp>
        <p:nvSpPr>
          <p:cNvPr id="2" name="Title 1">
            <a:extLst>
              <a:ext uri="{FF2B5EF4-FFF2-40B4-BE49-F238E27FC236}">
                <a16:creationId xmlns:a16="http://schemas.microsoft.com/office/drawing/2014/main" id="{CEC4E630-4580-706E-FD4B-475362D26051}"/>
              </a:ext>
            </a:extLst>
          </p:cNvPr>
          <p:cNvSpPr>
            <a:spLocks noGrp="1"/>
          </p:cNvSpPr>
          <p:nvPr>
            <p:ph type="ctrTitle"/>
          </p:nvPr>
        </p:nvSpPr>
        <p:spPr>
          <a:xfrm>
            <a:off x="320039" y="175147"/>
            <a:ext cx="7978385" cy="916234"/>
          </a:xfrm>
        </p:spPr>
        <p:txBody>
          <a:bodyPr anchor="ctr">
            <a:normAutofit/>
          </a:bodyPr>
          <a:lstStyle/>
          <a:p>
            <a:r>
              <a:rPr lang="en-GB" sz="3600" dirty="0">
                <a:solidFill>
                  <a:schemeClr val="bg1"/>
                </a:solidFill>
              </a:rPr>
              <a:t>Pre-Processing</a:t>
            </a:r>
          </a:p>
        </p:txBody>
      </p:sp>
      <p:sp>
        <p:nvSpPr>
          <p:cNvPr id="6" name="TextBox 5">
            <a:extLst>
              <a:ext uri="{FF2B5EF4-FFF2-40B4-BE49-F238E27FC236}">
                <a16:creationId xmlns:a16="http://schemas.microsoft.com/office/drawing/2014/main" id="{136059E5-3263-14F5-C9FE-3F6C3E0B5C53}"/>
              </a:ext>
            </a:extLst>
          </p:cNvPr>
          <p:cNvSpPr txBox="1"/>
          <p:nvPr/>
        </p:nvSpPr>
        <p:spPr>
          <a:xfrm>
            <a:off x="320039" y="1020854"/>
            <a:ext cx="11385454" cy="5472524"/>
          </a:xfrm>
          <a:prstGeom prst="rect">
            <a:avLst/>
          </a:prstGeom>
          <a:solidFill>
            <a:schemeClr val="bg1"/>
          </a:solidFill>
        </p:spPr>
        <p:txBody>
          <a:bodyPr wrap="square">
            <a:spAutoFit/>
          </a:bodyPr>
          <a:lstStyle/>
          <a:p>
            <a:pPr>
              <a:lnSpc>
                <a:spcPct val="107000"/>
              </a:lnSpc>
              <a:spcAft>
                <a:spcPts val="800"/>
              </a:spcAft>
              <a:buNone/>
            </a:pPr>
            <a:r>
              <a:rPr lang="en-US" b="1" kern="100" dirty="0">
                <a:latin typeface="Cambria" panose="02040503050406030204" pitchFamily="18" charset="0"/>
                <a:ea typeface="Times New Roman" panose="02020603050405020304" pitchFamily="18" charset="0"/>
                <a:cs typeface="Segoe UI" panose="020B0502040204020203" pitchFamily="34" charset="0"/>
              </a:rPr>
              <a:t>5. Decode Back To Original Categories:</a:t>
            </a:r>
          </a:p>
          <a:p>
            <a:pPr>
              <a:lnSpc>
                <a:spcPct val="107000"/>
              </a:lnSpc>
              <a:spcAft>
                <a:spcPts val="800"/>
              </a:spcAft>
              <a:buNone/>
            </a:pPr>
            <a:r>
              <a:rPr lang="en-US" kern="100" dirty="0">
                <a:latin typeface="Cambria" panose="02040503050406030204" pitchFamily="18" charset="0"/>
                <a:ea typeface="Times New Roman" panose="02020603050405020304" pitchFamily="18" charset="0"/>
                <a:cs typeface="Segoe UI" panose="020B0502040204020203" pitchFamily="34" charset="0"/>
              </a:rPr>
              <a:t>Post-processing, the label-encoded categorical columns were decoded back to their original string labels to enhance interpretability during data visualization.</a:t>
            </a:r>
          </a:p>
          <a:p>
            <a:pPr>
              <a:lnSpc>
                <a:spcPct val="107000"/>
              </a:lnSpc>
              <a:spcAft>
                <a:spcPts val="800"/>
              </a:spcAft>
              <a:buNone/>
            </a:pPr>
            <a:r>
              <a:rPr lang="en-GB" b="1" kern="100" dirty="0">
                <a:latin typeface="Calibri" panose="020F0502020204030204" pitchFamily="34" charset="0"/>
                <a:ea typeface="Calibri" panose="020F0502020204030204" pitchFamily="34" charset="0"/>
                <a:cs typeface="Times New Roman" panose="02020603050405020304" pitchFamily="18" charset="0"/>
              </a:rPr>
              <a:t>6. </a:t>
            </a:r>
            <a:r>
              <a:rPr lang="en-US" b="1" kern="100" dirty="0">
                <a:latin typeface="Cambria" panose="02040503050406030204" pitchFamily="18" charset="0"/>
                <a:ea typeface="Times New Roman" panose="02020603050405020304" pitchFamily="18" charset="0"/>
                <a:cs typeface="Segoe UI" panose="020B0502040204020203" pitchFamily="34" charset="0"/>
              </a:rPr>
              <a:t>Visualization</a:t>
            </a:r>
            <a:r>
              <a:rPr lang="en-GB" b="1" kern="100" dirty="0">
                <a:latin typeface="Calibri" panose="020F0502020204030204" pitchFamily="34" charset="0"/>
                <a:ea typeface="Calibri" panose="020F0502020204030204" pitchFamily="34" charset="0"/>
                <a:cs typeface="Times New Roman" panose="02020603050405020304" pitchFamily="18" charset="0"/>
              </a:rPr>
              <a:t>:</a:t>
            </a:r>
          </a:p>
          <a:p>
            <a:pPr>
              <a:lnSpc>
                <a:spcPct val="107000"/>
              </a:lnSpc>
              <a:spcAft>
                <a:spcPts val="800"/>
              </a:spcAft>
              <a:buNone/>
            </a:pPr>
            <a:endParaRPr lang="en-US" dirty="0">
              <a:latin typeface="Cambria" panose="02040503050406030204" pitchFamily="18" charset="0"/>
              <a:ea typeface="Calibri" panose="020F0502020204030204" pitchFamily="34"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US" dirty="0">
              <a:latin typeface="Cambria" panose="02040503050406030204" pitchFamily="18" charset="0"/>
              <a:cs typeface="Times New Roman" panose="02020603050405020304" pitchFamily="18" charset="0"/>
            </a:endParaRPr>
          </a:p>
          <a:p>
            <a:pPr>
              <a:lnSpc>
                <a:spcPct val="107000"/>
              </a:lnSpc>
              <a:spcAft>
                <a:spcPts val="800"/>
              </a:spcAft>
              <a:buNone/>
            </a:pPr>
            <a:endParaRPr lang="en-GB" dirty="0"/>
          </a:p>
        </p:txBody>
      </p:sp>
      <p:pic>
        <p:nvPicPr>
          <p:cNvPr id="3" name="Picture 2"/>
          <p:cNvPicPr>
            <a:picLocks noChangeAspect="1"/>
          </p:cNvPicPr>
          <p:nvPr/>
        </p:nvPicPr>
        <p:blipFill>
          <a:blip r:embed="rId3"/>
          <a:stretch>
            <a:fillRect/>
          </a:stretch>
        </p:blipFill>
        <p:spPr>
          <a:xfrm>
            <a:off x="285283" y="3886011"/>
            <a:ext cx="3389250" cy="2611408"/>
          </a:xfrm>
          <a:prstGeom prst="rect">
            <a:avLst/>
          </a:prstGeom>
        </p:spPr>
      </p:pic>
      <p:sp>
        <p:nvSpPr>
          <p:cNvPr id="7" name="TextBox 6"/>
          <p:cNvSpPr txBox="1"/>
          <p:nvPr/>
        </p:nvSpPr>
        <p:spPr>
          <a:xfrm>
            <a:off x="554500" y="3028890"/>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customers</a:t>
            </a:r>
            <a:r>
              <a:rPr lang="en-US" sz="1400" dirty="0"/>
              <a:t> </a:t>
            </a:r>
          </a:p>
        </p:txBody>
      </p:sp>
      <p:pic>
        <p:nvPicPr>
          <p:cNvPr id="8" name="Picture 7"/>
          <p:cNvPicPr>
            <a:picLocks noChangeAspect="1"/>
          </p:cNvPicPr>
          <p:nvPr/>
        </p:nvPicPr>
        <p:blipFill>
          <a:blip r:embed="rId4"/>
          <a:stretch>
            <a:fillRect/>
          </a:stretch>
        </p:blipFill>
        <p:spPr>
          <a:xfrm>
            <a:off x="3709289" y="4059974"/>
            <a:ext cx="3611299" cy="2433404"/>
          </a:xfrm>
          <a:prstGeom prst="rect">
            <a:avLst/>
          </a:prstGeom>
        </p:spPr>
      </p:pic>
      <p:pic>
        <p:nvPicPr>
          <p:cNvPr id="10" name="Picture 9"/>
          <p:cNvPicPr>
            <a:picLocks noChangeAspect="1"/>
          </p:cNvPicPr>
          <p:nvPr/>
        </p:nvPicPr>
        <p:blipFill>
          <a:blip r:embed="rId5"/>
          <a:stretch>
            <a:fillRect/>
          </a:stretch>
        </p:blipFill>
        <p:spPr>
          <a:xfrm>
            <a:off x="7450667" y="3945146"/>
            <a:ext cx="4009604" cy="2466984"/>
          </a:xfrm>
          <a:prstGeom prst="rect">
            <a:avLst/>
          </a:prstGeom>
        </p:spPr>
      </p:pic>
      <p:sp>
        <p:nvSpPr>
          <p:cNvPr id="12" name="TextBox 11"/>
          <p:cNvSpPr txBox="1"/>
          <p:nvPr/>
        </p:nvSpPr>
        <p:spPr>
          <a:xfrm>
            <a:off x="4150371" y="3082904"/>
            <a:ext cx="2729133" cy="800219"/>
          </a:xfrm>
          <a:prstGeom prst="rect">
            <a:avLst/>
          </a:prstGeom>
          <a:noFill/>
        </p:spPr>
        <p:txBody>
          <a:bodyPr wrap="square" rtlCol="0">
            <a:spAutoFit/>
          </a:bodyPr>
          <a:lstStyle/>
          <a:p>
            <a:pPr algn="ctr"/>
            <a:r>
              <a:rPr lang="en-US" b="1" dirty="0"/>
              <a:t>Line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total purchases</a:t>
            </a:r>
            <a:r>
              <a:rPr lang="en-US" sz="1400" dirty="0"/>
              <a:t> </a:t>
            </a:r>
          </a:p>
        </p:txBody>
      </p:sp>
      <p:sp>
        <p:nvSpPr>
          <p:cNvPr id="13" name="TextBox 12"/>
          <p:cNvSpPr txBox="1"/>
          <p:nvPr/>
        </p:nvSpPr>
        <p:spPr>
          <a:xfrm>
            <a:off x="8341553" y="2956897"/>
            <a:ext cx="2729133" cy="800219"/>
          </a:xfrm>
          <a:prstGeom prst="rect">
            <a:avLst/>
          </a:prstGeom>
          <a:noFill/>
        </p:spPr>
        <p:txBody>
          <a:bodyPr wrap="square" rtlCol="0">
            <a:spAutoFit/>
          </a:bodyPr>
          <a:lstStyle/>
          <a:p>
            <a:pPr algn="ctr"/>
            <a:r>
              <a:rPr lang="en-US" b="1" dirty="0"/>
              <a:t>Bar Plot</a:t>
            </a:r>
            <a:endParaRPr lang="en-US" b="1" dirty="0">
              <a:latin typeface="Cambria" panose="02040503050406030204" pitchFamily="18" charset="0"/>
              <a:ea typeface="Calibri" panose="020F0502020204030204" pitchFamily="34" charset="0"/>
              <a:cs typeface="Times New Roman" panose="02020603050405020304" pitchFamily="18" charset="0"/>
            </a:endParaRPr>
          </a:p>
          <a:p>
            <a:pPr algn="ctr"/>
            <a:r>
              <a:rPr lang="en-US" sz="1400" dirty="0">
                <a:latin typeface="Cambria" panose="02040503050406030204" pitchFamily="18" charset="0"/>
                <a:ea typeface="Calibri" panose="020F0502020204030204" pitchFamily="34" charset="0"/>
                <a:cs typeface="Times New Roman" panose="02020603050405020304" pitchFamily="18" charset="0"/>
              </a:rPr>
              <a:t>Comparison between male and female spending's</a:t>
            </a:r>
            <a:r>
              <a:rPr lang="en-US" sz="1400" dirty="0"/>
              <a:t> </a:t>
            </a:r>
            <a:r>
              <a:rPr lang="en-US" sz="1400" dirty="0">
                <a:latin typeface="Cambria" panose="02040503050406030204" pitchFamily="18" charset="0"/>
                <a:ea typeface="Calibri" panose="020F0502020204030204" pitchFamily="34" charset="0"/>
                <a:cs typeface="Times New Roman" panose="02020603050405020304" pitchFamily="18" charset="0"/>
              </a:rPr>
              <a:t>monthly wise</a:t>
            </a:r>
            <a:endParaRPr lang="en-US" sz="1400" dirty="0"/>
          </a:p>
        </p:txBody>
      </p:sp>
    </p:spTree>
    <p:extLst>
      <p:ext uri="{BB962C8B-B14F-4D97-AF65-F5344CB8AC3E}">
        <p14:creationId xmlns:p14="http://schemas.microsoft.com/office/powerpoint/2010/main" val="38641451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5182E-ABEA-289F-5F4A-A1988D4DFDCF}"/>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C29AA8B7-A630-7F22-4896-C52CCCB2B4DA}"/>
              </a:ext>
            </a:extLst>
          </p:cNvPr>
          <p:cNvSpPr>
            <a:spLocks noGrp="1"/>
          </p:cNvSpPr>
          <p:nvPr>
            <p:ph idx="1"/>
          </p:nvPr>
        </p:nvSpPr>
        <p:spPr/>
        <p:txBody>
          <a:bodyPr/>
          <a:lstStyle/>
          <a:p>
            <a:endParaRPr lang="en-GB"/>
          </a:p>
        </p:txBody>
      </p:sp>
      <p:pic>
        <p:nvPicPr>
          <p:cNvPr id="4" name="Content Placeholder 3" descr="A white and blue room with blue sky">
            <a:extLst>
              <a:ext uri="{FF2B5EF4-FFF2-40B4-BE49-F238E27FC236}">
                <a16:creationId xmlns:a16="http://schemas.microsoft.com/office/drawing/2014/main" id="{86900ADB-D911-5896-DB57-56D002104CEA}"/>
              </a:ext>
            </a:extLst>
          </p:cNvPr>
          <p:cNvPicPr>
            <a:picLocks noChangeAspect="1"/>
          </p:cNvPicPr>
          <p:nvPr/>
        </p:nvPicPr>
        <p:blipFill>
          <a:blip r:embed="rId2"/>
          <a:srcRect l="18653" r="15247"/>
          <a:stretch>
            <a:fillRect/>
          </a:stretch>
        </p:blipFill>
        <p:spPr>
          <a:xfrm>
            <a:off x="20" y="10"/>
            <a:ext cx="12191980" cy="6857990"/>
          </a:xfrm>
          <a:prstGeom prst="rect">
            <a:avLst/>
          </a:prstGeom>
        </p:spPr>
      </p:pic>
      <p:sp>
        <p:nvSpPr>
          <p:cNvPr id="5" name="Title 1">
            <a:extLst>
              <a:ext uri="{FF2B5EF4-FFF2-40B4-BE49-F238E27FC236}">
                <a16:creationId xmlns:a16="http://schemas.microsoft.com/office/drawing/2014/main" id="{E8843E50-E17A-C86F-0950-35E93A5BB87E}"/>
              </a:ext>
            </a:extLst>
          </p:cNvPr>
          <p:cNvSpPr txBox="1">
            <a:spLocks/>
          </p:cNvSpPr>
          <p:nvPr/>
        </p:nvSpPr>
        <p:spPr>
          <a:xfrm>
            <a:off x="825913" y="1474176"/>
            <a:ext cx="10515600" cy="1325559"/>
          </a:xfrm>
          <a:prstGeom prst="rect">
            <a:avLst/>
          </a:prstGeom>
        </p:spPr>
        <p:txBody>
          <a:bodyPr vert="horz" lIns="91440" tIns="45720" rIns="91440" bIns="45720" rtlCol="0" anchor="t" anchorCtr="1">
            <a:normAutofit/>
          </a:bodyPr>
          <a:lst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a:lstStyle>
          <a:p>
            <a:pPr algn="ctr"/>
            <a:r>
              <a:rPr lang="en-GB" sz="5400" b="1" dirty="0">
                <a:latin typeface="Comic Sans MS" pitchFamily="66"/>
              </a:rPr>
              <a:t>Data Modelling</a:t>
            </a:r>
          </a:p>
        </p:txBody>
      </p:sp>
      <p:sp>
        <p:nvSpPr>
          <p:cNvPr id="8" name="TextBox 7">
            <a:extLst>
              <a:ext uri="{FF2B5EF4-FFF2-40B4-BE49-F238E27FC236}">
                <a16:creationId xmlns:a16="http://schemas.microsoft.com/office/drawing/2014/main" id="{CAC4036C-E995-7150-6AA6-3478B5F50D62}"/>
              </a:ext>
            </a:extLst>
          </p:cNvPr>
          <p:cNvSpPr txBox="1"/>
          <p:nvPr/>
        </p:nvSpPr>
        <p:spPr>
          <a:xfrm>
            <a:off x="622713" y="2961341"/>
            <a:ext cx="10589346" cy="1569659"/>
          </a:xfrm>
          <a:prstGeom prst="rect">
            <a:avLst/>
          </a:prstGeom>
          <a:noFill/>
          <a:ln cap="flat">
            <a:noFill/>
          </a:ln>
        </p:spPr>
        <p:txBody>
          <a:bodyPr vert="horz" wrap="square" lIns="91440" tIns="45720" rIns="91440" bIns="45720" anchor="t" anchorCtr="1" compatLnSpc="1">
            <a:spAutoFit/>
          </a:bodyPr>
          <a:lstStyle/>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Logistic Regression – Balanced</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i="0" u="none" strike="noStrike" kern="1200" cap="none" spc="0" baseline="0" dirty="0">
                <a:uFillTx/>
                <a:latin typeface="Comic Sans MS" pitchFamily="66"/>
              </a:rPr>
              <a:t>Random Forest</a:t>
            </a:r>
          </a:p>
          <a:p>
            <a:pPr marL="285750" marR="0" lvl="0" indent="-285750" algn="ctr" defTabSz="914400" rtl="0" fontAlgn="auto" hangingPunct="1">
              <a:lnSpc>
                <a:spcPct val="100000"/>
              </a:lnSpc>
              <a:spcBef>
                <a:spcPts val="0"/>
              </a:spcBef>
              <a:spcAft>
                <a:spcPts val="0"/>
              </a:spcAft>
              <a:buSzPct val="100000"/>
              <a:buFont typeface="Arial" pitchFamily="34"/>
              <a:buChar char="•"/>
              <a:tabLst/>
              <a:defRPr sz="1800" b="0" i="0" u="none" strike="noStrike" kern="0" cap="none" spc="0" baseline="0">
                <a:solidFill>
                  <a:srgbClr val="000000"/>
                </a:solidFill>
                <a:uFillTx/>
              </a:defRPr>
            </a:pPr>
            <a:r>
              <a:rPr lang="en-GB" sz="3200" b="1" dirty="0">
                <a:latin typeface="Comic Sans MS" pitchFamily="66"/>
              </a:rPr>
              <a:t>KNN k=3</a:t>
            </a:r>
            <a:endParaRPr lang="en-GB" sz="3200" b="0" i="0" u="none" strike="noStrike" kern="1200" cap="none" spc="0" baseline="0" dirty="0">
              <a:uFillTx/>
              <a:latin typeface="Aptos"/>
            </a:endParaRPr>
          </a:p>
        </p:txBody>
      </p:sp>
    </p:spTree>
    <p:extLst>
      <p:ext uri="{BB962C8B-B14F-4D97-AF65-F5344CB8AC3E}">
        <p14:creationId xmlns:p14="http://schemas.microsoft.com/office/powerpoint/2010/main" val="42157296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3">
            <a:extLst>
              <a:ext uri="{FF2B5EF4-FFF2-40B4-BE49-F238E27FC236}">
                <a16:creationId xmlns:a16="http://schemas.microsoft.com/office/drawing/2014/main" id="{C7A82693-1103-F002-F20F-13C330FC7EDD}"/>
              </a:ext>
            </a:extLst>
          </p:cNvPr>
          <p:cNvGraphicFramePr>
            <a:graphicFrameLocks noGrp="1"/>
          </p:cNvGraphicFramePr>
          <p:nvPr>
            <p:extLst>
              <p:ext uri="{D42A27DB-BD31-4B8C-83A1-F6EECF244321}">
                <p14:modId xmlns:p14="http://schemas.microsoft.com/office/powerpoint/2010/main" val="232037936"/>
              </p:ext>
            </p:extLst>
          </p:nvPr>
        </p:nvGraphicFramePr>
        <p:xfrm>
          <a:off x="838203" y="737926"/>
          <a:ext cx="10515600" cy="5533682"/>
        </p:xfrm>
        <a:graphic>
          <a:graphicData uri="http://schemas.openxmlformats.org/drawingml/2006/table">
            <a:tbl>
              <a:tblPr firstRow="1" firstCol="1" bandRow="1">
                <a:effectLst/>
                <a:tableStyleId>{5C22544A-7EE6-4342-B048-85BDC9FD1C3A}</a:tableStyleId>
              </a:tblPr>
              <a:tblGrid>
                <a:gridCol w="2103120">
                  <a:extLst>
                    <a:ext uri="{9D8B030D-6E8A-4147-A177-3AD203B41FA5}">
                      <a16:colId xmlns:a16="http://schemas.microsoft.com/office/drawing/2014/main" val="4143759306"/>
                    </a:ext>
                  </a:extLst>
                </a:gridCol>
                <a:gridCol w="2103120">
                  <a:extLst>
                    <a:ext uri="{9D8B030D-6E8A-4147-A177-3AD203B41FA5}">
                      <a16:colId xmlns:a16="http://schemas.microsoft.com/office/drawing/2014/main" val="3519015707"/>
                    </a:ext>
                  </a:extLst>
                </a:gridCol>
                <a:gridCol w="2103120">
                  <a:extLst>
                    <a:ext uri="{9D8B030D-6E8A-4147-A177-3AD203B41FA5}">
                      <a16:colId xmlns:a16="http://schemas.microsoft.com/office/drawing/2014/main" val="2006744801"/>
                    </a:ext>
                  </a:extLst>
                </a:gridCol>
                <a:gridCol w="2103120">
                  <a:extLst>
                    <a:ext uri="{9D8B030D-6E8A-4147-A177-3AD203B41FA5}">
                      <a16:colId xmlns:a16="http://schemas.microsoft.com/office/drawing/2014/main" val="2961066278"/>
                    </a:ext>
                  </a:extLst>
                </a:gridCol>
                <a:gridCol w="2103120">
                  <a:extLst>
                    <a:ext uri="{9D8B030D-6E8A-4147-A177-3AD203B41FA5}">
                      <a16:colId xmlns:a16="http://schemas.microsoft.com/office/drawing/2014/main" val="2671763640"/>
                    </a:ext>
                  </a:extLst>
                </a:gridCol>
              </a:tblGrid>
              <a:tr h="790526">
                <a:tc>
                  <a:txBody>
                    <a:bodyPr/>
                    <a:lstStyle/>
                    <a:p>
                      <a:pPr lvl="0">
                        <a:lnSpc>
                          <a:spcPct val="115000"/>
                        </a:lnSpc>
                        <a:spcAft>
                          <a:spcPts val="1000"/>
                        </a:spcAft>
                        <a:buNone/>
                      </a:pPr>
                      <a:r>
                        <a:rPr lang="en-GB" sz="1600"/>
                        <a:t>Model</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Accuracy</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F1-Score (Female)</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Notes</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72805572"/>
                  </a:ext>
                </a:extLst>
              </a:tr>
              <a:tr h="790526">
                <a:tc>
                  <a:txBody>
                    <a:bodyPr/>
                    <a:lstStyle/>
                    <a:p>
                      <a:pPr lvl="0">
                        <a:lnSpc>
                          <a:spcPct val="115000"/>
                        </a:lnSpc>
                        <a:spcAft>
                          <a:spcPts val="1000"/>
                        </a:spcAft>
                        <a:buNone/>
                      </a:pPr>
                      <a:r>
                        <a:rPr lang="en-GB" sz="1600"/>
                        <a:t>Logistic (raw)</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62%</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0.00</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Biased to Female</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185365151"/>
                  </a:ext>
                </a:extLst>
              </a:tr>
              <a:tr h="790526">
                <a:tc>
                  <a:txBody>
                    <a:bodyPr/>
                    <a:lstStyle/>
                    <a:p>
                      <a:pPr lvl="0">
                        <a:lnSpc>
                          <a:spcPct val="115000"/>
                        </a:lnSpc>
                        <a:spcAft>
                          <a:spcPts val="1000"/>
                        </a:spcAft>
                        <a:buNone/>
                      </a:pPr>
                      <a:r>
                        <a:rPr lang="en-GB" sz="1600" dirty="0"/>
                        <a:t>Logistic (balanced)</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0.45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0.57</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Better class balance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4165415400"/>
                  </a:ext>
                </a:extLst>
              </a:tr>
              <a:tr h="790526">
                <a:tc>
                  <a:txBody>
                    <a:bodyPr/>
                    <a:lstStyle/>
                    <a:p>
                      <a:pPr lvl="0">
                        <a:lnSpc>
                          <a:spcPct val="115000"/>
                        </a:lnSpc>
                        <a:spcAft>
                          <a:spcPts val="1000"/>
                        </a:spcAft>
                        <a:buNone/>
                      </a:pPr>
                      <a:r>
                        <a:rPr lang="en-GB" sz="1600" dirty="0"/>
                        <a:t>SMOTE + Logistic</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t>0.44</a:t>
                      </a:r>
                      <a:endParaRPr lang="en-GB" sz="1600" dirty="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0.59</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Slight improvement</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2798703318"/>
                  </a:ext>
                </a:extLst>
              </a:tr>
              <a:tr h="790526">
                <a:tc>
                  <a:txBody>
                    <a:bodyPr/>
                    <a:lstStyle/>
                    <a:p>
                      <a:pPr lvl="0">
                        <a:lnSpc>
                          <a:spcPct val="115000"/>
                        </a:lnSpc>
                        <a:spcAft>
                          <a:spcPts val="1000"/>
                        </a:spcAft>
                        <a:buNone/>
                      </a:pPr>
                      <a:r>
                        <a:rPr lang="en-GB" sz="1600"/>
                        <a:t>Random Forest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59%</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0.22</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highlight>
                            <a:srgbClr val="00FFFF"/>
                          </a:highlight>
                        </a:rPr>
                        <a:t>0.73</a:t>
                      </a:r>
                      <a:endParaRPr lang="en-GB" sz="160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Struggles with Males</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1699135355"/>
                  </a:ext>
                </a:extLst>
              </a:tr>
              <a:tr h="790526">
                <a:tc>
                  <a:txBody>
                    <a:bodyPr/>
                    <a:lstStyle/>
                    <a:p>
                      <a:pPr lvl="0">
                        <a:lnSpc>
                          <a:spcPct val="115000"/>
                        </a:lnSpc>
                        <a:spcAft>
                          <a:spcPts val="1000"/>
                        </a:spcAft>
                        <a:buNone/>
                      </a:pPr>
                      <a:r>
                        <a:rPr lang="en-GB" sz="1600"/>
                        <a:t>XGBoost</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56%</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0.01</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0.77</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a:t>Worst male recall</a:t>
                      </a:r>
                      <a:endParaRPr lang="en-GB" sz="1600">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3673061667"/>
                  </a:ext>
                </a:extLst>
              </a:tr>
              <a:tr h="790526">
                <a:tc>
                  <a:txBody>
                    <a:bodyPr/>
                    <a:lstStyle/>
                    <a:p>
                      <a:pPr lvl="0">
                        <a:lnSpc>
                          <a:spcPct val="115000"/>
                        </a:lnSpc>
                        <a:spcAft>
                          <a:spcPts val="1000"/>
                        </a:spcAft>
                        <a:buNone/>
                      </a:pPr>
                      <a:r>
                        <a:rPr lang="en-GB" sz="1600"/>
                        <a:t>KNN (k=3)</a:t>
                      </a:r>
                      <a:endParaRPr lang="en-GB" sz="1600">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55%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0.36</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0.65</a:t>
                      </a:r>
                      <a:endParaRPr lang="en-GB" sz="1600" dirty="0">
                        <a:highlight>
                          <a:srgbClr val="00FFFF"/>
                        </a:highlight>
                        <a:latin typeface="Calibri" pitchFamily="34"/>
                        <a:ea typeface="Calibri" pitchFamily="34"/>
                        <a:cs typeface="Times New Roman" pitchFamily="18"/>
                      </a:endParaRPr>
                    </a:p>
                  </a:txBody>
                  <a:tcPr marL="9528" marR="9528" marT="9528" marB="9528" anchor="ctr"/>
                </a:tc>
                <a:tc>
                  <a:txBody>
                    <a:bodyPr/>
                    <a:lstStyle/>
                    <a:p>
                      <a:pPr lvl="0">
                        <a:lnSpc>
                          <a:spcPct val="115000"/>
                        </a:lnSpc>
                        <a:spcAft>
                          <a:spcPts val="1000"/>
                        </a:spcAft>
                        <a:buNone/>
                      </a:pPr>
                      <a:r>
                        <a:rPr lang="en-GB" sz="1600" dirty="0">
                          <a:highlight>
                            <a:srgbClr val="00FFFF"/>
                          </a:highlight>
                        </a:rPr>
                        <a:t>Balanced but moderate</a:t>
                      </a:r>
                      <a:endParaRPr lang="en-GB" sz="1600" dirty="0">
                        <a:highlight>
                          <a:srgbClr val="00FFFF"/>
                        </a:highlight>
                        <a:latin typeface="Calibri" pitchFamily="34"/>
                        <a:ea typeface="Calibri" pitchFamily="34"/>
                        <a:cs typeface="Times New Roman" pitchFamily="18"/>
                      </a:endParaRPr>
                    </a:p>
                  </a:txBody>
                  <a:tcPr marL="9528" marR="9528" marT="9528" marB="9528" anchor="ctr"/>
                </a:tc>
                <a:extLst>
                  <a:ext uri="{0D108BD9-81ED-4DB2-BD59-A6C34878D82A}">
                    <a16:rowId xmlns:a16="http://schemas.microsoft.com/office/drawing/2014/main" val="904182506"/>
                  </a:ext>
                </a:extLst>
              </a:tr>
            </a:tbl>
          </a:graphicData>
        </a:graphic>
      </p:graphicFrame>
    </p:spTree>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458</TotalTime>
  <Words>2148</Words>
  <Application>Microsoft Office PowerPoint</Application>
  <PresentationFormat>Widescreen</PresentationFormat>
  <Paragraphs>273</Paragraphs>
  <Slides>34</Slides>
  <Notes>1</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Aptos</vt:lpstr>
      <vt:lpstr>Aptos Display</vt:lpstr>
      <vt:lpstr>Arial</vt:lpstr>
      <vt:lpstr>Calibri</vt:lpstr>
      <vt:lpstr>Calisto MT</vt:lpstr>
      <vt:lpstr>Cambria</vt:lpstr>
      <vt:lpstr>Comic Sans MS</vt:lpstr>
      <vt:lpstr>Courier New</vt:lpstr>
      <vt:lpstr>inherit</vt:lpstr>
      <vt:lpstr>Inter</vt:lpstr>
      <vt:lpstr>Symbol</vt:lpstr>
      <vt:lpstr>Univers Condensed</vt:lpstr>
      <vt:lpstr>Univers Condensed (Headings)</vt:lpstr>
      <vt:lpstr>ChronicleVTI</vt:lpstr>
      <vt:lpstr>Introduction</vt:lpstr>
      <vt:lpstr>Project – Customer Purchasing</vt:lpstr>
      <vt:lpstr>PowerPoint Presentation</vt:lpstr>
      <vt:lpstr>Dataset </vt:lpstr>
      <vt:lpstr>Pre-Processing</vt:lpstr>
      <vt:lpstr>Pre-Processing</vt:lpstr>
      <vt:lpstr>Pre-Processing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creator>Management 002061</dc:creator>
  <cp:lastModifiedBy>S Vota &lt;SVota@alechunter.com&gt;</cp:lastModifiedBy>
  <cp:revision>50</cp:revision>
  <dcterms:created xsi:type="dcterms:W3CDTF">2025-05-19T12:59:50Z</dcterms:created>
  <dcterms:modified xsi:type="dcterms:W3CDTF">2025-05-23T20:55:19Z</dcterms:modified>
</cp:coreProperties>
</file>