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6" r:id="rId3"/>
    <p:sldId id="259" r:id="rId4"/>
    <p:sldId id="25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9483D9-B2CC-4B59-80AA-0CFB12CE6970}" v="3" dt="2025-05-19T13:53:23.3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91"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5/19/2025</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040031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5/19/2025</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114393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5/19/2025</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063082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157B6794-849E-4626-908B-D15793550EFB}" type="datetime1">
              <a:rPr lang="en-US" smtClean="0"/>
              <a:t>5/19/2025</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546242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5/19/2025</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877916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5/19/2025</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749900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5/19/2025</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668305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5/19/2025</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384017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5/19/2025</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433245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5/19/2025</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273319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5/19/2025</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679677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5/19/2025</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4316202"/>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7EC37F-B6C1-F905-6BEF-09073B003B29}"/>
              </a:ext>
            </a:extLst>
          </p:cNvPr>
          <p:cNvSpPr>
            <a:spLocks noGrp="1"/>
          </p:cNvSpPr>
          <p:nvPr>
            <p:ph type="title"/>
          </p:nvPr>
        </p:nvSpPr>
        <p:spPr>
          <a:xfrm>
            <a:off x="6696186" y="909637"/>
            <a:ext cx="4800600" cy="1307592"/>
          </a:xfrm>
        </p:spPr>
        <p:txBody>
          <a:bodyPr vert="horz" lIns="91440" tIns="45720" rIns="91440" bIns="45720" rtlCol="0" anchor="t">
            <a:normAutofit/>
          </a:bodyPr>
          <a:lstStyle/>
          <a:p>
            <a:r>
              <a:rPr lang="en-US" dirty="0"/>
              <a:t>Introduction</a:t>
            </a:r>
          </a:p>
        </p:txBody>
      </p:sp>
      <p:pic>
        <p:nvPicPr>
          <p:cNvPr id="4" name="Content Placeholder 3" descr="A white and blue room with blue sky&#10;&#10;AI-generated content may be incorrect.">
            <a:extLst>
              <a:ext uri="{FF2B5EF4-FFF2-40B4-BE49-F238E27FC236}">
                <a16:creationId xmlns:a16="http://schemas.microsoft.com/office/drawing/2014/main" id="{90A1A975-94E4-CF77-00AC-DA282AB2C7E0}"/>
              </a:ext>
            </a:extLst>
          </p:cNvPr>
          <p:cNvPicPr>
            <a:picLocks noGrp="1" noChangeAspect="1"/>
          </p:cNvPicPr>
          <p:nvPr>
            <p:ph idx="1"/>
          </p:nvPr>
        </p:nvPicPr>
        <p:blipFill>
          <a:blip r:embed="rId2"/>
          <a:srcRect l="18653" r="15247"/>
          <a:stretch>
            <a:fillRect/>
          </a:stretch>
        </p:blipFill>
        <p:spPr>
          <a:xfrm>
            <a:off x="20" y="10"/>
            <a:ext cx="6044164" cy="6857990"/>
          </a:xfrm>
          <a:prstGeom prst="rect">
            <a:avLst/>
          </a:prstGeom>
        </p:spPr>
      </p:pic>
      <p:cxnSp>
        <p:nvCxnSpPr>
          <p:cNvPr id="22" name="Straight Connector 21">
            <a:extLst>
              <a:ext uri="{FF2B5EF4-FFF2-40B4-BE49-F238E27FC236}">
                <a16:creationId xmlns:a16="http://schemas.microsoft.com/office/drawing/2014/main" id="{511FC409-B3C2-4F68-865C-C5333D6F27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81300" y="723900"/>
            <a:ext cx="461007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5C3275C2-2001-8E3B-E0CB-39164C9D5CBC}"/>
              </a:ext>
            </a:extLst>
          </p:cNvPr>
          <p:cNvSpPr txBox="1"/>
          <p:nvPr/>
        </p:nvSpPr>
        <p:spPr>
          <a:xfrm>
            <a:off x="6696186" y="2221992"/>
            <a:ext cx="4800600" cy="3739896"/>
          </a:xfrm>
          <a:prstGeom prst="rect">
            <a:avLst/>
          </a:prstGeom>
        </p:spPr>
        <p:txBody>
          <a:bodyPr vert="horz" lIns="91440" tIns="45720" rIns="91440" bIns="45720" rtlCol="0">
            <a:normAutofit/>
          </a:bodyPr>
          <a:lstStyle/>
          <a:p>
            <a:pPr algn="ctr">
              <a:lnSpc>
                <a:spcPct val="110000"/>
              </a:lnSpc>
              <a:spcAft>
                <a:spcPts val="600"/>
              </a:spcAft>
            </a:pPr>
            <a:r>
              <a:rPr lang="en-US" b="1" dirty="0"/>
              <a:t>Customer Sales Analysis Project Machine Learning and Tableau</a:t>
            </a:r>
          </a:p>
          <a:p>
            <a:pPr indent="-228600">
              <a:lnSpc>
                <a:spcPct val="110000"/>
              </a:lnSpc>
              <a:spcAft>
                <a:spcPts val="600"/>
              </a:spcAft>
              <a:buFont typeface="Arial" panose="020B0604020202020204" pitchFamily="34" charset="0"/>
              <a:buChar char="•"/>
            </a:pPr>
            <a:endParaRPr lang="en-US" dirty="0"/>
          </a:p>
          <a:p>
            <a:pPr indent="-228600">
              <a:lnSpc>
                <a:spcPct val="110000"/>
              </a:lnSpc>
              <a:spcAft>
                <a:spcPts val="600"/>
              </a:spcAft>
              <a:buFont typeface="Arial" panose="020B0604020202020204" pitchFamily="34" charset="0"/>
              <a:buChar char="•"/>
            </a:pPr>
            <a:r>
              <a:rPr lang="en-US" dirty="0"/>
              <a:t>Team B</a:t>
            </a:r>
          </a:p>
          <a:p>
            <a:pPr indent="-228600">
              <a:lnSpc>
                <a:spcPct val="110000"/>
              </a:lnSpc>
              <a:spcAft>
                <a:spcPts val="600"/>
              </a:spcAft>
              <a:buFont typeface="Arial" panose="020B0604020202020204" pitchFamily="34" charset="0"/>
              <a:buChar char="•"/>
            </a:pPr>
            <a:endParaRPr lang="en-US" dirty="0"/>
          </a:p>
          <a:p>
            <a:pPr indent="-228600">
              <a:lnSpc>
                <a:spcPct val="110000"/>
              </a:lnSpc>
              <a:spcAft>
                <a:spcPts val="600"/>
              </a:spcAft>
              <a:buFont typeface="Arial" panose="020B0604020202020204" pitchFamily="34" charset="0"/>
              <a:buChar char="•"/>
            </a:pPr>
            <a:r>
              <a:rPr lang="en-US" dirty="0"/>
              <a:t>Team Members</a:t>
            </a:r>
          </a:p>
          <a:p>
            <a:pPr indent="-228600">
              <a:lnSpc>
                <a:spcPct val="110000"/>
              </a:lnSpc>
              <a:spcAft>
                <a:spcPts val="600"/>
              </a:spcAft>
              <a:buFont typeface="Arial" panose="020B0604020202020204" pitchFamily="34" charset="0"/>
              <a:buChar char="•"/>
            </a:pPr>
            <a:r>
              <a:rPr lang="en-US" dirty="0"/>
              <a:t>Rebecca Marriott</a:t>
            </a:r>
          </a:p>
          <a:p>
            <a:pPr indent="-228600">
              <a:lnSpc>
                <a:spcPct val="110000"/>
              </a:lnSpc>
              <a:spcAft>
                <a:spcPts val="600"/>
              </a:spcAft>
              <a:buFont typeface="Arial" panose="020B0604020202020204" pitchFamily="34" charset="0"/>
              <a:buChar char="•"/>
            </a:pPr>
            <a:r>
              <a:rPr lang="en-US" dirty="0"/>
              <a:t>Nouman Mehar</a:t>
            </a:r>
          </a:p>
          <a:p>
            <a:pPr indent="-228600">
              <a:lnSpc>
                <a:spcPct val="110000"/>
              </a:lnSpc>
              <a:spcAft>
                <a:spcPts val="600"/>
              </a:spcAft>
              <a:buFont typeface="Arial" panose="020B0604020202020204" pitchFamily="34" charset="0"/>
              <a:buChar char="•"/>
            </a:pPr>
            <a:r>
              <a:rPr lang="en-US" dirty="0"/>
              <a:t>Suneeta Vota</a:t>
            </a:r>
          </a:p>
        </p:txBody>
      </p:sp>
      <p:cxnSp>
        <p:nvCxnSpPr>
          <p:cNvPr id="24" name="Straight Connector 23">
            <a:extLst>
              <a:ext uri="{FF2B5EF4-FFF2-40B4-BE49-F238E27FC236}">
                <a16:creationId xmlns:a16="http://schemas.microsoft.com/office/drawing/2014/main" id="{B810270D-76A7-44B3-9746-7EDF578860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81300" y="6142781"/>
            <a:ext cx="46100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6519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0B98925-0550-1AFB-C1DC-02792400FB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pic>
        <p:nvPicPr>
          <p:cNvPr id="4" name="Picture 3" descr="A white and blue room with blue sky&#10;&#10;AI-generated content may be incorrect.">
            <a:extLst>
              <a:ext uri="{FF2B5EF4-FFF2-40B4-BE49-F238E27FC236}">
                <a16:creationId xmlns:a16="http://schemas.microsoft.com/office/drawing/2014/main" id="{36CE6427-7899-688F-3128-1CE9BF0EC21E}"/>
              </a:ext>
            </a:extLst>
          </p:cNvPr>
          <p:cNvPicPr>
            <a:picLocks noChangeAspect="1"/>
          </p:cNvPicPr>
          <p:nvPr/>
        </p:nvPicPr>
        <p:blipFill>
          <a:blip r:embed="rId2"/>
          <a:srcRect t="18510" b="6490"/>
          <a:stretch>
            <a:fillRect/>
          </a:stretch>
        </p:blipFill>
        <p:spPr>
          <a:xfrm>
            <a:off x="20" y="10"/>
            <a:ext cx="12191979" cy="6857990"/>
          </a:xfrm>
          <a:prstGeom prst="rect">
            <a:avLst/>
          </a:prstGeom>
        </p:spPr>
      </p:pic>
      <p:sp>
        <p:nvSpPr>
          <p:cNvPr id="11" name="Rectangle 10">
            <a:extLst>
              <a:ext uri="{FF2B5EF4-FFF2-40B4-BE49-F238E27FC236}">
                <a16:creationId xmlns:a16="http://schemas.microsoft.com/office/drawing/2014/main" id="{0CCA9273-E74E-A306-1F74-BEF9EDA30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2462170"/>
          </a:xfrm>
          <a:prstGeom prst="rect">
            <a:avLst/>
          </a:prstGeom>
          <a:gradFill>
            <a:gsLst>
              <a:gs pos="0">
                <a:schemeClr val="bg1">
                  <a:alpha val="0"/>
                </a:schemeClr>
              </a:gs>
              <a:gs pos="48000">
                <a:schemeClr val="bg1">
                  <a:alpha val="17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itle 1">
            <a:extLst>
              <a:ext uri="{FF2B5EF4-FFF2-40B4-BE49-F238E27FC236}">
                <a16:creationId xmlns:a16="http://schemas.microsoft.com/office/drawing/2014/main" id="{CEC4E630-4580-706E-FD4B-475362D26051}"/>
              </a:ext>
            </a:extLst>
          </p:cNvPr>
          <p:cNvSpPr>
            <a:spLocks noGrp="1"/>
          </p:cNvSpPr>
          <p:nvPr>
            <p:ph type="ctrTitle"/>
          </p:nvPr>
        </p:nvSpPr>
        <p:spPr>
          <a:xfrm>
            <a:off x="320039" y="175147"/>
            <a:ext cx="7978385" cy="916234"/>
          </a:xfrm>
        </p:spPr>
        <p:txBody>
          <a:bodyPr anchor="ctr">
            <a:normAutofit/>
          </a:bodyPr>
          <a:lstStyle/>
          <a:p>
            <a:r>
              <a:rPr lang="en-GB" sz="3600" dirty="0"/>
              <a:t>Project – Customer Purchasing</a:t>
            </a:r>
          </a:p>
        </p:txBody>
      </p:sp>
      <p:sp>
        <p:nvSpPr>
          <p:cNvPr id="6" name="TextBox 5">
            <a:extLst>
              <a:ext uri="{FF2B5EF4-FFF2-40B4-BE49-F238E27FC236}">
                <a16:creationId xmlns:a16="http://schemas.microsoft.com/office/drawing/2014/main" id="{136059E5-3263-14F5-C9FE-3F6C3E0B5C53}"/>
              </a:ext>
            </a:extLst>
          </p:cNvPr>
          <p:cNvSpPr txBox="1"/>
          <p:nvPr/>
        </p:nvSpPr>
        <p:spPr>
          <a:xfrm>
            <a:off x="2094271" y="1545787"/>
            <a:ext cx="7511844" cy="4349781"/>
          </a:xfrm>
          <a:prstGeom prst="rect">
            <a:avLst/>
          </a:prstGeom>
          <a:solidFill>
            <a:schemeClr val="tx1"/>
          </a:solidFill>
        </p:spPr>
        <p:txBody>
          <a:bodyPr wrap="square">
            <a:spAutoFit/>
          </a:bodyPr>
          <a:lstStyle/>
          <a:p>
            <a:pPr>
              <a:lnSpc>
                <a:spcPct val="107000"/>
              </a:lnSpc>
              <a:spcAft>
                <a:spcPts val="800"/>
              </a:spcAft>
              <a:buNone/>
            </a:pPr>
            <a:r>
              <a:rPr lang="en-US" b="1" kern="100" dirty="0">
                <a:solidFill>
                  <a:schemeClr val="bg1"/>
                </a:solidFill>
                <a:effectLst/>
                <a:latin typeface="Cambria" panose="02040503050406030204" pitchFamily="18" charset="0"/>
                <a:ea typeface="Times New Roman" panose="02020603050405020304" pitchFamily="18" charset="0"/>
                <a:cs typeface="Segoe UI" panose="020B0502040204020203" pitchFamily="34" charset="0"/>
              </a:rPr>
              <a:t>Utilizing data science in ERP systems enables organizations to offer personalized customer experiences. By leveraging customer data, including purchase history, browsing behavior, and demographics, ERP systems can provide insights into individual preferences, allowing organizations to tailor their marketing efforts, offer personalized recommendations, and improve overall customer satisfaction. This targeted approach enhances customer loyalty and drives revenue growth.</a:t>
            </a:r>
          </a:p>
          <a:p>
            <a:pPr>
              <a:lnSpc>
                <a:spcPct val="107000"/>
              </a:lnSpc>
              <a:spcAft>
                <a:spcPts val="800"/>
              </a:spcAft>
              <a:buNone/>
            </a:pPr>
            <a:r>
              <a:rPr lang="en-GB"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Objective</a:t>
            </a:r>
          </a:p>
          <a:p>
            <a:pPr>
              <a:buNone/>
            </a:pPr>
            <a:r>
              <a:rPr lang="en-US" b="1"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The primary aim of this project is to predict customer Gender based on their shopping behaviors and other relevant features present in the dataset. Leveraging advanced data analysis techniques and machine learning algorithms, we intend to uncover valuable patterns that will facilitate informed decision-making for businesses</a:t>
            </a:r>
            <a:endParaRPr lang="en-GB" b="1" dirty="0">
              <a:solidFill>
                <a:schemeClr val="bg1"/>
              </a:solidFill>
            </a:endParaRPr>
          </a:p>
        </p:txBody>
      </p:sp>
    </p:spTree>
    <p:extLst>
      <p:ext uri="{BB962C8B-B14F-4D97-AF65-F5344CB8AC3E}">
        <p14:creationId xmlns:p14="http://schemas.microsoft.com/office/powerpoint/2010/main" val="90769616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50611-2AA6-2C83-D68F-FA293301CE7D}"/>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7791484A-7372-1657-96FF-A54CC3BC0347}"/>
              </a:ext>
            </a:extLst>
          </p:cNvPr>
          <p:cNvSpPr>
            <a:spLocks noGrp="1"/>
          </p:cNvSpPr>
          <p:nvPr>
            <p:ph idx="1"/>
          </p:nvPr>
        </p:nvSpPr>
        <p:spPr/>
        <p:txBody>
          <a:bodyPr/>
          <a:lstStyle/>
          <a:p>
            <a:endParaRPr lang="en-GB"/>
          </a:p>
        </p:txBody>
      </p:sp>
      <p:pic>
        <p:nvPicPr>
          <p:cNvPr id="6" name="Content Placeholder 3" descr="A white and blue room with blue sky">
            <a:extLst>
              <a:ext uri="{FF2B5EF4-FFF2-40B4-BE49-F238E27FC236}">
                <a16:creationId xmlns:a16="http://schemas.microsoft.com/office/drawing/2014/main" id="{01E44A28-B82B-25E6-C558-2B60F2F85CB6}"/>
              </a:ext>
            </a:extLst>
          </p:cNvPr>
          <p:cNvPicPr>
            <a:picLocks noChangeAspect="1"/>
          </p:cNvPicPr>
          <p:nvPr/>
        </p:nvPicPr>
        <p:blipFill>
          <a:blip r:embed="rId2"/>
          <a:srcRect t="17214" r="431" b="8109"/>
          <a:stretch>
            <a:fillRect/>
          </a:stretch>
        </p:blipFill>
        <p:spPr>
          <a:xfrm>
            <a:off x="21" y="0"/>
            <a:ext cx="12191979" cy="6857990"/>
          </a:xfrm>
          <a:prstGeom prst="rect">
            <a:avLst/>
          </a:prstGeom>
        </p:spPr>
      </p:pic>
      <p:sp>
        <p:nvSpPr>
          <p:cNvPr id="8" name="TextBox 7">
            <a:extLst>
              <a:ext uri="{FF2B5EF4-FFF2-40B4-BE49-F238E27FC236}">
                <a16:creationId xmlns:a16="http://schemas.microsoft.com/office/drawing/2014/main" id="{237F59D5-48D9-1AD8-3831-3337B87EB9A4}"/>
              </a:ext>
            </a:extLst>
          </p:cNvPr>
          <p:cNvSpPr txBox="1"/>
          <p:nvPr/>
        </p:nvSpPr>
        <p:spPr>
          <a:xfrm>
            <a:off x="6130755" y="1234619"/>
            <a:ext cx="5824177" cy="4401205"/>
          </a:xfrm>
          <a:prstGeom prst="rect">
            <a:avLst/>
          </a:prstGeom>
          <a:solidFill>
            <a:schemeClr val="bg1"/>
          </a:solidFill>
        </p:spPr>
        <p:txBody>
          <a:bodyPr wrap="square">
            <a:spAutoFit/>
          </a:bodyPr>
          <a:lstStyle/>
          <a:p>
            <a:pPr algn="l" fontAlgn="base">
              <a:lnSpc>
                <a:spcPts val="1650"/>
              </a:lnSpc>
              <a:spcBef>
                <a:spcPts val="1800"/>
              </a:spcBef>
              <a:spcAft>
                <a:spcPts val="900"/>
              </a:spcAft>
              <a:buNone/>
            </a:pPr>
            <a:r>
              <a:rPr lang="en-US" sz="1600" b="1" i="0" dirty="0">
                <a:effectLst/>
                <a:latin typeface="Inter"/>
              </a:rPr>
              <a:t>Geographic Information:</a:t>
            </a:r>
          </a:p>
          <a:p>
            <a:pPr algn="l" fontAlgn="base">
              <a:spcBef>
                <a:spcPts val="600"/>
              </a:spcBef>
              <a:spcAft>
                <a:spcPts val="600"/>
              </a:spcAft>
              <a:buFont typeface="Arial" panose="020B0604020202020204" pitchFamily="34" charset="0"/>
              <a:buChar char="•"/>
            </a:pPr>
            <a:r>
              <a:rPr lang="en-US" sz="1600" b="0" i="0" dirty="0">
                <a:effectLst/>
                <a:latin typeface="inherit"/>
              </a:rPr>
              <a:t>Contains location details including city, state, and country.</a:t>
            </a:r>
            <a:br>
              <a:rPr lang="en-US" sz="1600" b="0" i="0" dirty="0">
                <a:effectLst/>
                <a:latin typeface="inherit"/>
              </a:rPr>
            </a:br>
            <a:r>
              <a:rPr lang="en-US" sz="1600" b="0" i="0" dirty="0">
                <a:effectLst/>
                <a:latin typeface="inherit"/>
              </a:rPr>
              <a:t>Available for various countries including USA, UK, Canada, Australia, and Germany.</a:t>
            </a:r>
          </a:p>
          <a:p>
            <a:pPr algn="l" fontAlgn="base">
              <a:lnSpc>
                <a:spcPts val="1650"/>
              </a:lnSpc>
              <a:spcBef>
                <a:spcPts val="1800"/>
              </a:spcBef>
              <a:spcAft>
                <a:spcPts val="900"/>
              </a:spcAft>
              <a:buNone/>
            </a:pPr>
            <a:r>
              <a:rPr lang="en-US" sz="1600" b="1" i="0" dirty="0">
                <a:effectLst/>
                <a:latin typeface="Inter"/>
              </a:rPr>
              <a:t>Temporal Information:</a:t>
            </a:r>
          </a:p>
          <a:p>
            <a:pPr algn="l" fontAlgn="base">
              <a:spcBef>
                <a:spcPts val="600"/>
              </a:spcBef>
              <a:spcAft>
                <a:spcPts val="600"/>
              </a:spcAft>
              <a:buFont typeface="Arial" panose="020B0604020202020204" pitchFamily="34" charset="0"/>
              <a:buChar char="•"/>
            </a:pPr>
            <a:r>
              <a:rPr lang="en-US" sz="1600" b="0" i="0" dirty="0">
                <a:effectLst/>
                <a:latin typeface="inherit"/>
              </a:rPr>
              <a:t>Last purchase date is provided along with separate columns for year, month, date, and time.</a:t>
            </a:r>
            <a:br>
              <a:rPr lang="en-US" sz="1600" b="0" i="0" dirty="0">
                <a:effectLst/>
                <a:latin typeface="inherit"/>
              </a:rPr>
            </a:br>
            <a:r>
              <a:rPr lang="en-US" sz="1600" b="0" i="0" dirty="0">
                <a:effectLst/>
                <a:latin typeface="inherit"/>
              </a:rPr>
              <a:t>Allows analysis based on temporal patterns and trends.</a:t>
            </a:r>
          </a:p>
          <a:p>
            <a:pPr algn="l" fontAlgn="base">
              <a:lnSpc>
                <a:spcPts val="1650"/>
              </a:lnSpc>
              <a:spcBef>
                <a:spcPts val="1800"/>
              </a:spcBef>
              <a:spcAft>
                <a:spcPts val="900"/>
              </a:spcAft>
              <a:buNone/>
            </a:pPr>
            <a:r>
              <a:rPr lang="en-US" sz="1600" b="1" i="0" dirty="0">
                <a:effectLst/>
                <a:latin typeface="Inter"/>
              </a:rPr>
              <a:t>Data Quality:</a:t>
            </a:r>
          </a:p>
          <a:p>
            <a:pPr algn="l" fontAlgn="base">
              <a:spcBef>
                <a:spcPts val="600"/>
              </a:spcBef>
              <a:spcAft>
                <a:spcPts val="600"/>
              </a:spcAft>
              <a:buFont typeface="Arial" panose="020B0604020202020204" pitchFamily="34" charset="0"/>
              <a:buChar char="•"/>
            </a:pPr>
            <a:r>
              <a:rPr lang="en-US" sz="1600" b="0" i="0" dirty="0">
                <a:effectLst/>
                <a:latin typeface="inherit"/>
              </a:rPr>
              <a:t>Some rows contain null values, and others are duplicates, which may need to be handled during data preprocessing.</a:t>
            </a:r>
            <a:br>
              <a:rPr lang="en-US" sz="1600" b="0" i="0" dirty="0">
                <a:effectLst/>
                <a:latin typeface="inherit"/>
              </a:rPr>
            </a:br>
            <a:r>
              <a:rPr lang="en-US" sz="1600" b="0" i="0" dirty="0">
                <a:effectLst/>
                <a:latin typeface="inherit"/>
              </a:rPr>
              <a:t>Null values are randomly distributed across rows.</a:t>
            </a:r>
            <a:br>
              <a:rPr lang="en-US" sz="1600" b="0" i="0" dirty="0">
                <a:effectLst/>
                <a:latin typeface="inherit"/>
              </a:rPr>
            </a:br>
            <a:r>
              <a:rPr lang="en-US" sz="1600" b="0" i="0" dirty="0">
                <a:effectLst/>
                <a:latin typeface="inherit"/>
              </a:rPr>
              <a:t>Duplicate rows are available at different parts of the dataset.</a:t>
            </a:r>
          </a:p>
        </p:txBody>
      </p:sp>
      <p:sp>
        <p:nvSpPr>
          <p:cNvPr id="10" name="TextBox 9">
            <a:extLst>
              <a:ext uri="{FF2B5EF4-FFF2-40B4-BE49-F238E27FC236}">
                <a16:creationId xmlns:a16="http://schemas.microsoft.com/office/drawing/2014/main" id="{7575255B-2E75-F17A-4D1C-0B4BFA431D8D}"/>
              </a:ext>
            </a:extLst>
          </p:cNvPr>
          <p:cNvSpPr txBox="1"/>
          <p:nvPr/>
        </p:nvSpPr>
        <p:spPr>
          <a:xfrm>
            <a:off x="492551" y="371601"/>
            <a:ext cx="6169842" cy="646331"/>
          </a:xfrm>
          <a:prstGeom prst="rect">
            <a:avLst/>
          </a:prstGeom>
          <a:noFill/>
        </p:spPr>
        <p:txBody>
          <a:bodyPr wrap="square">
            <a:spAutoFit/>
          </a:bodyPr>
          <a:lstStyle/>
          <a:p>
            <a:r>
              <a:rPr lang="en-US" sz="3600" dirty="0">
                <a:solidFill>
                  <a:schemeClr val="bg1"/>
                </a:solidFill>
                <a:latin typeface="Univers Condensed (Headings)"/>
              </a:rPr>
              <a:t>DATASET</a:t>
            </a:r>
            <a:endParaRPr lang="en-GB" sz="3600" dirty="0">
              <a:solidFill>
                <a:schemeClr val="bg1"/>
              </a:solidFill>
              <a:latin typeface="Univers Condensed (Headings)"/>
            </a:endParaRPr>
          </a:p>
        </p:txBody>
      </p:sp>
      <p:sp>
        <p:nvSpPr>
          <p:cNvPr id="12" name="TextBox 11">
            <a:extLst>
              <a:ext uri="{FF2B5EF4-FFF2-40B4-BE49-F238E27FC236}">
                <a16:creationId xmlns:a16="http://schemas.microsoft.com/office/drawing/2014/main" id="{99336F48-C867-98E6-11EC-5B2A0FC6449A}"/>
              </a:ext>
            </a:extLst>
          </p:cNvPr>
          <p:cNvSpPr txBox="1"/>
          <p:nvPr/>
        </p:nvSpPr>
        <p:spPr>
          <a:xfrm>
            <a:off x="172357" y="1234619"/>
            <a:ext cx="5923643" cy="4401205"/>
          </a:xfrm>
          <a:prstGeom prst="rect">
            <a:avLst/>
          </a:prstGeom>
          <a:solidFill>
            <a:schemeClr val="bg1"/>
          </a:solidFill>
        </p:spPr>
        <p:txBody>
          <a:bodyPr wrap="square">
            <a:spAutoFit/>
          </a:bodyPr>
          <a:lstStyle/>
          <a:p>
            <a:pPr algn="l" fontAlgn="base">
              <a:lnSpc>
                <a:spcPts val="1650"/>
              </a:lnSpc>
              <a:spcBef>
                <a:spcPts val="1800"/>
              </a:spcBef>
              <a:spcAft>
                <a:spcPts val="900"/>
              </a:spcAft>
              <a:buNone/>
            </a:pPr>
            <a:r>
              <a:rPr lang="en-US" sz="1600" b="1" i="0" dirty="0">
                <a:effectLst/>
                <a:latin typeface="Inter"/>
              </a:rPr>
              <a:t>Customer Information:</a:t>
            </a:r>
          </a:p>
          <a:p>
            <a:pPr algn="l" fontAlgn="base">
              <a:spcBef>
                <a:spcPts val="600"/>
              </a:spcBef>
              <a:spcAft>
                <a:spcPts val="600"/>
              </a:spcAft>
              <a:buFont typeface="Arial" panose="020B0604020202020204" pitchFamily="34" charset="0"/>
              <a:buChar char="•"/>
            </a:pPr>
            <a:r>
              <a:rPr lang="en-US" sz="1600" b="0" i="0" dirty="0">
                <a:effectLst/>
                <a:latin typeface="inherit"/>
              </a:rPr>
              <a:t>Includes customer details like ID, name, email, phone, address, city, state, </a:t>
            </a:r>
            <a:r>
              <a:rPr lang="en-US" sz="1600" b="0" i="0" dirty="0" err="1">
                <a:effectLst/>
                <a:latin typeface="inherit"/>
              </a:rPr>
              <a:t>zipcode</a:t>
            </a:r>
            <a:r>
              <a:rPr lang="en-US" sz="1600" b="0" i="0" dirty="0">
                <a:effectLst/>
                <a:latin typeface="inherit"/>
              </a:rPr>
              <a:t>, country, age, and gender.</a:t>
            </a:r>
            <a:br>
              <a:rPr lang="en-US" sz="1600" b="0" i="0" dirty="0">
                <a:effectLst/>
                <a:latin typeface="inherit"/>
              </a:rPr>
            </a:br>
            <a:r>
              <a:rPr lang="en-US" sz="1600" b="0" i="0" dirty="0">
                <a:effectLst/>
                <a:latin typeface="inherit"/>
              </a:rPr>
              <a:t>Customer segments are categorized into Premium, Regular, and New.</a:t>
            </a:r>
          </a:p>
          <a:p>
            <a:pPr algn="l" fontAlgn="base">
              <a:lnSpc>
                <a:spcPts val="1650"/>
              </a:lnSpc>
              <a:spcBef>
                <a:spcPts val="1800"/>
              </a:spcBef>
              <a:spcAft>
                <a:spcPts val="900"/>
              </a:spcAft>
              <a:buNone/>
            </a:pPr>
            <a:r>
              <a:rPr lang="en-US" sz="1600" b="1" i="0" dirty="0">
                <a:effectLst/>
                <a:latin typeface="Inter"/>
              </a:rPr>
              <a:t>Transaction Details:</a:t>
            </a:r>
          </a:p>
          <a:p>
            <a:pPr algn="l" fontAlgn="base">
              <a:spcBef>
                <a:spcPts val="600"/>
              </a:spcBef>
              <a:spcAft>
                <a:spcPts val="600"/>
              </a:spcAft>
              <a:buFont typeface="Arial" panose="020B0604020202020204" pitchFamily="34" charset="0"/>
              <a:buChar char="•"/>
            </a:pPr>
            <a:r>
              <a:rPr lang="en-US" sz="1600" b="0" i="0" dirty="0">
                <a:effectLst/>
                <a:latin typeface="inherit"/>
              </a:rPr>
              <a:t>Transaction-specific data such as transaction ID, last purchase date, total purchases, amount spent, total purchase amount, feedback, shipping method, payment method, and order status.</a:t>
            </a:r>
          </a:p>
          <a:p>
            <a:pPr algn="l" fontAlgn="base">
              <a:lnSpc>
                <a:spcPts val="1650"/>
              </a:lnSpc>
              <a:spcBef>
                <a:spcPts val="1800"/>
              </a:spcBef>
              <a:spcAft>
                <a:spcPts val="900"/>
              </a:spcAft>
              <a:buNone/>
            </a:pPr>
            <a:r>
              <a:rPr lang="en-US" sz="1600" b="1" i="0" dirty="0">
                <a:effectLst/>
                <a:latin typeface="Inter"/>
              </a:rPr>
              <a:t>Product Information:</a:t>
            </a:r>
          </a:p>
          <a:p>
            <a:pPr algn="l" fontAlgn="base">
              <a:spcBef>
                <a:spcPts val="600"/>
              </a:spcBef>
              <a:spcAft>
                <a:spcPts val="600"/>
              </a:spcAft>
              <a:buFont typeface="Arial" panose="020B0604020202020204" pitchFamily="34" charset="0"/>
              <a:buChar char="•"/>
            </a:pPr>
            <a:r>
              <a:rPr lang="en-US" sz="1600" b="0" i="0" dirty="0">
                <a:effectLst/>
                <a:latin typeface="inherit"/>
              </a:rPr>
              <a:t>Contains product-related details such as product category, brand, and type.</a:t>
            </a:r>
            <a:br>
              <a:rPr lang="en-US" sz="1600" b="0" i="0" dirty="0">
                <a:effectLst/>
                <a:latin typeface="inherit"/>
              </a:rPr>
            </a:br>
            <a:r>
              <a:rPr lang="en-US" sz="1600" b="0" i="0" dirty="0">
                <a:effectLst/>
                <a:latin typeface="inherit"/>
              </a:rPr>
              <a:t>Products are categorized into electronics, clothing, grocery, books, and home decor.</a:t>
            </a:r>
          </a:p>
        </p:txBody>
      </p:sp>
    </p:spTree>
    <p:extLst>
      <p:ext uri="{BB962C8B-B14F-4D97-AF65-F5344CB8AC3E}">
        <p14:creationId xmlns:p14="http://schemas.microsoft.com/office/powerpoint/2010/main" val="3974643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0B98925-0550-1AFB-C1DC-02792400FB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pic>
        <p:nvPicPr>
          <p:cNvPr id="4" name="Content Placeholder 3" descr="A white and blue room with blue sky&#10;&#10;AI-generated content may be incorrect.">
            <a:extLst>
              <a:ext uri="{FF2B5EF4-FFF2-40B4-BE49-F238E27FC236}">
                <a16:creationId xmlns:a16="http://schemas.microsoft.com/office/drawing/2014/main" id="{65E3E49D-4659-1981-9BA6-4085B70B5A6B}"/>
              </a:ext>
            </a:extLst>
          </p:cNvPr>
          <p:cNvPicPr>
            <a:picLocks noGrp="1" noChangeAspect="1"/>
          </p:cNvPicPr>
          <p:nvPr>
            <p:ph idx="1"/>
          </p:nvPr>
        </p:nvPicPr>
        <p:blipFill>
          <a:blip r:embed="rId2"/>
          <a:srcRect t="17214" r="431" b="8109"/>
          <a:stretch>
            <a:fillRect/>
          </a:stretch>
        </p:blipFill>
        <p:spPr>
          <a:xfrm>
            <a:off x="-1561" y="10"/>
            <a:ext cx="12191979" cy="6857990"/>
          </a:xfrm>
          <a:prstGeom prst="rect">
            <a:avLst/>
          </a:prstGeom>
        </p:spPr>
      </p:pic>
      <p:sp>
        <p:nvSpPr>
          <p:cNvPr id="15" name="Rectangle 14">
            <a:extLst>
              <a:ext uri="{FF2B5EF4-FFF2-40B4-BE49-F238E27FC236}">
                <a16:creationId xmlns:a16="http://schemas.microsoft.com/office/drawing/2014/main" id="{0CCA9273-E74E-A306-1F74-BEF9EDA30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2462170"/>
          </a:xfrm>
          <a:prstGeom prst="rect">
            <a:avLst/>
          </a:prstGeom>
          <a:gradFill>
            <a:gsLst>
              <a:gs pos="0">
                <a:schemeClr val="bg1">
                  <a:alpha val="0"/>
                </a:schemeClr>
              </a:gs>
              <a:gs pos="48000">
                <a:schemeClr val="bg1">
                  <a:alpha val="17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itle 1">
            <a:extLst>
              <a:ext uri="{FF2B5EF4-FFF2-40B4-BE49-F238E27FC236}">
                <a16:creationId xmlns:a16="http://schemas.microsoft.com/office/drawing/2014/main" id="{610C6E2F-CED4-9700-8D9A-915856069648}"/>
              </a:ext>
            </a:extLst>
          </p:cNvPr>
          <p:cNvSpPr>
            <a:spLocks noGrp="1"/>
          </p:cNvSpPr>
          <p:nvPr>
            <p:ph type="title"/>
          </p:nvPr>
        </p:nvSpPr>
        <p:spPr>
          <a:xfrm>
            <a:off x="320039" y="175147"/>
            <a:ext cx="7978385" cy="916234"/>
          </a:xfrm>
        </p:spPr>
        <p:txBody>
          <a:bodyPr vert="horz" lIns="91440" tIns="45720" rIns="91440" bIns="45720" rtlCol="0" anchor="ctr">
            <a:normAutofit/>
          </a:bodyPr>
          <a:lstStyle/>
          <a:p>
            <a:r>
              <a:rPr lang="en-US" sz="3600" dirty="0"/>
              <a:t>Dataset </a:t>
            </a:r>
          </a:p>
        </p:txBody>
      </p:sp>
      <p:sp>
        <p:nvSpPr>
          <p:cNvPr id="6" name="TextBox 5">
            <a:extLst>
              <a:ext uri="{FF2B5EF4-FFF2-40B4-BE49-F238E27FC236}">
                <a16:creationId xmlns:a16="http://schemas.microsoft.com/office/drawing/2014/main" id="{613581B2-57AE-692A-8A8A-9AC443269F75}"/>
              </a:ext>
            </a:extLst>
          </p:cNvPr>
          <p:cNvSpPr txBox="1"/>
          <p:nvPr/>
        </p:nvSpPr>
        <p:spPr>
          <a:xfrm>
            <a:off x="188537" y="999246"/>
            <a:ext cx="11680282" cy="1487587"/>
          </a:xfrm>
          <a:prstGeom prst="rect">
            <a:avLst/>
          </a:prstGeom>
          <a:solidFill>
            <a:schemeClr val="tx1"/>
          </a:solidFill>
        </p:spPr>
        <p:txBody>
          <a:bodyPr wrap="square">
            <a:spAutoFit/>
          </a:bodyPr>
          <a:lstStyle/>
          <a:p>
            <a:pPr algn="l" fontAlgn="base">
              <a:lnSpc>
                <a:spcPts val="1650"/>
              </a:lnSpc>
              <a:spcAft>
                <a:spcPts val="900"/>
              </a:spcAft>
              <a:buNone/>
            </a:pPr>
            <a:r>
              <a:rPr lang="en-US" b="1" i="0" dirty="0">
                <a:solidFill>
                  <a:schemeClr val="bg1"/>
                </a:solidFill>
                <a:effectLst/>
                <a:latin typeface="Inter"/>
              </a:rPr>
              <a:t>Dataset Description:</a:t>
            </a:r>
          </a:p>
          <a:p>
            <a:pPr algn="l" fontAlgn="base">
              <a:spcBef>
                <a:spcPts val="600"/>
              </a:spcBef>
              <a:spcAft>
                <a:spcPts val="600"/>
              </a:spcAft>
              <a:buFont typeface="Arial" panose="020B0604020202020204" pitchFamily="34" charset="0"/>
              <a:buChar char="•"/>
            </a:pPr>
            <a:r>
              <a:rPr lang="en-US" sz="1600" b="0" i="0" dirty="0">
                <a:solidFill>
                  <a:schemeClr val="bg1"/>
                </a:solidFill>
                <a:effectLst/>
                <a:latin typeface="inherit"/>
              </a:rPr>
              <a:t>The dataset represents retail transactional data. It contains information about customers, their purchases, products, and transaction details. The data includes various attributes such as customer ID, name, email, phone, address, city, state, </a:t>
            </a:r>
            <a:r>
              <a:rPr lang="en-US" sz="1600" b="0" i="0" dirty="0" err="1">
                <a:solidFill>
                  <a:schemeClr val="bg1"/>
                </a:solidFill>
                <a:effectLst/>
                <a:latin typeface="inherit"/>
              </a:rPr>
              <a:t>zipcode</a:t>
            </a:r>
            <a:r>
              <a:rPr lang="en-US" sz="1600" b="0" i="0" dirty="0">
                <a:solidFill>
                  <a:schemeClr val="bg1"/>
                </a:solidFill>
                <a:effectLst/>
                <a:latin typeface="inherit"/>
              </a:rPr>
              <a:t>, country, age, gender, income, customer segment, last purchase date, total purchases, amount spent, product category, product brand, product type, feedback, shipping method, payment method, and order status.</a:t>
            </a:r>
          </a:p>
        </p:txBody>
      </p:sp>
      <p:pic>
        <p:nvPicPr>
          <p:cNvPr id="12" name="Picture 11" descr="A screenshot of a computer screen">
            <a:extLst>
              <a:ext uri="{FF2B5EF4-FFF2-40B4-BE49-F238E27FC236}">
                <a16:creationId xmlns:a16="http://schemas.microsoft.com/office/drawing/2014/main" id="{B201A967-2478-9259-7E7C-4DB370D9FD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536" y="2737514"/>
            <a:ext cx="7607431" cy="3754675"/>
          </a:xfrm>
          <a:prstGeom prst="rect">
            <a:avLst/>
          </a:prstGeom>
        </p:spPr>
      </p:pic>
      <p:pic>
        <p:nvPicPr>
          <p:cNvPr id="16" name="Picture 15" descr="A screenshot of a computer&#10;&#10;AI-generated content may be incorrect.">
            <a:extLst>
              <a:ext uri="{FF2B5EF4-FFF2-40B4-BE49-F238E27FC236}">
                <a16:creationId xmlns:a16="http://schemas.microsoft.com/office/drawing/2014/main" id="{F3BF7ED7-0B0C-1858-803B-D966B41149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66507" y="2762178"/>
            <a:ext cx="1318374" cy="746825"/>
          </a:xfrm>
          <a:prstGeom prst="rect">
            <a:avLst/>
          </a:prstGeom>
        </p:spPr>
      </p:pic>
      <p:sp>
        <p:nvSpPr>
          <p:cNvPr id="18" name="TextBox 17">
            <a:extLst>
              <a:ext uri="{FF2B5EF4-FFF2-40B4-BE49-F238E27FC236}">
                <a16:creationId xmlns:a16="http://schemas.microsoft.com/office/drawing/2014/main" id="{2C0B73EE-CB95-5D64-7C5D-4C9254DA069A}"/>
              </a:ext>
            </a:extLst>
          </p:cNvPr>
          <p:cNvSpPr txBox="1"/>
          <p:nvPr/>
        </p:nvSpPr>
        <p:spPr>
          <a:xfrm>
            <a:off x="7956223" y="2737315"/>
            <a:ext cx="3912596" cy="3754874"/>
          </a:xfrm>
          <a:prstGeom prst="rect">
            <a:avLst/>
          </a:prstGeom>
          <a:solidFill>
            <a:schemeClr val="tx1"/>
          </a:solidFill>
        </p:spPr>
        <p:txBody>
          <a:bodyPr wrap="square">
            <a:spAutoFit/>
          </a:bodyPr>
          <a:lstStyle/>
          <a:p>
            <a:r>
              <a:rPr lang="en-GB" sz="1400" dirty="0">
                <a:solidFill>
                  <a:schemeClr val="bg1"/>
                </a:solidFill>
              </a:rPr>
              <a:t>[302010 rows x 30 columns]</a:t>
            </a:r>
          </a:p>
          <a:p>
            <a:r>
              <a:rPr lang="en-GB" sz="1400" dirty="0">
                <a:solidFill>
                  <a:schemeClr val="bg1"/>
                </a:solidFill>
              </a:rPr>
              <a:t>   </a:t>
            </a:r>
            <a:r>
              <a:rPr lang="en-GB" sz="1400" dirty="0" err="1">
                <a:solidFill>
                  <a:schemeClr val="bg1"/>
                </a:solidFill>
              </a:rPr>
              <a:t>Transaction_ID</a:t>
            </a:r>
            <a:r>
              <a:rPr lang="en-GB" sz="1400" dirty="0">
                <a:solidFill>
                  <a:schemeClr val="bg1"/>
                </a:solidFill>
              </a:rPr>
              <a:t>  </a:t>
            </a:r>
            <a:r>
              <a:rPr lang="en-GB" sz="1400" dirty="0" err="1">
                <a:solidFill>
                  <a:schemeClr val="bg1"/>
                </a:solidFill>
              </a:rPr>
              <a:t>Customer_ID</a:t>
            </a:r>
            <a:r>
              <a:rPr lang="en-GB" sz="1400" dirty="0">
                <a:solidFill>
                  <a:schemeClr val="bg1"/>
                </a:solidFill>
              </a:rPr>
              <a:t>  ... Ratings           products</a:t>
            </a:r>
          </a:p>
          <a:p>
            <a:r>
              <a:rPr lang="en-GB" sz="1400" dirty="0">
                <a:solidFill>
                  <a:schemeClr val="bg1"/>
                </a:solidFill>
              </a:rPr>
              <a:t>0       8691788.0      37249.0  ...     5.0     Cycling shorts</a:t>
            </a:r>
          </a:p>
          <a:p>
            <a:r>
              <a:rPr lang="en-GB" sz="1400" dirty="0">
                <a:solidFill>
                  <a:schemeClr val="bg1"/>
                </a:solidFill>
              </a:rPr>
              <a:t>1       2174773.0      69749.0  ...     4.0         Lenovo Tab</a:t>
            </a:r>
          </a:p>
          <a:p>
            <a:r>
              <a:rPr lang="en-GB" sz="1400" dirty="0">
                <a:solidFill>
                  <a:schemeClr val="bg1"/>
                </a:solidFill>
              </a:rPr>
              <a:t>2       6679610.0      30192.0  ...     2.0   Sports equipment</a:t>
            </a:r>
          </a:p>
          <a:p>
            <a:r>
              <a:rPr lang="en-GB" sz="1400" dirty="0">
                <a:solidFill>
                  <a:schemeClr val="bg1"/>
                </a:solidFill>
              </a:rPr>
              <a:t>3       7232460.0      62101.0  ...     4.0      Utility knife</a:t>
            </a:r>
          </a:p>
          <a:p>
            <a:r>
              <a:rPr lang="en-GB" sz="1400" dirty="0">
                <a:solidFill>
                  <a:schemeClr val="bg1"/>
                </a:solidFill>
              </a:rPr>
              <a:t>4       4983775.0      27901.0  ...     1.0  Chocolate cookies</a:t>
            </a:r>
          </a:p>
          <a:p>
            <a:endParaRPr lang="en-GB" sz="1400" dirty="0">
              <a:solidFill>
                <a:schemeClr val="bg1"/>
              </a:solidFill>
            </a:endParaRPr>
          </a:p>
          <a:p>
            <a:r>
              <a:rPr lang="en-GB" sz="1400" dirty="0">
                <a:solidFill>
                  <a:schemeClr val="bg1"/>
                </a:solidFill>
              </a:rPr>
              <a:t>[5 rows x 30 columns]</a:t>
            </a:r>
          </a:p>
          <a:p>
            <a:r>
              <a:rPr lang="en-GB" sz="1400" dirty="0">
                <a:solidFill>
                  <a:schemeClr val="bg1"/>
                </a:solidFill>
              </a:rPr>
              <a:t>&lt;class '</a:t>
            </a:r>
            <a:r>
              <a:rPr lang="en-GB" sz="1400" dirty="0" err="1">
                <a:solidFill>
                  <a:schemeClr val="bg1"/>
                </a:solidFill>
              </a:rPr>
              <a:t>pandas.core.frame.DataFrame</a:t>
            </a:r>
            <a:r>
              <a:rPr lang="en-GB" sz="1400" dirty="0">
                <a:solidFill>
                  <a:schemeClr val="bg1"/>
                </a:solidFill>
              </a:rPr>
              <a:t>'&gt;</a:t>
            </a:r>
          </a:p>
          <a:p>
            <a:r>
              <a:rPr lang="en-GB" sz="1400" dirty="0" err="1">
                <a:solidFill>
                  <a:schemeClr val="bg1"/>
                </a:solidFill>
              </a:rPr>
              <a:t>RangeIndex</a:t>
            </a:r>
            <a:r>
              <a:rPr lang="en-GB" sz="1400" dirty="0">
                <a:solidFill>
                  <a:schemeClr val="bg1"/>
                </a:solidFill>
              </a:rPr>
              <a:t>: 302010 entries, 0 to 302009</a:t>
            </a:r>
          </a:p>
        </p:txBody>
      </p:sp>
    </p:spTree>
    <p:extLst>
      <p:ext uri="{BB962C8B-B14F-4D97-AF65-F5344CB8AC3E}">
        <p14:creationId xmlns:p14="http://schemas.microsoft.com/office/powerpoint/2010/main" val="3145299934"/>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otalTime>58</TotalTime>
  <Words>529</Words>
  <Application>Microsoft Office PowerPoint</Application>
  <PresentationFormat>Widescreen</PresentationFormat>
  <Paragraphs>40</Paragraphs>
  <Slides>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vt:i4>
      </vt:variant>
    </vt:vector>
  </HeadingPairs>
  <TitlesOfParts>
    <vt:vector size="13" baseType="lpstr">
      <vt:lpstr>Arial</vt:lpstr>
      <vt:lpstr>Calibri</vt:lpstr>
      <vt:lpstr>Calisto MT</vt:lpstr>
      <vt:lpstr>Cambria</vt:lpstr>
      <vt:lpstr>inherit</vt:lpstr>
      <vt:lpstr>Inter</vt:lpstr>
      <vt:lpstr>Univers Condensed</vt:lpstr>
      <vt:lpstr>Univers Condensed (Headings)</vt:lpstr>
      <vt:lpstr>ChronicleVTI</vt:lpstr>
      <vt:lpstr>Introduction</vt:lpstr>
      <vt:lpstr>Project – Customer Purchasing</vt:lpstr>
      <vt:lpstr>PowerPoint Presentation</vt:lpstr>
      <vt:lpstr>Dataset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Management 002061</dc:creator>
  <cp:lastModifiedBy>Management 002061</cp:lastModifiedBy>
  <cp:revision>1</cp:revision>
  <dcterms:created xsi:type="dcterms:W3CDTF">2025-05-19T12:59:50Z</dcterms:created>
  <dcterms:modified xsi:type="dcterms:W3CDTF">2025-05-19T13:58:29Z</dcterms:modified>
</cp:coreProperties>
</file>