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8" r:id="rId2"/>
    <p:sldId id="256" r:id="rId3"/>
    <p:sldId id="259" r:id="rId4"/>
    <p:sldId id="257" r:id="rId5"/>
    <p:sldId id="260" r:id="rId6"/>
    <p:sldId id="261" r:id="rId7"/>
    <p:sldId id="262" r:id="rId8"/>
    <p:sldId id="264" r:id="rId9"/>
    <p:sldId id="287" r:id="rId10"/>
    <p:sldId id="288" r:id="rId11"/>
    <p:sldId id="265" r:id="rId12"/>
    <p:sldId id="289" r:id="rId13"/>
    <p:sldId id="290" r:id="rId14"/>
    <p:sldId id="291" r:id="rId15"/>
    <p:sldId id="266" r:id="rId16"/>
    <p:sldId id="292" r:id="rId17"/>
    <p:sldId id="293" r:id="rId18"/>
    <p:sldId id="294" r:id="rId19"/>
    <p:sldId id="295" r:id="rId20"/>
    <p:sldId id="296" r:id="rId21"/>
    <p:sldId id="301" r:id="rId22"/>
    <p:sldId id="299" r:id="rId23"/>
    <p:sldId id="300" r:id="rId24"/>
    <p:sldId id="268" r:id="rId25"/>
    <p:sldId id="269" r:id="rId26"/>
    <p:sldId id="297" r:id="rId27"/>
    <p:sldId id="263" r:id="rId28"/>
    <p:sldId id="283" r:id="rId29"/>
    <p:sldId id="284" r:id="rId30"/>
    <p:sldId id="285" r:id="rId31"/>
    <p:sldId id="286" r:id="rId32"/>
    <p:sldId id="270" r:id="rId33"/>
    <p:sldId id="271"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4D36B-263A-44CD-B40C-A91E02D73AED}" type="datetimeFigureOut">
              <a:rPr lang="en-GB" smtClean="0"/>
              <a:t>23/05/2025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A85F6-4995-4BE9-91B0-2BED28873218}" type="slidenum">
              <a:rPr lang="en-GB" smtClean="0"/>
              <a:t>‹#›</a:t>
            </a:fld>
            <a:endParaRPr lang="en-GB"/>
          </a:p>
        </p:txBody>
      </p:sp>
    </p:spTree>
    <p:extLst>
      <p:ext uri="{BB962C8B-B14F-4D97-AF65-F5344CB8AC3E}">
        <p14:creationId xmlns:p14="http://schemas.microsoft.com/office/powerpoint/2010/main" val="206649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2A85F6-4995-4BE9-91B0-2BED28873218}" type="slidenum">
              <a:rPr lang="en-GB" smtClean="0"/>
              <a:t>23</a:t>
            </a:fld>
            <a:endParaRPr lang="en-GB"/>
          </a:p>
        </p:txBody>
      </p:sp>
    </p:spTree>
    <p:extLst>
      <p:ext uri="{BB962C8B-B14F-4D97-AF65-F5344CB8AC3E}">
        <p14:creationId xmlns:p14="http://schemas.microsoft.com/office/powerpoint/2010/main" val="357354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Nouman Mehar</a:t>
            </a:r>
          </a:p>
          <a:p>
            <a:pPr indent="-228600">
              <a:lnSpc>
                <a:spcPct val="110000"/>
              </a:lnSpc>
              <a:spcAft>
                <a:spcPts val="600"/>
              </a:spcAft>
              <a:buFont typeface="Arial" panose="020B0604020202020204" pitchFamily="34" charset="0"/>
              <a:buChar char="•"/>
            </a:pPr>
            <a:r>
              <a:rPr lang="en-US" dirty="0"/>
              <a:t>Suneeta Vota</a:t>
            </a:r>
          </a:p>
        </p:txBody>
      </p: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EA31465-0127-E70C-D15D-2FB1D493E53A}"/>
              </a:ext>
            </a:extLst>
          </p:cNvPr>
          <p:cNvPicPr>
            <a:picLocks noChangeAspect="1"/>
          </p:cNvPicPr>
          <p:nvPr/>
        </p:nvPicPr>
        <p:blipFill>
          <a:blip r:embed="rId2"/>
          <a:stretch>
            <a:fillRect/>
          </a:stretch>
        </p:blipFill>
        <p:spPr>
          <a:xfrm>
            <a:off x="1575364" y="736933"/>
            <a:ext cx="9041267" cy="5384124"/>
          </a:xfrm>
          <a:prstGeom prst="rect">
            <a:avLst/>
          </a:prstGeom>
          <a:noFill/>
          <a:ln cap="flat">
            <a:noFill/>
          </a:ln>
        </p:spPr>
      </p:pic>
      <p:sp>
        <p:nvSpPr>
          <p:cNvPr id="3" name="TextBox 5">
            <a:extLst>
              <a:ext uri="{FF2B5EF4-FFF2-40B4-BE49-F238E27FC236}">
                <a16:creationId xmlns:a16="http://schemas.microsoft.com/office/drawing/2014/main" id="{5F944BD2-2EDE-E8A3-B58C-AADE51D8ACBF}"/>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MODEL COMPARISION CHART </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B25-53FE-A961-FE11-4212852C80A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AEA340-84A8-262F-803C-730110CD9C6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448F9F36-17E7-0490-D145-01EF633F7A5C}"/>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8EEAFA36-2DE4-C27D-6EC9-BB70DE132DA5}"/>
              </a:ext>
            </a:extLst>
          </p:cNvPr>
          <p:cNvSpPr txBox="1">
            <a:spLocks/>
          </p:cNvSpPr>
          <p:nvPr/>
        </p:nvSpPr>
        <p:spPr>
          <a:xfrm>
            <a:off x="838203" y="2766215"/>
            <a:ext cx="10515600" cy="942185"/>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Logistic Regression - Balanced</a:t>
            </a:r>
            <a:endParaRPr lang="en-GB" dirty="0">
              <a:latin typeface="Comic Sans MS" pitchFamily="66"/>
            </a:endParaRPr>
          </a:p>
        </p:txBody>
      </p:sp>
    </p:spTree>
    <p:extLst>
      <p:ext uri="{BB962C8B-B14F-4D97-AF65-F5344CB8AC3E}">
        <p14:creationId xmlns:p14="http://schemas.microsoft.com/office/powerpoint/2010/main" val="118843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78691A-8375-70EB-C30F-024166CB8A2E}"/>
              </a:ext>
            </a:extLst>
          </p:cNvPr>
          <p:cNvPicPr>
            <a:picLocks noChangeAspect="1"/>
          </p:cNvPicPr>
          <p:nvPr/>
        </p:nvPicPr>
        <p:blipFill>
          <a:blip r:embed="rId2"/>
          <a:stretch>
            <a:fillRect/>
          </a:stretch>
        </p:blipFill>
        <p:spPr>
          <a:xfrm>
            <a:off x="142756" y="1238792"/>
            <a:ext cx="7126294" cy="5319631"/>
          </a:xfrm>
          <a:prstGeom prst="rect">
            <a:avLst/>
          </a:prstGeom>
          <a:noFill/>
          <a:ln cap="flat">
            <a:noFill/>
          </a:ln>
        </p:spPr>
      </p:pic>
      <p:sp>
        <p:nvSpPr>
          <p:cNvPr id="3" name="TextBox 4">
            <a:extLst>
              <a:ext uri="{FF2B5EF4-FFF2-40B4-BE49-F238E27FC236}">
                <a16:creationId xmlns:a16="http://schemas.microsoft.com/office/drawing/2014/main" id="{7846ADEF-AA8E-D769-293C-CE025E4B3837}"/>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F681A6A6-154B-B19C-948D-08069E3E5392}"/>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7">
            <a:extLst>
              <a:ext uri="{FF2B5EF4-FFF2-40B4-BE49-F238E27FC236}">
                <a16:creationId xmlns:a16="http://schemas.microsoft.com/office/drawing/2014/main" id="{33E49B45-3095-BB3B-3E32-89F2A55A6017}"/>
              </a:ext>
            </a:extLst>
          </p:cNvPr>
          <p:cNvSpPr txBox="1"/>
          <p:nvPr/>
        </p:nvSpPr>
        <p:spPr>
          <a:xfrm>
            <a:off x="7447934" y="1356854"/>
            <a:ext cx="4313800" cy="48179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Value counts: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00B0F0"/>
                </a:solidFill>
                <a:latin typeface="Comic Sans MS" pitchFamily="66"/>
                <a:ea typeface="Calibri" pitchFamily="34"/>
                <a:cs typeface="Times New Roman" pitchFamily="18"/>
              </a:rPr>
              <a:t>Male      187596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FF33CC"/>
                </a:solidFill>
                <a:latin typeface="Comic Sans MS" pitchFamily="66"/>
                <a:ea typeface="Calibri" pitchFamily="34"/>
                <a:cs typeface="Times New Roman" pitchFamily="18"/>
              </a:rPr>
              <a:t>Female    114093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dirty="0">
              <a:solidFill>
                <a:srgbClr val="000000"/>
              </a:solidFill>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This</a:t>
            </a:r>
            <a:r>
              <a:rPr lang="en-GB" sz="1600" b="0" i="0" u="none" strike="noStrike" kern="1200" cap="none" spc="0" baseline="0" dirty="0">
                <a:solidFill>
                  <a:srgbClr val="000000"/>
                </a:solidFill>
                <a:uFillTx/>
                <a:latin typeface="Comic Sans MS" pitchFamily="66"/>
                <a:ea typeface="Calibri" pitchFamily="34"/>
                <a:cs typeface="Times New Roman" pitchFamily="18"/>
              </a:rPr>
              <a:t> evaluates how well the model performs, especially when dealing with </a:t>
            </a:r>
            <a:r>
              <a:rPr lang="en-GB" sz="1600" b="1" i="0" u="none" strike="noStrike" kern="1200" cap="none" spc="0" baseline="0" dirty="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dirty="0">
                <a:solidFill>
                  <a:srgbClr val="000000"/>
                </a:solidFill>
                <a:uFillTx/>
                <a:latin typeface="Comic Sans MS" pitchFamily="66"/>
                <a:ea typeface="Calibri" pitchFamily="34"/>
                <a:cs typeface="Times New Roman" pitchFamily="18"/>
              </a:rPr>
              <a:t>AP = 0.69</a:t>
            </a:r>
            <a:r>
              <a:rPr lang="en-GB" sz="1600" b="0" i="0" u="none" strike="noStrike" kern="1200" cap="none" spc="0" baseline="0" dirty="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dirty="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This is </a:t>
            </a:r>
            <a:r>
              <a:rPr lang="en-GB" sz="1600" b="1" i="0" u="none" strike="noStrike" kern="1200" cap="none" spc="0" baseline="0" dirty="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dirty="0">
                <a:solidFill>
                  <a:srgbClr val="000000"/>
                </a:solidFill>
                <a:uFillTx/>
                <a:latin typeface="Comic Sans MS" pitchFamily="66"/>
                <a:ea typeface="Calibri" pitchFamily="34"/>
                <a:cs typeface="Times New Roman" pitchFamily="18"/>
              </a:rPr>
              <a:t> (which usually gives a low AP</a:t>
            </a:r>
            <a:r>
              <a:rPr lang="en-GB" sz="1600" dirty="0">
                <a:solidFill>
                  <a:srgbClr val="000000"/>
                </a:solidFill>
                <a:latin typeface="Comic Sans MS" pitchFamily="66"/>
                <a:ea typeface="Calibri" pitchFamily="34"/>
                <a:cs typeface="Times New Roman" pitchFamily="18"/>
              </a:rPr>
              <a:t>.</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dirty="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73A8EF3-6A64-A9AB-2FD6-C693D1D66A8A}"/>
              </a:ext>
            </a:extLst>
          </p:cNvPr>
          <p:cNvPicPr>
            <a:picLocks noChangeAspect="1"/>
          </p:cNvPicPr>
          <p:nvPr/>
        </p:nvPicPr>
        <p:blipFill>
          <a:blip r:embed="rId2"/>
          <a:stretch>
            <a:fillRect/>
          </a:stretch>
        </p:blipFill>
        <p:spPr>
          <a:xfrm>
            <a:off x="241081" y="1298804"/>
            <a:ext cx="7045909" cy="5259619"/>
          </a:xfrm>
          <a:prstGeom prst="rect">
            <a:avLst/>
          </a:prstGeom>
          <a:noFill/>
          <a:ln cap="flat">
            <a:noFill/>
          </a:ln>
        </p:spPr>
      </p:pic>
      <p:sp>
        <p:nvSpPr>
          <p:cNvPr id="3" name="TextBox 4">
            <a:extLst>
              <a:ext uri="{FF2B5EF4-FFF2-40B4-BE49-F238E27FC236}">
                <a16:creationId xmlns:a16="http://schemas.microsoft.com/office/drawing/2014/main" id="{29782FD8-4AE9-68DB-6353-1A73D194FE26}"/>
              </a:ext>
            </a:extLst>
          </p:cNvPr>
          <p:cNvSpPr txBox="1"/>
          <p:nvPr/>
        </p:nvSpPr>
        <p:spPr>
          <a:xfrm>
            <a:off x="241081" y="79918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30EC125B-B3EC-BDF0-1106-15150DB03AF8}"/>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6">
            <a:extLst>
              <a:ext uri="{FF2B5EF4-FFF2-40B4-BE49-F238E27FC236}">
                <a16:creationId xmlns:a16="http://schemas.microsoft.com/office/drawing/2014/main" id="{0AE21326-6644-236F-4F94-09C0604DCFF6}"/>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38A3F91-4518-CB1B-9080-06AAA56F6E1C}"/>
              </a:ext>
            </a:extLst>
          </p:cNvPr>
          <p:cNvPicPr>
            <a:picLocks noChangeAspect="1"/>
          </p:cNvPicPr>
          <p:nvPr/>
        </p:nvPicPr>
        <p:blipFill>
          <a:blip r:embed="rId2"/>
          <a:stretch>
            <a:fillRect/>
          </a:stretch>
        </p:blipFill>
        <p:spPr>
          <a:xfrm>
            <a:off x="456505" y="1356850"/>
            <a:ext cx="5858195" cy="4921447"/>
          </a:xfrm>
          <a:prstGeom prst="rect">
            <a:avLst/>
          </a:prstGeom>
          <a:noFill/>
          <a:ln cap="flat">
            <a:noFill/>
          </a:ln>
        </p:spPr>
      </p:pic>
      <p:sp>
        <p:nvSpPr>
          <p:cNvPr id="3" name="TextBox 4">
            <a:extLst>
              <a:ext uri="{FF2B5EF4-FFF2-40B4-BE49-F238E27FC236}">
                <a16:creationId xmlns:a16="http://schemas.microsoft.com/office/drawing/2014/main" id="{3D697FC4-89A9-F9C2-CBB5-E619119D85DC}"/>
              </a:ext>
            </a:extLst>
          </p:cNvPr>
          <p:cNvSpPr txBox="1"/>
          <p:nvPr/>
        </p:nvSpPr>
        <p:spPr>
          <a:xfrm>
            <a:off x="241081"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8DCB13C0-A3F6-5395-2454-FE3854A7B7FE}"/>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11">
            <a:extLst>
              <a:ext uri="{FF2B5EF4-FFF2-40B4-BE49-F238E27FC236}">
                <a16:creationId xmlns:a16="http://schemas.microsoft.com/office/drawing/2014/main" id="{07449290-1619-60BC-FBE4-8C766332C92E}"/>
              </a:ext>
            </a:extLst>
          </p:cNvPr>
          <p:cNvSpPr txBox="1"/>
          <p:nvPr/>
        </p:nvSpPr>
        <p:spPr>
          <a:xfrm>
            <a:off x="7270952" y="1356850"/>
            <a:ext cx="4404847" cy="47089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The model is </a:t>
            </a:r>
            <a:r>
              <a:rPr lang="en-GB" sz="2000" b="1" i="0" u="none" strike="noStrike" kern="0" cap="none" spc="0" baseline="0" dirty="0">
                <a:solidFill>
                  <a:srgbClr val="000000"/>
                </a:solidFill>
                <a:uFillTx/>
                <a:latin typeface="Aptos"/>
              </a:rPr>
              <a:t>heavily biased toward predicting “Female (1)”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It </a:t>
            </a:r>
            <a:r>
              <a:rPr lang="en-GB" sz="2000" b="1" i="0" u="none" strike="noStrike" kern="0" cap="none" spc="0" baseline="0" dirty="0">
                <a:solidFill>
                  <a:srgbClr val="000000"/>
                </a:solidFill>
                <a:uFillTx/>
                <a:latin typeface="Aptos"/>
              </a:rPr>
              <a:t>correctly identifies most females</a:t>
            </a:r>
            <a:r>
              <a:rPr lang="en-GB" sz="2000" b="0" i="0" u="none" strike="noStrike" kern="0" cap="none" spc="0" baseline="0" dirty="0">
                <a:solidFill>
                  <a:srgbClr val="000000"/>
                </a:solidFill>
                <a:uFillTx/>
                <a:latin typeface="Aptos"/>
              </a:rPr>
              <a:t>, but </a:t>
            </a:r>
            <a:r>
              <a:rPr lang="en-GB" sz="2000" b="1" i="0" u="none" strike="noStrike" kern="0" cap="none" spc="0" baseline="0" dirty="0">
                <a:solidFill>
                  <a:srgbClr val="000000"/>
                </a:solidFill>
                <a:uFillTx/>
                <a:latin typeface="Aptos"/>
              </a:rPr>
              <a:t>struggles with males</a:t>
            </a:r>
            <a:r>
              <a:rPr lang="en-GB" sz="2000" b="0" i="0" u="none" strike="noStrike" kern="0" cap="none" spc="0" baseline="0" dirty="0">
                <a:solidFill>
                  <a:srgbClr val="000000"/>
                </a:solidFill>
                <a:uFillTx/>
                <a:latin typeface="Aptos"/>
              </a:rPr>
              <a:t> — often misclassifying them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Out of </a:t>
            </a:r>
            <a:r>
              <a:rPr lang="en-GB" sz="2000" b="1" i="0" u="none" strike="noStrike" kern="0" cap="none" spc="0" baseline="0" dirty="0">
                <a:solidFill>
                  <a:srgbClr val="000000"/>
                </a:solidFill>
                <a:uFillTx/>
                <a:latin typeface="Aptos"/>
              </a:rPr>
              <a:t>22,819 actual males</a:t>
            </a:r>
            <a:r>
              <a:rPr lang="en-GB" sz="2000" b="0" i="0" u="none" strike="noStrike" kern="0" cap="none" spc="0" baseline="0" dirty="0">
                <a:solidFill>
                  <a:srgbClr val="000000"/>
                </a:solidFill>
                <a:uFillTx/>
                <a:latin typeface="Aptos"/>
              </a:rPr>
              <a:t>, only </a:t>
            </a:r>
            <a:r>
              <a:rPr lang="en-GB" sz="2000" b="1" i="0" u="none" strike="noStrike" kern="0" cap="none" spc="0" baseline="0" dirty="0">
                <a:solidFill>
                  <a:srgbClr val="000000"/>
                </a:solidFill>
                <a:uFillTx/>
                <a:latin typeface="Aptos"/>
              </a:rPr>
              <a:t>3,485 were correctly predicted</a:t>
            </a:r>
            <a:r>
              <a:rPr lang="en-GB" sz="2000" b="0" i="0" u="none" strike="noStrike" kern="0" cap="none" spc="0" baseline="0" dirty="0">
                <a:solidFill>
                  <a:srgbClr val="000000"/>
                </a:solidFill>
                <a:uFillTx/>
                <a:latin typeface="Aptos"/>
              </a:rPr>
              <a:t> → that’s </a:t>
            </a:r>
            <a:r>
              <a:rPr lang="en-GB" sz="2000" b="1" i="0" u="none" strike="noStrike" kern="0" cap="none" spc="0" baseline="0" dirty="0">
                <a:solidFill>
                  <a:srgbClr val="000000"/>
                </a:solidFill>
                <a:uFillTx/>
                <a:latin typeface="Aptos"/>
              </a:rPr>
              <a:t>very poor performance for class 0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dirty="0">
                <a:solidFill>
                  <a:srgbClr val="4E95D9"/>
                </a:solidFill>
                <a:uFillTx/>
                <a:latin typeface="Comic Sans MS" pitchFamily="66"/>
              </a:rPr>
              <a:t>The model is much better at identifying </a:t>
            </a:r>
            <a:r>
              <a:rPr lang="en-GB" sz="2000" b="1" i="0" u="none" strike="noStrike" kern="1200" cap="none" spc="0" baseline="0" dirty="0">
                <a:solidFill>
                  <a:srgbClr val="4E95D9"/>
                </a:solidFill>
                <a:uFillTx/>
                <a:latin typeface="Comic Sans MS" pitchFamily="66"/>
              </a:rPr>
              <a:t>Female (1)</a:t>
            </a:r>
            <a:r>
              <a:rPr lang="en-GB" sz="2000" b="0" i="0" u="none" strike="noStrike" kern="1200" cap="none" spc="0" baseline="0" dirty="0">
                <a:solidFill>
                  <a:srgbClr val="4E95D9"/>
                </a:solidFill>
                <a:uFillTx/>
                <a:latin typeface="Comic Sans MS" pitchFamily="66"/>
              </a:rPr>
              <a:t> than </a:t>
            </a:r>
            <a:r>
              <a:rPr lang="en-GB" sz="2000" b="1" i="0" u="none" strike="noStrike" kern="1200" cap="none" spc="0" baseline="0" dirty="0">
                <a:solidFill>
                  <a:srgbClr val="4E95D9"/>
                </a:solidFill>
                <a:uFillTx/>
                <a:latin typeface="Comic Sans MS" pitchFamily="66"/>
              </a:rPr>
              <a:t>Male (0)</a:t>
            </a:r>
            <a:endParaRPr lang="en-GB" sz="2000" b="0" i="0" u="none" strike="noStrike" kern="1200" cap="none" spc="0" baseline="0" dirty="0">
              <a:solidFill>
                <a:srgbClr val="4E95D9"/>
              </a:solidFill>
              <a:uFillTx/>
              <a:latin typeface="Comic Sans MS" pitchFamily="66"/>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E79-F219-E651-B5DE-62D244AA80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6FE663-13C8-AB1D-4558-34B22AC01E4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17D1B801-6E05-14F8-7444-881FF9CA67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6C5B2DDB-8E1A-2DA9-54B1-3E3C8B72A989}"/>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Random Forest</a:t>
            </a:r>
            <a:endParaRPr lang="en-GB" dirty="0">
              <a:latin typeface="Comic Sans MS" pitchFamily="66"/>
            </a:endParaRPr>
          </a:p>
        </p:txBody>
      </p:sp>
    </p:spTree>
    <p:extLst>
      <p:ext uri="{BB962C8B-B14F-4D97-AF65-F5344CB8AC3E}">
        <p14:creationId xmlns:p14="http://schemas.microsoft.com/office/powerpoint/2010/main" val="12730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D3B0F3-3C36-E86F-8F2D-7D3D97A4EBF2}"/>
              </a:ext>
            </a:extLst>
          </p:cNvPr>
          <p:cNvPicPr>
            <a:picLocks noChangeAspect="1"/>
          </p:cNvPicPr>
          <p:nvPr/>
        </p:nvPicPr>
        <p:blipFill>
          <a:blip r:embed="rId2"/>
          <a:stretch>
            <a:fillRect/>
          </a:stretch>
        </p:blipFill>
        <p:spPr>
          <a:xfrm>
            <a:off x="241081" y="1194800"/>
            <a:ext cx="9006840" cy="5363623"/>
          </a:xfrm>
          <a:prstGeom prst="rect">
            <a:avLst/>
          </a:prstGeom>
          <a:noFill/>
          <a:ln cap="flat">
            <a:noFill/>
          </a:ln>
        </p:spPr>
      </p:pic>
      <p:sp>
        <p:nvSpPr>
          <p:cNvPr id="3" name="TextBox 4">
            <a:extLst>
              <a:ext uri="{FF2B5EF4-FFF2-40B4-BE49-F238E27FC236}">
                <a16:creationId xmlns:a16="http://schemas.microsoft.com/office/drawing/2014/main" id="{1C3DF4B1-64D7-182B-D5E0-747D9A8B1C1B}"/>
              </a:ext>
            </a:extLst>
          </p:cNvPr>
          <p:cNvSpPr txBox="1"/>
          <p:nvPr/>
        </p:nvSpPr>
        <p:spPr>
          <a:xfrm>
            <a:off x="241080" y="747187"/>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Feature Importance Plot - This will show which features are driving the model's predictions</a:t>
            </a:r>
          </a:p>
        </p:txBody>
      </p:sp>
      <p:sp>
        <p:nvSpPr>
          <p:cNvPr id="4" name="TextBox 5">
            <a:extLst>
              <a:ext uri="{FF2B5EF4-FFF2-40B4-BE49-F238E27FC236}">
                <a16:creationId xmlns:a16="http://schemas.microsoft.com/office/drawing/2014/main" id="{7C35B499-91E3-78DD-1935-716353960D37}"/>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FE76DC0E-7091-A45A-1664-9B8058AF516B}"/>
              </a:ext>
            </a:extLst>
          </p:cNvPr>
          <p:cNvSpPr txBox="1"/>
          <p:nvPr/>
        </p:nvSpPr>
        <p:spPr>
          <a:xfrm>
            <a:off x="9247921" y="1474835"/>
            <a:ext cx="2702993" cy="48208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ranks features based on their importance in the Random Forest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Higher values mean the feature contributes more to the model's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The most important features are:</a:t>
            </a: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Zipcode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Customer_ID</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Total_Amount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FDA3A6-5088-2F61-6238-CB0375D8C60D}"/>
              </a:ext>
            </a:extLst>
          </p:cNvPr>
          <p:cNvPicPr>
            <a:picLocks noChangeAspect="1"/>
          </p:cNvPicPr>
          <p:nvPr/>
        </p:nvPicPr>
        <p:blipFill>
          <a:blip r:embed="rId2"/>
          <a:stretch>
            <a:fillRect/>
          </a:stretch>
        </p:blipFill>
        <p:spPr>
          <a:xfrm>
            <a:off x="177366" y="1110163"/>
            <a:ext cx="7167332" cy="5581003"/>
          </a:xfrm>
          <a:prstGeom prst="rect">
            <a:avLst/>
          </a:prstGeom>
          <a:noFill/>
          <a:ln cap="flat">
            <a:noFill/>
          </a:ln>
        </p:spPr>
      </p:pic>
      <p:sp>
        <p:nvSpPr>
          <p:cNvPr id="3" name="TextBox 4">
            <a:extLst>
              <a:ext uri="{FF2B5EF4-FFF2-40B4-BE49-F238E27FC236}">
                <a16:creationId xmlns:a16="http://schemas.microsoft.com/office/drawing/2014/main" id="{340C908C-0185-358B-B560-5DFEB58C8585}"/>
              </a:ext>
            </a:extLst>
          </p:cNvPr>
          <p:cNvSpPr txBox="1"/>
          <p:nvPr/>
        </p:nvSpPr>
        <p:spPr>
          <a:xfrm>
            <a:off x="177366" y="71004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79626E3E-68EB-EF1B-91E1-21516B9CEAA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C49C8924-E8F7-6954-9F4F-12E082B8CD2E}"/>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387E5F2-1392-74A5-155F-1BEB16D27FA1}"/>
              </a:ext>
            </a:extLst>
          </p:cNvPr>
          <p:cNvPicPr>
            <a:picLocks noChangeAspect="1"/>
          </p:cNvPicPr>
          <p:nvPr/>
        </p:nvPicPr>
        <p:blipFill>
          <a:blip r:embed="rId2"/>
          <a:stretch>
            <a:fillRect/>
          </a:stretch>
        </p:blipFill>
        <p:spPr>
          <a:xfrm>
            <a:off x="282787" y="1160611"/>
            <a:ext cx="7047189" cy="5411236"/>
          </a:xfrm>
          <a:prstGeom prst="rect">
            <a:avLst/>
          </a:prstGeom>
          <a:noFill/>
          <a:ln cap="flat">
            <a:noFill/>
          </a:ln>
        </p:spPr>
      </p:pic>
      <p:sp>
        <p:nvSpPr>
          <p:cNvPr id="3" name="TextBox 4">
            <a:extLst>
              <a:ext uri="{FF2B5EF4-FFF2-40B4-BE49-F238E27FC236}">
                <a16:creationId xmlns:a16="http://schemas.microsoft.com/office/drawing/2014/main" id="{C3413D41-8DDB-86DC-5FF4-3724DC64D176}"/>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2AA88E7D-1939-78A6-CA94-D295DF7A83E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7">
            <a:extLst>
              <a:ext uri="{FF2B5EF4-FFF2-40B4-BE49-F238E27FC236}">
                <a16:creationId xmlns:a16="http://schemas.microsoft.com/office/drawing/2014/main" id="{CAA08D7C-661C-F9E9-91EE-5CBD92F8A542}"/>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A87A726-33BA-1475-C9FE-0E0411556889}"/>
              </a:ext>
            </a:extLst>
          </p:cNvPr>
          <p:cNvPicPr>
            <a:picLocks noChangeAspect="1"/>
          </p:cNvPicPr>
          <p:nvPr/>
        </p:nvPicPr>
        <p:blipFill>
          <a:blip r:embed="rId2"/>
          <a:stretch>
            <a:fillRect/>
          </a:stretch>
        </p:blipFill>
        <p:spPr>
          <a:xfrm>
            <a:off x="0" y="1188436"/>
            <a:ext cx="7765240" cy="5369987"/>
          </a:xfrm>
          <a:prstGeom prst="rect">
            <a:avLst/>
          </a:prstGeom>
          <a:noFill/>
          <a:ln cap="flat">
            <a:noFill/>
          </a:ln>
        </p:spPr>
      </p:pic>
      <p:sp>
        <p:nvSpPr>
          <p:cNvPr id="3" name="TextBox 4">
            <a:extLst>
              <a:ext uri="{FF2B5EF4-FFF2-40B4-BE49-F238E27FC236}">
                <a16:creationId xmlns:a16="http://schemas.microsoft.com/office/drawing/2014/main" id="{7CEBB9AC-80F2-4B9F-C6EA-8F48AFC93CE8}"/>
              </a:ext>
            </a:extLst>
          </p:cNvPr>
          <p:cNvSpPr txBox="1"/>
          <p:nvPr/>
        </p:nvSpPr>
        <p:spPr>
          <a:xfrm>
            <a:off x="414497" y="833184"/>
            <a:ext cx="11536417"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Misclassification Analysis - bar chart of correct vs. incorrect predictions</a:t>
            </a:r>
          </a:p>
        </p:txBody>
      </p:sp>
      <p:sp>
        <p:nvSpPr>
          <p:cNvPr id="4" name="TextBox 5">
            <a:extLst>
              <a:ext uri="{FF2B5EF4-FFF2-40B4-BE49-F238E27FC236}">
                <a16:creationId xmlns:a16="http://schemas.microsoft.com/office/drawing/2014/main" id="{735E0AF6-850F-D8CC-AEC8-9DAE2FB6019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8">
            <a:extLst>
              <a:ext uri="{FF2B5EF4-FFF2-40B4-BE49-F238E27FC236}">
                <a16:creationId xmlns:a16="http://schemas.microsoft.com/office/drawing/2014/main" id="{EA17D7C2-5139-37BE-4929-4D80A1E60B76}"/>
              </a:ext>
            </a:extLst>
          </p:cNvPr>
          <p:cNvSpPr txBox="1"/>
          <p:nvPr/>
        </p:nvSpPr>
        <p:spPr>
          <a:xfrm>
            <a:off x="7765240" y="1592829"/>
            <a:ext cx="4033473" cy="44319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Correct Predictions</a:t>
            </a:r>
            <a:r>
              <a:rPr lang="en-GB" sz="1600" b="0" i="0" u="none" strike="noStrike" kern="1200" cap="none" spc="0" baseline="0">
                <a:solidFill>
                  <a:srgbClr val="000000"/>
                </a:solidFill>
                <a:uFillTx/>
                <a:latin typeface="Comic Sans MS" pitchFamily="66"/>
              </a:rPr>
              <a:t>: Represented by the left bar, with a height around </a:t>
            </a:r>
            <a:r>
              <a:rPr lang="en-GB" sz="1600" b="1" i="0" u="none" strike="noStrike" kern="1200" cap="none" spc="0" baseline="0">
                <a:solidFill>
                  <a:srgbClr val="000000"/>
                </a:solidFill>
                <a:uFillTx/>
                <a:latin typeface="Comic Sans MS" pitchFamily="66"/>
              </a:rPr>
              <a:t>36,000</a:t>
            </a:r>
            <a:r>
              <a:rPr lang="en-GB" sz="1600" b="0" i="0" u="none" strike="noStrike" kern="1200" cap="none" spc="0" baseline="0">
                <a:solidFill>
                  <a:srgbClr val="000000"/>
                </a:solidFill>
                <a:uFillTx/>
                <a:latin typeface="Comic Sans MS" pitchFamily="66"/>
              </a:rPr>
              <a:t>. This indicates the number of samples where the Random Forest model predicted gender correctly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Incorrect Predictions</a:t>
            </a:r>
            <a:r>
              <a:rPr lang="en-GB" sz="1600" b="0" i="0" u="none" strike="noStrike" kern="1200" cap="none" spc="0" baseline="0">
                <a:solidFill>
                  <a:srgbClr val="000000"/>
                </a:solidFill>
                <a:uFillTx/>
                <a:latin typeface="Comic Sans MS" pitchFamily="66"/>
              </a:rPr>
              <a:t>: Represented by the right bar, with a height around </a:t>
            </a:r>
            <a:r>
              <a:rPr lang="en-GB" sz="1600" b="1" i="0" u="none" strike="noStrike" kern="1200" cap="none" spc="0" baseline="0">
                <a:solidFill>
                  <a:srgbClr val="000000"/>
                </a:solidFill>
                <a:uFillTx/>
                <a:latin typeface="Comic Sans MS" pitchFamily="66"/>
              </a:rPr>
              <a:t>24,000</a:t>
            </a:r>
            <a:r>
              <a:rPr lang="en-GB" sz="1600" b="0" i="0" u="none" strike="noStrike" kern="1200" cap="none" spc="0" baseline="0">
                <a:solidFill>
                  <a:srgbClr val="000000"/>
                </a:solidFill>
                <a:uFillTx/>
                <a:latin typeface="Comic Sans MS" pitchFamily="66"/>
              </a:rPr>
              <a:t>. This indicates the number of misclassified samples—i.e., where the predicted gender did not match the actual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rPr>
              <a:t>The Random Forest model made </a:t>
            </a:r>
            <a:r>
              <a:rPr lang="en-GB" sz="1600" b="1" i="0" u="none" strike="noStrike" kern="1200" cap="none" spc="0" baseline="0">
                <a:solidFill>
                  <a:srgbClr val="000000"/>
                </a:solidFill>
                <a:uFillTx/>
                <a:latin typeface="Comic Sans MS" pitchFamily="66"/>
              </a:rPr>
              <a:t>more correct predictions than incorrect ones</a:t>
            </a:r>
            <a:r>
              <a:rPr lang="en-GB" sz="1600" b="0" i="0" u="none" strike="noStrike" kern="1200" cap="none" spc="0" baseline="0">
                <a:solidFill>
                  <a:srgbClr val="000000"/>
                </a:solidFill>
                <a:uFillTx/>
                <a:latin typeface="Comic Sans MS" pitchFamily="66"/>
              </a:rPr>
              <a:t>, suggesting it performs reasonably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t>Project – Customer Purchasing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CD77F6-B597-0F67-74F2-30588F946086}"/>
              </a:ext>
            </a:extLst>
          </p:cNvPr>
          <p:cNvPicPr>
            <a:picLocks noChangeAspect="1"/>
          </p:cNvPicPr>
          <p:nvPr/>
        </p:nvPicPr>
        <p:blipFill>
          <a:blip r:embed="rId2"/>
          <a:stretch>
            <a:fillRect/>
          </a:stretch>
        </p:blipFill>
        <p:spPr>
          <a:xfrm>
            <a:off x="303490" y="1027629"/>
            <a:ext cx="7515343" cy="5616308"/>
          </a:xfrm>
          <a:prstGeom prst="rect">
            <a:avLst/>
          </a:prstGeom>
          <a:noFill/>
          <a:ln cap="flat">
            <a:noFill/>
          </a:ln>
        </p:spPr>
      </p:pic>
      <p:sp>
        <p:nvSpPr>
          <p:cNvPr id="3" name="TextBox 4">
            <a:extLst>
              <a:ext uri="{FF2B5EF4-FFF2-40B4-BE49-F238E27FC236}">
                <a16:creationId xmlns:a16="http://schemas.microsoft.com/office/drawing/2014/main" id="{ACEB761E-ED72-BE99-D249-6C85EA3911D8}"/>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235DB11C-ED42-1D9F-395A-1A015A2E3D00}"/>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4">
            <a:extLst>
              <a:ext uri="{FF2B5EF4-FFF2-40B4-BE49-F238E27FC236}">
                <a16:creationId xmlns:a16="http://schemas.microsoft.com/office/drawing/2014/main" id="{9D963EDA-96BD-F0DE-CA30-980A3B593E4F}"/>
              </a:ext>
            </a:extLst>
          </p:cNvPr>
          <p:cNvSpPr txBox="1"/>
          <p:nvPr/>
        </p:nvSpPr>
        <p:spPr>
          <a:xfrm>
            <a:off x="7800020" y="1161351"/>
            <a:ext cx="4005309" cy="56015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0" i="0" u="none" strike="noStrike" kern="1200" cap="none" spc="0" baseline="0" dirty="0">
                <a:solidFill>
                  <a:srgbClr val="000000"/>
                </a:solidFill>
                <a:uFillTx/>
                <a:latin typeface="Comic Sans MS" pitchFamily="66"/>
              </a:rPr>
              <a:t>The </a:t>
            </a:r>
            <a:r>
              <a:rPr lang="en-GB" sz="1700" b="1" i="0" u="none" strike="noStrike" kern="1200" cap="none" spc="0" baseline="0" dirty="0">
                <a:solidFill>
                  <a:srgbClr val="000000"/>
                </a:solidFill>
                <a:uFillTx/>
                <a:latin typeface="Comic Sans MS" pitchFamily="66"/>
              </a:rPr>
              <a:t>confusion matrix</a:t>
            </a:r>
            <a:r>
              <a:rPr lang="en-GB" sz="1700" b="0" i="0" u="none" strike="noStrike" kern="1200" cap="none" spc="0" baseline="0" dirty="0">
                <a:solidFill>
                  <a:srgbClr val="000000"/>
                </a:solidFill>
                <a:uFillTx/>
                <a:latin typeface="Comic Sans MS" pitchFamily="66"/>
              </a:rPr>
              <a:t> shows the performance of the </a:t>
            </a:r>
            <a:r>
              <a:rPr lang="en-GB" sz="1700" b="1" i="0" u="none" strike="noStrike" kern="1200" cap="none" spc="0" baseline="0" dirty="0">
                <a:solidFill>
                  <a:srgbClr val="000000"/>
                </a:solidFill>
                <a:uFillTx/>
                <a:latin typeface="Comic Sans MS" pitchFamily="66"/>
              </a:rPr>
              <a:t>Random Forest</a:t>
            </a:r>
            <a:r>
              <a:rPr lang="en-GB" sz="1700" b="0" i="0" u="none" strike="noStrike" kern="1200" cap="none" spc="0" baseline="0" dirty="0">
                <a:solidFill>
                  <a:srgbClr val="000000"/>
                </a:solidFill>
                <a:uFillTx/>
                <a:latin typeface="Comic Sans MS" pitchFamily="66"/>
              </a:rPr>
              <a:t> model on gender classification where: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0 = Male</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1 = Female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Positives (TP)</a:t>
            </a:r>
            <a:r>
              <a:rPr lang="en-GB" sz="1700" b="0" i="0" u="none" strike="noStrike" kern="1200" cap="none" spc="0" baseline="0" dirty="0">
                <a:solidFill>
                  <a:srgbClr val="3B7D23"/>
                </a:solidFill>
                <a:uFillTx/>
                <a:latin typeface="Comic Sans MS" pitchFamily="66"/>
              </a:rPr>
              <a:t>: 32,393 — Female 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Negatives (TN)</a:t>
            </a:r>
            <a:r>
              <a:rPr lang="en-GB" sz="1700" b="0" i="0" u="none" strike="noStrike" kern="1200" cap="none" spc="0" baseline="0" dirty="0">
                <a:solidFill>
                  <a:srgbClr val="3B7D23"/>
                </a:solidFill>
                <a:uFillTx/>
                <a:latin typeface="Comic Sans MS" pitchFamily="66"/>
              </a:rPr>
              <a:t>: 3,485 — Male 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Positives (FP)</a:t>
            </a:r>
            <a:r>
              <a:rPr lang="en-GB" sz="1700" b="0" i="0" u="none" strike="noStrike" kern="1200" cap="none" spc="0" baseline="0" dirty="0">
                <a:solidFill>
                  <a:srgbClr val="C04F15"/>
                </a:solidFill>
                <a:uFillTx/>
                <a:latin typeface="Comic Sans MS" pitchFamily="66"/>
              </a:rPr>
              <a:t>: 19,334 — Male incorrectly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Negatives (FN)</a:t>
            </a:r>
            <a:r>
              <a:rPr lang="en-GB" sz="1700" b="0" i="0" u="none" strike="noStrike" kern="1200" cap="none" spc="0" baseline="0" dirty="0">
                <a:solidFill>
                  <a:srgbClr val="C04F15"/>
                </a:solidFill>
                <a:uFillTx/>
                <a:latin typeface="Comic Sans MS" pitchFamily="66"/>
              </a:rPr>
              <a:t>: 5,126 — Female incorrectly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High accuracy for Females: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86.3%</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Poor performance for 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15.3%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C9323-919E-6193-0A5A-1D4DD624A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42958-8F0A-E58D-8029-57E585E8115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01E0BA-A776-F01D-CDB4-8626DAB7E3B4}"/>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994F0712-BD2B-4884-0DF1-D1F8EF9459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F635E8C-00B4-3E85-4ECF-8C6A760D2264}"/>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dirty="0">
                <a:latin typeface="Comic Sans MS" pitchFamily="66"/>
              </a:rPr>
              <a:t>KNN k=3</a:t>
            </a:r>
          </a:p>
        </p:txBody>
      </p:sp>
    </p:spTree>
    <p:extLst>
      <p:ext uri="{BB962C8B-B14F-4D97-AF65-F5344CB8AC3E}">
        <p14:creationId xmlns:p14="http://schemas.microsoft.com/office/powerpoint/2010/main" val="102459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92EEF-6B80-F034-965F-A310B9220125}"/>
              </a:ext>
            </a:extLst>
          </p:cNvPr>
          <p:cNvPicPr>
            <a:picLocks noChangeAspect="1"/>
          </p:cNvPicPr>
          <p:nvPr/>
        </p:nvPicPr>
        <p:blipFill>
          <a:blip r:embed="rId2"/>
          <a:stretch>
            <a:fillRect/>
          </a:stretch>
        </p:blipFill>
        <p:spPr>
          <a:xfrm>
            <a:off x="194282" y="1327355"/>
            <a:ext cx="6161918" cy="5043948"/>
          </a:xfrm>
          <a:prstGeom prst="rect">
            <a:avLst/>
          </a:prstGeom>
        </p:spPr>
      </p:pic>
      <p:sp>
        <p:nvSpPr>
          <p:cNvPr id="4" name="TextBox 4">
            <a:extLst>
              <a:ext uri="{FF2B5EF4-FFF2-40B4-BE49-F238E27FC236}">
                <a16:creationId xmlns:a16="http://schemas.microsoft.com/office/drawing/2014/main" id="{CBD40FC8-02B8-57E8-0313-D9631032FADF}"/>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5" name="TextBox 5">
            <a:extLst>
              <a:ext uri="{FF2B5EF4-FFF2-40B4-BE49-F238E27FC236}">
                <a16:creationId xmlns:a16="http://schemas.microsoft.com/office/drawing/2014/main" id="{1C22CB9C-5DD2-1BEA-339B-F96DAEC3F82D}"/>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6" name="TextBox 5">
            <a:extLst>
              <a:ext uri="{FF2B5EF4-FFF2-40B4-BE49-F238E27FC236}">
                <a16:creationId xmlns:a16="http://schemas.microsoft.com/office/drawing/2014/main" id="{B22F49FF-DB19-C996-03B4-27CB466E2F1B}"/>
              </a:ext>
            </a:extLst>
          </p:cNvPr>
          <p:cNvSpPr txBox="1"/>
          <p:nvPr/>
        </p:nvSpPr>
        <p:spPr>
          <a:xfrm>
            <a:off x="6592529" y="1386347"/>
            <a:ext cx="4999703" cy="3170099"/>
          </a:xfrm>
          <a:prstGeom prst="rect">
            <a:avLst/>
          </a:prstGeom>
          <a:noFill/>
        </p:spPr>
        <p:txBody>
          <a:bodyPr wrap="square" rtlCol="0">
            <a:spAutoFit/>
          </a:bodyPr>
          <a:lstStyle/>
          <a:p>
            <a:r>
              <a:rPr lang="en-GB" sz="2000" b="1" dirty="0">
                <a:latin typeface="Comic Sans MS" panose="030F0702030302020204" pitchFamily="66" charset="0"/>
              </a:rPr>
              <a:t>Accuracy:</a:t>
            </a:r>
            <a:r>
              <a:rPr lang="en-GB" sz="2000" dirty="0">
                <a:latin typeface="Comic Sans MS" panose="030F0702030302020204" pitchFamily="66" charset="0"/>
              </a:rPr>
              <a:t> </a:t>
            </a:r>
            <a:r>
              <a:rPr lang="en-GB" sz="2000" b="1" dirty="0">
                <a:latin typeface="Comic Sans MS" panose="030F0702030302020204" pitchFamily="66" charset="0"/>
              </a:rPr>
              <a:t>55%</a:t>
            </a:r>
            <a:br>
              <a:rPr lang="en-GB" sz="2000" dirty="0">
                <a:latin typeface="Comic Sans MS" panose="030F0702030302020204" pitchFamily="66" charset="0"/>
              </a:rPr>
            </a:br>
            <a:r>
              <a:rPr lang="en-GB" sz="2000" dirty="0">
                <a:latin typeface="Comic Sans MS" panose="030F0702030302020204" pitchFamily="66" charset="0"/>
              </a:rPr>
              <a:t>This means the model predicted the correct gender </a:t>
            </a:r>
            <a:r>
              <a:rPr lang="en-GB" sz="2000" b="1" dirty="0">
                <a:latin typeface="Comic Sans MS" panose="030F0702030302020204" pitchFamily="66" charset="0"/>
              </a:rPr>
              <a:t>55% of the time</a:t>
            </a:r>
            <a:r>
              <a:rPr lang="en-GB" sz="2000" dirty="0">
                <a:latin typeface="Comic Sans MS" panose="030F0702030302020204" pitchFamily="66" charset="0"/>
              </a:rPr>
              <a:t> on the test set.</a:t>
            </a:r>
          </a:p>
          <a:p>
            <a:endParaRPr lang="en-GB" sz="2000" dirty="0">
              <a:latin typeface="Comic Sans MS" panose="030F0702030302020204" pitchFamily="66" charset="0"/>
            </a:endParaRPr>
          </a:p>
          <a:p>
            <a:r>
              <a:rPr lang="en-GB" sz="2000" dirty="0">
                <a:latin typeface="Comic Sans MS" panose="030F0702030302020204" pitchFamily="66" charset="0"/>
              </a:rPr>
              <a:t>This shows the model is </a:t>
            </a:r>
            <a:r>
              <a:rPr lang="en-GB" sz="2000" b="1" dirty="0">
                <a:latin typeface="Comic Sans MS" panose="030F0702030302020204" pitchFamily="66" charset="0"/>
              </a:rPr>
              <a:t>relatively balanced</a:t>
            </a:r>
            <a:r>
              <a:rPr lang="en-GB" sz="2000" dirty="0">
                <a:latin typeface="Comic Sans MS" panose="030F0702030302020204" pitchFamily="66" charset="0"/>
              </a:rPr>
              <a:t>, but its predictive power is </a:t>
            </a:r>
            <a:r>
              <a:rPr lang="en-GB" sz="2000" b="1" dirty="0">
                <a:latin typeface="Comic Sans MS" panose="030F0702030302020204" pitchFamily="66" charset="0"/>
              </a:rPr>
              <a:t>weak for both classes</a:t>
            </a:r>
            <a:r>
              <a:rPr lang="en-GB" sz="2000" dirty="0">
                <a:latin typeface="Comic Sans MS" panose="030F0702030302020204" pitchFamily="66" charset="0"/>
              </a:rPr>
              <a:t>, especially due to the high number of false positives/negatives.</a:t>
            </a:r>
          </a:p>
        </p:txBody>
      </p:sp>
    </p:spTree>
    <p:extLst>
      <p:ext uri="{BB962C8B-B14F-4D97-AF65-F5344CB8AC3E}">
        <p14:creationId xmlns:p14="http://schemas.microsoft.com/office/powerpoint/2010/main" val="116115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C6A19-8578-C51B-795D-5D7983CAC362}"/>
              </a:ext>
            </a:extLst>
          </p:cNvPr>
          <p:cNvPicPr>
            <a:picLocks noChangeAspect="1"/>
          </p:cNvPicPr>
          <p:nvPr/>
        </p:nvPicPr>
        <p:blipFill>
          <a:blip r:embed="rId3"/>
          <a:stretch>
            <a:fillRect/>
          </a:stretch>
        </p:blipFill>
        <p:spPr>
          <a:xfrm>
            <a:off x="206482" y="1238863"/>
            <a:ext cx="6784254" cy="4807976"/>
          </a:xfrm>
          <a:prstGeom prst="rect">
            <a:avLst/>
          </a:prstGeom>
        </p:spPr>
      </p:pic>
      <p:sp>
        <p:nvSpPr>
          <p:cNvPr id="6" name="TextBox 4">
            <a:extLst>
              <a:ext uri="{FF2B5EF4-FFF2-40B4-BE49-F238E27FC236}">
                <a16:creationId xmlns:a16="http://schemas.microsoft.com/office/drawing/2014/main" id="{D3388A29-25A5-ED0E-5113-534A7546C525}"/>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7" name="TextBox 5">
            <a:extLst>
              <a:ext uri="{FF2B5EF4-FFF2-40B4-BE49-F238E27FC236}">
                <a16:creationId xmlns:a16="http://schemas.microsoft.com/office/drawing/2014/main" id="{5D44C3CC-A968-CF5A-09F9-22CFA3D8E9C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8" name="TextBox 7">
            <a:extLst>
              <a:ext uri="{FF2B5EF4-FFF2-40B4-BE49-F238E27FC236}">
                <a16:creationId xmlns:a16="http://schemas.microsoft.com/office/drawing/2014/main" id="{88450B5B-1C8C-5C48-473C-C795E97460DA}"/>
              </a:ext>
            </a:extLst>
          </p:cNvPr>
          <p:cNvSpPr txBox="1"/>
          <p:nvPr/>
        </p:nvSpPr>
        <p:spPr>
          <a:xfrm>
            <a:off x="7167716" y="1312610"/>
            <a:ext cx="4395019" cy="4247317"/>
          </a:xfrm>
          <a:prstGeom prst="rect">
            <a:avLst/>
          </a:prstGeom>
          <a:noFill/>
        </p:spPr>
        <p:txBody>
          <a:bodyPr wrap="square" rtlCol="0">
            <a:spAutoFit/>
          </a:bodyPr>
          <a:lstStyle/>
          <a:p>
            <a:pPr>
              <a:buNone/>
            </a:pPr>
            <a:r>
              <a:rPr lang="en-GB" b="1" dirty="0">
                <a:latin typeface="Comic Sans MS" panose="030F0702030302020204" pitchFamily="66" charset="0"/>
              </a:rPr>
              <a:t>Class 0 = 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0.39 (many false positives)</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0.51 (barely half the actual males are correctly predicted)</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0.44 (low overall performance)</a:t>
            </a:r>
          </a:p>
          <a:p>
            <a:pPr>
              <a:buNone/>
            </a:pPr>
            <a:endParaRPr lang="en-GB" b="1" dirty="0">
              <a:latin typeface="Comic Sans MS" panose="030F0702030302020204" pitchFamily="66" charset="0"/>
            </a:endParaRPr>
          </a:p>
          <a:p>
            <a:pPr>
              <a:buNone/>
            </a:pPr>
            <a:r>
              <a:rPr lang="en-GB" b="1" dirty="0">
                <a:latin typeface="Comic Sans MS" panose="030F0702030302020204" pitchFamily="66" charset="0"/>
              </a:rPr>
              <a:t>Class 1 = Female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0.63 (relatively better)</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0.52</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0.57</a:t>
            </a:r>
          </a:p>
          <a:p>
            <a:pPr>
              <a:buFont typeface="Arial" panose="020B0604020202020204" pitchFamily="34" charset="0"/>
              <a:buChar char="•"/>
            </a:pPr>
            <a:endParaRPr lang="en-GB" dirty="0">
              <a:latin typeface="Comic Sans MS" panose="030F0702030302020204" pitchFamily="66" charset="0"/>
            </a:endParaRPr>
          </a:p>
          <a:p>
            <a:pPr>
              <a:buFont typeface="Arial" panose="020B0604020202020204" pitchFamily="34" charset="0"/>
              <a:buChar char="•"/>
            </a:pPr>
            <a:r>
              <a:rPr lang="en-GB" dirty="0">
                <a:latin typeface="Comic Sans MS" panose="030F0702030302020204" pitchFamily="66" charset="0"/>
              </a:rPr>
              <a:t>The model is </a:t>
            </a:r>
            <a:r>
              <a:rPr lang="en-GB" b="1" dirty="0">
                <a:latin typeface="Comic Sans MS" panose="030F0702030302020204" pitchFamily="66" charset="0"/>
              </a:rPr>
              <a:t>moderately biased towards predicting females.</a:t>
            </a:r>
          </a:p>
          <a:p>
            <a:endParaRPr lang="en-GB" b="1" dirty="0">
              <a:latin typeface="Comic Sans MS" panose="030F0702030302020204" pitchFamily="66" charset="0"/>
            </a:endParaRPr>
          </a:p>
        </p:txBody>
      </p:sp>
    </p:spTree>
    <p:extLst>
      <p:ext uri="{BB962C8B-B14F-4D97-AF65-F5344CB8AC3E}">
        <p14:creationId xmlns:p14="http://schemas.microsoft.com/office/powerpoint/2010/main" val="169592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60F2-6F04-99B4-EDAB-CEC937EB14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24C26-8C34-CC02-3C5E-70DD06903678}"/>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005EC9BA-5569-3B28-B762-275263C0311A}"/>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50C64209-0047-D783-D832-1A86BA47D304}"/>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Evaluation</a:t>
            </a:r>
          </a:p>
        </p:txBody>
      </p:sp>
    </p:spTree>
    <p:extLst>
      <p:ext uri="{BB962C8B-B14F-4D97-AF65-F5344CB8AC3E}">
        <p14:creationId xmlns:p14="http://schemas.microsoft.com/office/powerpoint/2010/main" val="250086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0AE3-F229-EB59-95E4-653AEEA7C2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907A89-8D65-89A7-BD80-5249DD82433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C0710C7E-237E-FCD8-AE81-DCBEB4EDDB8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8" name="TextBox 7">
            <a:extLst>
              <a:ext uri="{FF2B5EF4-FFF2-40B4-BE49-F238E27FC236}">
                <a16:creationId xmlns:a16="http://schemas.microsoft.com/office/drawing/2014/main" id="{42101ACA-EEA5-CC3B-F9AF-C7394E24F247}"/>
              </a:ext>
            </a:extLst>
          </p:cNvPr>
          <p:cNvSpPr txBox="1"/>
          <p:nvPr/>
        </p:nvSpPr>
        <p:spPr>
          <a:xfrm>
            <a:off x="573635" y="1166842"/>
            <a:ext cx="11178098" cy="4524315"/>
          </a:xfrm>
          <a:prstGeom prst="rect">
            <a:avLst/>
          </a:prstGeom>
          <a:solidFill>
            <a:schemeClr val="bg1"/>
          </a:solidFill>
        </p:spPr>
        <p:txBody>
          <a:bodyPr wrap="square" rtlCol="0">
            <a:spAutoFit/>
          </a:bodyPr>
          <a:lstStyle/>
          <a:p>
            <a:r>
              <a:rPr lang="en-US" dirty="0"/>
              <a:t>Models Used: Logistic Regression (with balancing and SMOTE), and Random Forest.</a:t>
            </a:r>
          </a:p>
          <a:p>
            <a:endParaRPr lang="en-US" dirty="0"/>
          </a:p>
          <a:p>
            <a:r>
              <a:rPr lang="en-US" dirty="0"/>
              <a:t>Class Imbalance: Clearly recognized and addressed with SMOTE and evaluation via precision-recall curves.</a:t>
            </a:r>
          </a:p>
          <a:p>
            <a:endParaRPr lang="en-US" dirty="0"/>
          </a:p>
          <a:p>
            <a:r>
              <a:rPr lang="en-US" dirty="0"/>
              <a:t>Performance:</a:t>
            </a:r>
          </a:p>
          <a:p>
            <a:endParaRPr lang="en-US" dirty="0"/>
          </a:p>
          <a:p>
            <a:r>
              <a:rPr lang="en-US" dirty="0"/>
              <a:t>AUC scores ~0.54 for both models—barely better than random, suggesting limited predictive power.</a:t>
            </a:r>
          </a:p>
          <a:p>
            <a:endParaRPr lang="en-US" dirty="0"/>
          </a:p>
          <a:p>
            <a:r>
              <a:rPr lang="en-US" dirty="0"/>
              <a:t>High bias toward female predictions; male recall extremely low (~15%).</a:t>
            </a:r>
          </a:p>
          <a:p>
            <a:endParaRPr lang="en-US" dirty="0"/>
          </a:p>
          <a:p>
            <a:r>
              <a:rPr lang="en-US" dirty="0"/>
              <a:t>Random Forest outperformed Logistic Regression in overall correct predictions (~60% accuracy).</a:t>
            </a:r>
          </a:p>
          <a:p>
            <a:endParaRPr lang="en-US" dirty="0"/>
          </a:p>
          <a:p>
            <a:r>
              <a:rPr lang="en-US" dirty="0"/>
              <a:t>Clear Objective: Predict customer gender using shopping behavior and related features—relevant for personalized marketing and customer segmentation.</a:t>
            </a:r>
          </a:p>
          <a:p>
            <a:endParaRPr lang="en-US" dirty="0"/>
          </a:p>
          <a:p>
            <a:r>
              <a:rPr lang="en-US" dirty="0"/>
              <a:t>Comprehensive Scope: Incorporates data science, machine learning, and Tableau for a full analytics lifecycle.</a:t>
            </a:r>
            <a:endParaRPr lang="en-GB" dirty="0"/>
          </a:p>
        </p:txBody>
      </p:sp>
    </p:spTree>
    <p:extLst>
      <p:ext uri="{BB962C8B-B14F-4D97-AF65-F5344CB8AC3E}">
        <p14:creationId xmlns:p14="http://schemas.microsoft.com/office/powerpoint/2010/main" val="82251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6C167-719E-FA18-5D82-09C2AC6E9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74175-8CDB-58F8-240F-5CBA2E5216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4B2135E-656F-0646-1F16-703B6A30CC8F}"/>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ADF6BC4-6191-E90E-710F-CC04EF81C21E}"/>
              </a:ext>
            </a:extLst>
          </p:cNvPr>
          <p:cNvPicPr>
            <a:picLocks noChangeAspect="1"/>
          </p:cNvPicPr>
          <p:nvPr/>
        </p:nvPicPr>
        <p:blipFill>
          <a:blip r:embed="rId2"/>
          <a:srcRect l="18653" r="15247"/>
          <a:stretch>
            <a:fillRect/>
          </a:stretch>
        </p:blipFill>
        <p:spPr>
          <a:xfrm>
            <a:off x="20" y="0"/>
            <a:ext cx="12191980" cy="6857990"/>
          </a:xfrm>
          <a:prstGeom prst="rect">
            <a:avLst/>
          </a:prstGeom>
        </p:spPr>
      </p:pic>
      <p:sp>
        <p:nvSpPr>
          <p:cNvPr id="8" name="TextBox 7">
            <a:extLst>
              <a:ext uri="{FF2B5EF4-FFF2-40B4-BE49-F238E27FC236}">
                <a16:creationId xmlns:a16="http://schemas.microsoft.com/office/drawing/2014/main" id="{596FA52D-CF9D-8E24-3420-AEC4D732272A}"/>
              </a:ext>
            </a:extLst>
          </p:cNvPr>
          <p:cNvSpPr txBox="1"/>
          <p:nvPr/>
        </p:nvSpPr>
        <p:spPr>
          <a:xfrm>
            <a:off x="800100" y="2487642"/>
            <a:ext cx="10375900" cy="2031325"/>
          </a:xfrm>
          <a:prstGeom prst="rect">
            <a:avLst/>
          </a:prstGeom>
          <a:solidFill>
            <a:schemeClr val="bg1"/>
          </a:solidFill>
        </p:spPr>
        <p:txBody>
          <a:bodyPr wrap="square" rtlCol="0">
            <a:spAutoFit/>
          </a:bodyPr>
          <a:lstStyle/>
          <a:p>
            <a:r>
              <a:rPr lang="en-GB" dirty="0"/>
              <a:t>Model Performance: AUC of 0.54 is low; model does not generalize well. Consider feature engineering, hyperparameter tuning, or trying other classifiers (e.g., </a:t>
            </a:r>
            <a:r>
              <a:rPr lang="en-GB" dirty="0" err="1"/>
              <a:t>XGBoost</a:t>
            </a:r>
            <a:r>
              <a:rPr lang="en-GB" dirty="0"/>
              <a:t>).</a:t>
            </a:r>
          </a:p>
          <a:p>
            <a:endParaRPr lang="en-GB" dirty="0"/>
          </a:p>
          <a:p>
            <a:r>
              <a:rPr lang="en-GB" dirty="0"/>
              <a:t>Bias Handling: Strong gender prediction skew—more robust balancing or ensemble techniques may help.</a:t>
            </a:r>
          </a:p>
          <a:p>
            <a:endParaRPr lang="en-GB" dirty="0"/>
          </a:p>
          <a:p>
            <a:r>
              <a:rPr lang="en-GB" dirty="0"/>
              <a:t>Feature Importance: High importance of ZIP code and Customer ID is questionable—potentially indicates data leakage or overfitting.</a:t>
            </a:r>
          </a:p>
        </p:txBody>
      </p:sp>
      <p:sp>
        <p:nvSpPr>
          <p:cNvPr id="6" name="TextBox 5">
            <a:extLst>
              <a:ext uri="{FF2B5EF4-FFF2-40B4-BE49-F238E27FC236}">
                <a16:creationId xmlns:a16="http://schemas.microsoft.com/office/drawing/2014/main" id="{8CD1637B-08D4-7E22-5632-DA85848958F8}"/>
              </a:ext>
            </a:extLst>
          </p:cNvPr>
          <p:cNvSpPr txBox="1"/>
          <p:nvPr/>
        </p:nvSpPr>
        <p:spPr>
          <a:xfrm>
            <a:off x="717568" y="526780"/>
            <a:ext cx="6163732" cy="646331"/>
          </a:xfrm>
          <a:prstGeom prst="rect">
            <a:avLst/>
          </a:prstGeom>
          <a:noFill/>
        </p:spPr>
        <p:txBody>
          <a:bodyPr wrap="square">
            <a:spAutoFit/>
          </a:bodyPr>
          <a:lstStyle/>
          <a:p>
            <a:r>
              <a:rPr lang="en-GB" sz="3600" dirty="0">
                <a:solidFill>
                  <a:schemeClr val="bg1"/>
                </a:solidFill>
                <a:latin typeface="Univers Condensed (Headings)"/>
              </a:rPr>
              <a:t>Areas for Improvement</a:t>
            </a:r>
          </a:p>
        </p:txBody>
      </p:sp>
    </p:spTree>
    <p:extLst>
      <p:ext uri="{BB962C8B-B14F-4D97-AF65-F5344CB8AC3E}">
        <p14:creationId xmlns:p14="http://schemas.microsoft.com/office/powerpoint/2010/main" val="142682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7B60-362C-0181-3E68-F87F5BBD60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107BB6-CF3F-ED3A-401A-FDCBD8EF95F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AEC32F8-D510-4956-C5C0-F58754CA80E3}"/>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7124562E-8475-1991-7E65-CACCE81462AD}"/>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TABLEAU</a:t>
            </a:r>
          </a:p>
        </p:txBody>
      </p:sp>
    </p:spTree>
    <p:extLst>
      <p:ext uri="{BB962C8B-B14F-4D97-AF65-F5344CB8AC3E}">
        <p14:creationId xmlns:p14="http://schemas.microsoft.com/office/powerpoint/2010/main" val="255418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870C-362F-DFCE-2189-69772D836107}"/>
              </a:ext>
            </a:extLst>
          </p:cNvPr>
          <p:cNvSpPr txBox="1">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2A122C6-D9CD-30F1-D9B3-42EA634F76AC}"/>
              </a:ext>
            </a:extLst>
          </p:cNvPr>
          <p:cNvSpPr txBox="1">
            <a:spLocks noGrp="1"/>
          </p:cNvSpPr>
          <p:nvPr>
            <p:ph type="subTitle" idx="1"/>
          </p:nvPr>
        </p:nvSpPr>
        <p:spPr/>
        <p:txBody>
          <a:bodyPr/>
          <a:lstStyle/>
          <a:p>
            <a:endParaRPr lang="en-GB"/>
          </a:p>
        </p:txBody>
      </p:sp>
      <p:pic>
        <p:nvPicPr>
          <p:cNvPr id="4" name="Picture 4">
            <a:extLst>
              <a:ext uri="{FF2B5EF4-FFF2-40B4-BE49-F238E27FC236}">
                <a16:creationId xmlns:a16="http://schemas.microsoft.com/office/drawing/2014/main" id="{987B925E-322E-D5BA-25ED-4401C8BF77BE}"/>
              </a:ext>
            </a:extLst>
          </p:cNvPr>
          <p:cNvPicPr>
            <a:picLocks noChangeAspect="1"/>
          </p:cNvPicPr>
          <p:nvPr/>
        </p:nvPicPr>
        <p:blipFill>
          <a:blip r:embed="rId2"/>
          <a:srcRect l="1" t="10096" r="6789" b="6416"/>
          <a:stretch>
            <a:fillRect/>
          </a:stretch>
        </p:blipFill>
        <p:spPr>
          <a:xfrm>
            <a:off x="97219" y="519744"/>
            <a:ext cx="11955441" cy="6124907"/>
          </a:xfrm>
          <a:prstGeom prst="rect">
            <a:avLst/>
          </a:prstGeom>
          <a:noFill/>
          <a:ln cap="flat">
            <a:noFill/>
          </a:ln>
        </p:spPr>
      </p:pic>
      <p:sp>
        <p:nvSpPr>
          <p:cNvPr id="5" name="TextBox 5">
            <a:extLst>
              <a:ext uri="{FF2B5EF4-FFF2-40B4-BE49-F238E27FC236}">
                <a16:creationId xmlns:a16="http://schemas.microsoft.com/office/drawing/2014/main" id="{C7CFF564-6508-00BE-4D94-9E6277F1CB55}"/>
              </a:ext>
            </a:extLst>
          </p:cNvPr>
          <p:cNvSpPr txBox="1"/>
          <p:nvPr/>
        </p:nvSpPr>
        <p:spPr>
          <a:xfrm>
            <a:off x="241081" y="152092"/>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D8515674-D275-0FD0-54F3-EC66E9CF6B79}"/>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6">
            <a:extLst>
              <a:ext uri="{FF2B5EF4-FFF2-40B4-BE49-F238E27FC236}">
                <a16:creationId xmlns:a16="http://schemas.microsoft.com/office/drawing/2014/main" id="{9A4A11C4-6B9B-D86D-A811-9ECB4DE3BB08}"/>
              </a:ext>
            </a:extLst>
          </p:cNvPr>
          <p:cNvSpPr txBox="1"/>
          <p:nvPr/>
        </p:nvSpPr>
        <p:spPr>
          <a:xfrm>
            <a:off x="2953638" y="827234"/>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4" name="TextBox 8">
            <a:extLst>
              <a:ext uri="{FF2B5EF4-FFF2-40B4-BE49-F238E27FC236}">
                <a16:creationId xmlns:a16="http://schemas.microsoft.com/office/drawing/2014/main" id="{5FAD0D86-BFE3-2734-3FB3-38CF89E3F6B2}"/>
              </a:ext>
            </a:extLst>
          </p:cNvPr>
          <p:cNvSpPr txBox="1"/>
          <p:nvPr/>
        </p:nvSpPr>
        <p:spPr>
          <a:xfrm>
            <a:off x="3046771" y="1314651"/>
            <a:ext cx="7335079" cy="187352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Gender Distribution</a:t>
            </a:r>
          </a:p>
          <a:p>
            <a:pPr marL="0" marR="0" lvl="0" indent="0" algn="l" defTabSz="914400" rtl="0" fontAlgn="auto" hangingPunct="1">
              <a:lnSpc>
                <a:spcPct val="115000"/>
              </a:lnSpc>
              <a:spcBef>
                <a:spcPts val="0"/>
              </a:spcBef>
              <a:spcAft>
                <a:spcPts val="1000"/>
              </a:spcAft>
              <a:buNone/>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Pie chart shows an unequal distribution between Male and Female consumers.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Balanced representation ensures fair analysis across genders.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Important for marketing and segmentation strategies.</a:t>
            </a:r>
          </a:p>
        </p:txBody>
      </p:sp>
      <p:pic>
        <p:nvPicPr>
          <p:cNvPr id="5" name="Picture 14" descr="A screenshot of a computer&#10;&#10;AI-generated content may be incorrect.">
            <a:extLst>
              <a:ext uri="{FF2B5EF4-FFF2-40B4-BE49-F238E27FC236}">
                <a16:creationId xmlns:a16="http://schemas.microsoft.com/office/drawing/2014/main" id="{68DE9E21-4F9C-7630-58CA-2F5D60829764}"/>
              </a:ext>
            </a:extLst>
          </p:cNvPr>
          <p:cNvPicPr>
            <a:picLocks noChangeAspect="1"/>
          </p:cNvPicPr>
          <p:nvPr/>
        </p:nvPicPr>
        <p:blipFill>
          <a:blip r:embed="rId2"/>
          <a:srcRect l="16271" t="29211" r="69808" b="53936"/>
          <a:stretch>
            <a:fillRect/>
          </a:stretch>
        </p:blipFill>
        <p:spPr>
          <a:xfrm>
            <a:off x="441426" y="1356850"/>
            <a:ext cx="2393734" cy="1657578"/>
          </a:xfrm>
          <a:prstGeom prst="rect">
            <a:avLst/>
          </a:prstGeom>
          <a:noFill/>
          <a:ln cap="flat">
            <a:noFill/>
          </a:ln>
        </p:spPr>
      </p:pic>
      <p:pic>
        <p:nvPicPr>
          <p:cNvPr id="6" name="Picture 16" descr="A screenshot of a computer&#10;&#10;AI-generated content may be incorrect.">
            <a:extLst>
              <a:ext uri="{FF2B5EF4-FFF2-40B4-BE49-F238E27FC236}">
                <a16:creationId xmlns:a16="http://schemas.microsoft.com/office/drawing/2014/main" id="{F8B76CAB-A954-EDB6-FB61-06A93B3B6DF0}"/>
              </a:ext>
            </a:extLst>
          </p:cNvPr>
          <p:cNvPicPr>
            <a:picLocks noChangeAspect="1"/>
          </p:cNvPicPr>
          <p:nvPr/>
        </p:nvPicPr>
        <p:blipFill>
          <a:blip r:embed="rId2"/>
          <a:srcRect l="56911" t="17570" r="11696" b="49265"/>
          <a:stretch>
            <a:fillRect/>
          </a:stretch>
        </p:blipFill>
        <p:spPr>
          <a:xfrm>
            <a:off x="441426" y="3843570"/>
            <a:ext cx="3732370" cy="2403536"/>
          </a:xfrm>
          <a:prstGeom prst="rect">
            <a:avLst/>
          </a:prstGeom>
          <a:noFill/>
          <a:ln cap="flat">
            <a:noFill/>
          </a:ln>
        </p:spPr>
      </p:pic>
      <p:sp>
        <p:nvSpPr>
          <p:cNvPr id="7" name="TextBox 17">
            <a:extLst>
              <a:ext uri="{FF2B5EF4-FFF2-40B4-BE49-F238E27FC236}">
                <a16:creationId xmlns:a16="http://schemas.microsoft.com/office/drawing/2014/main" id="{9D399310-BEC5-0B6C-93A7-4353391CD70C}"/>
              </a:ext>
            </a:extLst>
          </p:cNvPr>
          <p:cNvSpPr txBox="1"/>
          <p:nvPr/>
        </p:nvSpPr>
        <p:spPr>
          <a:xfrm>
            <a:off x="4409767" y="3490923"/>
            <a:ext cx="6843250" cy="31077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Spending Over Time</a:t>
            </a: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Timeline from 2023 to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High spending peak in early 2023, followed by a dip and gradual increase into 2024.</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Males have slightly higher total amounts towards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Implications: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Possible seasonal effects or market events.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09462789-D8BA-E575-9081-DD9DE7942ECE}"/>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2">
            <a:extLst>
              <a:ext uri="{FF2B5EF4-FFF2-40B4-BE49-F238E27FC236}">
                <a16:creationId xmlns:a16="http://schemas.microsoft.com/office/drawing/2014/main" id="{E8F3C536-B0C0-46F6-ADCB-3FBF15C606F1}"/>
              </a:ext>
            </a:extLst>
          </p:cNvPr>
          <p:cNvSpPr txBox="1"/>
          <p:nvPr/>
        </p:nvSpPr>
        <p:spPr>
          <a:xfrm>
            <a:off x="3046770" y="811301"/>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pic>
        <p:nvPicPr>
          <p:cNvPr id="4" name="Picture 3" descr="A screenshot of a computer&#10;&#10;AI-generated content may be incorrect.">
            <a:extLst>
              <a:ext uri="{FF2B5EF4-FFF2-40B4-BE49-F238E27FC236}">
                <a16:creationId xmlns:a16="http://schemas.microsoft.com/office/drawing/2014/main" id="{E08BCADC-2D55-1D38-7FBB-29AEA0A7B8E4}"/>
              </a:ext>
            </a:extLst>
          </p:cNvPr>
          <p:cNvPicPr>
            <a:picLocks noChangeAspect="1"/>
          </p:cNvPicPr>
          <p:nvPr/>
        </p:nvPicPr>
        <p:blipFill>
          <a:blip r:embed="rId2"/>
          <a:srcRect l="31528" t="16869" r="43491" b="40857"/>
          <a:stretch>
            <a:fillRect/>
          </a:stretch>
        </p:blipFill>
        <p:spPr>
          <a:xfrm>
            <a:off x="456431" y="1180636"/>
            <a:ext cx="2590339" cy="2507220"/>
          </a:xfrm>
          <a:prstGeom prst="rect">
            <a:avLst/>
          </a:prstGeom>
          <a:noFill/>
          <a:ln cap="flat">
            <a:noFill/>
          </a:ln>
        </p:spPr>
      </p:pic>
      <p:sp>
        <p:nvSpPr>
          <p:cNvPr id="5" name="TextBox 4">
            <a:extLst>
              <a:ext uri="{FF2B5EF4-FFF2-40B4-BE49-F238E27FC236}">
                <a16:creationId xmlns:a16="http://schemas.microsoft.com/office/drawing/2014/main" id="{AD7D927A-C79D-9FA7-DCA8-AE95E755B524}"/>
              </a:ext>
            </a:extLst>
          </p:cNvPr>
          <p:cNvSpPr txBox="1"/>
          <p:nvPr/>
        </p:nvSpPr>
        <p:spPr>
          <a:xfrm>
            <a:off x="3274146" y="1365281"/>
            <a:ext cx="8461427" cy="200176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 by City</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Map visualisation shows spending concentration by city.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Major cities have higher spending (indicated by larger circles).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London and surrounding areas show a dominant share.</a:t>
            </a:r>
          </a:p>
        </p:txBody>
      </p:sp>
      <p:pic>
        <p:nvPicPr>
          <p:cNvPr id="6" name="Picture 5" descr="A screenshot of a computer&#10;&#10;AI-generated content may be incorrect.">
            <a:extLst>
              <a:ext uri="{FF2B5EF4-FFF2-40B4-BE49-F238E27FC236}">
                <a16:creationId xmlns:a16="http://schemas.microsoft.com/office/drawing/2014/main" id="{8A9F279A-F114-8A51-3CEC-C5742300F734}"/>
              </a:ext>
            </a:extLst>
          </p:cNvPr>
          <p:cNvPicPr>
            <a:picLocks noChangeAspect="1"/>
          </p:cNvPicPr>
          <p:nvPr/>
        </p:nvPicPr>
        <p:blipFill>
          <a:blip r:embed="rId2"/>
          <a:srcRect l="15898" t="58441" r="41888" b="13298"/>
          <a:stretch>
            <a:fillRect/>
          </a:stretch>
        </p:blipFill>
        <p:spPr>
          <a:xfrm>
            <a:off x="456431" y="3931837"/>
            <a:ext cx="6046497" cy="2315269"/>
          </a:xfrm>
          <a:prstGeom prst="rect">
            <a:avLst/>
          </a:prstGeom>
          <a:noFill/>
          <a:ln cap="flat">
            <a:noFill/>
          </a:ln>
        </p:spPr>
      </p:pic>
      <p:sp>
        <p:nvSpPr>
          <p:cNvPr id="7" name="TextBox 6">
            <a:extLst>
              <a:ext uri="{FF2B5EF4-FFF2-40B4-BE49-F238E27FC236}">
                <a16:creationId xmlns:a16="http://schemas.microsoft.com/office/drawing/2014/main" id="{0F9DB6AD-68DE-B495-A4A4-EEA30A118F44}"/>
              </a:ext>
            </a:extLst>
          </p:cNvPr>
          <p:cNvSpPr txBox="1"/>
          <p:nvPr/>
        </p:nvSpPr>
        <p:spPr>
          <a:xfrm>
            <a:off x="6502928" y="3997568"/>
            <a:ext cx="5340027" cy="218284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Product category preferences segmented by </a:t>
            </a:r>
            <a:r>
              <a:rPr lang="en-GB" sz="1600" b="1" i="0" u="none" strike="noStrike" kern="1200" cap="none" spc="0" baseline="0" dirty="0">
                <a:solidFill>
                  <a:srgbClr val="000000"/>
                </a:solidFill>
                <a:uFillTx/>
                <a:latin typeface="Comic Sans MS" panose="030F0702030302020204" pitchFamily="66" charset="0"/>
                <a:ea typeface="Calibri" pitchFamily="34"/>
                <a:cs typeface="Times New Roman" pitchFamily="18"/>
              </a:rPr>
              <a:t>gender</a:t>
            </a:r>
          </a:p>
          <a:p>
            <a:pPr marL="285750" indent="-285750">
              <a:lnSpc>
                <a:spcPct val="115000"/>
              </a:lnSpc>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dirty="0">
                <a:latin typeface="Comic Sans MS" panose="030F0702030302020204" pitchFamily="66" charset="0"/>
              </a:rPr>
              <a:t>Males outnumber females in all the listed product categories, however, if we consider the gender imbalance, then we can assume that There is no significant difference between male and female engagement.</a:t>
            </a:r>
            <a:endParaRPr lang="en-GB" sz="1600" b="0" i="0" u="none" strike="noStrike" kern="1200" cap="none" spc="0" baseline="0" dirty="0">
              <a:solidFill>
                <a:srgbClr val="000000"/>
              </a:solidFill>
              <a:uFillTx/>
              <a:latin typeface="Comic Sans MS" panose="030F0702030302020204" pitchFamily="66" charset="0"/>
              <a:ea typeface="Calibri" pitchFamily="34"/>
              <a:cs typeface="Times New Roman"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35BA5E20-D8DC-2D43-3A7E-FBD2851CE510}"/>
              </a:ext>
            </a:extLst>
          </p:cNvPr>
          <p:cNvPicPr>
            <a:picLocks noChangeAspect="1"/>
          </p:cNvPicPr>
          <p:nvPr/>
        </p:nvPicPr>
        <p:blipFill>
          <a:blip r:embed="rId2"/>
          <a:srcRect l="56777" t="49799" r="9558" b="12364"/>
          <a:stretch>
            <a:fillRect/>
          </a:stretch>
        </p:blipFill>
        <p:spPr>
          <a:xfrm>
            <a:off x="241081" y="1300624"/>
            <a:ext cx="4168685" cy="2679868"/>
          </a:xfrm>
          <a:prstGeom prst="rect">
            <a:avLst/>
          </a:prstGeom>
          <a:noFill/>
          <a:ln cap="flat">
            <a:noFill/>
          </a:ln>
        </p:spPr>
      </p:pic>
      <p:sp>
        <p:nvSpPr>
          <p:cNvPr id="3" name="TextBox 5">
            <a:extLst>
              <a:ext uri="{FF2B5EF4-FFF2-40B4-BE49-F238E27FC236}">
                <a16:creationId xmlns:a16="http://schemas.microsoft.com/office/drawing/2014/main" id="{6AB101DF-4F81-A2AA-C19B-11D22FD06816}"/>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4" name="TextBox 3">
            <a:extLst>
              <a:ext uri="{FF2B5EF4-FFF2-40B4-BE49-F238E27FC236}">
                <a16:creationId xmlns:a16="http://schemas.microsoft.com/office/drawing/2014/main" id="{5211B5A4-4BA0-2339-AF97-E07FAE4E9ACA}"/>
              </a:ext>
            </a:extLst>
          </p:cNvPr>
          <p:cNvSpPr txBox="1"/>
          <p:nvPr/>
        </p:nvSpPr>
        <p:spPr>
          <a:xfrm>
            <a:off x="3046770" y="824185"/>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5" name="TextBox 4">
            <a:extLst>
              <a:ext uri="{FF2B5EF4-FFF2-40B4-BE49-F238E27FC236}">
                <a16:creationId xmlns:a16="http://schemas.microsoft.com/office/drawing/2014/main" id="{FC3669A1-7861-1644-DF51-B6AA389CF26C}"/>
              </a:ext>
            </a:extLst>
          </p:cNvPr>
          <p:cNvSpPr txBox="1"/>
          <p:nvPr/>
        </p:nvSpPr>
        <p:spPr>
          <a:xfrm>
            <a:off x="4557250" y="1504334"/>
            <a:ext cx="7152967" cy="22849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Age vs Income Analysis</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Scatter plot analysis with filters for Gender and Income Levels.</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Key 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High-income individuals mostly spend around the 150K mark.</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Younger individuals (30–35 age group) contribute significantly to spending.</a:t>
            </a:r>
          </a:p>
        </p:txBody>
      </p:sp>
      <p:sp>
        <p:nvSpPr>
          <p:cNvPr id="6" name="TextBox 5">
            <a:extLst>
              <a:ext uri="{FF2B5EF4-FFF2-40B4-BE49-F238E27FC236}">
                <a16:creationId xmlns:a16="http://schemas.microsoft.com/office/drawing/2014/main" id="{ACE9CB51-B5D3-6185-7D24-446935015DDD}"/>
              </a:ext>
            </a:extLst>
          </p:cNvPr>
          <p:cNvSpPr txBox="1"/>
          <p:nvPr/>
        </p:nvSpPr>
        <p:spPr>
          <a:xfrm>
            <a:off x="516197" y="4041061"/>
            <a:ext cx="10840065" cy="2179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omic Sans MS" pitchFamily="66"/>
                <a:ea typeface="Calibri" pitchFamily="34"/>
                <a:cs typeface="Times New Roman" pitchFamily="18"/>
              </a:rPr>
              <a:t>Key Takeaways</a:t>
            </a:r>
            <a:endParaRPr lang="en-GB" sz="18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Gender preferences vary significantly by product category.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Spending over time shows a recovery trend in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Income and age play vital roles in determining spending behaviour.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Regional spending insights can support targeted campaigns.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AAE8-B486-CCB1-6666-021D8950CD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5CC120-AC00-E67C-E4D2-BA56DE72363E}"/>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50B2269F-BE2F-E7FB-5FDB-1F8AEF58852C}"/>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75631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FD10-516C-C8DA-BA42-DE8ECD083E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6D9A37B-D307-7E25-B9F1-A88C14729D73}"/>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F6A4A3E5-D43B-8B34-BD25-585FDB13B9D2}"/>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2945913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1C0D-DD7C-2C3E-6A34-1B226CA14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F99CD3-760F-AC19-C1AA-FE6A03B951FD}"/>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645D3F7-F16C-3F04-835A-AC6A22A3B36B}"/>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03940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1. Data Collection:</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a:latin typeface="Cambria" panose="02040503050406030204" pitchFamily="18" charset="0"/>
                <a:ea typeface="Times New Roman" panose="02020603050405020304" pitchFamily="18" charset="0"/>
                <a:cs typeface="Segoe UI" panose="020B0502040204020203" pitchFamily="34" charset="0"/>
              </a:rPr>
              <a:t>.</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2. Data Exploration and Understanding:</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3. 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4. Encoding Categorical Variables:</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020854"/>
            <a:ext cx="11385454" cy="5472524"/>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5. Decode Back To Original Categories:</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6. </a:t>
            </a:r>
            <a:r>
              <a:rPr lang="en-US" b="1" kern="100" dirty="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85283" y="3886011"/>
            <a:ext cx="3389250" cy="2611408"/>
          </a:xfrm>
          <a:prstGeom prst="rect">
            <a:avLst/>
          </a:prstGeom>
        </p:spPr>
      </p:pic>
      <p:sp>
        <p:nvSpPr>
          <p:cNvPr id="7" name="TextBox 6"/>
          <p:cNvSpPr txBox="1"/>
          <p:nvPr/>
        </p:nvSpPr>
        <p:spPr>
          <a:xfrm>
            <a:off x="554500" y="3028890"/>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customers</a:t>
            </a:r>
            <a:r>
              <a:rPr lang="en-US" sz="1400" dirty="0"/>
              <a:t> </a:t>
            </a:r>
          </a:p>
        </p:txBody>
      </p:sp>
      <p:pic>
        <p:nvPicPr>
          <p:cNvPr id="8" name="Picture 7"/>
          <p:cNvPicPr>
            <a:picLocks noChangeAspect="1"/>
          </p:cNvPicPr>
          <p:nvPr/>
        </p:nvPicPr>
        <p:blipFill>
          <a:blip r:embed="rId4"/>
          <a:stretch>
            <a:fillRect/>
          </a:stretch>
        </p:blipFill>
        <p:spPr>
          <a:xfrm>
            <a:off x="3709289" y="4059974"/>
            <a:ext cx="3611299" cy="2433404"/>
          </a:xfrm>
          <a:prstGeom prst="rect">
            <a:avLst/>
          </a:prstGeom>
        </p:spPr>
      </p:pic>
      <p:pic>
        <p:nvPicPr>
          <p:cNvPr id="10" name="Picture 9"/>
          <p:cNvPicPr>
            <a:picLocks noChangeAspect="1"/>
          </p:cNvPicPr>
          <p:nvPr/>
        </p:nvPicPr>
        <p:blipFill>
          <a:blip r:embed="rId5"/>
          <a:stretch>
            <a:fillRect/>
          </a:stretch>
        </p:blipFill>
        <p:spPr>
          <a:xfrm>
            <a:off x="7450667" y="3945146"/>
            <a:ext cx="4009604" cy="2466984"/>
          </a:xfrm>
          <a:prstGeom prst="rect">
            <a:avLst/>
          </a:prstGeom>
        </p:spPr>
      </p:pic>
      <p:sp>
        <p:nvSpPr>
          <p:cNvPr id="12" name="TextBox 11"/>
          <p:cNvSpPr txBox="1"/>
          <p:nvPr/>
        </p:nvSpPr>
        <p:spPr>
          <a:xfrm>
            <a:off x="4150371" y="3082904"/>
            <a:ext cx="2729133" cy="800219"/>
          </a:xfrm>
          <a:prstGeom prst="rect">
            <a:avLst/>
          </a:prstGeom>
          <a:noFill/>
        </p:spPr>
        <p:txBody>
          <a:bodyPr wrap="square" rtlCol="0">
            <a:spAutoFit/>
          </a:bodyPr>
          <a:lstStyle/>
          <a:p>
            <a:pPr algn="ctr"/>
            <a:r>
              <a:rPr lang="en-US" b="1" dirty="0"/>
              <a:t>Line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total purchases</a:t>
            </a:r>
            <a:r>
              <a:rPr lang="en-US" sz="1400" dirty="0"/>
              <a:t> </a:t>
            </a:r>
          </a:p>
        </p:txBody>
      </p:sp>
      <p:sp>
        <p:nvSpPr>
          <p:cNvPr id="13" name="TextBox 12"/>
          <p:cNvSpPr txBox="1"/>
          <p:nvPr/>
        </p:nvSpPr>
        <p:spPr>
          <a:xfrm>
            <a:off x="8341553" y="2956897"/>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spending's</a:t>
            </a:r>
            <a:r>
              <a:rPr lang="en-US" sz="1400" dirty="0"/>
              <a:t> </a:t>
            </a:r>
            <a:r>
              <a:rPr lang="en-US" sz="1400" dirty="0">
                <a:latin typeface="Cambria" panose="02040503050406030204" pitchFamily="18" charset="0"/>
                <a:ea typeface="Calibri" panose="020F0502020204030204" pitchFamily="34" charset="0"/>
                <a:cs typeface="Times New Roman" panose="02020603050405020304" pitchFamily="18" charset="0"/>
              </a:rPr>
              <a:t>monthly 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182E-ABEA-289F-5F4A-A1988D4DF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9AA8B7-A630-7F22-4896-C52CCCB2B4DA}"/>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6900ADB-D911-5896-DB57-56D002104CE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8843E50-E17A-C86F-0950-35E93A5BB87E}"/>
              </a:ext>
            </a:extLst>
          </p:cNvPr>
          <p:cNvSpPr txBox="1">
            <a:spLocks/>
          </p:cNvSpPr>
          <p:nvPr/>
        </p:nvSpPr>
        <p:spPr>
          <a:xfrm>
            <a:off x="825913" y="1474176"/>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Data Modelling</a:t>
            </a:r>
          </a:p>
        </p:txBody>
      </p:sp>
      <p:sp>
        <p:nvSpPr>
          <p:cNvPr id="8" name="TextBox 7">
            <a:extLst>
              <a:ext uri="{FF2B5EF4-FFF2-40B4-BE49-F238E27FC236}">
                <a16:creationId xmlns:a16="http://schemas.microsoft.com/office/drawing/2014/main" id="{CAC4036C-E995-7150-6AA6-3478B5F50D62}"/>
              </a:ext>
            </a:extLst>
          </p:cNvPr>
          <p:cNvSpPr txBox="1"/>
          <p:nvPr/>
        </p:nvSpPr>
        <p:spPr>
          <a:xfrm>
            <a:off x="622713" y="2961341"/>
            <a:ext cx="10589346" cy="1569659"/>
          </a:xfrm>
          <a:prstGeom prst="rect">
            <a:avLst/>
          </a:prstGeom>
          <a:noFill/>
          <a:ln cap="flat">
            <a:noFill/>
          </a:ln>
        </p:spPr>
        <p:txBody>
          <a:bodyPr vert="horz" wrap="square" lIns="91440" tIns="45720" rIns="91440" bIns="45720" anchor="t" anchorCtr="1" compatLnSpc="1">
            <a:spAutoFit/>
          </a:bodyPr>
          <a:lstStyle/>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Logistic Regression – Balanced</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Random Forest</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dirty="0">
                <a:latin typeface="Comic Sans MS" pitchFamily="66"/>
              </a:rPr>
              <a:t>KNN k=3</a:t>
            </a:r>
            <a:endParaRPr lang="en-GB" sz="3200" b="0" i="0" u="none" strike="noStrike" kern="1200" cap="none" spc="0" baseline="0" dirty="0">
              <a:uFillTx/>
              <a:latin typeface="Aptos"/>
            </a:endParaRPr>
          </a:p>
        </p:txBody>
      </p:sp>
    </p:spTree>
    <p:extLst>
      <p:ext uri="{BB962C8B-B14F-4D97-AF65-F5344CB8AC3E}">
        <p14:creationId xmlns:p14="http://schemas.microsoft.com/office/powerpoint/2010/main" val="42157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7A82693-1103-F002-F20F-13C330FC7EDD}"/>
              </a:ext>
            </a:extLst>
          </p:cNvPr>
          <p:cNvGraphicFramePr>
            <a:graphicFrameLocks noGrp="1"/>
          </p:cNvGraphicFramePr>
          <p:nvPr>
            <p:extLst>
              <p:ext uri="{D42A27DB-BD31-4B8C-83A1-F6EECF244321}">
                <p14:modId xmlns:p14="http://schemas.microsoft.com/office/powerpoint/2010/main" val="232037936"/>
              </p:ext>
            </p:extLst>
          </p:nvPr>
        </p:nvGraphicFramePr>
        <p:xfrm>
          <a:off x="838203" y="737926"/>
          <a:ext cx="10515600" cy="5533682"/>
        </p:xfrm>
        <a:graphic>
          <a:graphicData uri="http://schemas.openxmlformats.org/drawingml/2006/table">
            <a:tbl>
              <a:tblPr firstRow="1" firstCol="1" bandRow="1">
                <a:effectLst/>
                <a:tableStyleId>{5C22544A-7EE6-4342-B048-85BDC9FD1C3A}</a:tableStyleId>
              </a:tblPr>
              <a:tblGrid>
                <a:gridCol w="2103120">
                  <a:extLst>
                    <a:ext uri="{9D8B030D-6E8A-4147-A177-3AD203B41FA5}">
                      <a16:colId xmlns:a16="http://schemas.microsoft.com/office/drawing/2014/main" val="4143759306"/>
                    </a:ext>
                  </a:extLst>
                </a:gridCol>
                <a:gridCol w="2103120">
                  <a:extLst>
                    <a:ext uri="{9D8B030D-6E8A-4147-A177-3AD203B41FA5}">
                      <a16:colId xmlns:a16="http://schemas.microsoft.com/office/drawing/2014/main" val="3519015707"/>
                    </a:ext>
                  </a:extLst>
                </a:gridCol>
                <a:gridCol w="2103120">
                  <a:extLst>
                    <a:ext uri="{9D8B030D-6E8A-4147-A177-3AD203B41FA5}">
                      <a16:colId xmlns:a16="http://schemas.microsoft.com/office/drawing/2014/main" val="2006744801"/>
                    </a:ext>
                  </a:extLst>
                </a:gridCol>
                <a:gridCol w="2103120">
                  <a:extLst>
                    <a:ext uri="{9D8B030D-6E8A-4147-A177-3AD203B41FA5}">
                      <a16:colId xmlns:a16="http://schemas.microsoft.com/office/drawing/2014/main" val="2961066278"/>
                    </a:ext>
                  </a:extLst>
                </a:gridCol>
                <a:gridCol w="2103120">
                  <a:extLst>
                    <a:ext uri="{9D8B030D-6E8A-4147-A177-3AD203B41FA5}">
                      <a16:colId xmlns:a16="http://schemas.microsoft.com/office/drawing/2014/main" val="2671763640"/>
                    </a:ext>
                  </a:extLst>
                </a:gridCol>
              </a:tblGrid>
              <a:tr h="790526">
                <a:tc>
                  <a:txBody>
                    <a:bodyPr/>
                    <a:lstStyle/>
                    <a:p>
                      <a:pPr lvl="0">
                        <a:lnSpc>
                          <a:spcPct val="115000"/>
                        </a:lnSpc>
                        <a:spcAft>
                          <a:spcPts val="1000"/>
                        </a:spcAft>
                        <a:buNone/>
                      </a:pPr>
                      <a:r>
                        <a:rPr lang="en-GB" sz="1600"/>
                        <a:t>Model</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Accuracy</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(Female)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Notes</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72805572"/>
                  </a:ext>
                </a:extLst>
              </a:tr>
              <a:tr h="790526">
                <a:tc>
                  <a:txBody>
                    <a:bodyPr/>
                    <a:lstStyle/>
                    <a:p>
                      <a:pPr lvl="0">
                        <a:lnSpc>
                          <a:spcPct val="115000"/>
                        </a:lnSpc>
                        <a:spcAft>
                          <a:spcPts val="1000"/>
                        </a:spcAft>
                        <a:buNone/>
                      </a:pPr>
                      <a:r>
                        <a:rPr lang="en-GB" sz="1600"/>
                        <a:t>Logistic (raw)</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62%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0.00</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Biased to Female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185365151"/>
                  </a:ext>
                </a:extLst>
              </a:tr>
              <a:tr h="790526">
                <a:tc>
                  <a:txBody>
                    <a:bodyPr/>
                    <a:lstStyle/>
                    <a:p>
                      <a:pPr lvl="0">
                        <a:lnSpc>
                          <a:spcPct val="115000"/>
                        </a:lnSpc>
                        <a:spcAft>
                          <a:spcPts val="1000"/>
                        </a:spcAft>
                        <a:buNone/>
                      </a:pPr>
                      <a:r>
                        <a:rPr lang="en-GB" sz="1600" dirty="0"/>
                        <a:t>Logistic (balanced)</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0.45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0.57</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Better class balance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165415400"/>
                  </a:ext>
                </a:extLst>
              </a:tr>
              <a:tr h="790526">
                <a:tc>
                  <a:txBody>
                    <a:bodyPr/>
                    <a:lstStyle/>
                    <a:p>
                      <a:pPr lvl="0">
                        <a:lnSpc>
                          <a:spcPct val="115000"/>
                        </a:lnSpc>
                        <a:spcAft>
                          <a:spcPts val="1000"/>
                        </a:spcAft>
                        <a:buNone/>
                      </a:pPr>
                      <a:r>
                        <a:rPr lang="en-GB" sz="1600" dirty="0"/>
                        <a:t>SMOTE + Logistic</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t>0.44</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0.59</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Slight improvement</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2798703318"/>
                  </a:ext>
                </a:extLst>
              </a:tr>
              <a:tr h="790526">
                <a:tc>
                  <a:txBody>
                    <a:bodyPr/>
                    <a:lstStyle/>
                    <a:p>
                      <a:pPr lvl="0">
                        <a:lnSpc>
                          <a:spcPct val="115000"/>
                        </a:lnSpc>
                        <a:spcAft>
                          <a:spcPts val="1000"/>
                        </a:spcAft>
                        <a:buNone/>
                      </a:pPr>
                      <a:r>
                        <a:rPr lang="en-GB" sz="1600"/>
                        <a:t>Random Forest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59%</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0.22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0.73</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Struggles with Males</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699135355"/>
                  </a:ext>
                </a:extLst>
              </a:tr>
              <a:tr h="790526">
                <a:tc>
                  <a:txBody>
                    <a:bodyPr/>
                    <a:lstStyle/>
                    <a:p>
                      <a:pPr lvl="0">
                        <a:lnSpc>
                          <a:spcPct val="115000"/>
                        </a:lnSpc>
                        <a:spcAft>
                          <a:spcPts val="1000"/>
                        </a:spcAft>
                        <a:buNone/>
                      </a:pPr>
                      <a:r>
                        <a:rPr lang="en-GB" sz="1600"/>
                        <a:t>XGBoost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0.01</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Worst male recall</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3673061667"/>
                  </a:ext>
                </a:extLst>
              </a:tr>
              <a:tr h="790526">
                <a:tc>
                  <a:txBody>
                    <a:bodyPr/>
                    <a:lstStyle/>
                    <a:p>
                      <a:pPr lvl="0">
                        <a:lnSpc>
                          <a:spcPct val="115000"/>
                        </a:lnSpc>
                        <a:spcAft>
                          <a:spcPts val="1000"/>
                        </a:spcAft>
                        <a:buNone/>
                      </a:pPr>
                      <a:r>
                        <a:rPr lang="en-GB" sz="1600"/>
                        <a:t>KNN (k=3)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0.36</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0.65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Balanced but moderate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904182506"/>
                  </a:ext>
                </a:extLst>
              </a:tr>
            </a:tbl>
          </a:graphicData>
        </a:graphic>
      </p:graphicFrame>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431</TotalTime>
  <Words>2153</Words>
  <Application>Microsoft Office PowerPoint</Application>
  <PresentationFormat>Widescreen</PresentationFormat>
  <Paragraphs>273</Paragraphs>
  <Slides>34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Aptos</vt:lpstr>
      <vt:lpstr>Aptos Display</vt:lpstr>
      <vt:lpstr>Arial</vt:lpstr>
      <vt:lpstr>Calibri</vt:lpstr>
      <vt:lpstr>Calisto MT</vt:lpstr>
      <vt:lpstr>Cambria</vt:lpstr>
      <vt:lpstr>Comic Sans MS</vt:lpstr>
      <vt:lpstr>Courier New</vt:lpstr>
      <vt:lpstr>inherit</vt:lpstr>
      <vt:lpstr>Inter</vt:lpstr>
      <vt:lpstr>Symbol</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Suneeta Vota</cp:lastModifiedBy>
  <cp:revision>49</cp:revision>
  <dcterms:created xsi:type="dcterms:W3CDTF">2025-05-19T12:59:50Z</dcterms:created>
  <dcterms:modified xsi:type="dcterms:W3CDTF">2025-05-23T20:16:10Z</dcterms:modified>
</cp:coreProperties>
</file>