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302" r:id="rId33"/>
    <p:sldId id="270" r:id="rId34"/>
    <p:sldId id="271" r:id="rId35"/>
    <p:sldId id="27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99C8667E-058A-436F-B8EA-5B3A99D43D09}"/>
              </a:ext>
            </a:extLst>
          </p:cNvPr>
          <p:cNvSpPr>
            <a:spLocks noGrp="1"/>
          </p:cNvSpPr>
          <p:nvPr>
            <p:ph type="dt" sz="half" idx="10"/>
          </p:nvPr>
        </p:nvSpPr>
        <p:spPr/>
        <p:txBody>
          <a:bodyPr/>
          <a:lstStyle/>
          <a:p>
            <a:fld id="{D1D1EADE-8E88-4C7C-8AC5-FB148DE4940E}" type="datetime1">
              <a:rPr lang="en-US" smtClean="0"/>
              <a:t>5/23/2025</a:t>
            </a:fld>
            <a:endParaRPr lang="en-US"/>
          </a:p>
        </p:txBody>
      </p:sp>
      <p:sp>
        <p:nvSpPr>
          <p:cNvPr id="5" name="Footer Placeholder 4">
            <a:extLst>
              <a:ext uri="{FF2B5EF4-FFF2-40B4-BE49-F238E27FC236}">
                <a16:creationId xmlns:a16="http://schemas.microsoft.com/office/drawing/2014/main" xmlns=""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8A70B00-53AE-4D3F-91BE-A8D789ED9864}"/>
              </a:ext>
            </a:extLst>
          </p:cNvPr>
          <p:cNvSpPr>
            <a:spLocks noGrp="1"/>
          </p:cNvSpPr>
          <p:nvPr>
            <p:ph type="dt" sz="half" idx="10"/>
          </p:nvPr>
        </p:nvSpPr>
        <p:spPr/>
        <p:txBody>
          <a:bodyPr/>
          <a:lstStyle/>
          <a:p>
            <a:fld id="{EC3C8B9C-477D-492A-96AD-1FC2CC997A73}" type="datetime1">
              <a:rPr lang="en-US" smtClean="0"/>
              <a:t>5/23/2025</a:t>
            </a:fld>
            <a:endParaRPr lang="en-US"/>
          </a:p>
        </p:txBody>
      </p:sp>
      <p:sp>
        <p:nvSpPr>
          <p:cNvPr id="5" name="Footer Placeholder 4">
            <a:extLst>
              <a:ext uri="{FF2B5EF4-FFF2-40B4-BE49-F238E27FC236}">
                <a16:creationId xmlns:a16="http://schemas.microsoft.com/office/drawing/2014/main" xmlns=""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ACD4D0-5BE6-412D-B08B-5DFFD593513E}"/>
              </a:ext>
            </a:extLst>
          </p:cNvPr>
          <p:cNvSpPr>
            <a:spLocks noGrp="1"/>
          </p:cNvSpPr>
          <p:nvPr>
            <p:ph type="dt" sz="half" idx="10"/>
          </p:nvPr>
        </p:nvSpPr>
        <p:spPr/>
        <p:txBody>
          <a:bodyPr/>
          <a:lstStyle/>
          <a:p>
            <a:fld id="{42D3AED5-E26D-4E29-B1B3-7847B6779594}" type="datetime1">
              <a:rPr lang="en-US" smtClean="0"/>
              <a:t>5/23/2025</a:t>
            </a:fld>
            <a:endParaRPr lang="en-US"/>
          </a:p>
        </p:txBody>
      </p:sp>
      <p:sp>
        <p:nvSpPr>
          <p:cNvPr id="5" name="Footer Placeholder 4">
            <a:extLst>
              <a:ext uri="{FF2B5EF4-FFF2-40B4-BE49-F238E27FC236}">
                <a16:creationId xmlns:a16="http://schemas.microsoft.com/office/drawing/2014/main" xmlns=""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C3EC35-E02F-41FF-9232-F90692A902FC}"/>
              </a:ext>
            </a:extLst>
          </p:cNvPr>
          <p:cNvSpPr>
            <a:spLocks noGrp="1"/>
          </p:cNvSpPr>
          <p:nvPr>
            <p:ph type="dt" sz="half" idx="10"/>
          </p:nvPr>
        </p:nvSpPr>
        <p:spPr/>
        <p:txBody>
          <a:bodyPr/>
          <a:lstStyle/>
          <a:p>
            <a:fld id="{157B6794-849E-4626-908B-D15793550EFB}" type="datetime1">
              <a:rPr lang="en-US" smtClean="0"/>
              <a:t>5/23/2025</a:t>
            </a:fld>
            <a:endParaRPr lang="en-US"/>
          </a:p>
        </p:txBody>
      </p:sp>
      <p:sp>
        <p:nvSpPr>
          <p:cNvPr id="5" name="Footer Placeholder 4">
            <a:extLst>
              <a:ext uri="{FF2B5EF4-FFF2-40B4-BE49-F238E27FC236}">
                <a16:creationId xmlns:a16="http://schemas.microsoft.com/office/drawing/2014/main" xmlns=""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06546A-957F-4C4D-9744-1177AD258E10}"/>
              </a:ext>
            </a:extLst>
          </p:cNvPr>
          <p:cNvSpPr>
            <a:spLocks noGrp="1"/>
          </p:cNvSpPr>
          <p:nvPr>
            <p:ph type="dt" sz="half" idx="10"/>
          </p:nvPr>
        </p:nvSpPr>
        <p:spPr/>
        <p:txBody>
          <a:bodyPr/>
          <a:lstStyle/>
          <a:p>
            <a:fld id="{63DB64E7-5594-42A3-ADBF-E95A7ACEAD64}" type="datetime1">
              <a:rPr lang="en-US" smtClean="0"/>
              <a:t>5/23/2025</a:t>
            </a:fld>
            <a:endParaRPr lang="en-US"/>
          </a:p>
        </p:txBody>
      </p:sp>
      <p:sp>
        <p:nvSpPr>
          <p:cNvPr id="5" name="Footer Placeholder 4">
            <a:extLst>
              <a:ext uri="{FF2B5EF4-FFF2-40B4-BE49-F238E27FC236}">
                <a16:creationId xmlns:a16="http://schemas.microsoft.com/office/drawing/2014/main" xmlns=""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89F02C13-D3ED-4044-9716-F29D79A184C9}"/>
              </a:ext>
            </a:extLst>
          </p:cNvPr>
          <p:cNvSpPr>
            <a:spLocks noGrp="1"/>
          </p:cNvSpPr>
          <p:nvPr>
            <p:ph type="dt" sz="half" idx="10"/>
          </p:nvPr>
        </p:nvSpPr>
        <p:spPr/>
        <p:txBody>
          <a:bodyPr/>
          <a:lstStyle/>
          <a:p>
            <a:fld id="{18462B0B-D248-4FFB-8695-AD7FA4B1284A}" type="datetime1">
              <a:rPr lang="en-US" smtClean="0"/>
              <a:t>5/23/2025</a:t>
            </a:fld>
            <a:endParaRPr lang="en-US"/>
          </a:p>
        </p:txBody>
      </p:sp>
      <p:sp>
        <p:nvSpPr>
          <p:cNvPr id="6" name="Footer Placeholder 5">
            <a:extLst>
              <a:ext uri="{FF2B5EF4-FFF2-40B4-BE49-F238E27FC236}">
                <a16:creationId xmlns:a16="http://schemas.microsoft.com/office/drawing/2014/main" xmlns=""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511B5C7-1E37-478F-B4B0-C7202FFE41B9}"/>
              </a:ext>
            </a:extLst>
          </p:cNvPr>
          <p:cNvSpPr>
            <a:spLocks noGrp="1"/>
          </p:cNvSpPr>
          <p:nvPr>
            <p:ph type="dt" sz="half" idx="10"/>
          </p:nvPr>
        </p:nvSpPr>
        <p:spPr/>
        <p:txBody>
          <a:bodyPr/>
          <a:lstStyle/>
          <a:p>
            <a:fld id="{D0378EFB-9159-4510-B73F-4F0409ADE937}" type="datetime1">
              <a:rPr lang="en-US" smtClean="0"/>
              <a:t>5/23/2025</a:t>
            </a:fld>
            <a:endParaRPr lang="en-US"/>
          </a:p>
        </p:txBody>
      </p:sp>
      <p:sp>
        <p:nvSpPr>
          <p:cNvPr id="8" name="Footer Placeholder 7">
            <a:extLst>
              <a:ext uri="{FF2B5EF4-FFF2-40B4-BE49-F238E27FC236}">
                <a16:creationId xmlns:a16="http://schemas.microsoft.com/office/drawing/2014/main" xmlns=""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5D684C9D-23DA-42B0-9DD3-7592F72E8DC9}"/>
              </a:ext>
            </a:extLst>
          </p:cNvPr>
          <p:cNvSpPr>
            <a:spLocks noGrp="1"/>
          </p:cNvSpPr>
          <p:nvPr>
            <p:ph type="dt" sz="half" idx="10"/>
          </p:nvPr>
        </p:nvSpPr>
        <p:spPr/>
        <p:txBody>
          <a:bodyPr/>
          <a:lstStyle/>
          <a:p>
            <a:fld id="{89BC9412-2452-4BED-A324-9D8C115361AD}" type="datetime1">
              <a:rPr lang="en-US" smtClean="0"/>
              <a:t>5/23/2025</a:t>
            </a:fld>
            <a:endParaRPr lang="en-US"/>
          </a:p>
        </p:txBody>
      </p:sp>
      <p:sp>
        <p:nvSpPr>
          <p:cNvPr id="4" name="Footer Placeholder 3">
            <a:extLst>
              <a:ext uri="{FF2B5EF4-FFF2-40B4-BE49-F238E27FC236}">
                <a16:creationId xmlns:a16="http://schemas.microsoft.com/office/drawing/2014/main" xmlns=""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2C1F24-E0A1-45A7-8EF5-92CD9799341C}"/>
              </a:ext>
            </a:extLst>
          </p:cNvPr>
          <p:cNvSpPr>
            <a:spLocks noGrp="1"/>
          </p:cNvSpPr>
          <p:nvPr>
            <p:ph type="dt" sz="half" idx="10"/>
          </p:nvPr>
        </p:nvSpPr>
        <p:spPr/>
        <p:txBody>
          <a:bodyPr/>
          <a:lstStyle/>
          <a:p>
            <a:fld id="{F5318F62-D251-40E8-A23C-F4CFE9FEAB41}" type="datetime1">
              <a:rPr lang="en-US" smtClean="0"/>
              <a:t>5/23/2025</a:t>
            </a:fld>
            <a:endParaRPr lang="en-US"/>
          </a:p>
        </p:txBody>
      </p:sp>
      <p:sp>
        <p:nvSpPr>
          <p:cNvPr id="3" name="Footer Placeholder 2">
            <a:extLst>
              <a:ext uri="{FF2B5EF4-FFF2-40B4-BE49-F238E27FC236}">
                <a16:creationId xmlns:a16="http://schemas.microsoft.com/office/drawing/2014/main" xmlns=""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58D2EA-2191-4216-B64D-067BDFE12375}"/>
              </a:ext>
            </a:extLst>
          </p:cNvPr>
          <p:cNvSpPr>
            <a:spLocks noGrp="1"/>
          </p:cNvSpPr>
          <p:nvPr>
            <p:ph type="dt" sz="half" idx="10"/>
          </p:nvPr>
        </p:nvSpPr>
        <p:spPr/>
        <p:txBody>
          <a:bodyPr/>
          <a:lstStyle/>
          <a:p>
            <a:fld id="{44F76144-149E-4874-93A5-554A0357CF82}" type="datetime1">
              <a:rPr lang="en-US" smtClean="0"/>
              <a:t>5/23/2025</a:t>
            </a:fld>
            <a:endParaRPr lang="en-US"/>
          </a:p>
        </p:txBody>
      </p:sp>
      <p:sp>
        <p:nvSpPr>
          <p:cNvPr id="6" name="Footer Placeholder 5">
            <a:extLst>
              <a:ext uri="{FF2B5EF4-FFF2-40B4-BE49-F238E27FC236}">
                <a16:creationId xmlns:a16="http://schemas.microsoft.com/office/drawing/2014/main" xmlns=""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C38EAB-AD63-415C-B263-BA1D8FBE3CB0}"/>
              </a:ext>
            </a:extLst>
          </p:cNvPr>
          <p:cNvSpPr>
            <a:spLocks noGrp="1"/>
          </p:cNvSpPr>
          <p:nvPr>
            <p:ph type="dt" sz="half" idx="10"/>
          </p:nvPr>
        </p:nvSpPr>
        <p:spPr/>
        <p:txBody>
          <a:bodyPr/>
          <a:lstStyle/>
          <a:p>
            <a:fld id="{50BA65D8-0540-4835-AE5C-25D29DBA01BE}" type="datetime1">
              <a:rPr lang="en-US" smtClean="0"/>
              <a:t>5/23/2025</a:t>
            </a:fld>
            <a:endParaRPr lang="en-US"/>
          </a:p>
        </p:txBody>
      </p:sp>
      <p:sp>
        <p:nvSpPr>
          <p:cNvPr id="6" name="Footer Placeholder 5">
            <a:extLst>
              <a:ext uri="{FF2B5EF4-FFF2-40B4-BE49-F238E27FC236}">
                <a16:creationId xmlns:a16="http://schemas.microsoft.com/office/drawing/2014/main" xmlns=""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5/23/2025</a:t>
            </a:fld>
            <a:endParaRPr lang="en-US"/>
          </a:p>
        </p:txBody>
      </p:sp>
      <p:sp>
        <p:nvSpPr>
          <p:cNvPr id="5" name="Footer Placeholder 4">
            <a:extLst>
              <a:ext uri="{FF2B5EF4-FFF2-40B4-BE49-F238E27FC236}">
                <a16:creationId xmlns:a16="http://schemas.microsoft.com/office/drawing/2014/main" xmlns=""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xmlns=""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xmlns="" id="{E49D7415-2F11-44C2-B6AA-13A25B6814B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xmlns=""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xmlns="" id="{511FC409-B3C2-4F68-865C-C5333D6F27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xmlns=""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Members</a:t>
            </a:r>
          </a:p>
          <a:p>
            <a:pPr indent="-228600">
              <a:lnSpc>
                <a:spcPct val="110000"/>
              </a:lnSpc>
              <a:spcAft>
                <a:spcPts val="600"/>
              </a:spcAft>
              <a:buFont typeface="Arial" panose="020B0604020202020204" pitchFamily="34" charset="0"/>
              <a:buChar char="•"/>
            </a:pPr>
            <a:r>
              <a:rPr lang="en-US" dirty="0"/>
              <a:t>Rebecca Marriott</a:t>
            </a:r>
          </a:p>
          <a:p>
            <a:pPr indent="-228600">
              <a:lnSpc>
                <a:spcPct val="110000"/>
              </a:lnSpc>
              <a:spcAft>
                <a:spcPts val="600"/>
              </a:spcAft>
              <a:buFont typeface="Arial" panose="020B0604020202020204" pitchFamily="34" charset="0"/>
              <a:buChar char="•"/>
            </a:pPr>
            <a:r>
              <a:rPr lang="en-US" dirty="0"/>
              <a:t>Nouman Mehar</a:t>
            </a:r>
          </a:p>
          <a:p>
            <a:pPr indent="-228600">
              <a:lnSpc>
                <a:spcPct val="110000"/>
              </a:lnSpc>
              <a:spcAft>
                <a:spcPts val="600"/>
              </a:spcAft>
              <a:buFont typeface="Arial" panose="020B0604020202020204" pitchFamily="34" charset="0"/>
              <a:buChar char="•"/>
            </a:pPr>
            <a:r>
              <a:rPr lang="en-US" dirty="0"/>
              <a:t>Suneeta Vota</a:t>
            </a:r>
          </a:p>
        </p:txBody>
      </p:sp>
      <p:cxnSp>
        <p:nvCxnSpPr>
          <p:cNvPr id="24" name="Straight Connector 23">
            <a:extLst>
              <a:ext uri="{FF2B5EF4-FFF2-40B4-BE49-F238E27FC236}">
                <a16:creationId xmlns:a16="http://schemas.microsoft.com/office/drawing/2014/main" xmlns="" id="{B810270D-76A7-44B3-9746-7EDF5788602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xmlns=""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xmlns=""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xmlns=""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xmlns=""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xmlns=""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xmlns=""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xmlns=""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xmlns=""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xmlns=""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xmlns=""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xmlns=""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xmlns=""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xmlns=""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xmlns=""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xmlns=""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xmlns=""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xmlns=""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xmlns=""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xmlns=""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xmlns=""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xmlns=""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xmlns=""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xmlns=""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xmlns=""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fontScale="90000"/>
          </a:bodyPr>
          <a:lstStyle/>
          <a:p>
            <a:r>
              <a:rPr lang="en-GB" sz="3600" dirty="0"/>
              <a:t>Project – Customer Purchasing</a:t>
            </a:r>
          </a:p>
        </p:txBody>
      </p:sp>
      <p:sp>
        <p:nvSpPr>
          <p:cNvPr id="6" name="TextBox 5">
            <a:extLst>
              <a:ext uri="{FF2B5EF4-FFF2-40B4-BE49-F238E27FC236}">
                <a16:creationId xmlns:a16="http://schemas.microsoft.com/office/drawing/2014/main" xmlns=""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xmlns=""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xmlns=""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xmlns=""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xmlns=""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xmlns=""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xmlns=""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xmlns=""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xmlns=""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r>
              <a:rPr lang="en-GB" sz="2000" dirty="0">
                <a:latin typeface="Comic Sans MS" panose="030F0702030302020204" pitchFamily="66" charset="0"/>
              </a:rPr>
              <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6" name="TextBox 4">
            <a:extLst>
              <a:ext uri="{FF2B5EF4-FFF2-40B4-BE49-F238E27FC236}">
                <a16:creationId xmlns:a16="http://schemas.microsoft.com/office/drawing/2014/main" xmlns="" id="{D3388A29-25A5-ED0E-5113-534A7546C525}"/>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7" name="TextBox 5">
            <a:extLst>
              <a:ext uri="{FF2B5EF4-FFF2-40B4-BE49-F238E27FC236}">
                <a16:creationId xmlns:a16="http://schemas.microsoft.com/office/drawing/2014/main" xmlns=""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xmlns=""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xmlns=""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xmlns=""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xmlns=""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xmlns=""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xmlns=""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xmlns=""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xmlns=""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xmlns=""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xmlns=""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xmlns=""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xmlns=""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xmlns=""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xmlns=""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xmlns=""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xmlns=""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xmlns=""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xmlns=""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xmlns=""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xmlns=""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xmlns=""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xmlns=""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xmlns=""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xmlns=""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xmlns=""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xmlns=""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xmlns=""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xmlns=""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xmlns=""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xmlns=""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smtClean="0">
                <a:solidFill>
                  <a:schemeClr val="bg1"/>
                </a:solidFill>
              </a:rPr>
              <a:t>Business Recommendations</a:t>
            </a:r>
            <a:endParaRPr lang="en-GB" sz="3600" dirty="0">
              <a:solidFill>
                <a:schemeClr val="bg1"/>
              </a:solidFill>
            </a:endParaRPr>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11243604" cy="4765792"/>
          </a:xfrm>
          <a:prstGeom prst="rect">
            <a:avLst/>
          </a:prstGeom>
          <a:solidFill>
            <a:schemeClr val="bg1"/>
          </a:solidFill>
        </p:spPr>
        <p:txBody>
          <a:bodyPr wrap="square">
            <a:spAutoFit/>
          </a:bodyPr>
          <a:lstStyle/>
          <a:p>
            <a:pPr>
              <a:lnSpc>
                <a:spcPct val="107000"/>
              </a:lnSpc>
              <a:spcAft>
                <a:spcPts val="800"/>
              </a:spcAft>
              <a:buNone/>
            </a:pPr>
            <a:r>
              <a:rPr lang="en-US" b="1" kern="100" dirty="0" smtClean="0">
                <a:latin typeface="Cambria" panose="02040503050406030204" pitchFamily="18" charset="0"/>
                <a:ea typeface="Cambria" panose="02040503050406030204" pitchFamily="18" charset="0"/>
                <a:cs typeface="Segoe UI" panose="020B0502040204020203" pitchFamily="34" charset="0"/>
              </a:rPr>
              <a:t>1</a:t>
            </a:r>
            <a:r>
              <a:rPr lang="en-US" b="1" kern="100" dirty="0">
                <a:latin typeface="Cambria" panose="02040503050406030204" pitchFamily="18" charset="0"/>
                <a:ea typeface="Cambria" panose="02040503050406030204" pitchFamily="18" charset="0"/>
                <a:cs typeface="Segoe UI" panose="020B0502040204020203" pitchFamily="34" charset="0"/>
              </a:rPr>
              <a:t>. </a:t>
            </a:r>
            <a:r>
              <a:rPr lang="en-US" b="1" kern="100" dirty="0">
                <a:latin typeface="Cambria" panose="02040503050406030204" pitchFamily="18" charset="0"/>
                <a:ea typeface="Cambria" panose="02040503050406030204" pitchFamily="18" charset="0"/>
                <a:cs typeface="Segoe UI" panose="020B0502040204020203" pitchFamily="34" charset="0"/>
              </a:rPr>
              <a:t>Improve Customer Segmentation:</a:t>
            </a:r>
            <a:endParaRPr lang="en-US" b="1" kern="100" dirty="0">
              <a:latin typeface="Cambria" panose="02040503050406030204" pitchFamily="18" charset="0"/>
              <a:ea typeface="Cambria" panose="02040503050406030204" pitchFamily="18" charset="0"/>
              <a:cs typeface="Segoe UI" panose="020B0502040204020203" pitchFamily="34" charset="0"/>
            </a:endParaRPr>
          </a:p>
          <a:p>
            <a:pPr>
              <a:lnSpc>
                <a:spcPct val="107000"/>
              </a:lnSpc>
              <a:spcAft>
                <a:spcPts val="800"/>
              </a:spcAft>
              <a:buNone/>
            </a:pPr>
            <a:r>
              <a:rPr lang="en-US" kern="100" dirty="0" smtClean="0">
                <a:latin typeface="Cambria" panose="02040503050406030204" pitchFamily="18" charset="0"/>
                <a:ea typeface="Cambria" panose="02040503050406030204" pitchFamily="18" charset="0"/>
                <a:cs typeface="Segoe UI" panose="020B0502040204020203" pitchFamily="34" charset="0"/>
              </a:rPr>
              <a:t>We can use </a:t>
            </a:r>
            <a:r>
              <a:rPr lang="en-US" kern="100" dirty="0">
                <a:latin typeface="Cambria" panose="02040503050406030204" pitchFamily="18" charset="0"/>
                <a:ea typeface="Cambria" panose="02040503050406030204" pitchFamily="18" charset="0"/>
                <a:cs typeface="Segoe UI" panose="020B0502040204020203" pitchFamily="34" charset="0"/>
              </a:rPr>
              <a:t>customer demographics (age, gender, income, region) to create targeted marketing </a:t>
            </a:r>
            <a:r>
              <a:rPr lang="en-US" kern="100" dirty="0" smtClean="0">
                <a:latin typeface="Cambria" panose="02040503050406030204" pitchFamily="18" charset="0"/>
                <a:ea typeface="Cambria" panose="02040503050406030204" pitchFamily="18" charset="0"/>
                <a:cs typeface="Segoe UI" panose="020B0502040204020203" pitchFamily="34" charset="0"/>
              </a:rPr>
              <a:t>promotions. </a:t>
            </a:r>
            <a:r>
              <a:rPr lang="en-US" kern="100" dirty="0">
                <a:latin typeface="Cambria" panose="02040503050406030204" pitchFamily="18" charset="0"/>
                <a:ea typeface="Cambria" panose="02040503050406030204" pitchFamily="18" charset="0"/>
                <a:cs typeface="Segoe UI" panose="020B0502040204020203" pitchFamily="34" charset="0"/>
              </a:rPr>
              <a:t>This helps design personalized promotions for each group, especially high-spending </a:t>
            </a:r>
            <a:r>
              <a:rPr lang="en-US" kern="100" dirty="0" smtClean="0">
                <a:latin typeface="Cambria" panose="02040503050406030204" pitchFamily="18" charset="0"/>
                <a:ea typeface="Cambria" panose="02040503050406030204" pitchFamily="18" charset="0"/>
                <a:cs typeface="Segoe UI" panose="020B0502040204020203" pitchFamily="34" charset="0"/>
              </a:rPr>
              <a:t>peoples which age range from 30 to 35.</a:t>
            </a:r>
          </a:p>
          <a:p>
            <a:pPr>
              <a:lnSpc>
                <a:spcPct val="107000"/>
              </a:lnSpc>
              <a:spcAft>
                <a:spcPts val="800"/>
              </a:spcAft>
              <a:buNone/>
            </a:pPr>
            <a:r>
              <a:rPr lang="en-GB" b="1" kern="100" dirty="0" smtClean="0">
                <a:latin typeface="Cambria" panose="02040503050406030204" pitchFamily="18" charset="0"/>
                <a:ea typeface="Cambria" panose="02040503050406030204" pitchFamily="18" charset="0"/>
                <a:cs typeface="Times New Roman" panose="02020603050405020304" pitchFamily="18" charset="0"/>
              </a:rPr>
              <a:t>2</a:t>
            </a:r>
            <a:r>
              <a:rPr lang="en-GB" b="1" kern="100" dirty="0">
                <a:latin typeface="Cambria" panose="02040503050406030204" pitchFamily="18" charset="0"/>
                <a:ea typeface="Cambria" panose="02040503050406030204" pitchFamily="18" charset="0"/>
                <a:cs typeface="Times New Roman" panose="02020603050405020304" pitchFamily="18" charset="0"/>
              </a:rPr>
              <a:t>. </a:t>
            </a:r>
            <a:r>
              <a:rPr lang="en-US" b="1" kern="100" dirty="0">
                <a:latin typeface="Cambria" panose="02040503050406030204" pitchFamily="18" charset="0"/>
                <a:ea typeface="Cambria" panose="02040503050406030204" pitchFamily="18" charset="0"/>
                <a:cs typeface="Times New Roman" panose="02020603050405020304" pitchFamily="18" charset="0"/>
              </a:rPr>
              <a:t>Optimize Inventory Based on Gender </a:t>
            </a:r>
            <a:r>
              <a:rPr lang="en-US" b="1" kern="100" dirty="0" smtClean="0">
                <a:latin typeface="Cambria" panose="02040503050406030204" pitchFamily="18" charset="0"/>
                <a:ea typeface="Cambria" panose="02040503050406030204" pitchFamily="18" charset="0"/>
                <a:cs typeface="Times New Roman" panose="02020603050405020304" pitchFamily="18" charset="0"/>
              </a:rPr>
              <a:t>Preferences:</a:t>
            </a:r>
          </a:p>
          <a:p>
            <a:pPr>
              <a:lnSpc>
                <a:spcPct val="107000"/>
              </a:lnSpc>
              <a:spcAft>
                <a:spcPts val="800"/>
              </a:spcAft>
              <a:buNone/>
            </a:pPr>
            <a:r>
              <a:rPr lang="en-US" dirty="0">
                <a:latin typeface="Cambria" panose="02040503050406030204" pitchFamily="18" charset="0"/>
                <a:ea typeface="Cambria" panose="02040503050406030204" pitchFamily="18" charset="0"/>
                <a:cs typeface="Times New Roman" panose="02020603050405020304" pitchFamily="18" charset="0"/>
              </a:rPr>
              <a:t>Align stock levels and promotional focus in high-performing </a:t>
            </a:r>
            <a:r>
              <a:rPr lang="en-US" dirty="0" smtClean="0">
                <a:latin typeface="Cambria" panose="02040503050406030204" pitchFamily="18" charset="0"/>
                <a:ea typeface="Cambria" panose="02040503050406030204" pitchFamily="18" charset="0"/>
                <a:cs typeface="Times New Roman" panose="02020603050405020304" pitchFamily="18" charset="0"/>
              </a:rPr>
              <a:t>regions (e.g., London) with </a:t>
            </a:r>
            <a:r>
              <a:rPr lang="en-US" dirty="0">
                <a:latin typeface="Cambria" panose="02040503050406030204" pitchFamily="18" charset="0"/>
                <a:ea typeface="Cambria" panose="02040503050406030204" pitchFamily="18" charset="0"/>
                <a:cs typeface="Times New Roman" panose="02020603050405020304" pitchFamily="18" charset="0"/>
              </a:rPr>
              <a:t>those trends to minimize overstock and maximize sales</a:t>
            </a:r>
            <a:r>
              <a:rPr lang="en-US" dirty="0" smtClean="0">
                <a:latin typeface="Cambria" panose="02040503050406030204" pitchFamily="18" charset="0"/>
                <a:ea typeface="Cambria" panose="02040503050406030204" pitchFamily="18" charset="0"/>
                <a:cs typeface="Times New Roman" panose="02020603050405020304" pitchFamily="18" charset="0"/>
              </a:rPr>
              <a:t>.</a:t>
            </a:r>
          </a:p>
          <a:p>
            <a:pPr>
              <a:lnSpc>
                <a:spcPct val="107000"/>
              </a:lnSpc>
              <a:spcAft>
                <a:spcPts val="800"/>
              </a:spcAft>
              <a:buNone/>
            </a:pPr>
            <a:r>
              <a:rPr lang="en-US" b="1" smtClean="0">
                <a:latin typeface="Cambria" panose="02040503050406030204" pitchFamily="18" charset="0"/>
                <a:ea typeface="Cambria" panose="02040503050406030204" pitchFamily="18" charset="0"/>
                <a:cs typeface="Times New Roman" panose="02020603050405020304" pitchFamily="18" charset="0"/>
              </a:rPr>
              <a:t>3</a:t>
            </a:r>
            <a:r>
              <a:rPr lang="en-US" b="1" dirty="0" smtClean="0">
                <a:latin typeface="Cambria" panose="02040503050406030204" pitchFamily="18" charset="0"/>
                <a:ea typeface="Cambria" panose="02040503050406030204" pitchFamily="18" charset="0"/>
                <a:cs typeface="Times New Roman" panose="02020603050405020304" pitchFamily="18" charset="0"/>
              </a:rPr>
              <a:t>. </a:t>
            </a:r>
            <a:r>
              <a:rPr lang="en-US" b="1" dirty="0">
                <a:latin typeface="Cambria" panose="02040503050406030204" pitchFamily="18" charset="0"/>
                <a:ea typeface="Cambria" panose="02040503050406030204" pitchFamily="18" charset="0"/>
                <a:cs typeface="Times New Roman" panose="02020603050405020304" pitchFamily="18" charset="0"/>
              </a:rPr>
              <a:t>Make the Model </a:t>
            </a:r>
            <a:r>
              <a:rPr lang="en-US" b="1" dirty="0" smtClean="0">
                <a:latin typeface="Cambria" panose="02040503050406030204" pitchFamily="18" charset="0"/>
                <a:ea typeface="Cambria" panose="02040503050406030204" pitchFamily="18" charset="0"/>
                <a:cs typeface="Times New Roman" panose="02020603050405020304" pitchFamily="18" charset="0"/>
              </a:rPr>
              <a:t>Better:</a:t>
            </a:r>
            <a:endParaRPr lang="en-US" b="1" dirty="0" smtClean="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r>
              <a:rPr lang="en-US" dirty="0" smtClean="0">
                <a:latin typeface="Cambria" panose="02040503050406030204" pitchFamily="18" charset="0"/>
                <a:ea typeface="Cambria" panose="02040503050406030204" pitchFamily="18" charset="0"/>
                <a:cs typeface="Times New Roman" panose="02020603050405020304" pitchFamily="18" charset="0"/>
              </a:rPr>
              <a:t>Current model accuracy is 0.54% which is good but can be improved. We can balancing the data more to get the better accuracy. </a:t>
            </a: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ea typeface="Cambria" panose="02040503050406030204" pitchFamily="18" charset="0"/>
              <a:cs typeface="Times New Roman" panose="02020603050405020304" pitchFamily="18" charset="0"/>
            </a:endParaRPr>
          </a:p>
          <a:p>
            <a:pPr>
              <a:lnSpc>
                <a:spcPct val="107000"/>
              </a:lnSpc>
              <a:spcAft>
                <a:spcPts val="800"/>
              </a:spcAft>
              <a:buNone/>
            </a:pPr>
            <a:endParaRPr lang="en-GB"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000244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F64F9B95-9045-48D2-B9F3-2927E98F54A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xmlns="" id="{085AA86F-6A4D-4BCB-A045-D992CDC2959B}"/>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xmlns=""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xmlns=""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xmlns=""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xmlns=""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xmlns=""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xmlns="" id="{80B98925-0550-1AFB-C1DC-02792400FB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xmlns=""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xmlns="" id="{0CCA9273-E74E-A306-1F74-BEF9EDA3050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xmlns=""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xmlns=""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xmlns=""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xmlns=""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xmlns=""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xmlns=""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xmlns="" val="4143759306"/>
                    </a:ext>
                  </a:extLst>
                </a:gridCol>
                <a:gridCol w="2103120">
                  <a:extLst>
                    <a:ext uri="{9D8B030D-6E8A-4147-A177-3AD203B41FA5}">
                      <a16:colId xmlns:a16="http://schemas.microsoft.com/office/drawing/2014/main" xmlns="" val="3519015707"/>
                    </a:ext>
                  </a:extLst>
                </a:gridCol>
                <a:gridCol w="2103120">
                  <a:extLst>
                    <a:ext uri="{9D8B030D-6E8A-4147-A177-3AD203B41FA5}">
                      <a16:colId xmlns:a16="http://schemas.microsoft.com/office/drawing/2014/main" xmlns="" val="2006744801"/>
                    </a:ext>
                  </a:extLst>
                </a:gridCol>
                <a:gridCol w="2103120">
                  <a:extLst>
                    <a:ext uri="{9D8B030D-6E8A-4147-A177-3AD203B41FA5}">
                      <a16:colId xmlns:a16="http://schemas.microsoft.com/office/drawing/2014/main" xmlns="" val="2961066278"/>
                    </a:ext>
                  </a:extLst>
                </a:gridCol>
                <a:gridCol w="2103120">
                  <a:extLst>
                    <a:ext uri="{9D8B030D-6E8A-4147-A177-3AD203B41FA5}">
                      <a16:colId xmlns:a16="http://schemas.microsoft.com/office/drawing/2014/main" xmlns=""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xmlns=""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677</TotalTime>
  <Words>2000</Words>
  <Application>Microsoft Office PowerPoint</Application>
  <PresentationFormat>Widescreen</PresentationFormat>
  <Paragraphs>281</Paragraphs>
  <Slides>35</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35</vt:i4>
      </vt:variant>
    </vt:vector>
  </HeadingPairs>
  <TitlesOfParts>
    <vt:vector size="51" baseType="lpstr">
      <vt:lpstr>Aptos</vt:lpstr>
      <vt:lpstr>Aptos Display</vt:lpstr>
      <vt:lpstr>Arial</vt:lpstr>
      <vt:lpstr>Calibri</vt:lpstr>
      <vt:lpstr>Calisto MT</vt:lpstr>
      <vt:lpstr>Cambria</vt:lpstr>
      <vt:lpstr>Comic Sans MS</vt:lpstr>
      <vt:lpstr>Courier New</vt:lpstr>
      <vt:lpstr>inherit</vt:lpstr>
      <vt:lpstr>Inter</vt:lpstr>
      <vt:lpstr>Segoe UI</vt:lpstr>
      <vt:lpstr>Symbol</vt:lpstr>
      <vt:lpstr>Times New Roman</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Business Recommendations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DELL</cp:lastModifiedBy>
  <cp:revision>64</cp:revision>
  <dcterms:created xsi:type="dcterms:W3CDTF">2025-05-19T12:59:50Z</dcterms:created>
  <dcterms:modified xsi:type="dcterms:W3CDTF">2025-05-24T01:15:40Z</dcterms:modified>
</cp:coreProperties>
</file>