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9" r:id="rId4"/>
    <p:sldId id="257" r:id="rId5"/>
    <p:sldId id="260" r:id="rId6"/>
    <p:sldId id="261" r:id="rId7"/>
    <p:sldId id="262" r:id="rId8"/>
    <p:sldId id="264" r:id="rId9"/>
    <p:sldId id="287" r:id="rId10"/>
    <p:sldId id="288" r:id="rId11"/>
    <p:sldId id="265" r:id="rId12"/>
    <p:sldId id="289" r:id="rId13"/>
    <p:sldId id="290" r:id="rId14"/>
    <p:sldId id="291" r:id="rId15"/>
    <p:sldId id="266" r:id="rId16"/>
    <p:sldId id="292" r:id="rId17"/>
    <p:sldId id="293" r:id="rId18"/>
    <p:sldId id="294" r:id="rId19"/>
    <p:sldId id="295" r:id="rId20"/>
    <p:sldId id="296" r:id="rId21"/>
    <p:sldId id="267" r:id="rId22"/>
    <p:sldId id="268" r:id="rId23"/>
    <p:sldId id="269" r:id="rId24"/>
    <p:sldId id="297" r:id="rId25"/>
    <p:sldId id="263" r:id="rId26"/>
    <p:sldId id="283" r:id="rId27"/>
    <p:sldId id="284" r:id="rId28"/>
    <p:sldId id="285" r:id="rId29"/>
    <p:sldId id="286" r:id="rId30"/>
    <p:sldId id="270" r:id="rId31"/>
    <p:sldId id="271"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9483D9-B2CC-4B59-80AA-0CFB12CE6970}" v="3" dt="2025-05-19T13:53:23.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5/22/2025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0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5/22/2025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3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5/22/2025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308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5/22/2025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62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5/22/2025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79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5/22/2025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99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5/22/2025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30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5/22/2025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5/22/2025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32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5/22/2025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33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5/22/2025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96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5/22/2025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162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EC37F-B6C1-F905-6BEF-09073B003B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dirty="0"/>
              <a:t>Introduction</a:t>
            </a:r>
          </a:p>
        </p:txBody>
      </p:sp>
      <p:pic>
        <p:nvPicPr>
          <p:cNvPr id="4" name="Content Placeholder 3" descr="A white and blue room with blue sky&#10;&#10;AI-generated content may be incorrect.">
            <a:extLst>
              <a:ext uri="{FF2B5EF4-FFF2-40B4-BE49-F238E27FC236}">
                <a16:creationId xmlns:a16="http://schemas.microsoft.com/office/drawing/2014/main" id="{90A1A975-94E4-CF77-00AC-DA282AB2C7E0}"/>
              </a:ext>
            </a:extLst>
          </p:cNvPr>
          <p:cNvPicPr>
            <a:picLocks noGrp="1" noChangeAspect="1"/>
          </p:cNvPicPr>
          <p:nvPr>
            <p:ph idx="1"/>
          </p:nvPr>
        </p:nvPicPr>
        <p:blipFill>
          <a:blip r:embed="rId2"/>
          <a:srcRect l="18653" r="15247"/>
          <a:stretch>
            <a:fillRect/>
          </a:stretch>
        </p:blipFill>
        <p:spPr>
          <a:xfrm>
            <a:off x="20" y="10"/>
            <a:ext cx="6044164" cy="6857990"/>
          </a:xfrm>
          <a:prstGeom prst="rect">
            <a:avLst/>
          </a:prstGeom>
        </p:spPr>
      </p:pic>
      <p:cxnSp>
        <p:nvCxnSpPr>
          <p:cNvPr id="22" name="Straight Connector 21">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C3275C2-2001-8E3B-E0CB-39164C9D5CBC}"/>
              </a:ext>
            </a:extLst>
          </p:cNvPr>
          <p:cNvSpPr txBox="1"/>
          <p:nvPr/>
        </p:nvSpPr>
        <p:spPr>
          <a:xfrm>
            <a:off x="6696186" y="2221992"/>
            <a:ext cx="4800600" cy="3739896"/>
          </a:xfrm>
          <a:prstGeom prst="rect">
            <a:avLst/>
          </a:prstGeom>
        </p:spPr>
        <p:txBody>
          <a:bodyPr vert="horz" lIns="91440" tIns="45720" rIns="91440" bIns="45720" rtlCol="0">
            <a:normAutofit/>
          </a:bodyPr>
          <a:lstStyle/>
          <a:p>
            <a:pPr algn="ctr">
              <a:lnSpc>
                <a:spcPct val="110000"/>
              </a:lnSpc>
              <a:spcAft>
                <a:spcPts val="600"/>
              </a:spcAft>
            </a:pPr>
            <a:r>
              <a:rPr lang="en-US" b="1" dirty="0"/>
              <a:t>Customer Sales Analysis Project Machine Learning and Tableau</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B</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Members</a:t>
            </a:r>
          </a:p>
          <a:p>
            <a:pPr indent="-228600">
              <a:lnSpc>
                <a:spcPct val="110000"/>
              </a:lnSpc>
              <a:spcAft>
                <a:spcPts val="600"/>
              </a:spcAft>
              <a:buFont typeface="Arial" panose="020B0604020202020204" pitchFamily="34" charset="0"/>
              <a:buChar char="•"/>
            </a:pPr>
            <a:r>
              <a:rPr lang="en-US" dirty="0"/>
              <a:t>Rebecca Marriott</a:t>
            </a:r>
          </a:p>
          <a:p>
            <a:pPr indent="-228600">
              <a:lnSpc>
                <a:spcPct val="110000"/>
              </a:lnSpc>
              <a:spcAft>
                <a:spcPts val="600"/>
              </a:spcAft>
              <a:buFont typeface="Arial" panose="020B0604020202020204" pitchFamily="34" charset="0"/>
              <a:buChar char="•"/>
            </a:pPr>
            <a:r>
              <a:rPr lang="en-US" dirty="0"/>
              <a:t>Nouman Mehar</a:t>
            </a:r>
          </a:p>
          <a:p>
            <a:pPr indent="-228600">
              <a:lnSpc>
                <a:spcPct val="110000"/>
              </a:lnSpc>
              <a:spcAft>
                <a:spcPts val="600"/>
              </a:spcAft>
              <a:buFont typeface="Arial" panose="020B0604020202020204" pitchFamily="34" charset="0"/>
              <a:buChar char="•"/>
            </a:pPr>
            <a:r>
              <a:rPr lang="en-US" dirty="0"/>
              <a:t>Suneeta Vota</a:t>
            </a:r>
          </a:p>
        </p:txBody>
      </p:sp>
      <p:cxnSp>
        <p:nvCxnSpPr>
          <p:cNvPr id="24" name="Straight Connector 23">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EA31465-0127-E70C-D15D-2FB1D493E53A}"/>
              </a:ext>
            </a:extLst>
          </p:cNvPr>
          <p:cNvPicPr>
            <a:picLocks noChangeAspect="1"/>
          </p:cNvPicPr>
          <p:nvPr/>
        </p:nvPicPr>
        <p:blipFill>
          <a:blip r:embed="rId2"/>
          <a:stretch>
            <a:fillRect/>
          </a:stretch>
        </p:blipFill>
        <p:spPr>
          <a:xfrm>
            <a:off x="1575364" y="736933"/>
            <a:ext cx="9041267" cy="5384124"/>
          </a:xfrm>
          <a:prstGeom prst="rect">
            <a:avLst/>
          </a:prstGeom>
          <a:noFill/>
          <a:ln cap="flat">
            <a:noFill/>
          </a:ln>
        </p:spPr>
      </p:pic>
      <p:sp>
        <p:nvSpPr>
          <p:cNvPr id="3" name="TextBox 5">
            <a:extLst>
              <a:ext uri="{FF2B5EF4-FFF2-40B4-BE49-F238E27FC236}">
                <a16:creationId xmlns:a16="http://schemas.microsoft.com/office/drawing/2014/main" id="{5F944BD2-2EDE-E8A3-B58C-AADE51D8ACBF}"/>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MODEL COMPARISION CHART </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FB25-53FE-A961-FE11-4212852C80A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AEA340-84A8-262F-803C-730110CD9C6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448F9F36-17E7-0490-D145-01EF633F7A5C}"/>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8EEAFA36-2DE4-C27D-6EC9-BB70DE132DA5}"/>
              </a:ext>
            </a:extLst>
          </p:cNvPr>
          <p:cNvSpPr txBox="1">
            <a:spLocks/>
          </p:cNvSpPr>
          <p:nvPr/>
        </p:nvSpPr>
        <p:spPr>
          <a:xfrm>
            <a:off x="838203" y="2766215"/>
            <a:ext cx="10515600" cy="942185"/>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Logistic Regression - Balanced</a:t>
            </a:r>
            <a:endParaRPr lang="en-GB" dirty="0">
              <a:latin typeface="Comic Sans MS" pitchFamily="66"/>
            </a:endParaRPr>
          </a:p>
        </p:txBody>
      </p:sp>
    </p:spTree>
    <p:extLst>
      <p:ext uri="{BB962C8B-B14F-4D97-AF65-F5344CB8AC3E}">
        <p14:creationId xmlns:p14="http://schemas.microsoft.com/office/powerpoint/2010/main" val="118843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78691A-8375-70EB-C30F-024166CB8A2E}"/>
              </a:ext>
            </a:extLst>
          </p:cNvPr>
          <p:cNvPicPr>
            <a:picLocks noChangeAspect="1"/>
          </p:cNvPicPr>
          <p:nvPr/>
        </p:nvPicPr>
        <p:blipFill>
          <a:blip r:embed="rId2"/>
          <a:stretch>
            <a:fillRect/>
          </a:stretch>
        </p:blipFill>
        <p:spPr>
          <a:xfrm>
            <a:off x="142756" y="1238792"/>
            <a:ext cx="7126294" cy="5319631"/>
          </a:xfrm>
          <a:prstGeom prst="rect">
            <a:avLst/>
          </a:prstGeom>
          <a:noFill/>
          <a:ln cap="flat">
            <a:noFill/>
          </a:ln>
        </p:spPr>
      </p:pic>
      <p:sp>
        <p:nvSpPr>
          <p:cNvPr id="3" name="TextBox 4">
            <a:extLst>
              <a:ext uri="{FF2B5EF4-FFF2-40B4-BE49-F238E27FC236}">
                <a16:creationId xmlns:a16="http://schemas.microsoft.com/office/drawing/2014/main" id="{7846ADEF-AA8E-D769-293C-CE025E4B3837}"/>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F681A6A6-154B-B19C-948D-08069E3E5392}"/>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7">
            <a:extLst>
              <a:ext uri="{FF2B5EF4-FFF2-40B4-BE49-F238E27FC236}">
                <a16:creationId xmlns:a16="http://schemas.microsoft.com/office/drawing/2014/main" id="{33E49B45-3095-BB3B-3E32-89F2A55A6017}"/>
              </a:ext>
            </a:extLst>
          </p:cNvPr>
          <p:cNvSpPr txBox="1"/>
          <p:nvPr/>
        </p:nvSpPr>
        <p:spPr>
          <a:xfrm>
            <a:off x="7447934" y="1504334"/>
            <a:ext cx="4313800" cy="45715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evaluates how well your model performs, especially when dealing with </a:t>
            </a:r>
            <a:r>
              <a:rPr lang="en-GB" sz="1600" b="1" i="0" u="none" strike="noStrike" kern="1200" cap="none" spc="0" baseline="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a:solidFill>
                  <a:srgbClr val="000000"/>
                </a:solidFill>
                <a:uFillTx/>
                <a:latin typeface="Comic Sans MS" pitchFamily="66"/>
                <a:ea typeface="Calibri" pitchFamily="34"/>
                <a:cs typeface="Times New Roman" pitchFamily="18"/>
              </a:rPr>
              <a:t>AP = 0.69</a:t>
            </a:r>
            <a:r>
              <a:rPr lang="en-GB" sz="1600" b="0" i="0" u="none" strike="noStrike" kern="1200" cap="none" spc="0" baseline="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is </a:t>
            </a:r>
            <a:r>
              <a:rPr lang="en-GB" sz="1600" b="1" i="0" u="none" strike="noStrike" kern="1200" cap="none" spc="0" baseline="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(which usually gives a low AP, often near the positive class ratio).</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73A8EF3-6A64-A9AB-2FD6-C693D1D66A8A}"/>
              </a:ext>
            </a:extLst>
          </p:cNvPr>
          <p:cNvPicPr>
            <a:picLocks noChangeAspect="1"/>
          </p:cNvPicPr>
          <p:nvPr/>
        </p:nvPicPr>
        <p:blipFill>
          <a:blip r:embed="rId2"/>
          <a:stretch>
            <a:fillRect/>
          </a:stretch>
        </p:blipFill>
        <p:spPr>
          <a:xfrm>
            <a:off x="241081" y="1298804"/>
            <a:ext cx="7045909" cy="5259619"/>
          </a:xfrm>
          <a:prstGeom prst="rect">
            <a:avLst/>
          </a:prstGeom>
          <a:noFill/>
          <a:ln cap="flat">
            <a:noFill/>
          </a:ln>
        </p:spPr>
      </p:pic>
      <p:sp>
        <p:nvSpPr>
          <p:cNvPr id="3" name="TextBox 4">
            <a:extLst>
              <a:ext uri="{FF2B5EF4-FFF2-40B4-BE49-F238E27FC236}">
                <a16:creationId xmlns:a16="http://schemas.microsoft.com/office/drawing/2014/main" id="{29782FD8-4AE9-68DB-6353-1A73D194FE26}"/>
              </a:ext>
            </a:extLst>
          </p:cNvPr>
          <p:cNvSpPr txBox="1"/>
          <p:nvPr/>
        </p:nvSpPr>
        <p:spPr>
          <a:xfrm>
            <a:off x="241081" y="79918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30EC125B-B3EC-BDF0-1106-15150DB03AF8}"/>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6">
            <a:extLst>
              <a:ext uri="{FF2B5EF4-FFF2-40B4-BE49-F238E27FC236}">
                <a16:creationId xmlns:a16="http://schemas.microsoft.com/office/drawing/2014/main" id="{0AE21326-6644-236F-4F94-09C0604DCFF6}"/>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38A3F91-4518-CB1B-9080-06AAA56F6E1C}"/>
              </a:ext>
            </a:extLst>
          </p:cNvPr>
          <p:cNvPicPr>
            <a:picLocks noChangeAspect="1"/>
          </p:cNvPicPr>
          <p:nvPr/>
        </p:nvPicPr>
        <p:blipFill>
          <a:blip r:embed="rId2"/>
          <a:stretch>
            <a:fillRect/>
          </a:stretch>
        </p:blipFill>
        <p:spPr>
          <a:xfrm>
            <a:off x="456505" y="1356850"/>
            <a:ext cx="5858195" cy="4921447"/>
          </a:xfrm>
          <a:prstGeom prst="rect">
            <a:avLst/>
          </a:prstGeom>
          <a:noFill/>
          <a:ln cap="flat">
            <a:noFill/>
          </a:ln>
        </p:spPr>
      </p:pic>
      <p:sp>
        <p:nvSpPr>
          <p:cNvPr id="3" name="TextBox 4">
            <a:extLst>
              <a:ext uri="{FF2B5EF4-FFF2-40B4-BE49-F238E27FC236}">
                <a16:creationId xmlns:a16="http://schemas.microsoft.com/office/drawing/2014/main" id="{3D697FC4-89A9-F9C2-CBB5-E619119D85DC}"/>
              </a:ext>
            </a:extLst>
          </p:cNvPr>
          <p:cNvSpPr txBox="1"/>
          <p:nvPr/>
        </p:nvSpPr>
        <p:spPr>
          <a:xfrm>
            <a:off x="241081"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8DCB13C0-A3F6-5395-2454-FE3854A7B7FE}"/>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11">
            <a:extLst>
              <a:ext uri="{FF2B5EF4-FFF2-40B4-BE49-F238E27FC236}">
                <a16:creationId xmlns:a16="http://schemas.microsoft.com/office/drawing/2014/main" id="{07449290-1619-60BC-FBE4-8C766332C92E}"/>
              </a:ext>
            </a:extLst>
          </p:cNvPr>
          <p:cNvSpPr txBox="1"/>
          <p:nvPr/>
        </p:nvSpPr>
        <p:spPr>
          <a:xfrm>
            <a:off x="7270952" y="1356850"/>
            <a:ext cx="4404847" cy="47089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a:solidFill>
                  <a:srgbClr val="000000"/>
                </a:solidFill>
                <a:uFillTx/>
                <a:latin typeface="Aptos"/>
              </a:rPr>
              <a:t>The model is </a:t>
            </a:r>
            <a:r>
              <a:rPr lang="en-GB" sz="2000" b="1" i="0" u="none" strike="noStrike" kern="0" cap="none" spc="0" baseline="0">
                <a:solidFill>
                  <a:srgbClr val="000000"/>
                </a:solidFill>
                <a:uFillTx/>
                <a:latin typeface="Aptos"/>
              </a:rPr>
              <a:t>heavily biased toward predicting “Female (1)”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a:solidFill>
                  <a:srgbClr val="000000"/>
                </a:solidFill>
                <a:uFillTx/>
                <a:latin typeface="Aptos"/>
              </a:rPr>
              <a:t>It </a:t>
            </a:r>
            <a:r>
              <a:rPr lang="en-GB" sz="2000" b="1" i="0" u="none" strike="noStrike" kern="0" cap="none" spc="0" baseline="0">
                <a:solidFill>
                  <a:srgbClr val="000000"/>
                </a:solidFill>
                <a:uFillTx/>
                <a:latin typeface="Aptos"/>
              </a:rPr>
              <a:t>correctly identifies most females</a:t>
            </a:r>
            <a:r>
              <a:rPr lang="en-GB" sz="2000" b="0" i="0" u="none" strike="noStrike" kern="0" cap="none" spc="0" baseline="0">
                <a:solidFill>
                  <a:srgbClr val="000000"/>
                </a:solidFill>
                <a:uFillTx/>
                <a:latin typeface="Aptos"/>
              </a:rPr>
              <a:t>, but </a:t>
            </a:r>
            <a:r>
              <a:rPr lang="en-GB" sz="2000" b="1" i="0" u="none" strike="noStrike" kern="0" cap="none" spc="0" baseline="0">
                <a:solidFill>
                  <a:srgbClr val="000000"/>
                </a:solidFill>
                <a:uFillTx/>
                <a:latin typeface="Aptos"/>
              </a:rPr>
              <a:t>struggles with males</a:t>
            </a:r>
            <a:r>
              <a:rPr lang="en-GB" sz="2000" b="0" i="0" u="none" strike="noStrike" kern="0" cap="none" spc="0" baseline="0">
                <a:solidFill>
                  <a:srgbClr val="000000"/>
                </a:solidFill>
                <a:uFillTx/>
                <a:latin typeface="Aptos"/>
              </a:rPr>
              <a:t> — often misclassifying them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a:solidFill>
                  <a:srgbClr val="000000"/>
                </a:solidFill>
                <a:uFillTx/>
                <a:latin typeface="Aptos"/>
              </a:rPr>
              <a:t>Out of </a:t>
            </a:r>
            <a:r>
              <a:rPr lang="en-GB" sz="2000" b="1" i="0" u="none" strike="noStrike" kern="0" cap="none" spc="0" baseline="0">
                <a:solidFill>
                  <a:srgbClr val="000000"/>
                </a:solidFill>
                <a:uFillTx/>
                <a:latin typeface="Aptos"/>
              </a:rPr>
              <a:t>22,819 actual males</a:t>
            </a:r>
            <a:r>
              <a:rPr lang="en-GB" sz="2000" b="0" i="0" u="none" strike="noStrike" kern="0" cap="none" spc="0" baseline="0">
                <a:solidFill>
                  <a:srgbClr val="000000"/>
                </a:solidFill>
                <a:uFillTx/>
                <a:latin typeface="Aptos"/>
              </a:rPr>
              <a:t>, only </a:t>
            </a:r>
            <a:r>
              <a:rPr lang="en-GB" sz="2000" b="1" i="0" u="none" strike="noStrike" kern="0" cap="none" spc="0" baseline="0">
                <a:solidFill>
                  <a:srgbClr val="000000"/>
                </a:solidFill>
                <a:uFillTx/>
                <a:latin typeface="Aptos"/>
              </a:rPr>
              <a:t>3,485 were correctly predicted</a:t>
            </a:r>
            <a:r>
              <a:rPr lang="en-GB" sz="2000" b="0" i="0" u="none" strike="noStrike" kern="0" cap="none" spc="0" baseline="0">
                <a:solidFill>
                  <a:srgbClr val="000000"/>
                </a:solidFill>
                <a:uFillTx/>
                <a:latin typeface="Aptos"/>
              </a:rPr>
              <a:t> → that’s </a:t>
            </a:r>
            <a:r>
              <a:rPr lang="en-GB" sz="2000" b="1" i="0" u="none" strike="noStrike" kern="0" cap="none" spc="0" baseline="0">
                <a:solidFill>
                  <a:srgbClr val="000000"/>
                </a:solidFill>
                <a:uFillTx/>
                <a:latin typeface="Aptos"/>
              </a:rPr>
              <a:t>very poor performance for class 0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1200" cap="none" spc="0" baseline="0">
                <a:solidFill>
                  <a:srgbClr val="4E95D9"/>
                </a:solidFill>
                <a:uFillTx/>
                <a:latin typeface="Comic Sans MS" pitchFamily="66"/>
              </a:rPr>
              <a:t>The model is much better at identifying </a:t>
            </a:r>
            <a:r>
              <a:rPr lang="en-GB" sz="2000" b="1" i="0" u="none" strike="noStrike" kern="1200" cap="none" spc="0" baseline="0">
                <a:solidFill>
                  <a:srgbClr val="4E95D9"/>
                </a:solidFill>
                <a:uFillTx/>
                <a:latin typeface="Comic Sans MS" pitchFamily="66"/>
              </a:rPr>
              <a:t>Female (1)</a:t>
            </a:r>
            <a:r>
              <a:rPr lang="en-GB" sz="2000" b="0" i="0" u="none" strike="noStrike" kern="1200" cap="none" spc="0" baseline="0">
                <a:solidFill>
                  <a:srgbClr val="4E95D9"/>
                </a:solidFill>
                <a:uFillTx/>
                <a:latin typeface="Comic Sans MS" pitchFamily="66"/>
              </a:rPr>
              <a:t> than </a:t>
            </a:r>
            <a:r>
              <a:rPr lang="en-GB" sz="2000" b="1" i="0" u="none" strike="noStrike" kern="1200" cap="none" spc="0" baseline="0">
                <a:solidFill>
                  <a:srgbClr val="4E95D9"/>
                </a:solidFill>
                <a:uFillTx/>
                <a:latin typeface="Comic Sans MS" pitchFamily="66"/>
              </a:rPr>
              <a:t>Male (0)</a:t>
            </a:r>
            <a:endParaRPr lang="en-GB" sz="2000" b="0" i="0" u="none" strike="noStrike" kern="1200" cap="none" spc="0" baseline="0">
              <a:solidFill>
                <a:srgbClr val="4E95D9"/>
              </a:solidFill>
              <a:uFillTx/>
              <a:latin typeface="Comic Sans MS" pitchFamily="66"/>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CE79-F219-E651-B5DE-62D244AA800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6FE663-13C8-AB1D-4558-34B22AC01E4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17D1B801-6E05-14F8-7444-881FF9CA67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6C5B2DDB-8E1A-2DA9-54B1-3E3C8B72A989}"/>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Random Forest</a:t>
            </a:r>
            <a:endParaRPr lang="en-GB" dirty="0">
              <a:latin typeface="Comic Sans MS" pitchFamily="66"/>
            </a:endParaRPr>
          </a:p>
        </p:txBody>
      </p:sp>
    </p:spTree>
    <p:extLst>
      <p:ext uri="{BB962C8B-B14F-4D97-AF65-F5344CB8AC3E}">
        <p14:creationId xmlns:p14="http://schemas.microsoft.com/office/powerpoint/2010/main" val="127301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9D3B0F3-3C36-E86F-8F2D-7D3D97A4EBF2}"/>
              </a:ext>
            </a:extLst>
          </p:cNvPr>
          <p:cNvPicPr>
            <a:picLocks noChangeAspect="1"/>
          </p:cNvPicPr>
          <p:nvPr/>
        </p:nvPicPr>
        <p:blipFill>
          <a:blip r:embed="rId2"/>
          <a:stretch>
            <a:fillRect/>
          </a:stretch>
        </p:blipFill>
        <p:spPr>
          <a:xfrm>
            <a:off x="241081" y="1194800"/>
            <a:ext cx="9006840" cy="5363623"/>
          </a:xfrm>
          <a:prstGeom prst="rect">
            <a:avLst/>
          </a:prstGeom>
          <a:noFill/>
          <a:ln cap="flat">
            <a:noFill/>
          </a:ln>
        </p:spPr>
      </p:pic>
      <p:sp>
        <p:nvSpPr>
          <p:cNvPr id="3" name="TextBox 4">
            <a:extLst>
              <a:ext uri="{FF2B5EF4-FFF2-40B4-BE49-F238E27FC236}">
                <a16:creationId xmlns:a16="http://schemas.microsoft.com/office/drawing/2014/main" id="{1C3DF4B1-64D7-182B-D5E0-747D9A8B1C1B}"/>
              </a:ext>
            </a:extLst>
          </p:cNvPr>
          <p:cNvSpPr txBox="1"/>
          <p:nvPr/>
        </p:nvSpPr>
        <p:spPr>
          <a:xfrm>
            <a:off x="241080" y="747187"/>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Feature Importance Plot - This will show which features are driving the model's predictions</a:t>
            </a:r>
          </a:p>
        </p:txBody>
      </p:sp>
      <p:sp>
        <p:nvSpPr>
          <p:cNvPr id="4" name="TextBox 5">
            <a:extLst>
              <a:ext uri="{FF2B5EF4-FFF2-40B4-BE49-F238E27FC236}">
                <a16:creationId xmlns:a16="http://schemas.microsoft.com/office/drawing/2014/main" id="{7C35B499-91E3-78DD-1935-716353960D37}"/>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FE76DC0E-7091-A45A-1664-9B8058AF516B}"/>
              </a:ext>
            </a:extLst>
          </p:cNvPr>
          <p:cNvSpPr txBox="1"/>
          <p:nvPr/>
        </p:nvSpPr>
        <p:spPr>
          <a:xfrm>
            <a:off x="9247921" y="1474835"/>
            <a:ext cx="2702993" cy="48208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ranks features based on their importance in the Random Forest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Higher values mean the feature contributes more to the model's predictions.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The most important features are:</a:t>
            </a: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Zipcode</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Customer_ID</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Total_Amount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FDA3A6-5088-2F61-6238-CB0375D8C60D}"/>
              </a:ext>
            </a:extLst>
          </p:cNvPr>
          <p:cNvPicPr>
            <a:picLocks noChangeAspect="1"/>
          </p:cNvPicPr>
          <p:nvPr/>
        </p:nvPicPr>
        <p:blipFill>
          <a:blip r:embed="rId2"/>
          <a:stretch>
            <a:fillRect/>
          </a:stretch>
        </p:blipFill>
        <p:spPr>
          <a:xfrm>
            <a:off x="177366" y="1110163"/>
            <a:ext cx="7167332" cy="5581003"/>
          </a:xfrm>
          <a:prstGeom prst="rect">
            <a:avLst/>
          </a:prstGeom>
          <a:noFill/>
          <a:ln cap="flat">
            <a:noFill/>
          </a:ln>
        </p:spPr>
      </p:pic>
      <p:sp>
        <p:nvSpPr>
          <p:cNvPr id="3" name="TextBox 4">
            <a:extLst>
              <a:ext uri="{FF2B5EF4-FFF2-40B4-BE49-F238E27FC236}">
                <a16:creationId xmlns:a16="http://schemas.microsoft.com/office/drawing/2014/main" id="{340C908C-0185-358B-B560-5DFEB58C8585}"/>
              </a:ext>
            </a:extLst>
          </p:cNvPr>
          <p:cNvSpPr txBox="1"/>
          <p:nvPr/>
        </p:nvSpPr>
        <p:spPr>
          <a:xfrm>
            <a:off x="177366" y="71004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79626E3E-68EB-EF1B-91E1-21516B9CEAA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C49C8924-E8F7-6954-9F4F-12E082B8CD2E}"/>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387E5F2-1392-74A5-155F-1BEB16D27FA1}"/>
              </a:ext>
            </a:extLst>
          </p:cNvPr>
          <p:cNvPicPr>
            <a:picLocks noChangeAspect="1"/>
          </p:cNvPicPr>
          <p:nvPr/>
        </p:nvPicPr>
        <p:blipFill>
          <a:blip r:embed="rId2"/>
          <a:stretch>
            <a:fillRect/>
          </a:stretch>
        </p:blipFill>
        <p:spPr>
          <a:xfrm>
            <a:off x="282787" y="1160611"/>
            <a:ext cx="7047189" cy="5411236"/>
          </a:xfrm>
          <a:prstGeom prst="rect">
            <a:avLst/>
          </a:prstGeom>
          <a:noFill/>
          <a:ln cap="flat">
            <a:noFill/>
          </a:ln>
        </p:spPr>
      </p:pic>
      <p:sp>
        <p:nvSpPr>
          <p:cNvPr id="3" name="TextBox 4">
            <a:extLst>
              <a:ext uri="{FF2B5EF4-FFF2-40B4-BE49-F238E27FC236}">
                <a16:creationId xmlns:a16="http://schemas.microsoft.com/office/drawing/2014/main" id="{C3413D41-8DDB-86DC-5FF4-3724DC64D176}"/>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2AA88E7D-1939-78A6-CA94-D295DF7A83E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7">
            <a:extLst>
              <a:ext uri="{FF2B5EF4-FFF2-40B4-BE49-F238E27FC236}">
                <a16:creationId xmlns:a16="http://schemas.microsoft.com/office/drawing/2014/main" id="{CAA08D7C-661C-F9E9-91EE-5CBD92F8A542}"/>
              </a:ext>
            </a:extLst>
          </p:cNvPr>
          <p:cNvSpPr txBox="1"/>
          <p:nvPr/>
        </p:nvSpPr>
        <p:spPr>
          <a:xfrm>
            <a:off x="7447934" y="1504334"/>
            <a:ext cx="4313800" cy="45715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evaluates how well your model performs, especially when dealing with </a:t>
            </a:r>
            <a:r>
              <a:rPr lang="en-GB" sz="1600" b="1" i="0" u="none" strike="noStrike" kern="1200" cap="none" spc="0" baseline="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a:solidFill>
                  <a:srgbClr val="000000"/>
                </a:solidFill>
                <a:uFillTx/>
                <a:latin typeface="Comic Sans MS" pitchFamily="66"/>
                <a:ea typeface="Calibri" pitchFamily="34"/>
                <a:cs typeface="Times New Roman" pitchFamily="18"/>
              </a:rPr>
              <a:t>AP = 0.69</a:t>
            </a:r>
            <a:r>
              <a:rPr lang="en-GB" sz="1600" b="0" i="0" u="none" strike="noStrike" kern="1200" cap="none" spc="0" baseline="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is </a:t>
            </a:r>
            <a:r>
              <a:rPr lang="en-GB" sz="1600" b="1" i="0" u="none" strike="noStrike" kern="1200" cap="none" spc="0" baseline="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(which usually gives a low AP, often near the positive class ratio).</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A87A726-33BA-1475-C9FE-0E0411556889}"/>
              </a:ext>
            </a:extLst>
          </p:cNvPr>
          <p:cNvPicPr>
            <a:picLocks noChangeAspect="1"/>
          </p:cNvPicPr>
          <p:nvPr/>
        </p:nvPicPr>
        <p:blipFill>
          <a:blip r:embed="rId2"/>
          <a:stretch>
            <a:fillRect/>
          </a:stretch>
        </p:blipFill>
        <p:spPr>
          <a:xfrm>
            <a:off x="0" y="1188436"/>
            <a:ext cx="7765240" cy="5369987"/>
          </a:xfrm>
          <a:prstGeom prst="rect">
            <a:avLst/>
          </a:prstGeom>
          <a:noFill/>
          <a:ln cap="flat">
            <a:noFill/>
          </a:ln>
        </p:spPr>
      </p:pic>
      <p:sp>
        <p:nvSpPr>
          <p:cNvPr id="3" name="TextBox 4">
            <a:extLst>
              <a:ext uri="{FF2B5EF4-FFF2-40B4-BE49-F238E27FC236}">
                <a16:creationId xmlns:a16="http://schemas.microsoft.com/office/drawing/2014/main" id="{7CEBB9AC-80F2-4B9F-C6EA-8F48AFC93CE8}"/>
              </a:ext>
            </a:extLst>
          </p:cNvPr>
          <p:cNvSpPr txBox="1"/>
          <p:nvPr/>
        </p:nvSpPr>
        <p:spPr>
          <a:xfrm>
            <a:off x="414497" y="833184"/>
            <a:ext cx="11536417"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Misclassification Analysis - bar chart of correct vs. incorrect predictions</a:t>
            </a:r>
          </a:p>
        </p:txBody>
      </p:sp>
      <p:sp>
        <p:nvSpPr>
          <p:cNvPr id="4" name="TextBox 5">
            <a:extLst>
              <a:ext uri="{FF2B5EF4-FFF2-40B4-BE49-F238E27FC236}">
                <a16:creationId xmlns:a16="http://schemas.microsoft.com/office/drawing/2014/main" id="{735E0AF6-850F-D8CC-AEC8-9DAE2FB6019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8">
            <a:extLst>
              <a:ext uri="{FF2B5EF4-FFF2-40B4-BE49-F238E27FC236}">
                <a16:creationId xmlns:a16="http://schemas.microsoft.com/office/drawing/2014/main" id="{EA17D7C2-5139-37BE-4929-4D80A1E60B76}"/>
              </a:ext>
            </a:extLst>
          </p:cNvPr>
          <p:cNvSpPr txBox="1"/>
          <p:nvPr/>
        </p:nvSpPr>
        <p:spPr>
          <a:xfrm>
            <a:off x="7765240" y="1592829"/>
            <a:ext cx="4033473" cy="443198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Correct Predictions</a:t>
            </a:r>
            <a:r>
              <a:rPr lang="en-GB" sz="1600" b="0" i="0" u="none" strike="noStrike" kern="1200" cap="none" spc="0" baseline="0">
                <a:solidFill>
                  <a:srgbClr val="000000"/>
                </a:solidFill>
                <a:uFillTx/>
                <a:latin typeface="Comic Sans MS" pitchFamily="66"/>
              </a:rPr>
              <a:t>: Represented by the left bar, with a height around </a:t>
            </a:r>
            <a:r>
              <a:rPr lang="en-GB" sz="1600" b="1" i="0" u="none" strike="noStrike" kern="1200" cap="none" spc="0" baseline="0">
                <a:solidFill>
                  <a:srgbClr val="000000"/>
                </a:solidFill>
                <a:uFillTx/>
                <a:latin typeface="Comic Sans MS" pitchFamily="66"/>
              </a:rPr>
              <a:t>36,000</a:t>
            </a:r>
            <a:r>
              <a:rPr lang="en-GB" sz="1600" b="0" i="0" u="none" strike="noStrike" kern="1200" cap="none" spc="0" baseline="0">
                <a:solidFill>
                  <a:srgbClr val="000000"/>
                </a:solidFill>
                <a:uFillTx/>
                <a:latin typeface="Comic Sans MS" pitchFamily="66"/>
              </a:rPr>
              <a:t>. This indicates the number of samples where the Random Forest model predicted gender correctly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Incorrect Predictions</a:t>
            </a:r>
            <a:r>
              <a:rPr lang="en-GB" sz="1600" b="0" i="0" u="none" strike="noStrike" kern="1200" cap="none" spc="0" baseline="0">
                <a:solidFill>
                  <a:srgbClr val="000000"/>
                </a:solidFill>
                <a:uFillTx/>
                <a:latin typeface="Comic Sans MS" pitchFamily="66"/>
              </a:rPr>
              <a:t>: Represented by the right bar, with a height around </a:t>
            </a:r>
            <a:r>
              <a:rPr lang="en-GB" sz="1600" b="1" i="0" u="none" strike="noStrike" kern="1200" cap="none" spc="0" baseline="0">
                <a:solidFill>
                  <a:srgbClr val="000000"/>
                </a:solidFill>
                <a:uFillTx/>
                <a:latin typeface="Comic Sans MS" pitchFamily="66"/>
              </a:rPr>
              <a:t>24,000</a:t>
            </a:r>
            <a:r>
              <a:rPr lang="en-GB" sz="1600" b="0" i="0" u="none" strike="noStrike" kern="1200" cap="none" spc="0" baseline="0">
                <a:solidFill>
                  <a:srgbClr val="000000"/>
                </a:solidFill>
                <a:uFillTx/>
                <a:latin typeface="Comic Sans MS" pitchFamily="66"/>
              </a:rPr>
              <a:t>. This indicates the number of misclassified samples—i.e., where the predicted gender did not match the actual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rPr>
              <a:t>The Random Forest model made </a:t>
            </a:r>
            <a:r>
              <a:rPr lang="en-GB" sz="1600" b="1" i="0" u="none" strike="noStrike" kern="1200" cap="none" spc="0" baseline="0">
                <a:solidFill>
                  <a:srgbClr val="000000"/>
                </a:solidFill>
                <a:uFillTx/>
                <a:latin typeface="Comic Sans MS" pitchFamily="66"/>
              </a:rPr>
              <a:t>more correct predictions than incorrect ones</a:t>
            </a:r>
            <a:r>
              <a:rPr lang="en-GB" sz="1600" b="0" i="0" u="none" strike="noStrike" kern="1200" cap="none" spc="0" baseline="0">
                <a:solidFill>
                  <a:srgbClr val="000000"/>
                </a:solidFill>
                <a:uFillTx/>
                <a:latin typeface="Comic Sans MS" pitchFamily="66"/>
              </a:rPr>
              <a:t>, suggesting it performs reasonably well.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t>Project – Customer Purchasing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2094271" y="1545787"/>
            <a:ext cx="7511844" cy="4349781"/>
          </a:xfrm>
          <a:prstGeom prst="rect">
            <a:avLst/>
          </a:prstGeom>
          <a:solidFill>
            <a:schemeClr val="tx1"/>
          </a:solidFill>
        </p:spPr>
        <p:txBody>
          <a:bodyPr wrap="square">
            <a:spAutoFit/>
          </a:bodyPr>
          <a:lstStyle/>
          <a:p>
            <a:pPr>
              <a:lnSpc>
                <a:spcPct val="107000"/>
              </a:lnSpc>
              <a:spcAft>
                <a:spcPts val="800"/>
              </a:spcAft>
              <a:buNone/>
            </a:pPr>
            <a:r>
              <a:rPr lang="en-US" b="1" kern="100" dirty="0">
                <a:solidFill>
                  <a:schemeClr val="bg1"/>
                </a:solidFill>
                <a:effectLst/>
                <a:latin typeface="Cambria" panose="02040503050406030204" pitchFamily="18" charset="0"/>
                <a:ea typeface="Times New Roman" panose="02020603050405020304" pitchFamily="18" charset="0"/>
                <a:cs typeface="Segoe UI" panose="020B0502040204020203" pitchFamily="34" charset="0"/>
              </a:rPr>
              <a:t>Utilizing data science in ERP systems enables organizations to offer personalized customer experiences. By leveraging customer data, including purchase history, browsing behavior, and demographics, ERP systems can provide insights into individual preferences, allowing organizations to tailor their marketing efforts, offer personalized recommendations, and improve overall customer satisfaction. This targeted approach enhances customer loyalty and drives revenue growth.</a:t>
            </a:r>
          </a:p>
          <a:p>
            <a:pPr>
              <a:lnSpc>
                <a:spcPct val="107000"/>
              </a:lnSpc>
              <a:spcAft>
                <a:spcPts val="800"/>
              </a:spcAft>
              <a:buNone/>
            </a:pPr>
            <a:r>
              <a:rPr lang="en-GB"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Objective</a:t>
            </a:r>
          </a:p>
          <a:p>
            <a:pPr>
              <a:buNone/>
            </a:pPr>
            <a:r>
              <a:rPr lang="en-US"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primary aim of this project is to predict customer Gender based on their shopping behaviors and other relevant features present in the dataset. Leveraging advanced data analysis techniques and machine learning algorithms, we intend to uncover valuable patterns that will facilitate informed decision-making for businesses</a:t>
            </a:r>
            <a:endParaRPr lang="en-GB" b="1" dirty="0">
              <a:solidFill>
                <a:schemeClr val="bg1"/>
              </a:solidFill>
            </a:endParaRPr>
          </a:p>
        </p:txBody>
      </p:sp>
    </p:spTree>
    <p:extLst>
      <p:ext uri="{BB962C8B-B14F-4D97-AF65-F5344CB8AC3E}">
        <p14:creationId xmlns:p14="http://schemas.microsoft.com/office/powerpoint/2010/main" val="9076961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8CD77F6-B597-0F67-74F2-30588F946086}"/>
              </a:ext>
            </a:extLst>
          </p:cNvPr>
          <p:cNvPicPr>
            <a:picLocks noChangeAspect="1"/>
          </p:cNvPicPr>
          <p:nvPr/>
        </p:nvPicPr>
        <p:blipFill>
          <a:blip r:embed="rId2"/>
          <a:stretch>
            <a:fillRect/>
          </a:stretch>
        </p:blipFill>
        <p:spPr>
          <a:xfrm>
            <a:off x="303490" y="1027629"/>
            <a:ext cx="7515343" cy="5616308"/>
          </a:xfrm>
          <a:prstGeom prst="rect">
            <a:avLst/>
          </a:prstGeom>
          <a:noFill/>
          <a:ln cap="flat">
            <a:noFill/>
          </a:ln>
        </p:spPr>
      </p:pic>
      <p:sp>
        <p:nvSpPr>
          <p:cNvPr id="3" name="TextBox 4">
            <a:extLst>
              <a:ext uri="{FF2B5EF4-FFF2-40B4-BE49-F238E27FC236}">
                <a16:creationId xmlns:a16="http://schemas.microsoft.com/office/drawing/2014/main" id="{ACEB761E-ED72-BE99-D249-6C85EA3911D8}"/>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235DB11C-ED42-1D9F-395A-1A015A2E3D00}"/>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4">
            <a:extLst>
              <a:ext uri="{FF2B5EF4-FFF2-40B4-BE49-F238E27FC236}">
                <a16:creationId xmlns:a16="http://schemas.microsoft.com/office/drawing/2014/main" id="{9D963EDA-96BD-F0DE-CA30-980A3B593E4F}"/>
              </a:ext>
            </a:extLst>
          </p:cNvPr>
          <p:cNvSpPr txBox="1"/>
          <p:nvPr/>
        </p:nvSpPr>
        <p:spPr>
          <a:xfrm>
            <a:off x="7818833" y="1268364"/>
            <a:ext cx="4005309" cy="53399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0" i="0" u="none" strike="noStrike" kern="1200" cap="none" spc="0" baseline="0" dirty="0">
                <a:solidFill>
                  <a:srgbClr val="000000"/>
                </a:solidFill>
                <a:uFillTx/>
                <a:latin typeface="Comic Sans MS" pitchFamily="66"/>
              </a:rPr>
              <a:t>This </a:t>
            </a:r>
            <a:r>
              <a:rPr lang="en-GB" sz="1700" b="1" i="0" u="none" strike="noStrike" kern="1200" cap="none" spc="0" baseline="0" dirty="0">
                <a:solidFill>
                  <a:srgbClr val="000000"/>
                </a:solidFill>
                <a:uFillTx/>
                <a:latin typeface="Comic Sans MS" pitchFamily="66"/>
              </a:rPr>
              <a:t>confusion matrix</a:t>
            </a:r>
            <a:r>
              <a:rPr lang="en-GB" sz="1700" b="0" i="0" u="none" strike="noStrike" kern="1200" cap="none" spc="0" baseline="0" dirty="0">
                <a:solidFill>
                  <a:srgbClr val="000000"/>
                </a:solidFill>
                <a:uFillTx/>
                <a:latin typeface="Comic Sans MS" pitchFamily="66"/>
              </a:rPr>
              <a:t> shows the performance of the </a:t>
            </a:r>
            <a:r>
              <a:rPr lang="en-GB" sz="1700" b="1" i="0" u="none" strike="noStrike" kern="1200" cap="none" spc="0" baseline="0" dirty="0">
                <a:solidFill>
                  <a:srgbClr val="000000"/>
                </a:solidFill>
                <a:uFillTx/>
                <a:latin typeface="Comic Sans MS" pitchFamily="66"/>
              </a:rPr>
              <a:t>Random Forest</a:t>
            </a:r>
            <a:r>
              <a:rPr lang="en-GB" sz="1700" b="0" i="0" u="none" strike="noStrike" kern="1200" cap="none" spc="0" baseline="0" dirty="0">
                <a:solidFill>
                  <a:srgbClr val="000000"/>
                </a:solidFill>
                <a:uFillTx/>
                <a:latin typeface="Comic Sans MS" pitchFamily="66"/>
              </a:rPr>
              <a:t> model on gender classification where: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0 = Male</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1 = Female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Positives (TP)</a:t>
            </a:r>
            <a:r>
              <a:rPr lang="en-GB" sz="1700" b="0" i="0" u="none" strike="noStrike" kern="1200" cap="none" spc="0" baseline="0" dirty="0">
                <a:solidFill>
                  <a:srgbClr val="3B7D23"/>
                </a:solidFill>
                <a:uFillTx/>
                <a:latin typeface="Comic Sans MS" pitchFamily="66"/>
              </a:rPr>
              <a:t>: 32,393 — Female 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Negatives (TN)</a:t>
            </a:r>
            <a:r>
              <a:rPr lang="en-GB" sz="1700" b="0" i="0" u="none" strike="noStrike" kern="1200" cap="none" spc="0" baseline="0" dirty="0">
                <a:solidFill>
                  <a:srgbClr val="3B7D23"/>
                </a:solidFill>
                <a:uFillTx/>
                <a:latin typeface="Comic Sans MS" pitchFamily="66"/>
              </a:rPr>
              <a:t>: 3,485 — Male 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Positives (FP)</a:t>
            </a:r>
            <a:r>
              <a:rPr lang="en-GB" sz="1700" b="0" i="0" u="none" strike="noStrike" kern="1200" cap="none" spc="0" baseline="0" dirty="0">
                <a:solidFill>
                  <a:srgbClr val="C04F15"/>
                </a:solidFill>
                <a:uFillTx/>
                <a:latin typeface="Comic Sans MS" pitchFamily="66"/>
              </a:rPr>
              <a:t>: 19,334 — Male incorrectly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Negatives (FN)</a:t>
            </a:r>
            <a:r>
              <a:rPr lang="en-GB" sz="1700" b="0" i="0" u="none" strike="noStrike" kern="1200" cap="none" spc="0" baseline="0" dirty="0">
                <a:solidFill>
                  <a:srgbClr val="C04F15"/>
                </a:solidFill>
                <a:uFillTx/>
                <a:latin typeface="Comic Sans MS" pitchFamily="66"/>
              </a:rPr>
              <a:t>: 5,126 — Female incorrectly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High accuracy for Females: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86.3%</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Poor performance for 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15.3%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pto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CC36-D9FE-65CF-1AF0-E7C1691DF9A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2D632C4-BAA4-C0D4-F5A8-124A1F126AFB}"/>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BFF2B832-2BDC-2CE9-7D1B-AB0EAD469076}"/>
              </a:ext>
            </a:extLst>
          </p:cNvPr>
          <p:cNvPicPr>
            <a:picLocks noChangeAspect="1"/>
          </p:cNvPicPr>
          <p:nvPr/>
        </p:nvPicPr>
        <p:blipFill>
          <a:blip r:embed="rId2"/>
          <a:srcRect l="18653" r="15247"/>
          <a:stretch>
            <a:fillRect/>
          </a:stretch>
        </p:blipFill>
        <p:spPr>
          <a:xfrm>
            <a:off x="20" y="10"/>
            <a:ext cx="12191980" cy="6857990"/>
          </a:xfrm>
          <a:prstGeom prst="rect">
            <a:avLst/>
          </a:prstGeom>
        </p:spPr>
      </p:pic>
      <p:pic>
        <p:nvPicPr>
          <p:cNvPr id="5" name="Picture 7">
            <a:extLst>
              <a:ext uri="{FF2B5EF4-FFF2-40B4-BE49-F238E27FC236}">
                <a16:creationId xmlns:a16="http://schemas.microsoft.com/office/drawing/2014/main" id="{C3FA0F6F-FB5D-3A65-A12C-2935F77A56FF}"/>
              </a:ext>
            </a:extLst>
          </p:cNvPr>
          <p:cNvPicPr>
            <a:picLocks noChangeAspect="1"/>
          </p:cNvPicPr>
          <p:nvPr/>
        </p:nvPicPr>
        <p:blipFill>
          <a:blip r:embed="rId3"/>
          <a:stretch>
            <a:fillRect/>
          </a:stretch>
        </p:blipFill>
        <p:spPr>
          <a:xfrm>
            <a:off x="2097725" y="797845"/>
            <a:ext cx="7444208" cy="5556943"/>
          </a:xfrm>
          <a:prstGeom prst="rect">
            <a:avLst/>
          </a:prstGeom>
          <a:noFill/>
          <a:ln cap="flat">
            <a:noFill/>
          </a:ln>
        </p:spPr>
      </p:pic>
      <p:sp>
        <p:nvSpPr>
          <p:cNvPr id="6" name="TextBox 3">
            <a:extLst>
              <a:ext uri="{FF2B5EF4-FFF2-40B4-BE49-F238E27FC236}">
                <a16:creationId xmlns:a16="http://schemas.microsoft.com/office/drawing/2014/main" id="{929A59D5-D8B5-A5FD-A4C5-142A3EDAC031}"/>
              </a:ext>
            </a:extLst>
          </p:cNvPr>
          <p:cNvSpPr txBox="1"/>
          <p:nvPr/>
        </p:nvSpPr>
        <p:spPr>
          <a:xfrm>
            <a:off x="386452" y="235668"/>
            <a:ext cx="11279684" cy="40011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uFillTx/>
                <a:latin typeface="Comic Sans MS" pitchFamily="66"/>
              </a:rPr>
              <a:t>CLASSIFICATION REPORT – LOGISTIC REGRESSION WITH SMOTE</a:t>
            </a:r>
          </a:p>
        </p:txBody>
      </p:sp>
    </p:spTree>
    <p:extLst>
      <p:ext uri="{BB962C8B-B14F-4D97-AF65-F5344CB8AC3E}">
        <p14:creationId xmlns:p14="http://schemas.microsoft.com/office/powerpoint/2010/main" val="1466116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60F2-6F04-99B4-EDAB-CEC937EB14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24C26-8C34-CC02-3C5E-70DD06903678}"/>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005EC9BA-5569-3B28-B762-275263C0311A}"/>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50C64209-0047-D783-D832-1A86BA47D304}"/>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Evaluation</a:t>
            </a:r>
          </a:p>
        </p:txBody>
      </p:sp>
    </p:spTree>
    <p:extLst>
      <p:ext uri="{BB962C8B-B14F-4D97-AF65-F5344CB8AC3E}">
        <p14:creationId xmlns:p14="http://schemas.microsoft.com/office/powerpoint/2010/main" val="2500864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0AE3-F229-EB59-95E4-653AEEA7C2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907A89-8D65-89A7-BD80-5249DD82433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C0710C7E-237E-FCD8-AE81-DCBEB4EDDB8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8" name="TextBox 7">
            <a:extLst>
              <a:ext uri="{FF2B5EF4-FFF2-40B4-BE49-F238E27FC236}">
                <a16:creationId xmlns:a16="http://schemas.microsoft.com/office/drawing/2014/main" id="{42101ACA-EEA5-CC3B-F9AF-C7394E24F247}"/>
              </a:ext>
            </a:extLst>
          </p:cNvPr>
          <p:cNvSpPr txBox="1"/>
          <p:nvPr/>
        </p:nvSpPr>
        <p:spPr>
          <a:xfrm>
            <a:off x="573635" y="1166842"/>
            <a:ext cx="11178098" cy="4524315"/>
          </a:xfrm>
          <a:prstGeom prst="rect">
            <a:avLst/>
          </a:prstGeom>
          <a:solidFill>
            <a:schemeClr val="bg1"/>
          </a:solidFill>
        </p:spPr>
        <p:txBody>
          <a:bodyPr wrap="square" rtlCol="0">
            <a:spAutoFit/>
          </a:bodyPr>
          <a:lstStyle/>
          <a:p>
            <a:r>
              <a:rPr lang="en-US" dirty="0"/>
              <a:t>Models Used: Logistic Regression (with balancing and SMOTE), and Random Forest.</a:t>
            </a:r>
          </a:p>
          <a:p>
            <a:endParaRPr lang="en-US" dirty="0"/>
          </a:p>
          <a:p>
            <a:r>
              <a:rPr lang="en-US" dirty="0"/>
              <a:t>Class Imbalance: Clearly recognized and addressed with SMOTE and evaluation via precision-recall curves.</a:t>
            </a:r>
          </a:p>
          <a:p>
            <a:endParaRPr lang="en-US" dirty="0"/>
          </a:p>
          <a:p>
            <a:r>
              <a:rPr lang="en-US" dirty="0"/>
              <a:t>Performance:</a:t>
            </a:r>
          </a:p>
          <a:p>
            <a:endParaRPr lang="en-US" dirty="0"/>
          </a:p>
          <a:p>
            <a:r>
              <a:rPr lang="en-US" dirty="0"/>
              <a:t>AUC scores ~0.54 for both models—barely better than random, suggesting limited predictive power.</a:t>
            </a:r>
          </a:p>
          <a:p>
            <a:endParaRPr lang="en-US" dirty="0"/>
          </a:p>
          <a:p>
            <a:r>
              <a:rPr lang="en-US" dirty="0"/>
              <a:t>High bias toward female predictions; male recall extremely low (~15%).</a:t>
            </a:r>
          </a:p>
          <a:p>
            <a:endParaRPr lang="en-US" dirty="0"/>
          </a:p>
          <a:p>
            <a:r>
              <a:rPr lang="en-US" dirty="0"/>
              <a:t>Random Forest outperformed Logistic Regression in overall correct predictions (~60% accuracy).</a:t>
            </a:r>
          </a:p>
          <a:p>
            <a:endParaRPr lang="en-US" dirty="0"/>
          </a:p>
          <a:p>
            <a:r>
              <a:rPr lang="en-US" dirty="0"/>
              <a:t>Clear Objective: Predict customer gender using shopping behavior and related features—relevant for personalized marketing and customer segmentation.</a:t>
            </a:r>
          </a:p>
          <a:p>
            <a:endParaRPr lang="en-US" dirty="0"/>
          </a:p>
          <a:p>
            <a:r>
              <a:rPr lang="en-US" dirty="0"/>
              <a:t>Comprehensive Scope: Incorporates data science, machine learning, and Tableau for a full analytics lifecycle.</a:t>
            </a:r>
            <a:endParaRPr lang="en-GB" dirty="0"/>
          </a:p>
        </p:txBody>
      </p:sp>
    </p:spTree>
    <p:extLst>
      <p:ext uri="{BB962C8B-B14F-4D97-AF65-F5344CB8AC3E}">
        <p14:creationId xmlns:p14="http://schemas.microsoft.com/office/powerpoint/2010/main" val="822517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6C167-719E-FA18-5D82-09C2AC6E9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74175-8CDB-58F8-240F-5CBA2E5216B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4B2135E-656F-0646-1F16-703B6A30CC8F}"/>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ADF6BC4-6191-E90E-710F-CC04EF81C21E}"/>
              </a:ext>
            </a:extLst>
          </p:cNvPr>
          <p:cNvPicPr>
            <a:picLocks noChangeAspect="1"/>
          </p:cNvPicPr>
          <p:nvPr/>
        </p:nvPicPr>
        <p:blipFill>
          <a:blip r:embed="rId2"/>
          <a:srcRect l="18653" r="15247"/>
          <a:stretch>
            <a:fillRect/>
          </a:stretch>
        </p:blipFill>
        <p:spPr>
          <a:xfrm>
            <a:off x="20" y="0"/>
            <a:ext cx="12191980" cy="6857990"/>
          </a:xfrm>
          <a:prstGeom prst="rect">
            <a:avLst/>
          </a:prstGeom>
        </p:spPr>
      </p:pic>
      <p:sp>
        <p:nvSpPr>
          <p:cNvPr id="8" name="TextBox 7">
            <a:extLst>
              <a:ext uri="{FF2B5EF4-FFF2-40B4-BE49-F238E27FC236}">
                <a16:creationId xmlns:a16="http://schemas.microsoft.com/office/drawing/2014/main" id="{596FA52D-CF9D-8E24-3420-AEC4D732272A}"/>
              </a:ext>
            </a:extLst>
          </p:cNvPr>
          <p:cNvSpPr txBox="1"/>
          <p:nvPr/>
        </p:nvSpPr>
        <p:spPr>
          <a:xfrm>
            <a:off x="800100" y="2487642"/>
            <a:ext cx="10375900" cy="2031325"/>
          </a:xfrm>
          <a:prstGeom prst="rect">
            <a:avLst/>
          </a:prstGeom>
          <a:solidFill>
            <a:schemeClr val="bg1"/>
          </a:solidFill>
        </p:spPr>
        <p:txBody>
          <a:bodyPr wrap="square" rtlCol="0">
            <a:spAutoFit/>
          </a:bodyPr>
          <a:lstStyle/>
          <a:p>
            <a:r>
              <a:rPr lang="en-GB" dirty="0"/>
              <a:t>Model Performance: AUC of 0.54 is low; model does not generalize well. Consider feature engineering, hyperparameter tuning, or trying other classifiers (e.g., </a:t>
            </a:r>
            <a:r>
              <a:rPr lang="en-GB" dirty="0" err="1"/>
              <a:t>XGBoost</a:t>
            </a:r>
            <a:r>
              <a:rPr lang="en-GB" dirty="0"/>
              <a:t>).</a:t>
            </a:r>
          </a:p>
          <a:p>
            <a:endParaRPr lang="en-GB" dirty="0"/>
          </a:p>
          <a:p>
            <a:r>
              <a:rPr lang="en-GB" dirty="0"/>
              <a:t>Bias Handling: Strong gender prediction skew—more robust balancing or ensemble techniques may help.</a:t>
            </a:r>
          </a:p>
          <a:p>
            <a:endParaRPr lang="en-GB" dirty="0"/>
          </a:p>
          <a:p>
            <a:r>
              <a:rPr lang="en-GB" dirty="0"/>
              <a:t>Feature Importance: High importance of ZIP code and Customer ID is questionable—potentially indicates data leakage or overfitting.</a:t>
            </a:r>
          </a:p>
        </p:txBody>
      </p:sp>
      <p:sp>
        <p:nvSpPr>
          <p:cNvPr id="6" name="TextBox 5">
            <a:extLst>
              <a:ext uri="{FF2B5EF4-FFF2-40B4-BE49-F238E27FC236}">
                <a16:creationId xmlns:a16="http://schemas.microsoft.com/office/drawing/2014/main" id="{8CD1637B-08D4-7E22-5632-DA85848958F8}"/>
              </a:ext>
            </a:extLst>
          </p:cNvPr>
          <p:cNvSpPr txBox="1"/>
          <p:nvPr/>
        </p:nvSpPr>
        <p:spPr>
          <a:xfrm>
            <a:off x="717568" y="526780"/>
            <a:ext cx="6163732" cy="646331"/>
          </a:xfrm>
          <a:prstGeom prst="rect">
            <a:avLst/>
          </a:prstGeom>
          <a:noFill/>
        </p:spPr>
        <p:txBody>
          <a:bodyPr wrap="square">
            <a:spAutoFit/>
          </a:bodyPr>
          <a:lstStyle/>
          <a:p>
            <a:r>
              <a:rPr lang="en-GB" sz="3600" dirty="0">
                <a:solidFill>
                  <a:schemeClr val="bg1"/>
                </a:solidFill>
                <a:latin typeface="Univers Condensed (Headings)"/>
              </a:rPr>
              <a:t>Areas for Improvement</a:t>
            </a:r>
          </a:p>
        </p:txBody>
      </p:sp>
    </p:spTree>
    <p:extLst>
      <p:ext uri="{BB962C8B-B14F-4D97-AF65-F5344CB8AC3E}">
        <p14:creationId xmlns:p14="http://schemas.microsoft.com/office/powerpoint/2010/main" val="1426823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7B60-362C-0181-3E68-F87F5BBD605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107BB6-CF3F-ED3A-401A-FDCBD8EF95F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AEC32F8-D510-4956-C5C0-F58754CA80E3}"/>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7124562E-8475-1991-7E65-CACCE81462AD}"/>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TABLEAU</a:t>
            </a:r>
          </a:p>
        </p:txBody>
      </p:sp>
    </p:spTree>
    <p:extLst>
      <p:ext uri="{BB962C8B-B14F-4D97-AF65-F5344CB8AC3E}">
        <p14:creationId xmlns:p14="http://schemas.microsoft.com/office/powerpoint/2010/main" val="255418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870C-362F-DFCE-2189-69772D836107}"/>
              </a:ext>
            </a:extLst>
          </p:cNvPr>
          <p:cNvSpPr txBox="1">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62A122C6-D9CD-30F1-D9B3-42EA634F76AC}"/>
              </a:ext>
            </a:extLst>
          </p:cNvPr>
          <p:cNvSpPr txBox="1">
            <a:spLocks noGrp="1"/>
          </p:cNvSpPr>
          <p:nvPr>
            <p:ph type="subTitle" idx="1"/>
          </p:nvPr>
        </p:nvSpPr>
        <p:spPr/>
        <p:txBody>
          <a:bodyPr/>
          <a:lstStyle/>
          <a:p>
            <a:endParaRPr lang="en-GB"/>
          </a:p>
        </p:txBody>
      </p:sp>
      <p:pic>
        <p:nvPicPr>
          <p:cNvPr id="4" name="Picture 4">
            <a:extLst>
              <a:ext uri="{FF2B5EF4-FFF2-40B4-BE49-F238E27FC236}">
                <a16:creationId xmlns:a16="http://schemas.microsoft.com/office/drawing/2014/main" id="{987B925E-322E-D5BA-25ED-4401C8BF77BE}"/>
              </a:ext>
            </a:extLst>
          </p:cNvPr>
          <p:cNvPicPr>
            <a:picLocks noChangeAspect="1"/>
          </p:cNvPicPr>
          <p:nvPr/>
        </p:nvPicPr>
        <p:blipFill>
          <a:blip r:embed="rId2"/>
          <a:srcRect l="1" t="10096" r="6789" b="6416"/>
          <a:stretch>
            <a:fillRect/>
          </a:stretch>
        </p:blipFill>
        <p:spPr>
          <a:xfrm>
            <a:off x="97219" y="519744"/>
            <a:ext cx="11955441" cy="6124907"/>
          </a:xfrm>
          <a:prstGeom prst="rect">
            <a:avLst/>
          </a:prstGeom>
          <a:noFill/>
          <a:ln cap="flat">
            <a:noFill/>
          </a:ln>
        </p:spPr>
      </p:pic>
      <p:sp>
        <p:nvSpPr>
          <p:cNvPr id="5" name="TextBox 5">
            <a:extLst>
              <a:ext uri="{FF2B5EF4-FFF2-40B4-BE49-F238E27FC236}">
                <a16:creationId xmlns:a16="http://schemas.microsoft.com/office/drawing/2014/main" id="{C7CFF564-6508-00BE-4D94-9E6277F1CB55}"/>
              </a:ext>
            </a:extLst>
          </p:cNvPr>
          <p:cNvSpPr txBox="1"/>
          <p:nvPr/>
        </p:nvSpPr>
        <p:spPr>
          <a:xfrm>
            <a:off x="241081" y="152092"/>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D8515674-D275-0FD0-54F3-EC66E9CF6B79}"/>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6">
            <a:extLst>
              <a:ext uri="{FF2B5EF4-FFF2-40B4-BE49-F238E27FC236}">
                <a16:creationId xmlns:a16="http://schemas.microsoft.com/office/drawing/2014/main" id="{9A4A11C4-6B9B-D86D-A811-9ECB4DE3BB08}"/>
              </a:ext>
            </a:extLst>
          </p:cNvPr>
          <p:cNvSpPr txBox="1"/>
          <p:nvPr/>
        </p:nvSpPr>
        <p:spPr>
          <a:xfrm>
            <a:off x="2953638" y="827234"/>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4" name="TextBox 8">
            <a:extLst>
              <a:ext uri="{FF2B5EF4-FFF2-40B4-BE49-F238E27FC236}">
                <a16:creationId xmlns:a16="http://schemas.microsoft.com/office/drawing/2014/main" id="{5FAD0D86-BFE3-2734-3FB3-38CF89E3F6B2}"/>
              </a:ext>
            </a:extLst>
          </p:cNvPr>
          <p:cNvSpPr txBox="1"/>
          <p:nvPr/>
        </p:nvSpPr>
        <p:spPr>
          <a:xfrm>
            <a:off x="3046771" y="1314651"/>
            <a:ext cx="7335079" cy="187352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Gender Distribution</a:t>
            </a:r>
          </a:p>
          <a:p>
            <a:pPr marL="0" marR="0" lvl="0" indent="0" algn="l" defTabSz="914400" rtl="0" fontAlgn="auto" hangingPunct="1">
              <a:lnSpc>
                <a:spcPct val="115000"/>
              </a:lnSpc>
              <a:spcBef>
                <a:spcPts val="0"/>
              </a:spcBef>
              <a:spcAft>
                <a:spcPts val="1000"/>
              </a:spcAft>
              <a:buNone/>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Pie chart shows an almost equal distribution between Male and Female consumers.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Balanced representation ensures fair analysis across genders.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Important for marketing and segmentation strategies.</a:t>
            </a:r>
          </a:p>
        </p:txBody>
      </p:sp>
      <p:pic>
        <p:nvPicPr>
          <p:cNvPr id="5" name="Picture 14" descr="A screenshot of a computer&#10;&#10;AI-generated content may be incorrect.">
            <a:extLst>
              <a:ext uri="{FF2B5EF4-FFF2-40B4-BE49-F238E27FC236}">
                <a16:creationId xmlns:a16="http://schemas.microsoft.com/office/drawing/2014/main" id="{68DE9E21-4F9C-7630-58CA-2F5D60829764}"/>
              </a:ext>
            </a:extLst>
          </p:cNvPr>
          <p:cNvPicPr>
            <a:picLocks noChangeAspect="1"/>
          </p:cNvPicPr>
          <p:nvPr/>
        </p:nvPicPr>
        <p:blipFill>
          <a:blip r:embed="rId2"/>
          <a:srcRect l="16271" t="29211" r="69808" b="53936"/>
          <a:stretch>
            <a:fillRect/>
          </a:stretch>
        </p:blipFill>
        <p:spPr>
          <a:xfrm>
            <a:off x="441426" y="1356850"/>
            <a:ext cx="2393734" cy="1657578"/>
          </a:xfrm>
          <a:prstGeom prst="rect">
            <a:avLst/>
          </a:prstGeom>
          <a:noFill/>
          <a:ln cap="flat">
            <a:noFill/>
          </a:ln>
        </p:spPr>
      </p:pic>
      <p:pic>
        <p:nvPicPr>
          <p:cNvPr id="6" name="Picture 16" descr="A screenshot of a computer&#10;&#10;AI-generated content may be incorrect.">
            <a:extLst>
              <a:ext uri="{FF2B5EF4-FFF2-40B4-BE49-F238E27FC236}">
                <a16:creationId xmlns:a16="http://schemas.microsoft.com/office/drawing/2014/main" id="{F8B76CAB-A954-EDB6-FB61-06A93B3B6DF0}"/>
              </a:ext>
            </a:extLst>
          </p:cNvPr>
          <p:cNvPicPr>
            <a:picLocks noChangeAspect="1"/>
          </p:cNvPicPr>
          <p:nvPr/>
        </p:nvPicPr>
        <p:blipFill>
          <a:blip r:embed="rId2"/>
          <a:srcRect l="56911" t="17570" r="11696" b="49265"/>
          <a:stretch>
            <a:fillRect/>
          </a:stretch>
        </p:blipFill>
        <p:spPr>
          <a:xfrm>
            <a:off x="441426" y="3843570"/>
            <a:ext cx="3732370" cy="2403536"/>
          </a:xfrm>
          <a:prstGeom prst="rect">
            <a:avLst/>
          </a:prstGeom>
          <a:noFill/>
          <a:ln cap="flat">
            <a:noFill/>
          </a:ln>
        </p:spPr>
      </p:pic>
      <p:sp>
        <p:nvSpPr>
          <p:cNvPr id="7" name="TextBox 17">
            <a:extLst>
              <a:ext uri="{FF2B5EF4-FFF2-40B4-BE49-F238E27FC236}">
                <a16:creationId xmlns:a16="http://schemas.microsoft.com/office/drawing/2014/main" id="{9D399310-BEC5-0B6C-93A7-4353391CD70C}"/>
              </a:ext>
            </a:extLst>
          </p:cNvPr>
          <p:cNvSpPr txBox="1"/>
          <p:nvPr/>
        </p:nvSpPr>
        <p:spPr>
          <a:xfrm>
            <a:off x="4409767" y="3490923"/>
            <a:ext cx="6843250" cy="31077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Spending Over Time</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Timeline from 2023 to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 spending peak in early 2023, followed by a dip and gradual increase into 2024.</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Males have slightly higher total amounts towards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Implications: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Possible seasonal effects or market events.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09462789-D8BA-E575-9081-DD9DE7942ECE}"/>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2">
            <a:extLst>
              <a:ext uri="{FF2B5EF4-FFF2-40B4-BE49-F238E27FC236}">
                <a16:creationId xmlns:a16="http://schemas.microsoft.com/office/drawing/2014/main" id="{E8F3C536-B0C0-46F6-ADCB-3FBF15C606F1}"/>
              </a:ext>
            </a:extLst>
          </p:cNvPr>
          <p:cNvSpPr txBox="1"/>
          <p:nvPr/>
        </p:nvSpPr>
        <p:spPr>
          <a:xfrm>
            <a:off x="3046770" y="811301"/>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pic>
        <p:nvPicPr>
          <p:cNvPr id="4" name="Picture 3" descr="A screenshot of a computer&#10;&#10;AI-generated content may be incorrect.">
            <a:extLst>
              <a:ext uri="{FF2B5EF4-FFF2-40B4-BE49-F238E27FC236}">
                <a16:creationId xmlns:a16="http://schemas.microsoft.com/office/drawing/2014/main" id="{E08BCADC-2D55-1D38-7FBB-29AEA0A7B8E4}"/>
              </a:ext>
            </a:extLst>
          </p:cNvPr>
          <p:cNvPicPr>
            <a:picLocks noChangeAspect="1"/>
          </p:cNvPicPr>
          <p:nvPr/>
        </p:nvPicPr>
        <p:blipFill>
          <a:blip r:embed="rId2"/>
          <a:srcRect l="31528" t="16869" r="43491" b="40857"/>
          <a:stretch>
            <a:fillRect/>
          </a:stretch>
        </p:blipFill>
        <p:spPr>
          <a:xfrm>
            <a:off x="456431" y="1180636"/>
            <a:ext cx="2590339" cy="2507220"/>
          </a:xfrm>
          <a:prstGeom prst="rect">
            <a:avLst/>
          </a:prstGeom>
          <a:noFill/>
          <a:ln cap="flat">
            <a:noFill/>
          </a:ln>
        </p:spPr>
      </p:pic>
      <p:sp>
        <p:nvSpPr>
          <p:cNvPr id="5" name="TextBox 4">
            <a:extLst>
              <a:ext uri="{FF2B5EF4-FFF2-40B4-BE49-F238E27FC236}">
                <a16:creationId xmlns:a16="http://schemas.microsoft.com/office/drawing/2014/main" id="{AD7D927A-C79D-9FA7-DCA8-AE95E755B524}"/>
              </a:ext>
            </a:extLst>
          </p:cNvPr>
          <p:cNvSpPr txBox="1"/>
          <p:nvPr/>
        </p:nvSpPr>
        <p:spPr>
          <a:xfrm>
            <a:off x="3274146" y="1365281"/>
            <a:ext cx="8461427" cy="200176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 by City</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Map visualisation shows spending concentration by city.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Major cities have higher spending (indicated by larger circles).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London and surrounding areas show a dominant share.</a:t>
            </a:r>
          </a:p>
        </p:txBody>
      </p:sp>
      <p:pic>
        <p:nvPicPr>
          <p:cNvPr id="6" name="Picture 5" descr="A screenshot of a computer&#10;&#10;AI-generated content may be incorrect.">
            <a:extLst>
              <a:ext uri="{FF2B5EF4-FFF2-40B4-BE49-F238E27FC236}">
                <a16:creationId xmlns:a16="http://schemas.microsoft.com/office/drawing/2014/main" id="{8A9F279A-F114-8A51-3CEC-C5742300F734}"/>
              </a:ext>
            </a:extLst>
          </p:cNvPr>
          <p:cNvPicPr>
            <a:picLocks noChangeAspect="1"/>
          </p:cNvPicPr>
          <p:nvPr/>
        </p:nvPicPr>
        <p:blipFill>
          <a:blip r:embed="rId2"/>
          <a:srcRect l="15898" t="58441" r="41888" b="13298"/>
          <a:stretch>
            <a:fillRect/>
          </a:stretch>
        </p:blipFill>
        <p:spPr>
          <a:xfrm>
            <a:off x="456431" y="3931837"/>
            <a:ext cx="6046497" cy="2315269"/>
          </a:xfrm>
          <a:prstGeom prst="rect">
            <a:avLst/>
          </a:prstGeom>
          <a:noFill/>
          <a:ln cap="flat">
            <a:noFill/>
          </a:ln>
        </p:spPr>
      </p:pic>
      <p:sp>
        <p:nvSpPr>
          <p:cNvPr id="7" name="TextBox 6">
            <a:extLst>
              <a:ext uri="{FF2B5EF4-FFF2-40B4-BE49-F238E27FC236}">
                <a16:creationId xmlns:a16="http://schemas.microsoft.com/office/drawing/2014/main" id="{0F9DB6AD-68DE-B495-A4A4-EEA30A118F44}"/>
              </a:ext>
            </a:extLst>
          </p:cNvPr>
          <p:cNvSpPr txBox="1"/>
          <p:nvPr/>
        </p:nvSpPr>
        <p:spPr>
          <a:xfrm>
            <a:off x="6651519" y="4041812"/>
            <a:ext cx="5069296" cy="2156685"/>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Product category preferences segmented by gender</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Insights: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Females dominate in categories like Books and Home Decor.</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Males lead in Electronics and Grocery.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35BA5E20-D8DC-2D43-3A7E-FBD2851CE510}"/>
              </a:ext>
            </a:extLst>
          </p:cNvPr>
          <p:cNvPicPr>
            <a:picLocks noChangeAspect="1"/>
          </p:cNvPicPr>
          <p:nvPr/>
        </p:nvPicPr>
        <p:blipFill>
          <a:blip r:embed="rId2"/>
          <a:srcRect l="56777" t="49799" r="9558" b="12364"/>
          <a:stretch>
            <a:fillRect/>
          </a:stretch>
        </p:blipFill>
        <p:spPr>
          <a:xfrm>
            <a:off x="241081" y="1300624"/>
            <a:ext cx="4168685" cy="2679868"/>
          </a:xfrm>
          <a:prstGeom prst="rect">
            <a:avLst/>
          </a:prstGeom>
          <a:noFill/>
          <a:ln cap="flat">
            <a:noFill/>
          </a:ln>
        </p:spPr>
      </p:pic>
      <p:sp>
        <p:nvSpPr>
          <p:cNvPr id="3" name="TextBox 5">
            <a:extLst>
              <a:ext uri="{FF2B5EF4-FFF2-40B4-BE49-F238E27FC236}">
                <a16:creationId xmlns:a16="http://schemas.microsoft.com/office/drawing/2014/main" id="{6AB101DF-4F81-A2AA-C19B-11D22FD06816}"/>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4" name="TextBox 3">
            <a:extLst>
              <a:ext uri="{FF2B5EF4-FFF2-40B4-BE49-F238E27FC236}">
                <a16:creationId xmlns:a16="http://schemas.microsoft.com/office/drawing/2014/main" id="{5211B5A4-4BA0-2339-AF97-E07FAE4E9ACA}"/>
              </a:ext>
            </a:extLst>
          </p:cNvPr>
          <p:cNvSpPr txBox="1"/>
          <p:nvPr/>
        </p:nvSpPr>
        <p:spPr>
          <a:xfrm>
            <a:off x="3046770" y="824185"/>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5" name="TextBox 4">
            <a:extLst>
              <a:ext uri="{FF2B5EF4-FFF2-40B4-BE49-F238E27FC236}">
                <a16:creationId xmlns:a16="http://schemas.microsoft.com/office/drawing/2014/main" id="{FC3669A1-7861-1644-DF51-B6AA389CF26C}"/>
              </a:ext>
            </a:extLst>
          </p:cNvPr>
          <p:cNvSpPr txBox="1"/>
          <p:nvPr/>
        </p:nvSpPr>
        <p:spPr>
          <a:xfrm>
            <a:off x="4557250" y="1504334"/>
            <a:ext cx="7152967" cy="22849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Age vs Income Analysis</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Scatter plot analysis with filters for Gender and Income Levels.</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Key insights: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High-income individuals mostly spend around the 150K mark.</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Younger individuals (30–35 age group) contribute significantly to spending.</a:t>
            </a:r>
          </a:p>
        </p:txBody>
      </p:sp>
      <p:sp>
        <p:nvSpPr>
          <p:cNvPr id="6" name="TextBox 5">
            <a:extLst>
              <a:ext uri="{FF2B5EF4-FFF2-40B4-BE49-F238E27FC236}">
                <a16:creationId xmlns:a16="http://schemas.microsoft.com/office/drawing/2014/main" id="{ACE9CB51-B5D3-6185-7D24-446935015DDD}"/>
              </a:ext>
            </a:extLst>
          </p:cNvPr>
          <p:cNvSpPr txBox="1"/>
          <p:nvPr/>
        </p:nvSpPr>
        <p:spPr>
          <a:xfrm>
            <a:off x="516197" y="4232785"/>
            <a:ext cx="10840065" cy="2179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800" b="1" i="0" u="none" strike="noStrike" kern="1200" cap="none" spc="0" baseline="0">
                <a:solidFill>
                  <a:srgbClr val="000000"/>
                </a:solidFill>
                <a:uFillTx/>
                <a:latin typeface="Comic Sans MS" pitchFamily="66"/>
                <a:ea typeface="Calibri" pitchFamily="34"/>
                <a:cs typeface="Times New Roman" pitchFamily="18"/>
              </a:rPr>
              <a:t>Key Takeaways</a:t>
            </a:r>
            <a:endParaRPr lang="en-GB" sz="18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omic Sans MS" pitchFamily="66"/>
                <a:ea typeface="Calibri" pitchFamily="34"/>
                <a:cs typeface="Times New Roman" pitchFamily="18"/>
              </a:rPr>
              <a:t>Gender preferences vary significantly by product category.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omic Sans MS" pitchFamily="66"/>
                <a:ea typeface="Calibri" pitchFamily="34"/>
                <a:cs typeface="Times New Roman" pitchFamily="18"/>
              </a:rPr>
              <a:t>Spending over time shows a recovery trend in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omic Sans MS" pitchFamily="66"/>
                <a:ea typeface="Calibri" pitchFamily="34"/>
                <a:cs typeface="Times New Roman" pitchFamily="18"/>
              </a:rPr>
              <a:t>Income and age play vital roles in determining spending behaviour.</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omic Sans MS" pitchFamily="66"/>
                <a:ea typeface="Calibri" pitchFamily="34"/>
                <a:cs typeface="Times New Roman" pitchFamily="18"/>
              </a:rPr>
              <a:t>Regional spending insights can support targeted campaigns.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0611-2AA6-2C83-D68F-FA293301CE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791484A-7372-1657-96FF-A54CC3BC0347}"/>
              </a:ext>
            </a:extLst>
          </p:cNvPr>
          <p:cNvSpPr>
            <a:spLocks noGrp="1"/>
          </p:cNvSpPr>
          <p:nvPr>
            <p:ph idx="1"/>
          </p:nvPr>
        </p:nvSpPr>
        <p:spPr/>
        <p:txBody>
          <a:bodyPr/>
          <a:lstStyle/>
          <a:p>
            <a:endParaRPr lang="en-GB"/>
          </a:p>
        </p:txBody>
      </p:sp>
      <p:pic>
        <p:nvPicPr>
          <p:cNvPr id="6" name="Content Placeholder 3" descr="A white and blue room with blue sky">
            <a:extLst>
              <a:ext uri="{FF2B5EF4-FFF2-40B4-BE49-F238E27FC236}">
                <a16:creationId xmlns:a16="http://schemas.microsoft.com/office/drawing/2014/main" id="{01E44A28-B82B-25E6-C558-2B60F2F85CB6}"/>
              </a:ext>
            </a:extLst>
          </p:cNvPr>
          <p:cNvPicPr>
            <a:picLocks noChangeAspect="1"/>
          </p:cNvPicPr>
          <p:nvPr/>
        </p:nvPicPr>
        <p:blipFill>
          <a:blip r:embed="rId2"/>
          <a:srcRect t="17214" r="431" b="8109"/>
          <a:stretch>
            <a:fillRect/>
          </a:stretch>
        </p:blipFill>
        <p:spPr>
          <a:xfrm>
            <a:off x="21" y="0"/>
            <a:ext cx="12191979" cy="6857990"/>
          </a:xfrm>
          <a:prstGeom prst="rect">
            <a:avLst/>
          </a:prstGeom>
        </p:spPr>
      </p:pic>
      <p:sp>
        <p:nvSpPr>
          <p:cNvPr id="8" name="TextBox 7">
            <a:extLst>
              <a:ext uri="{FF2B5EF4-FFF2-40B4-BE49-F238E27FC236}">
                <a16:creationId xmlns:a16="http://schemas.microsoft.com/office/drawing/2014/main" id="{237F59D5-48D9-1AD8-3831-3337B87EB9A4}"/>
              </a:ext>
            </a:extLst>
          </p:cNvPr>
          <p:cNvSpPr txBox="1"/>
          <p:nvPr/>
        </p:nvSpPr>
        <p:spPr>
          <a:xfrm>
            <a:off x="6130755" y="1234619"/>
            <a:ext cx="5824177"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Geographic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location details including city, state, and country.</a:t>
            </a:r>
            <a:br>
              <a:rPr lang="en-US" sz="1600" b="0" i="0" dirty="0">
                <a:effectLst/>
                <a:latin typeface="inherit"/>
              </a:rPr>
            </a:br>
            <a:r>
              <a:rPr lang="en-US" sz="1600" b="0" i="0" dirty="0">
                <a:effectLst/>
                <a:latin typeface="inherit"/>
              </a:rPr>
              <a:t>Available for various countries including USA, UK, Canada, Australia, and Germany.</a:t>
            </a:r>
          </a:p>
          <a:p>
            <a:pPr algn="l" fontAlgn="base">
              <a:lnSpc>
                <a:spcPts val="1650"/>
              </a:lnSpc>
              <a:spcBef>
                <a:spcPts val="1800"/>
              </a:spcBef>
              <a:spcAft>
                <a:spcPts val="900"/>
              </a:spcAft>
              <a:buNone/>
            </a:pPr>
            <a:r>
              <a:rPr lang="en-US" sz="1600" b="1" i="0" dirty="0">
                <a:effectLst/>
                <a:latin typeface="Inter"/>
              </a:rPr>
              <a:t>Temporal Information:</a:t>
            </a:r>
          </a:p>
          <a:p>
            <a:pPr algn="l" fontAlgn="base">
              <a:spcBef>
                <a:spcPts val="600"/>
              </a:spcBef>
              <a:spcAft>
                <a:spcPts val="600"/>
              </a:spcAft>
              <a:buFont typeface="Arial" panose="020B0604020202020204" pitchFamily="34" charset="0"/>
              <a:buChar char="•"/>
            </a:pPr>
            <a:r>
              <a:rPr lang="en-US" sz="1600" b="0" i="0" dirty="0">
                <a:effectLst/>
                <a:latin typeface="inherit"/>
              </a:rPr>
              <a:t>Last purchase date is provided along with separate columns for year, month, date, and time.</a:t>
            </a:r>
            <a:br>
              <a:rPr lang="en-US" sz="1600" b="0" i="0" dirty="0">
                <a:effectLst/>
                <a:latin typeface="inherit"/>
              </a:rPr>
            </a:br>
            <a:r>
              <a:rPr lang="en-US" sz="1600" b="0" i="0" dirty="0">
                <a:effectLst/>
                <a:latin typeface="inherit"/>
              </a:rPr>
              <a:t>Allows analysis based on temporal patterns and trends.</a:t>
            </a:r>
          </a:p>
          <a:p>
            <a:pPr algn="l" fontAlgn="base">
              <a:lnSpc>
                <a:spcPts val="1650"/>
              </a:lnSpc>
              <a:spcBef>
                <a:spcPts val="1800"/>
              </a:spcBef>
              <a:spcAft>
                <a:spcPts val="900"/>
              </a:spcAft>
              <a:buNone/>
            </a:pPr>
            <a:r>
              <a:rPr lang="en-US" sz="1600" b="1" i="0" dirty="0">
                <a:effectLst/>
                <a:latin typeface="Inter"/>
              </a:rPr>
              <a:t>Data Quality:</a:t>
            </a:r>
          </a:p>
          <a:p>
            <a:pPr algn="l" fontAlgn="base">
              <a:spcBef>
                <a:spcPts val="600"/>
              </a:spcBef>
              <a:spcAft>
                <a:spcPts val="600"/>
              </a:spcAft>
              <a:buFont typeface="Arial" panose="020B0604020202020204" pitchFamily="34" charset="0"/>
              <a:buChar char="•"/>
            </a:pPr>
            <a:r>
              <a:rPr lang="en-US" sz="1600" b="0" i="0" dirty="0">
                <a:effectLst/>
                <a:latin typeface="inherit"/>
              </a:rPr>
              <a:t>Some rows contain null values, and others are duplicates, which may need to be handled during data preprocessing.</a:t>
            </a:r>
            <a:br>
              <a:rPr lang="en-US" sz="1600" b="0" i="0" dirty="0">
                <a:effectLst/>
                <a:latin typeface="inherit"/>
              </a:rPr>
            </a:br>
            <a:r>
              <a:rPr lang="en-US" sz="1600" b="0" i="0" dirty="0">
                <a:effectLst/>
                <a:latin typeface="inherit"/>
              </a:rPr>
              <a:t>Null values are randomly distributed across rows.</a:t>
            </a:r>
            <a:br>
              <a:rPr lang="en-US" sz="1600" b="0" i="0" dirty="0">
                <a:effectLst/>
                <a:latin typeface="inherit"/>
              </a:rPr>
            </a:br>
            <a:r>
              <a:rPr lang="en-US" sz="1600" b="0" i="0" dirty="0">
                <a:effectLst/>
                <a:latin typeface="inherit"/>
              </a:rPr>
              <a:t>Duplicate rows are available at different parts of the dataset.</a:t>
            </a:r>
          </a:p>
        </p:txBody>
      </p:sp>
      <p:sp>
        <p:nvSpPr>
          <p:cNvPr id="10" name="TextBox 9">
            <a:extLst>
              <a:ext uri="{FF2B5EF4-FFF2-40B4-BE49-F238E27FC236}">
                <a16:creationId xmlns:a16="http://schemas.microsoft.com/office/drawing/2014/main" id="{7575255B-2E75-F17A-4D1C-0B4BFA431D8D}"/>
              </a:ext>
            </a:extLst>
          </p:cNvPr>
          <p:cNvSpPr txBox="1"/>
          <p:nvPr/>
        </p:nvSpPr>
        <p:spPr>
          <a:xfrm>
            <a:off x="492551" y="371601"/>
            <a:ext cx="6169842" cy="646331"/>
          </a:xfrm>
          <a:prstGeom prst="rect">
            <a:avLst/>
          </a:prstGeom>
          <a:noFill/>
        </p:spPr>
        <p:txBody>
          <a:bodyPr wrap="square">
            <a:spAutoFit/>
          </a:bodyPr>
          <a:lstStyle/>
          <a:p>
            <a:r>
              <a:rPr lang="en-US" sz="3600" dirty="0">
                <a:solidFill>
                  <a:schemeClr val="bg1"/>
                </a:solidFill>
                <a:latin typeface="Univers Condensed (Headings)"/>
              </a:rPr>
              <a:t>DATASET</a:t>
            </a:r>
            <a:endParaRPr lang="en-GB" sz="3600" dirty="0">
              <a:solidFill>
                <a:schemeClr val="bg1"/>
              </a:solidFill>
              <a:latin typeface="Univers Condensed (Headings)"/>
            </a:endParaRPr>
          </a:p>
        </p:txBody>
      </p:sp>
      <p:sp>
        <p:nvSpPr>
          <p:cNvPr id="12" name="TextBox 11">
            <a:extLst>
              <a:ext uri="{FF2B5EF4-FFF2-40B4-BE49-F238E27FC236}">
                <a16:creationId xmlns:a16="http://schemas.microsoft.com/office/drawing/2014/main" id="{99336F48-C867-98E6-11EC-5B2A0FC6449A}"/>
              </a:ext>
            </a:extLst>
          </p:cNvPr>
          <p:cNvSpPr txBox="1"/>
          <p:nvPr/>
        </p:nvSpPr>
        <p:spPr>
          <a:xfrm>
            <a:off x="172357" y="1234619"/>
            <a:ext cx="5923643"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Customer Information:</a:t>
            </a:r>
          </a:p>
          <a:p>
            <a:pPr algn="l" fontAlgn="base">
              <a:spcBef>
                <a:spcPts val="600"/>
              </a:spcBef>
              <a:spcAft>
                <a:spcPts val="600"/>
              </a:spcAft>
              <a:buFont typeface="Arial" panose="020B0604020202020204" pitchFamily="34" charset="0"/>
              <a:buChar char="•"/>
            </a:pPr>
            <a:r>
              <a:rPr lang="en-US" sz="1600" b="0" i="0" dirty="0">
                <a:effectLst/>
                <a:latin typeface="inherit"/>
              </a:rPr>
              <a:t>Includes customer details like ID, name, email, phone, address, city, state, </a:t>
            </a:r>
            <a:r>
              <a:rPr lang="en-US" sz="1600" b="0" i="0" dirty="0" err="1">
                <a:effectLst/>
                <a:latin typeface="inherit"/>
              </a:rPr>
              <a:t>zipcode</a:t>
            </a:r>
            <a:r>
              <a:rPr lang="en-US" sz="1600" b="0" i="0" dirty="0">
                <a:effectLst/>
                <a:latin typeface="inherit"/>
              </a:rPr>
              <a:t>, country, age, and gender.</a:t>
            </a:r>
            <a:br>
              <a:rPr lang="en-US" sz="1600" b="0" i="0" dirty="0">
                <a:effectLst/>
                <a:latin typeface="inherit"/>
              </a:rPr>
            </a:br>
            <a:r>
              <a:rPr lang="en-US" sz="1600" b="0" i="0" dirty="0">
                <a:effectLst/>
                <a:latin typeface="inherit"/>
              </a:rPr>
              <a:t>Customer segments are categorized into Premium, Regular, and New.</a:t>
            </a:r>
          </a:p>
          <a:p>
            <a:pPr algn="l" fontAlgn="base">
              <a:lnSpc>
                <a:spcPts val="1650"/>
              </a:lnSpc>
              <a:spcBef>
                <a:spcPts val="1800"/>
              </a:spcBef>
              <a:spcAft>
                <a:spcPts val="900"/>
              </a:spcAft>
              <a:buNone/>
            </a:pPr>
            <a:r>
              <a:rPr lang="en-US" sz="1600" b="1" i="0" dirty="0">
                <a:effectLst/>
                <a:latin typeface="Inter"/>
              </a:rPr>
              <a:t>Transaction Details:</a:t>
            </a:r>
          </a:p>
          <a:p>
            <a:pPr algn="l" fontAlgn="base">
              <a:spcBef>
                <a:spcPts val="600"/>
              </a:spcBef>
              <a:spcAft>
                <a:spcPts val="600"/>
              </a:spcAft>
              <a:buFont typeface="Arial" panose="020B0604020202020204" pitchFamily="34" charset="0"/>
              <a:buChar char="•"/>
            </a:pPr>
            <a:r>
              <a:rPr lang="en-US" sz="1600" b="0" i="0" dirty="0">
                <a:effectLst/>
                <a:latin typeface="inherit"/>
              </a:rPr>
              <a:t>Transaction-specific data such as transaction ID, last purchase date, total purchases, amount spent, total purchase amount, feedback, shipping method, payment method, and order status.</a:t>
            </a:r>
          </a:p>
          <a:p>
            <a:pPr algn="l" fontAlgn="base">
              <a:lnSpc>
                <a:spcPts val="1650"/>
              </a:lnSpc>
              <a:spcBef>
                <a:spcPts val="1800"/>
              </a:spcBef>
              <a:spcAft>
                <a:spcPts val="900"/>
              </a:spcAft>
              <a:buNone/>
            </a:pPr>
            <a:r>
              <a:rPr lang="en-US" sz="1600" b="1" i="0" dirty="0">
                <a:effectLst/>
                <a:latin typeface="Inter"/>
              </a:rPr>
              <a:t>Product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product-related details such as product category, brand, and type.</a:t>
            </a:r>
            <a:br>
              <a:rPr lang="en-US" sz="1600" b="0" i="0" dirty="0">
                <a:effectLst/>
                <a:latin typeface="inherit"/>
              </a:rPr>
            </a:br>
            <a:r>
              <a:rPr lang="en-US" sz="1600" b="0" i="0" dirty="0">
                <a:effectLst/>
                <a:latin typeface="inherit"/>
              </a:rPr>
              <a:t>Products are categorized into electronics, clothing, grocery, books, and home decor.</a:t>
            </a:r>
          </a:p>
        </p:txBody>
      </p:sp>
    </p:spTree>
    <p:extLst>
      <p:ext uri="{BB962C8B-B14F-4D97-AF65-F5344CB8AC3E}">
        <p14:creationId xmlns:p14="http://schemas.microsoft.com/office/powerpoint/2010/main" val="397464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AAE8-B486-CCB1-6666-021D8950CD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15CC120-AC00-E67C-E4D2-BA56DE72363E}"/>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50B2269F-BE2F-E7FB-5FDB-1F8AEF58852C}"/>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75631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FD10-516C-C8DA-BA42-DE8ECD083E9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6D9A37B-D307-7E25-B9F1-A88C14729D73}"/>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F6A4A3E5-D43B-8B34-BD25-585FDB13B9D2}"/>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2945913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1C0D-DD7C-2C3E-6A34-1B226CA14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9F99CD3-760F-AC19-C1AA-FE6A03B951FD}"/>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645D3F7-F16C-3F04-835A-AC6A22A3B36B}"/>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03940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Content Placeholder 3" descr="A white and blue room with blue sky&#10;&#10;AI-generated content may be incorrect.">
            <a:extLst>
              <a:ext uri="{FF2B5EF4-FFF2-40B4-BE49-F238E27FC236}">
                <a16:creationId xmlns:a16="http://schemas.microsoft.com/office/drawing/2014/main" id="{65E3E49D-4659-1981-9BA6-4085B70B5A6B}"/>
              </a:ext>
            </a:extLst>
          </p:cNvPr>
          <p:cNvPicPr>
            <a:picLocks noGrp="1" noChangeAspect="1"/>
          </p:cNvPicPr>
          <p:nvPr>
            <p:ph idx="1"/>
          </p:nvPr>
        </p:nvPicPr>
        <p:blipFill>
          <a:blip r:embed="rId2"/>
          <a:srcRect t="17214" r="431" b="8109"/>
          <a:stretch>
            <a:fillRect/>
          </a:stretch>
        </p:blipFill>
        <p:spPr>
          <a:xfrm>
            <a:off x="-1561" y="10"/>
            <a:ext cx="12191979" cy="6857990"/>
          </a:xfrm>
          <a:prstGeom prst="rect">
            <a:avLst/>
          </a:prstGeom>
        </p:spPr>
      </p:pic>
      <p:sp>
        <p:nvSpPr>
          <p:cNvPr id="15" name="Rectangle 14">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610C6E2F-CED4-9700-8D9A-915856069648}"/>
              </a:ext>
            </a:extLst>
          </p:cNvPr>
          <p:cNvSpPr>
            <a:spLocks noGrp="1"/>
          </p:cNvSpPr>
          <p:nvPr>
            <p:ph type="title"/>
          </p:nvPr>
        </p:nvSpPr>
        <p:spPr>
          <a:xfrm>
            <a:off x="320039" y="175147"/>
            <a:ext cx="7978385" cy="916234"/>
          </a:xfrm>
        </p:spPr>
        <p:txBody>
          <a:bodyPr vert="horz" lIns="91440" tIns="45720" rIns="91440" bIns="45720" rtlCol="0" anchor="ctr">
            <a:normAutofit/>
          </a:bodyPr>
          <a:lstStyle/>
          <a:p>
            <a:r>
              <a:rPr lang="en-US" sz="3600" dirty="0"/>
              <a:t>Dataset </a:t>
            </a:r>
          </a:p>
        </p:txBody>
      </p:sp>
      <p:sp>
        <p:nvSpPr>
          <p:cNvPr id="6" name="TextBox 5">
            <a:extLst>
              <a:ext uri="{FF2B5EF4-FFF2-40B4-BE49-F238E27FC236}">
                <a16:creationId xmlns:a16="http://schemas.microsoft.com/office/drawing/2014/main" id="{613581B2-57AE-692A-8A8A-9AC443269F75}"/>
              </a:ext>
            </a:extLst>
          </p:cNvPr>
          <p:cNvSpPr txBox="1"/>
          <p:nvPr/>
        </p:nvSpPr>
        <p:spPr>
          <a:xfrm>
            <a:off x="188537" y="999246"/>
            <a:ext cx="11680282" cy="1487587"/>
          </a:xfrm>
          <a:prstGeom prst="rect">
            <a:avLst/>
          </a:prstGeom>
          <a:solidFill>
            <a:schemeClr val="tx1"/>
          </a:solidFill>
        </p:spPr>
        <p:txBody>
          <a:bodyPr wrap="square">
            <a:spAutoFit/>
          </a:bodyPr>
          <a:lstStyle/>
          <a:p>
            <a:pPr algn="l" fontAlgn="base">
              <a:lnSpc>
                <a:spcPts val="1650"/>
              </a:lnSpc>
              <a:spcAft>
                <a:spcPts val="900"/>
              </a:spcAft>
              <a:buNone/>
            </a:pPr>
            <a:r>
              <a:rPr lang="en-US" b="1" i="0" dirty="0">
                <a:solidFill>
                  <a:schemeClr val="bg1"/>
                </a:solidFill>
                <a:effectLst/>
                <a:latin typeface="Inter"/>
              </a:rPr>
              <a:t>Dataset Description:</a:t>
            </a:r>
          </a:p>
          <a:p>
            <a:pPr algn="l" fontAlgn="base">
              <a:spcBef>
                <a:spcPts val="600"/>
              </a:spcBef>
              <a:spcAft>
                <a:spcPts val="600"/>
              </a:spcAft>
              <a:buFont typeface="Arial" panose="020B0604020202020204" pitchFamily="34" charset="0"/>
              <a:buChar char="•"/>
            </a:pPr>
            <a:r>
              <a:rPr lang="en-US" sz="1600" b="0" i="0" dirty="0">
                <a:solidFill>
                  <a:schemeClr val="bg1"/>
                </a:solidFill>
                <a:effectLst/>
                <a:latin typeface="inherit"/>
              </a:rPr>
              <a:t>The dataset represents retail transactional data. It contains information about customers, their purchases, products, and transaction details. The data includes various attributes such as customer ID, name, email, phone, address, city, state, </a:t>
            </a:r>
            <a:r>
              <a:rPr lang="en-US" sz="1600" b="0" i="0" dirty="0" err="1">
                <a:solidFill>
                  <a:schemeClr val="bg1"/>
                </a:solidFill>
                <a:effectLst/>
                <a:latin typeface="inherit"/>
              </a:rPr>
              <a:t>zipcode</a:t>
            </a:r>
            <a:r>
              <a:rPr lang="en-US" sz="1600" b="0" i="0" dirty="0">
                <a:solidFill>
                  <a:schemeClr val="bg1"/>
                </a:solidFill>
                <a:effectLst/>
                <a:latin typeface="inherit"/>
              </a:rPr>
              <a:t>, country, age, gender, income, customer segment, last purchase date, total purchases, amount spent, product category, product brand, product type, feedback, shipping method, payment method, and order status.</a:t>
            </a:r>
          </a:p>
        </p:txBody>
      </p:sp>
      <p:pic>
        <p:nvPicPr>
          <p:cNvPr id="12" name="Picture 11" descr="A screenshot of a computer screen">
            <a:extLst>
              <a:ext uri="{FF2B5EF4-FFF2-40B4-BE49-F238E27FC236}">
                <a16:creationId xmlns:a16="http://schemas.microsoft.com/office/drawing/2014/main" id="{B201A967-2478-9259-7E7C-4DB370D9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6" y="2737514"/>
            <a:ext cx="7607431" cy="375467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F3BF7ED7-0B0C-1858-803B-D966B411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507" y="2762178"/>
            <a:ext cx="1318374" cy="746825"/>
          </a:xfrm>
          <a:prstGeom prst="rect">
            <a:avLst/>
          </a:prstGeom>
        </p:spPr>
      </p:pic>
      <p:sp>
        <p:nvSpPr>
          <p:cNvPr id="18" name="TextBox 17">
            <a:extLst>
              <a:ext uri="{FF2B5EF4-FFF2-40B4-BE49-F238E27FC236}">
                <a16:creationId xmlns:a16="http://schemas.microsoft.com/office/drawing/2014/main" id="{2C0B73EE-CB95-5D64-7C5D-4C9254DA069A}"/>
              </a:ext>
            </a:extLst>
          </p:cNvPr>
          <p:cNvSpPr txBox="1"/>
          <p:nvPr/>
        </p:nvSpPr>
        <p:spPr>
          <a:xfrm>
            <a:off x="7956223" y="2737315"/>
            <a:ext cx="3912596" cy="3754874"/>
          </a:xfrm>
          <a:prstGeom prst="rect">
            <a:avLst/>
          </a:prstGeom>
          <a:solidFill>
            <a:schemeClr val="tx1"/>
          </a:solidFill>
        </p:spPr>
        <p:txBody>
          <a:bodyPr wrap="square">
            <a:spAutoFit/>
          </a:bodyPr>
          <a:lstStyle/>
          <a:p>
            <a:r>
              <a:rPr lang="en-GB" sz="1400" dirty="0">
                <a:solidFill>
                  <a:schemeClr val="bg1"/>
                </a:solidFill>
              </a:rPr>
              <a:t>[302010 rows x 30 columns]</a:t>
            </a:r>
          </a:p>
          <a:p>
            <a:r>
              <a:rPr lang="en-GB" sz="1400" dirty="0">
                <a:solidFill>
                  <a:schemeClr val="bg1"/>
                </a:solidFill>
              </a:rPr>
              <a:t>   </a:t>
            </a:r>
            <a:r>
              <a:rPr lang="en-GB" sz="1400" dirty="0" err="1">
                <a:solidFill>
                  <a:schemeClr val="bg1"/>
                </a:solidFill>
              </a:rPr>
              <a:t>Transaction_ID</a:t>
            </a:r>
            <a:r>
              <a:rPr lang="en-GB" sz="1400" dirty="0">
                <a:solidFill>
                  <a:schemeClr val="bg1"/>
                </a:solidFill>
              </a:rPr>
              <a:t>  </a:t>
            </a:r>
            <a:r>
              <a:rPr lang="en-GB" sz="1400" dirty="0" err="1">
                <a:solidFill>
                  <a:schemeClr val="bg1"/>
                </a:solidFill>
              </a:rPr>
              <a:t>Customer_ID</a:t>
            </a:r>
            <a:r>
              <a:rPr lang="en-GB" sz="1400" dirty="0">
                <a:solidFill>
                  <a:schemeClr val="bg1"/>
                </a:solidFill>
              </a:rPr>
              <a:t>  ... Ratings           products</a:t>
            </a:r>
          </a:p>
          <a:p>
            <a:r>
              <a:rPr lang="en-GB" sz="1400" dirty="0">
                <a:solidFill>
                  <a:schemeClr val="bg1"/>
                </a:solidFill>
              </a:rPr>
              <a:t>0       8691788.0      37249.0  ...     5.0     Cycling shorts</a:t>
            </a:r>
          </a:p>
          <a:p>
            <a:r>
              <a:rPr lang="en-GB" sz="1400" dirty="0">
                <a:solidFill>
                  <a:schemeClr val="bg1"/>
                </a:solidFill>
              </a:rPr>
              <a:t>1       2174773.0      69749.0  ...     4.0         Lenovo Tab</a:t>
            </a:r>
          </a:p>
          <a:p>
            <a:r>
              <a:rPr lang="en-GB" sz="1400" dirty="0">
                <a:solidFill>
                  <a:schemeClr val="bg1"/>
                </a:solidFill>
              </a:rPr>
              <a:t>2       6679610.0      30192.0  ...     2.0   Sports equipment</a:t>
            </a:r>
          </a:p>
          <a:p>
            <a:r>
              <a:rPr lang="en-GB" sz="1400" dirty="0">
                <a:solidFill>
                  <a:schemeClr val="bg1"/>
                </a:solidFill>
              </a:rPr>
              <a:t>3       7232460.0      62101.0  ...     4.0      Utility knife</a:t>
            </a:r>
          </a:p>
          <a:p>
            <a:r>
              <a:rPr lang="en-GB" sz="1400" dirty="0">
                <a:solidFill>
                  <a:schemeClr val="bg1"/>
                </a:solidFill>
              </a:rPr>
              <a:t>4       4983775.0      27901.0  ...     1.0  Chocolate cookies</a:t>
            </a:r>
          </a:p>
          <a:p>
            <a:endParaRPr lang="en-GB" sz="1400" dirty="0">
              <a:solidFill>
                <a:schemeClr val="bg1"/>
              </a:solidFill>
            </a:endParaRPr>
          </a:p>
          <a:p>
            <a:r>
              <a:rPr lang="en-GB" sz="1400" dirty="0">
                <a:solidFill>
                  <a:schemeClr val="bg1"/>
                </a:solidFill>
              </a:rPr>
              <a:t>[5 rows x 30 columns]</a:t>
            </a:r>
          </a:p>
          <a:p>
            <a:r>
              <a:rPr lang="en-GB" sz="1400" dirty="0">
                <a:solidFill>
                  <a:schemeClr val="bg1"/>
                </a:solidFill>
              </a:rPr>
              <a:t>&lt;class '</a:t>
            </a:r>
            <a:r>
              <a:rPr lang="en-GB" sz="1400" dirty="0" err="1">
                <a:solidFill>
                  <a:schemeClr val="bg1"/>
                </a:solidFill>
              </a:rPr>
              <a:t>pandas.core.frame.DataFrame</a:t>
            </a:r>
            <a:r>
              <a:rPr lang="en-GB" sz="1400" dirty="0">
                <a:solidFill>
                  <a:schemeClr val="bg1"/>
                </a:solidFill>
              </a:rPr>
              <a:t>'&gt;</a:t>
            </a:r>
          </a:p>
          <a:p>
            <a:r>
              <a:rPr lang="en-GB" sz="1400" dirty="0" err="1">
                <a:solidFill>
                  <a:schemeClr val="bg1"/>
                </a:solidFill>
              </a:rPr>
              <a:t>RangeIndex</a:t>
            </a:r>
            <a:r>
              <a:rPr lang="en-GB" sz="1400" dirty="0">
                <a:solidFill>
                  <a:schemeClr val="bg1"/>
                </a:solidFill>
              </a:rPr>
              <a:t>: 302010 entries, 0 to 302009</a:t>
            </a:r>
          </a:p>
        </p:txBody>
      </p:sp>
    </p:spTree>
    <p:extLst>
      <p:ext uri="{BB962C8B-B14F-4D97-AF65-F5344CB8AC3E}">
        <p14:creationId xmlns:p14="http://schemas.microsoft.com/office/powerpoint/2010/main" val="31452999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11243604" cy="4970976"/>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For Pre-processing we follow the following steps.</a:t>
            </a:r>
          </a:p>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1. Data Collection:</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The dataset was sourced from Kaggle, consisting of </a:t>
            </a:r>
            <a:r>
              <a:rPr lang="en-US" b="1" kern="100" dirty="0">
                <a:latin typeface="Cambria" panose="02040503050406030204" pitchFamily="18" charset="0"/>
                <a:ea typeface="Times New Roman" panose="02020603050405020304" pitchFamily="18" charset="0"/>
                <a:cs typeface="Segoe UI" panose="020B0502040204020203" pitchFamily="34" charset="0"/>
              </a:rPr>
              <a:t>302,010 rows </a:t>
            </a:r>
            <a:r>
              <a:rPr lang="en-US" kern="100" dirty="0">
                <a:latin typeface="Cambria" panose="02040503050406030204" pitchFamily="18" charset="0"/>
                <a:ea typeface="Times New Roman" panose="02020603050405020304" pitchFamily="18" charset="0"/>
                <a:cs typeface="Segoe UI" panose="020B0502040204020203" pitchFamily="34" charset="0"/>
              </a:rPr>
              <a:t>and </a:t>
            </a:r>
            <a:r>
              <a:rPr lang="en-US" b="1" kern="100" dirty="0">
                <a:latin typeface="Cambria" panose="02040503050406030204" pitchFamily="18" charset="0"/>
                <a:ea typeface="Times New Roman" panose="02020603050405020304" pitchFamily="18" charset="0"/>
                <a:cs typeface="Segoe UI" panose="020B0502040204020203" pitchFamily="34" charset="0"/>
              </a:rPr>
              <a:t>30 columns</a:t>
            </a:r>
            <a:r>
              <a:rPr lang="en-US" kern="100" dirty="0">
                <a:latin typeface="Cambria" panose="02040503050406030204" pitchFamily="18" charset="0"/>
                <a:ea typeface="Times New Roman" panose="02020603050405020304" pitchFamily="18" charset="0"/>
                <a:cs typeface="Segoe UI" panose="020B0502040204020203" pitchFamily="34" charset="0"/>
              </a:rPr>
              <a:t>.</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2. Data Exploration and Understanding:</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The initial dataset was printed to understand the structure, including data types, missing values, and duplicates. Duplicate records and irrelevant columns were identified and removed based on domain knowledge and data relevance. After cleaning, the dataset was reduced to 16 columns.</a:t>
            </a: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405436" y="4217307"/>
            <a:ext cx="7381127" cy="2299456"/>
          </a:xfrm>
          <a:prstGeom prst="rect">
            <a:avLst/>
          </a:prstGeom>
        </p:spPr>
      </p:pic>
    </p:spTree>
    <p:extLst>
      <p:ext uri="{BB962C8B-B14F-4D97-AF65-F5344CB8AC3E}">
        <p14:creationId xmlns:p14="http://schemas.microsoft.com/office/powerpoint/2010/main" val="168187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5420747" cy="4560607"/>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3. Handling Missing Data:</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Missing values were identified using the </a:t>
            </a:r>
            <a:r>
              <a:rPr lang="en-US" kern="100" dirty="0" err="1">
                <a:latin typeface="Cambria" panose="02040503050406030204" pitchFamily="18" charset="0"/>
                <a:ea typeface="Times New Roman" panose="02020603050405020304" pitchFamily="18" charset="0"/>
                <a:cs typeface="Segoe UI" panose="020B0502040204020203" pitchFamily="34" charset="0"/>
              </a:rPr>
              <a:t>isnull</a:t>
            </a:r>
            <a:r>
              <a:rPr lang="en-US" kern="100" dirty="0">
                <a:latin typeface="Cambria" panose="02040503050406030204" pitchFamily="18" charset="0"/>
                <a:ea typeface="Times New Roman" panose="02020603050405020304" pitchFamily="18" charset="0"/>
                <a:cs typeface="Segoe UI" panose="020B0502040204020203" pitchFamily="34" charset="0"/>
              </a:rPr>
              <a:t>() function. To impute the missing values, the K-Nearest Neighbors (KNN) Imputer was employed.</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4. Encoding Categorical Variables:</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Prior to imputation, categorical variables were encoded as KNN Imputer requires numerical inputs. Manual encoding was applied to columns with a small, manageable number of categories. For the remaining categorical variables, Label Encoding was used to convert them into numeric format.</a:t>
            </a: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5" name="Picture 4"/>
          <p:cNvPicPr>
            <a:picLocks noChangeAspect="1"/>
          </p:cNvPicPr>
          <p:nvPr/>
        </p:nvPicPr>
        <p:blipFill>
          <a:blip r:embed="rId3"/>
          <a:stretch>
            <a:fillRect/>
          </a:stretch>
        </p:blipFill>
        <p:spPr>
          <a:xfrm>
            <a:off x="5740787" y="1545787"/>
            <a:ext cx="6142875" cy="4845915"/>
          </a:xfrm>
          <a:prstGeom prst="rect">
            <a:avLst/>
          </a:prstGeom>
        </p:spPr>
      </p:pic>
    </p:spTree>
    <p:extLst>
      <p:ext uri="{BB962C8B-B14F-4D97-AF65-F5344CB8AC3E}">
        <p14:creationId xmlns:p14="http://schemas.microsoft.com/office/powerpoint/2010/main" val="8765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020854"/>
            <a:ext cx="11385454" cy="5472524"/>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5. Decode Back To Original Categories:</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Post-processing, the label-encoded categorical columns were decoded back to their original string labels to enhance interpretability during data visualization.</a:t>
            </a: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6. </a:t>
            </a:r>
            <a:r>
              <a:rPr lang="en-US" b="1" kern="100" dirty="0">
                <a:latin typeface="Cambria" panose="02040503050406030204" pitchFamily="18" charset="0"/>
                <a:ea typeface="Times New Roman" panose="02020603050405020304" pitchFamily="18" charset="0"/>
                <a:cs typeface="Segoe UI" panose="020B0502040204020203" pitchFamily="34" charset="0"/>
              </a:rPr>
              <a:t>Visualization</a:t>
            </a:r>
            <a:r>
              <a:rPr lang="en-GB" b="1"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en-US" dirty="0">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85283" y="3886011"/>
            <a:ext cx="3389250" cy="2611408"/>
          </a:xfrm>
          <a:prstGeom prst="rect">
            <a:avLst/>
          </a:prstGeom>
        </p:spPr>
      </p:pic>
      <p:sp>
        <p:nvSpPr>
          <p:cNvPr id="7" name="TextBox 6"/>
          <p:cNvSpPr txBox="1"/>
          <p:nvPr/>
        </p:nvSpPr>
        <p:spPr>
          <a:xfrm>
            <a:off x="554500" y="3028890"/>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customers</a:t>
            </a:r>
            <a:r>
              <a:rPr lang="en-US" sz="1400" dirty="0"/>
              <a:t> </a:t>
            </a:r>
          </a:p>
        </p:txBody>
      </p:sp>
      <p:pic>
        <p:nvPicPr>
          <p:cNvPr id="8" name="Picture 7"/>
          <p:cNvPicPr>
            <a:picLocks noChangeAspect="1"/>
          </p:cNvPicPr>
          <p:nvPr/>
        </p:nvPicPr>
        <p:blipFill>
          <a:blip r:embed="rId4"/>
          <a:stretch>
            <a:fillRect/>
          </a:stretch>
        </p:blipFill>
        <p:spPr>
          <a:xfrm>
            <a:off x="3709289" y="4059974"/>
            <a:ext cx="3611299" cy="2433404"/>
          </a:xfrm>
          <a:prstGeom prst="rect">
            <a:avLst/>
          </a:prstGeom>
        </p:spPr>
      </p:pic>
      <p:pic>
        <p:nvPicPr>
          <p:cNvPr id="10" name="Picture 9"/>
          <p:cNvPicPr>
            <a:picLocks noChangeAspect="1"/>
          </p:cNvPicPr>
          <p:nvPr/>
        </p:nvPicPr>
        <p:blipFill>
          <a:blip r:embed="rId5"/>
          <a:stretch>
            <a:fillRect/>
          </a:stretch>
        </p:blipFill>
        <p:spPr>
          <a:xfrm>
            <a:off x="7450667" y="3945146"/>
            <a:ext cx="4009604" cy="2466984"/>
          </a:xfrm>
          <a:prstGeom prst="rect">
            <a:avLst/>
          </a:prstGeom>
        </p:spPr>
      </p:pic>
      <p:sp>
        <p:nvSpPr>
          <p:cNvPr id="12" name="TextBox 11"/>
          <p:cNvSpPr txBox="1"/>
          <p:nvPr/>
        </p:nvSpPr>
        <p:spPr>
          <a:xfrm>
            <a:off x="4150371" y="3082904"/>
            <a:ext cx="2729133" cy="800219"/>
          </a:xfrm>
          <a:prstGeom prst="rect">
            <a:avLst/>
          </a:prstGeom>
          <a:noFill/>
        </p:spPr>
        <p:txBody>
          <a:bodyPr wrap="square" rtlCol="0">
            <a:spAutoFit/>
          </a:bodyPr>
          <a:lstStyle/>
          <a:p>
            <a:pPr algn="ctr"/>
            <a:r>
              <a:rPr lang="en-US" b="1" dirty="0"/>
              <a:t>Line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total purchases</a:t>
            </a:r>
            <a:r>
              <a:rPr lang="en-US" sz="1400" dirty="0"/>
              <a:t> </a:t>
            </a:r>
          </a:p>
        </p:txBody>
      </p:sp>
      <p:sp>
        <p:nvSpPr>
          <p:cNvPr id="13" name="TextBox 12"/>
          <p:cNvSpPr txBox="1"/>
          <p:nvPr/>
        </p:nvSpPr>
        <p:spPr>
          <a:xfrm>
            <a:off x="8341553" y="2956897"/>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spending's</a:t>
            </a:r>
            <a:r>
              <a:rPr lang="en-US" sz="1400" dirty="0"/>
              <a:t> </a:t>
            </a:r>
            <a:r>
              <a:rPr lang="en-US" sz="1400" dirty="0">
                <a:latin typeface="Cambria" panose="02040503050406030204" pitchFamily="18" charset="0"/>
                <a:ea typeface="Calibri" panose="020F0502020204030204" pitchFamily="34" charset="0"/>
                <a:cs typeface="Times New Roman" panose="02020603050405020304" pitchFamily="18" charset="0"/>
              </a:rPr>
              <a:t>monthly wise</a:t>
            </a:r>
            <a:endParaRPr lang="en-US" sz="1400" dirty="0"/>
          </a:p>
        </p:txBody>
      </p:sp>
    </p:spTree>
    <p:extLst>
      <p:ext uri="{BB962C8B-B14F-4D97-AF65-F5344CB8AC3E}">
        <p14:creationId xmlns:p14="http://schemas.microsoft.com/office/powerpoint/2010/main" val="386414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182E-ABEA-289F-5F4A-A1988D4DFD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29AA8B7-A630-7F22-4896-C52CCCB2B4DA}"/>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6900ADB-D911-5896-DB57-56D002104CE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8843E50-E17A-C86F-0950-35E93A5BB87E}"/>
              </a:ext>
            </a:extLst>
          </p:cNvPr>
          <p:cNvSpPr txBox="1">
            <a:spLocks/>
          </p:cNvSpPr>
          <p:nvPr/>
        </p:nvSpPr>
        <p:spPr>
          <a:xfrm>
            <a:off x="825913" y="1474176"/>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Data Modelling</a:t>
            </a:r>
          </a:p>
        </p:txBody>
      </p:sp>
      <p:sp>
        <p:nvSpPr>
          <p:cNvPr id="8" name="TextBox 7">
            <a:extLst>
              <a:ext uri="{FF2B5EF4-FFF2-40B4-BE49-F238E27FC236}">
                <a16:creationId xmlns:a16="http://schemas.microsoft.com/office/drawing/2014/main" id="{CAC4036C-E995-7150-6AA6-3478B5F50D62}"/>
              </a:ext>
            </a:extLst>
          </p:cNvPr>
          <p:cNvSpPr txBox="1"/>
          <p:nvPr/>
        </p:nvSpPr>
        <p:spPr>
          <a:xfrm>
            <a:off x="622713" y="2961341"/>
            <a:ext cx="10589346" cy="1569659"/>
          </a:xfrm>
          <a:prstGeom prst="rect">
            <a:avLst/>
          </a:prstGeom>
          <a:noFill/>
          <a:ln cap="flat">
            <a:noFill/>
          </a:ln>
        </p:spPr>
        <p:txBody>
          <a:bodyPr vert="horz" wrap="square" lIns="91440" tIns="45720" rIns="91440" bIns="45720" anchor="t" anchorCtr="1" compatLnSpc="1">
            <a:spAutoFit/>
          </a:bodyPr>
          <a:lstStyle/>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Logistic Regression – Balanced</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Random Forest</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SMOTE</a:t>
            </a:r>
            <a:endParaRPr lang="en-GB" sz="3200" b="0" i="0" u="none" strike="noStrike" kern="1200" cap="none" spc="0" baseline="0" dirty="0">
              <a:uFillTx/>
              <a:latin typeface="Aptos"/>
            </a:endParaRPr>
          </a:p>
        </p:txBody>
      </p:sp>
    </p:spTree>
    <p:extLst>
      <p:ext uri="{BB962C8B-B14F-4D97-AF65-F5344CB8AC3E}">
        <p14:creationId xmlns:p14="http://schemas.microsoft.com/office/powerpoint/2010/main" val="421572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C7A82693-1103-F002-F20F-13C330FC7EDD}"/>
              </a:ext>
            </a:extLst>
          </p:cNvPr>
          <p:cNvGraphicFramePr>
            <a:graphicFrameLocks noGrp="1"/>
          </p:cNvGraphicFramePr>
          <p:nvPr/>
        </p:nvGraphicFramePr>
        <p:xfrm>
          <a:off x="838203" y="693682"/>
          <a:ext cx="10515600" cy="5533682"/>
        </p:xfrm>
        <a:graphic>
          <a:graphicData uri="http://schemas.openxmlformats.org/drawingml/2006/table">
            <a:tbl>
              <a:tblPr firstRow="1" firstCol="1" bandRow="1">
                <a:effectLst/>
                <a:tableStyleId>{5C22544A-7EE6-4342-B048-85BDC9FD1C3A}</a:tableStyleId>
              </a:tblPr>
              <a:tblGrid>
                <a:gridCol w="2103120">
                  <a:extLst>
                    <a:ext uri="{9D8B030D-6E8A-4147-A177-3AD203B41FA5}">
                      <a16:colId xmlns:a16="http://schemas.microsoft.com/office/drawing/2014/main" val="4143759306"/>
                    </a:ext>
                  </a:extLst>
                </a:gridCol>
                <a:gridCol w="2103120">
                  <a:extLst>
                    <a:ext uri="{9D8B030D-6E8A-4147-A177-3AD203B41FA5}">
                      <a16:colId xmlns:a16="http://schemas.microsoft.com/office/drawing/2014/main" val="3519015707"/>
                    </a:ext>
                  </a:extLst>
                </a:gridCol>
                <a:gridCol w="2103120">
                  <a:extLst>
                    <a:ext uri="{9D8B030D-6E8A-4147-A177-3AD203B41FA5}">
                      <a16:colId xmlns:a16="http://schemas.microsoft.com/office/drawing/2014/main" val="2006744801"/>
                    </a:ext>
                  </a:extLst>
                </a:gridCol>
                <a:gridCol w="2103120">
                  <a:extLst>
                    <a:ext uri="{9D8B030D-6E8A-4147-A177-3AD203B41FA5}">
                      <a16:colId xmlns:a16="http://schemas.microsoft.com/office/drawing/2014/main" val="2961066278"/>
                    </a:ext>
                  </a:extLst>
                </a:gridCol>
                <a:gridCol w="2103120">
                  <a:extLst>
                    <a:ext uri="{9D8B030D-6E8A-4147-A177-3AD203B41FA5}">
                      <a16:colId xmlns:a16="http://schemas.microsoft.com/office/drawing/2014/main" val="2671763640"/>
                    </a:ext>
                  </a:extLst>
                </a:gridCol>
              </a:tblGrid>
              <a:tr h="790526">
                <a:tc>
                  <a:txBody>
                    <a:bodyPr/>
                    <a:lstStyle/>
                    <a:p>
                      <a:pPr lvl="0">
                        <a:lnSpc>
                          <a:spcPct val="115000"/>
                        </a:lnSpc>
                        <a:spcAft>
                          <a:spcPts val="1000"/>
                        </a:spcAft>
                        <a:buNone/>
                      </a:pPr>
                      <a:r>
                        <a:rPr lang="en-GB" sz="1600"/>
                        <a:t>Model</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Accuracy</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(Female)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Notes</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72805572"/>
                  </a:ext>
                </a:extLst>
              </a:tr>
              <a:tr h="790526">
                <a:tc>
                  <a:txBody>
                    <a:bodyPr/>
                    <a:lstStyle/>
                    <a:p>
                      <a:pPr lvl="0">
                        <a:lnSpc>
                          <a:spcPct val="115000"/>
                        </a:lnSpc>
                        <a:spcAft>
                          <a:spcPts val="1000"/>
                        </a:spcAft>
                        <a:buNone/>
                      </a:pPr>
                      <a:r>
                        <a:rPr lang="en-GB" sz="1600"/>
                        <a:t>Logistic (raw)</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62%</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0.00</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Biased to Female</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185365151"/>
                  </a:ext>
                </a:extLst>
              </a:tr>
              <a:tr h="790526">
                <a:tc>
                  <a:txBody>
                    <a:bodyPr/>
                    <a:lstStyle/>
                    <a:p>
                      <a:pPr lvl="0">
                        <a:lnSpc>
                          <a:spcPct val="115000"/>
                        </a:lnSpc>
                        <a:spcAft>
                          <a:spcPts val="1000"/>
                        </a:spcAft>
                        <a:buNone/>
                      </a:pPr>
                      <a:r>
                        <a:rPr lang="en-GB" sz="1600"/>
                        <a:t>Logistic (balanced)</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52%</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0.45</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0.57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Better class balance</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165415400"/>
                  </a:ext>
                </a:extLst>
              </a:tr>
              <a:tr h="790526">
                <a:tc>
                  <a:txBody>
                    <a:bodyPr/>
                    <a:lstStyle/>
                    <a:p>
                      <a:pPr lvl="0">
                        <a:lnSpc>
                          <a:spcPct val="115000"/>
                        </a:lnSpc>
                        <a:spcAft>
                          <a:spcPts val="1000"/>
                        </a:spcAft>
                        <a:buNone/>
                      </a:pPr>
                      <a:r>
                        <a:rPr lang="en-GB" sz="1600"/>
                        <a:t>SMOTE + Logistic</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0.44</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0.59</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Slight improvement</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2798703318"/>
                  </a:ext>
                </a:extLst>
              </a:tr>
              <a:tr h="790526">
                <a:tc>
                  <a:txBody>
                    <a:bodyPr/>
                    <a:lstStyle/>
                    <a:p>
                      <a:pPr lvl="0">
                        <a:lnSpc>
                          <a:spcPct val="115000"/>
                        </a:lnSpc>
                        <a:spcAft>
                          <a:spcPts val="1000"/>
                        </a:spcAft>
                        <a:buNone/>
                      </a:pPr>
                      <a:r>
                        <a:rPr lang="en-GB" sz="1600"/>
                        <a:t>Random Forest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59%</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0.22</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0.73</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Struggles with Males</a:t>
                      </a:r>
                      <a:endParaRPr lang="en-GB" sz="160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699135355"/>
                  </a:ext>
                </a:extLst>
              </a:tr>
              <a:tr h="790526">
                <a:tc>
                  <a:txBody>
                    <a:bodyPr/>
                    <a:lstStyle/>
                    <a:p>
                      <a:pPr lvl="0">
                        <a:lnSpc>
                          <a:spcPct val="115000"/>
                        </a:lnSpc>
                        <a:spcAft>
                          <a:spcPts val="1000"/>
                        </a:spcAft>
                        <a:buNone/>
                      </a:pPr>
                      <a:r>
                        <a:rPr lang="en-GB" sz="1600"/>
                        <a:t>XGBoost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56%</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0.01</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Worst male recall</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3673061667"/>
                  </a:ext>
                </a:extLst>
              </a:tr>
              <a:tr h="790526">
                <a:tc>
                  <a:txBody>
                    <a:bodyPr/>
                    <a:lstStyle/>
                    <a:p>
                      <a:pPr lvl="0">
                        <a:lnSpc>
                          <a:spcPct val="115000"/>
                        </a:lnSpc>
                        <a:spcAft>
                          <a:spcPts val="1000"/>
                        </a:spcAft>
                        <a:buNone/>
                      </a:pPr>
                      <a:r>
                        <a:rPr lang="en-GB" sz="1600"/>
                        <a:t>KNN (k=3)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55%</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0.36</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0.65</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Balanced but moderate</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904182506"/>
                  </a:ext>
                </a:extLst>
              </a:tr>
            </a:tbl>
          </a:graphicData>
        </a:graphic>
      </p:graphicFrame>
    </p:spTree>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207</TotalTime>
  <Words>1998</Words>
  <Application>Microsoft Office PowerPoint</Application>
  <PresentationFormat>Widescreen</PresentationFormat>
  <Paragraphs>251</Paragraphs>
  <Slides>32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Aptos</vt:lpstr>
      <vt:lpstr>Aptos Display</vt:lpstr>
      <vt:lpstr>Arial</vt:lpstr>
      <vt:lpstr>Calibri</vt:lpstr>
      <vt:lpstr>Calisto MT</vt:lpstr>
      <vt:lpstr>Cambria</vt:lpstr>
      <vt:lpstr>Comic Sans MS</vt:lpstr>
      <vt:lpstr>Courier New</vt:lpstr>
      <vt:lpstr>inherit</vt:lpstr>
      <vt:lpstr>Inter</vt:lpstr>
      <vt:lpstr>Symbol</vt:lpstr>
      <vt:lpstr>Univers Condensed</vt:lpstr>
      <vt:lpstr>Univers Condensed (Headings)</vt:lpstr>
      <vt:lpstr>ChronicleVTI</vt:lpstr>
      <vt:lpstr>Introduction</vt:lpstr>
      <vt:lpstr>Project – Customer Purchasing</vt:lpstr>
      <vt:lpstr>PowerPoint Presentation</vt:lpstr>
      <vt:lpstr>Dataset </vt:lpstr>
      <vt:lpstr>Pre-Processing</vt:lpstr>
      <vt:lpstr>Pre-Processing</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Management 002061</dc:creator>
  <cp:lastModifiedBy>Management 002061</cp:lastModifiedBy>
  <cp:revision>45</cp:revision>
  <dcterms:created xsi:type="dcterms:W3CDTF">2025-05-19T12:59:50Z</dcterms:created>
  <dcterms:modified xsi:type="dcterms:W3CDTF">2025-05-22T13:44:34Z</dcterms:modified>
</cp:coreProperties>
</file>