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47" r:id="rId2"/>
    <p:sldId id="348" r:id="rId3"/>
    <p:sldId id="349" r:id="rId4"/>
    <p:sldId id="358" r:id="rId5"/>
    <p:sldId id="359" r:id="rId6"/>
    <p:sldId id="382" r:id="rId7"/>
    <p:sldId id="360" r:id="rId8"/>
    <p:sldId id="361" r:id="rId9"/>
    <p:sldId id="362" r:id="rId10"/>
    <p:sldId id="366" r:id="rId11"/>
    <p:sldId id="368" r:id="rId12"/>
    <p:sldId id="367" r:id="rId13"/>
    <p:sldId id="369" r:id="rId14"/>
    <p:sldId id="351" r:id="rId15"/>
    <p:sldId id="371" r:id="rId16"/>
    <p:sldId id="354" r:id="rId17"/>
    <p:sldId id="364" r:id="rId18"/>
    <p:sldId id="372" r:id="rId19"/>
    <p:sldId id="355" r:id="rId20"/>
    <p:sldId id="380" r:id="rId21"/>
    <p:sldId id="373" r:id="rId22"/>
    <p:sldId id="356" r:id="rId23"/>
    <p:sldId id="363" r:id="rId24"/>
    <p:sldId id="357" r:id="rId25"/>
    <p:sldId id="379" r:id="rId26"/>
    <p:sldId id="374" r:id="rId27"/>
    <p:sldId id="375" r:id="rId28"/>
    <p:sldId id="376" r:id="rId29"/>
    <p:sldId id="3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61" autoAdjust="0"/>
  </p:normalViewPr>
  <p:slideViewPr>
    <p:cSldViewPr snapToGrid="0">
      <p:cViewPr varScale="1">
        <p:scale>
          <a:sx n="132" d="100"/>
          <a:sy n="132" d="100"/>
        </p:scale>
        <p:origin x="1014"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BD275-6482-4E44-B508-41FDDF7BF258}" type="datetimeFigureOut">
              <a:rPr lang="en-GB" smtClean="0"/>
              <a:t>21/11/2017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5750C-F2EC-4879-8EA0-865F94676AA9}" type="slidenum">
              <a:rPr lang="en-GB" smtClean="0"/>
              <a:t>‹#›</a:t>
            </a:fld>
            <a:endParaRPr lang="en-GB"/>
          </a:p>
        </p:txBody>
      </p:sp>
    </p:spTree>
    <p:extLst>
      <p:ext uri="{BB962C8B-B14F-4D97-AF65-F5344CB8AC3E}">
        <p14:creationId xmlns:p14="http://schemas.microsoft.com/office/powerpoint/2010/main" val="247664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by</a:t>
            </a:r>
            <a:r>
              <a:rPr lang="en-US" baseline="0" dirty="0" smtClean="0"/>
              <a:t> first initializing all the variables that we are going to need later on in the script. I personally use a structure which I call P for parameters, and in t here I store things like the number of the timing information for different parts of my trial and filenames or paths to the stimuli that I want to present.</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4</a:t>
            </a:fld>
            <a:endParaRPr lang="en-GB"/>
          </a:p>
        </p:txBody>
      </p:sp>
    </p:spTree>
    <p:extLst>
      <p:ext uri="{BB962C8B-B14F-4D97-AF65-F5344CB8AC3E}">
        <p14:creationId xmlns:p14="http://schemas.microsoft.com/office/powerpoint/2010/main" val="311272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need to take the script we were working with last week and make the following changes…. And</a:t>
            </a:r>
            <a:r>
              <a:rPr lang="en-US" baseline="0" dirty="0" smtClean="0"/>
              <a:t> we’re going to go over how to do each of these things for the rest of the time today.</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13</a:t>
            </a:fld>
            <a:endParaRPr lang="en-GB"/>
          </a:p>
        </p:txBody>
      </p:sp>
    </p:spTree>
    <p:extLst>
      <p:ext uri="{BB962C8B-B14F-4D97-AF65-F5344CB8AC3E}">
        <p14:creationId xmlns:p14="http://schemas.microsoft.com/office/powerpoint/2010/main" val="3318526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presenting stimuli</a:t>
            </a:r>
            <a:r>
              <a:rPr lang="en-US" baseline="0" dirty="0" smtClean="0"/>
              <a:t> in different location is actually quite straightforward. We do this using the prepare and load commands. In addition to the buffer argument, where you assign a buffer to load the stimulus on to, there are also two further arguments that represent the X and Y position on the screen. Cogent uses this coordinate system to represent different parts of the screen, where 0,0 is the middle. So if your screen resolution was 768x1024 then the top right corner left corner would be -512, 384 etc.</a:t>
            </a:r>
          </a:p>
          <a:p>
            <a:endParaRPr lang="en-US" baseline="0" dirty="0" smtClean="0"/>
          </a:p>
          <a:p>
            <a:r>
              <a:rPr lang="en-US" baseline="0" dirty="0" smtClean="0"/>
              <a:t>But remember that we don’t want ALL the stimuli to appear in the same position,  we need half to be presented up here and half down here. That means that </a:t>
            </a:r>
            <a:r>
              <a:rPr lang="en-US" baseline="0" dirty="0" err="1" smtClean="0"/>
              <a:t>loadpict</a:t>
            </a:r>
            <a:r>
              <a:rPr lang="en-US" baseline="0" dirty="0" smtClean="0"/>
              <a:t> needs to exist inside an if loop where we say, if </a:t>
            </a:r>
            <a:r>
              <a:rPr lang="en-US" baseline="0" dirty="0" err="1" smtClean="0"/>
              <a:t>stimpos</a:t>
            </a:r>
            <a:r>
              <a:rPr lang="en-US" baseline="0" dirty="0" smtClean="0"/>
              <a:t>=up, x and y are 0, 250 else if </a:t>
            </a:r>
            <a:r>
              <a:rPr lang="en-US" baseline="0" dirty="0" err="1" smtClean="0"/>
              <a:t>stimpos</a:t>
            </a:r>
            <a:r>
              <a:rPr lang="en-US" baseline="0" dirty="0" smtClean="0"/>
              <a:t>  = down, x and y and 0, -250. </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14</a:t>
            </a:fld>
            <a:endParaRPr lang="en-GB"/>
          </a:p>
        </p:txBody>
      </p:sp>
    </p:spTree>
    <p:extLst>
      <p:ext uri="{BB962C8B-B14F-4D97-AF65-F5344CB8AC3E}">
        <p14:creationId xmlns:p14="http://schemas.microsoft.com/office/powerpoint/2010/main" val="424532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an example of how</a:t>
            </a:r>
            <a:r>
              <a:rPr lang="en-US" baseline="0" dirty="0" smtClean="0"/>
              <a:t> to do that.</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15</a:t>
            </a:fld>
            <a:endParaRPr lang="en-GB"/>
          </a:p>
        </p:txBody>
      </p:sp>
    </p:spTree>
    <p:extLst>
      <p:ext uri="{BB962C8B-B14F-4D97-AF65-F5344CB8AC3E}">
        <p14:creationId xmlns:p14="http://schemas.microsoft.com/office/powerpoint/2010/main" val="6528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now we want to collect some keypresses. First lets introduce the new commands that will enable us to do this.</a:t>
            </a:r>
          </a:p>
          <a:p>
            <a:endParaRPr lang="en-US" baseline="0" dirty="0" smtClean="0"/>
          </a:p>
          <a:p>
            <a:r>
              <a:rPr lang="en-US" baseline="0" dirty="0" smtClean="0"/>
              <a:t>We’ll need to use </a:t>
            </a:r>
            <a:r>
              <a:rPr lang="en-US" baseline="0" dirty="0" err="1" smtClean="0"/>
              <a:t>clearkeys</a:t>
            </a:r>
            <a:r>
              <a:rPr lang="en-US" baseline="0" dirty="0" smtClean="0"/>
              <a:t>; this clears all the keyboard events that have happened up until its called. Then, because we want to calculate RTs we need to timestamp when the image is actually presented. All we need to do is assign a variable name to the </a:t>
            </a:r>
            <a:r>
              <a:rPr lang="en-US" baseline="0" dirty="0" err="1" smtClean="0"/>
              <a:t>drawpict</a:t>
            </a:r>
            <a:r>
              <a:rPr lang="en-US" baseline="0" dirty="0" smtClean="0"/>
              <a:t> command and that variable will take the value of the time the image was presented. Then we after that we need to </a:t>
            </a:r>
            <a:r>
              <a:rPr lang="en-US" baseline="0" dirty="0" err="1" smtClean="0"/>
              <a:t>readkeys</a:t>
            </a:r>
            <a:r>
              <a:rPr lang="en-US" baseline="0" dirty="0" smtClean="0"/>
              <a:t>; this reads any key presses since the last call to </a:t>
            </a:r>
            <a:r>
              <a:rPr lang="en-US" baseline="0" dirty="0" err="1" smtClean="0"/>
              <a:t>clearkeys</a:t>
            </a:r>
            <a:r>
              <a:rPr lang="en-US" baseline="0" dirty="0" smtClean="0"/>
              <a:t>. </a:t>
            </a:r>
            <a:r>
              <a:rPr lang="en-US" baseline="0" dirty="0" err="1" smtClean="0"/>
              <a:t>Getkeydown</a:t>
            </a:r>
            <a:r>
              <a:rPr lang="en-US" baseline="0" dirty="0" smtClean="0"/>
              <a:t> is going to look for any down keypresses and it’s going to output three new variables. Which key was pressed, what time it was pressed and how many times.</a:t>
            </a:r>
          </a:p>
          <a:p>
            <a:endParaRPr lang="en-US" baseline="0" dirty="0" smtClean="0"/>
          </a:p>
          <a:p>
            <a:r>
              <a:rPr lang="en-US" baseline="0" dirty="0" smtClean="0"/>
              <a:t>Alternatively if you want to leave the image on the screen until they press a button, you would use </a:t>
            </a:r>
            <a:r>
              <a:rPr lang="en-US" baseline="0" dirty="0" err="1" smtClean="0"/>
              <a:t>waitgetdown</a:t>
            </a:r>
            <a:r>
              <a:rPr lang="en-US" baseline="0" dirty="0" smtClean="0"/>
              <a:t> (instead of </a:t>
            </a:r>
            <a:r>
              <a:rPr lang="en-US" baseline="0" dirty="0" err="1" smtClean="0"/>
              <a:t>getkeydown</a:t>
            </a:r>
            <a:r>
              <a:rPr lang="en-US" baseline="0" dirty="0" smtClean="0"/>
              <a:t>). This command outputs the same </a:t>
            </a:r>
            <a:r>
              <a:rPr lang="en-US" baseline="0" dirty="0" err="1" smtClean="0"/>
              <a:t>variables,but</a:t>
            </a:r>
            <a:r>
              <a:rPr lang="en-US" baseline="0" dirty="0" smtClean="0"/>
              <a:t> has two input arguments, (duration and key ID).</a:t>
            </a:r>
          </a:p>
          <a:p>
            <a:endParaRPr lang="en-US" baseline="0" dirty="0" smtClean="0"/>
          </a:p>
          <a:p>
            <a:r>
              <a:rPr lang="en-US" baseline="0" dirty="0" smtClean="0"/>
              <a:t>These commands concern key presses but you can also look at key releases if you want.</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16</a:t>
            </a:fld>
            <a:endParaRPr lang="en-GB"/>
          </a:p>
        </p:txBody>
      </p:sp>
    </p:spTree>
    <p:extLst>
      <p:ext uri="{BB962C8B-B14F-4D97-AF65-F5344CB8AC3E}">
        <p14:creationId xmlns:p14="http://schemas.microsoft.com/office/powerpoint/2010/main" val="329405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a:t>
            </a:r>
            <a:r>
              <a:rPr lang="en-US" baseline="0" dirty="0" smtClean="0"/>
              <a:t> calculate RTs we take the variable that stores the time they responded (that’s the t, output from </a:t>
            </a:r>
            <a:r>
              <a:rPr lang="en-US" baseline="0" dirty="0" err="1" smtClean="0"/>
              <a:t>getkeydown</a:t>
            </a:r>
            <a:r>
              <a:rPr lang="en-US" baseline="0" dirty="0" smtClean="0"/>
              <a:t>) and subtract from it the time that the </a:t>
            </a:r>
            <a:r>
              <a:rPr lang="en-US" baseline="0" dirty="0" err="1" smtClean="0"/>
              <a:t>stimlulus</a:t>
            </a:r>
            <a:r>
              <a:rPr lang="en-US" baseline="0" dirty="0" smtClean="0"/>
              <a:t> was presented (that’s the </a:t>
            </a:r>
            <a:r>
              <a:rPr lang="en-US" baseline="0" dirty="0" err="1" smtClean="0"/>
              <a:t>stimonset</a:t>
            </a:r>
            <a:r>
              <a:rPr lang="en-US" baseline="0" dirty="0" smtClean="0"/>
              <a:t> variable that holds the timestamp for when </a:t>
            </a:r>
            <a:r>
              <a:rPr lang="en-US" baseline="0" dirty="0" err="1" smtClean="0"/>
              <a:t>drawpict</a:t>
            </a:r>
            <a:r>
              <a:rPr lang="en-US" baseline="0" dirty="0" smtClean="0"/>
              <a:t> was executed. We name this a new variable called RT.</a:t>
            </a:r>
          </a:p>
          <a:p>
            <a:endParaRPr lang="en-US" baseline="0" dirty="0" smtClean="0"/>
          </a:p>
          <a:p>
            <a:r>
              <a:rPr lang="en-US" baseline="0" dirty="0" smtClean="0"/>
              <a:t>Finally, since we want to do analysis on this data and these variables (</a:t>
            </a:r>
            <a:r>
              <a:rPr lang="en-US" baseline="0" dirty="0" err="1" smtClean="0"/>
              <a:t>stimonset</a:t>
            </a:r>
            <a:r>
              <a:rPr lang="en-US" baseline="0" dirty="0" smtClean="0"/>
              <a:t>, k, t, n) are going to update on every iteration of the trial loop, we need to save these variables on each iteration into a results log. I use a structure called results. In here we store any </a:t>
            </a:r>
            <a:r>
              <a:rPr lang="en-US" baseline="0" dirty="0" err="1" smtClean="0"/>
              <a:t>infotmation</a:t>
            </a:r>
            <a:r>
              <a:rPr lang="en-US" baseline="0" dirty="0" smtClean="0"/>
              <a:t> about that trial that we need for analysis. So, e.g.. What image type was presented, whether it was presented at the top or bottom, what key they pressed and their RT.</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17</a:t>
            </a:fld>
            <a:endParaRPr lang="en-GB"/>
          </a:p>
        </p:txBody>
      </p:sp>
    </p:spTree>
    <p:extLst>
      <p:ext uri="{BB962C8B-B14F-4D97-AF65-F5344CB8AC3E}">
        <p14:creationId xmlns:p14="http://schemas.microsoft.com/office/powerpoint/2010/main" val="4004773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look at the code to implement this.</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18</a:t>
            </a:fld>
            <a:endParaRPr lang="en-GB"/>
          </a:p>
        </p:txBody>
      </p:sp>
    </p:spTree>
    <p:extLst>
      <p:ext uri="{BB962C8B-B14F-4D97-AF65-F5344CB8AC3E}">
        <p14:creationId xmlns:p14="http://schemas.microsoft.com/office/powerpoint/2010/main" val="2223709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now we said</a:t>
            </a:r>
            <a:r>
              <a:rPr lang="en-US" baseline="0" dirty="0" smtClean="0"/>
              <a:t> we want to provide feedback about whether or not they were right or wrong after they have made their response. Not surprisingly this will involve looking at their response (baddie/tory) - key ID they pressed, checking it against the image type that was presented (baddie or tory) and then using an if loop to say if </a:t>
            </a:r>
            <a:r>
              <a:rPr lang="en-US" baseline="0" dirty="0" err="1" smtClean="0"/>
              <a:t>keyID</a:t>
            </a:r>
            <a:r>
              <a:rPr lang="en-US" baseline="0" dirty="0" smtClean="0"/>
              <a:t> is this and also image type is this, then give them the feedback for correct, otherwise….. Give them the feedback for incorrect.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19</a:t>
            </a:fld>
            <a:endParaRPr lang="en-GB"/>
          </a:p>
        </p:txBody>
      </p:sp>
    </p:spTree>
    <p:extLst>
      <p:ext uri="{BB962C8B-B14F-4D97-AF65-F5344CB8AC3E}">
        <p14:creationId xmlns:p14="http://schemas.microsoft.com/office/powerpoint/2010/main" val="63443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case we’re going to generate high and low pitched tones for correct and incorrect and put them into different buffers. Last week we loaded a .wav file but </a:t>
            </a:r>
            <a:r>
              <a:rPr lang="en-US" baseline="0" dirty="0" err="1" smtClean="0"/>
              <a:t>preparepuretone</a:t>
            </a:r>
            <a:r>
              <a:rPr lang="en-US" baseline="0" dirty="0" smtClean="0"/>
              <a:t> is a very handy cogent function that lets you generate beeps of different frequencies (pitches) and durations (in </a:t>
            </a:r>
            <a:r>
              <a:rPr lang="en-US" baseline="0" dirty="0" err="1" smtClean="0"/>
              <a:t>ms</a:t>
            </a:r>
            <a:r>
              <a:rPr lang="en-US" baseline="0" dirty="0" smtClean="0"/>
              <a:t>) and load them straight into buffers.</a:t>
            </a:r>
          </a:p>
          <a:p>
            <a:endParaRPr lang="en-US" baseline="0" dirty="0" smtClean="0"/>
          </a:p>
          <a:p>
            <a:r>
              <a:rPr lang="en-US" baseline="0" dirty="0" smtClean="0"/>
              <a:t>If they were correct we’ll use </a:t>
            </a:r>
            <a:r>
              <a:rPr lang="en-US" baseline="0" dirty="0" err="1" smtClean="0"/>
              <a:t>playsound</a:t>
            </a:r>
            <a:r>
              <a:rPr lang="en-US" baseline="0" dirty="0" smtClean="0"/>
              <a:t> to play the buffer with the high pitched tone. If they were incorrect we’ll play the buffer with the low </a:t>
            </a:r>
            <a:r>
              <a:rPr lang="en-US" baseline="0" dirty="0" err="1" smtClean="0"/>
              <a:t>pithched</a:t>
            </a:r>
            <a:r>
              <a:rPr lang="en-US" baseline="0" dirty="0" smtClean="0"/>
              <a:t> tone.</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20</a:t>
            </a:fld>
            <a:endParaRPr lang="en-GB"/>
          </a:p>
        </p:txBody>
      </p:sp>
    </p:spTree>
    <p:extLst>
      <p:ext uri="{BB962C8B-B14F-4D97-AF65-F5344CB8AC3E}">
        <p14:creationId xmlns:p14="http://schemas.microsoft.com/office/powerpoint/2010/main" val="2594829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Implementation.</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21</a:t>
            </a:fld>
            <a:endParaRPr lang="en-GB"/>
          </a:p>
        </p:txBody>
      </p:sp>
    </p:spTree>
    <p:extLst>
      <p:ext uri="{BB962C8B-B14F-4D97-AF65-F5344CB8AC3E}">
        <p14:creationId xmlns:p14="http://schemas.microsoft.com/office/powerpoint/2010/main" val="285995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we’re almost there now. Just to a few final things to polish this off into a fully fledged script.</a:t>
            </a:r>
          </a:p>
          <a:p>
            <a:r>
              <a:rPr lang="en-US" baseline="0" dirty="0" smtClean="0"/>
              <a:t>We can make it into a function, that takes a subject ID as input. Then we want to save our data as a .mat file named according to the subject ID. And in this case our ‘data’ is two structures p and results.</a:t>
            </a:r>
          </a:p>
          <a:p>
            <a:r>
              <a:rPr lang="en-US" baseline="0" dirty="0" smtClean="0"/>
              <a:t>And finally, before the trial loop even begins we probably want to give the participant some instructions so they know what do </a:t>
            </a:r>
            <a:r>
              <a:rPr lang="en-US" baseline="0" dirty="0" err="1" smtClean="0"/>
              <a:t>do</a:t>
            </a:r>
            <a:r>
              <a:rPr lang="en-US" baseline="0" dirty="0" smtClean="0"/>
              <a:t> and what buttons to press. So we’ll prepare some text into buffers, present the text and then to give them time to read it we’ll wait forever (</a:t>
            </a:r>
            <a:r>
              <a:rPr lang="en-US" baseline="0" dirty="0" err="1" smtClean="0"/>
              <a:t>inf</a:t>
            </a:r>
            <a:r>
              <a:rPr lang="en-US" baseline="0" dirty="0" smtClean="0"/>
              <a:t>) </a:t>
            </a:r>
            <a:r>
              <a:rPr lang="en-US" baseline="0" dirty="0" err="1" smtClean="0"/>
              <a:t>untio</a:t>
            </a:r>
            <a:r>
              <a:rPr lang="en-US" baseline="0" dirty="0" smtClean="0"/>
              <a:t> they make a key press using </a:t>
            </a:r>
            <a:r>
              <a:rPr lang="en-US" baseline="0" dirty="0" err="1" smtClean="0"/>
              <a:t>waitkeydown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22</a:t>
            </a:fld>
            <a:endParaRPr lang="en-GB"/>
          </a:p>
        </p:txBody>
      </p:sp>
    </p:spTree>
    <p:extLst>
      <p:ext uri="{BB962C8B-B14F-4D97-AF65-F5344CB8AC3E}">
        <p14:creationId xmlns:p14="http://schemas.microsoft.com/office/powerpoint/2010/main" val="160913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need to configure</a:t>
            </a:r>
            <a:r>
              <a:rPr lang="en-US" baseline="0" dirty="0" smtClean="0"/>
              <a:t> any peripheral devices that you want cogent to be able to interact with using these </a:t>
            </a:r>
            <a:r>
              <a:rPr lang="en-US" baseline="0" dirty="0" err="1" smtClean="0"/>
              <a:t>config</a:t>
            </a:r>
            <a:r>
              <a:rPr lang="en-US" baseline="0" dirty="0" smtClean="0"/>
              <a:t> commands. Written as they are here they will use the default settings. Details of what the defaults are for each configuration can be found by typing help </a:t>
            </a:r>
            <a:r>
              <a:rPr lang="en-US" baseline="0" dirty="0" err="1" smtClean="0"/>
              <a:t>config</a:t>
            </a:r>
            <a:r>
              <a:rPr lang="en-US" baseline="0" dirty="0" smtClean="0"/>
              <a:t>_ </a:t>
            </a:r>
            <a:r>
              <a:rPr lang="en-US" baseline="0" dirty="0" err="1" smtClean="0"/>
              <a:t>whatetver</a:t>
            </a:r>
            <a:r>
              <a:rPr lang="en-US" baseline="0" dirty="0" smtClean="0"/>
              <a:t>. This information is also in the manual. </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5</a:t>
            </a:fld>
            <a:endParaRPr lang="en-GB"/>
          </a:p>
        </p:txBody>
      </p:sp>
    </p:spTree>
    <p:extLst>
      <p:ext uri="{BB962C8B-B14F-4D97-AF65-F5344CB8AC3E}">
        <p14:creationId xmlns:p14="http://schemas.microsoft.com/office/powerpoint/2010/main" val="206878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you know the different arguments that each call to configure takes you can change the defaults to suit your experiment. E.g. ….</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6</a:t>
            </a:fld>
            <a:endParaRPr lang="en-GB"/>
          </a:p>
        </p:txBody>
      </p:sp>
    </p:spTree>
    <p:extLst>
      <p:ext uri="{BB962C8B-B14F-4D97-AF65-F5344CB8AC3E}">
        <p14:creationId xmlns:p14="http://schemas.microsoft.com/office/powerpoint/2010/main" val="230548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after you’ve configured the devices, and also at the very end of the script you need </a:t>
            </a:r>
            <a:r>
              <a:rPr lang="en-US" baseline="0" dirty="0" err="1" smtClean="0"/>
              <a:t>start_cogent</a:t>
            </a:r>
            <a:r>
              <a:rPr lang="en-US" baseline="0" dirty="0" smtClean="0"/>
              <a:t> and </a:t>
            </a:r>
            <a:r>
              <a:rPr lang="en-US" baseline="0" dirty="0" err="1" smtClean="0"/>
              <a:t>stop_cogent</a:t>
            </a:r>
            <a:r>
              <a:rPr lang="en-US" baseline="0" dirty="0" smtClean="0"/>
              <a:t>. These don’t have any arguments, they are just as they are.</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7</a:t>
            </a:fld>
            <a:endParaRPr lang="en-GB"/>
          </a:p>
        </p:txBody>
      </p:sp>
    </p:spTree>
    <p:extLst>
      <p:ext uri="{BB962C8B-B14F-4D97-AF65-F5344CB8AC3E}">
        <p14:creationId xmlns:p14="http://schemas.microsoft.com/office/powerpoint/2010/main" val="3584112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went</a:t>
            </a:r>
            <a:r>
              <a:rPr lang="en-US" baseline="0" dirty="0" smtClean="0"/>
              <a:t> over how you actually construct a trial structure, within a loop, using the cogent 2000 commands to first prepare, or load, different types of stimuli into  numbered </a:t>
            </a:r>
            <a:r>
              <a:rPr lang="en-US" baseline="0" dirty="0" err="1" smtClean="0"/>
              <a:t>offscreen</a:t>
            </a:r>
            <a:r>
              <a:rPr lang="en-US" baseline="0" dirty="0" smtClean="0"/>
              <a:t> memory buffers…. And the then present those buffers using </a:t>
            </a:r>
            <a:r>
              <a:rPr lang="en-US" baseline="0" dirty="0" err="1" smtClean="0"/>
              <a:t>drawpict</a:t>
            </a:r>
            <a:r>
              <a:rPr lang="en-US" baseline="0" dirty="0" smtClean="0"/>
              <a:t> (in the case of text and bitmaps), </a:t>
            </a:r>
            <a:r>
              <a:rPr lang="en-US" baseline="0" dirty="0" err="1" smtClean="0"/>
              <a:t>playsound</a:t>
            </a:r>
            <a:r>
              <a:rPr lang="en-US" baseline="0" dirty="0" smtClean="0"/>
              <a:t> (in the case of sounds) and using wait comments to control how long each element of the trial lasts for. The “time” argument in each case is going to be a </a:t>
            </a:r>
            <a:r>
              <a:rPr lang="en-US" baseline="0" dirty="0" err="1" smtClean="0"/>
              <a:t>p.times</a:t>
            </a:r>
            <a:r>
              <a:rPr lang="en-US" baseline="0" dirty="0" smtClean="0"/>
              <a:t> variable, previously set at the beginning of the script. </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8</a:t>
            </a:fld>
            <a:endParaRPr lang="en-GB"/>
          </a:p>
        </p:txBody>
      </p:sp>
    </p:spTree>
    <p:extLst>
      <p:ext uri="{BB962C8B-B14F-4D97-AF65-F5344CB8AC3E}">
        <p14:creationId xmlns:p14="http://schemas.microsoft.com/office/powerpoint/2010/main" val="145502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have a simple script</a:t>
            </a:r>
            <a:r>
              <a:rPr lang="en-US" baseline="0" dirty="0" smtClean="0"/>
              <a:t> that effectively makes a list of stimuli (in our case, the list contains the names of images we want to present), muddles that list into a random order (we went over two way to do that last week), then loops down the list, presenting each image in turn as part of a trial structure. In this case the trial structure is a fixation cross, followed by and image, followed by a blank.</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9</a:t>
            </a:fld>
            <a:endParaRPr lang="en-GB"/>
          </a:p>
        </p:txBody>
      </p:sp>
    </p:spTree>
    <p:extLst>
      <p:ext uri="{BB962C8B-B14F-4D97-AF65-F5344CB8AC3E}">
        <p14:creationId xmlns:p14="http://schemas.microsoft.com/office/powerpoint/2010/main" val="3932931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was really a toy example to</a:t>
            </a:r>
            <a:r>
              <a:rPr lang="en-US" baseline="0" dirty="0" smtClean="0"/>
              <a:t> go over how to construct a basic experiment structure. </a:t>
            </a:r>
            <a:r>
              <a:rPr lang="en-US" dirty="0" smtClean="0"/>
              <a:t>No</a:t>
            </a:r>
            <a:r>
              <a:rPr lang="en-US" baseline="0" dirty="0" smtClean="0"/>
              <a:t>w we want to take that toy skeleton structure and add in all the extra code that we need to fun a full experiment that addresses some actual hypotheses. Every good experiment should start with at least one hypothesis, and in our case we have two.</a:t>
            </a:r>
          </a:p>
          <a:p>
            <a:endParaRPr lang="en-US" baseline="0" dirty="0" smtClean="0"/>
          </a:p>
          <a:p>
            <a:r>
              <a:rPr lang="en-US" baseline="0" dirty="0" smtClean="0"/>
              <a:t>So baddies are baddies, Tories are Tories, but since Tories are also (arguably) baddies, it will take longer for you to decide when you have to respond to image of Tories.</a:t>
            </a:r>
          </a:p>
          <a:p>
            <a:r>
              <a:rPr lang="en-US" baseline="0" dirty="0" smtClean="0"/>
              <a:t>Second, irrespective of image type, high up things remind us of heaven, and low down things remind us of hell, so since the Tories and the Baddies are all sort of bad, we will be faster to respond  to images on the bottom of the screen (congruency) relative to the top of the screen (</a:t>
            </a:r>
            <a:r>
              <a:rPr lang="en-US" baseline="0" dirty="0" err="1" smtClean="0"/>
              <a:t>incongruency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10</a:t>
            </a:fld>
            <a:endParaRPr lang="en-GB"/>
          </a:p>
        </p:txBody>
      </p:sp>
    </p:spTree>
    <p:extLst>
      <p:ext uri="{BB962C8B-B14F-4D97-AF65-F5344CB8AC3E}">
        <p14:creationId xmlns:p14="http://schemas.microsoft.com/office/powerpoint/2010/main" val="483060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break that down</a:t>
            </a:r>
            <a:r>
              <a:rPr lang="en-US" baseline="0" dirty="0" smtClean="0"/>
              <a:t> graphically, we have a 2x2 design with factors of position on screen and image type, each with two levels. The main effect of image type is going to address hypothesis one.</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11</a:t>
            </a:fld>
            <a:endParaRPr lang="en-GB"/>
          </a:p>
        </p:txBody>
      </p:sp>
    </p:spTree>
    <p:extLst>
      <p:ext uri="{BB962C8B-B14F-4D97-AF65-F5344CB8AC3E}">
        <p14:creationId xmlns:p14="http://schemas.microsoft.com/office/powerpoint/2010/main" val="3712818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 main effect of position is going to address hypothesis two. And I suppose you might also be interested in the interaction effect.</a:t>
            </a:r>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12</a:t>
            </a:fld>
            <a:endParaRPr lang="en-GB"/>
          </a:p>
        </p:txBody>
      </p:sp>
    </p:spTree>
    <p:extLst>
      <p:ext uri="{BB962C8B-B14F-4D97-AF65-F5344CB8AC3E}">
        <p14:creationId xmlns:p14="http://schemas.microsoft.com/office/powerpoint/2010/main" val="128507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extLst>
      <p:ext uri="{BB962C8B-B14F-4D97-AF65-F5344CB8AC3E}">
        <p14:creationId xmlns:p14="http://schemas.microsoft.com/office/powerpoint/2010/main" val="374347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264D08-8598-46FF-8B73-936A78CF401F}" type="datetimeFigureOut">
              <a:rPr lang="en-GB" smtClean="0"/>
              <a:t>21/11/2017</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065BA22-9EAF-424B-99D4-FCC61E3ABAE1}" type="slidenum">
              <a:rPr lang="en-GB" smtClean="0"/>
              <a:t>‹#›</a:t>
            </a:fld>
            <a:endParaRPr lang="en-GB"/>
          </a:p>
        </p:txBody>
      </p:sp>
    </p:spTree>
    <p:extLst>
      <p:ext uri="{BB962C8B-B14F-4D97-AF65-F5344CB8AC3E}">
        <p14:creationId xmlns:p14="http://schemas.microsoft.com/office/powerpoint/2010/main" val="105052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264D08-8598-46FF-8B73-936A78CF401F}" type="datetimeFigureOut">
              <a:rPr lang="en-GB" smtClean="0"/>
              <a:t>21/11/2017</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065BA22-9EAF-424B-99D4-FCC61E3ABAE1}" type="slidenum">
              <a:rPr lang="en-GB" smtClean="0"/>
              <a:t>‹#›</a:t>
            </a:fld>
            <a:endParaRPr lang="en-GB"/>
          </a:p>
        </p:txBody>
      </p:sp>
    </p:spTree>
    <p:extLst>
      <p:ext uri="{BB962C8B-B14F-4D97-AF65-F5344CB8AC3E}">
        <p14:creationId xmlns:p14="http://schemas.microsoft.com/office/powerpoint/2010/main" val="276668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3" name="Picture 12" descr="Black102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2" descr="Black1024"/>
          <p:cNvPicPr>
            <a:picLocks noChangeAspect="1" noChangeArrowheads="1"/>
          </p:cNvPicPr>
          <p:nvPr userDrawn="1"/>
        </p:nvPicPr>
        <p:blipFill>
          <a:blip r:embed="rId2">
            <a:extLst>
              <a:ext uri="{28A0092B-C50C-407E-A947-70E740481C1C}">
                <a14:useLocalDpi xmlns:a14="http://schemas.microsoft.com/office/drawing/2010/main" val="0"/>
              </a:ext>
            </a:extLst>
          </a:blip>
          <a:srcRect r="19872" b="16672"/>
          <a:stretch>
            <a:fillRect/>
          </a:stretch>
        </p:blipFill>
        <p:spPr bwMode="auto">
          <a:xfrm>
            <a:off x="0" y="6500813"/>
            <a:ext cx="91440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349250" y="6497638"/>
            <a:ext cx="9151938" cy="646112"/>
          </a:xfrm>
          <a:prstGeom prst="rect">
            <a:avLst/>
          </a:prstGeom>
          <a:noFill/>
        </p:spPr>
        <p:txBody>
          <a:bodyPr>
            <a:spAutoFit/>
          </a:bodyPr>
          <a:lstStyle/>
          <a:p>
            <a:pPr fontAlgn="auto">
              <a:spcBef>
                <a:spcPts val="0"/>
              </a:spcBef>
              <a:spcAft>
                <a:spcPts val="0"/>
              </a:spcAft>
              <a:defRPr/>
            </a:pPr>
            <a:r>
              <a:rPr lang="en-GB" dirty="0">
                <a:solidFill>
                  <a:schemeClr val="bg1">
                    <a:lumMod val="75000"/>
                  </a:schemeClr>
                </a:solidFill>
                <a:latin typeface="+mn-lt"/>
                <a:cs typeface="+mn-cs"/>
              </a:rPr>
              <a:t>ICN  MATLAB for Cognitive Neuroscience 2011 /12 – Presenting Stimuli with Cogent</a:t>
            </a:r>
          </a:p>
          <a:p>
            <a:pPr fontAlgn="auto">
              <a:spcBef>
                <a:spcPts val="0"/>
              </a:spcBef>
              <a:spcAft>
                <a:spcPts val="0"/>
              </a:spcAft>
              <a:defRPr/>
            </a:pPr>
            <a:endParaRPr lang="en-GB" dirty="0">
              <a:solidFill>
                <a:schemeClr val="bg1">
                  <a:lumMod val="75000"/>
                </a:schemeClr>
              </a:solidFill>
              <a:latin typeface="+mn-lt"/>
              <a:cs typeface="+mn-cs"/>
            </a:endParaRPr>
          </a:p>
        </p:txBody>
      </p:sp>
      <p:sp>
        <p:nvSpPr>
          <p:cNvPr id="2" name="Title 1"/>
          <p:cNvSpPr>
            <a:spLocks noGrp="1"/>
          </p:cNvSpPr>
          <p:nvPr>
            <p:ph type="title"/>
          </p:nvPr>
        </p:nvSpPr>
        <p:spPr>
          <a:xfrm>
            <a:off x="468313" y="642918"/>
            <a:ext cx="8229600" cy="768371"/>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145238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79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264D08-8598-46FF-8B73-936A78CF401F}" type="datetimeFigureOut">
              <a:rPr lang="en-GB" smtClean="0"/>
              <a:t>21/11/2017</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065BA22-9EAF-424B-99D4-FCC61E3ABAE1}" type="slidenum">
              <a:rPr lang="en-GB" smtClean="0"/>
              <a:t>‹#›</a:t>
            </a:fld>
            <a:endParaRPr lang="en-GB"/>
          </a:p>
        </p:txBody>
      </p:sp>
    </p:spTree>
    <p:extLst>
      <p:ext uri="{BB962C8B-B14F-4D97-AF65-F5344CB8AC3E}">
        <p14:creationId xmlns:p14="http://schemas.microsoft.com/office/powerpoint/2010/main" val="294325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9971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9971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8884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44224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5" cy="44224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5841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68016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5264D08-8598-46FF-8B73-936A78CF401F}" type="datetimeFigureOut">
              <a:rPr lang="en-GB" smtClean="0"/>
              <a:t>21/11/2017</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065BA22-9EAF-424B-99D4-FCC61E3ABAE1}" type="slidenum">
              <a:rPr lang="en-GB" smtClean="0"/>
              <a:t>‹#›</a:t>
            </a:fld>
            <a:endParaRPr lang="en-GB"/>
          </a:p>
        </p:txBody>
      </p:sp>
    </p:spTree>
    <p:extLst>
      <p:ext uri="{BB962C8B-B14F-4D97-AF65-F5344CB8AC3E}">
        <p14:creationId xmlns:p14="http://schemas.microsoft.com/office/powerpoint/2010/main" val="9870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5264D08-8598-46FF-8B73-936A78CF401F}" type="datetimeFigureOut">
              <a:rPr lang="en-GB" smtClean="0"/>
              <a:t>21/11/2017</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065BA22-9EAF-424B-99D4-FCC61E3ABAE1}" type="slidenum">
              <a:rPr lang="en-GB" smtClean="0"/>
              <a:t>‹#›</a:t>
            </a:fld>
            <a:endParaRPr lang="en-GB"/>
          </a:p>
        </p:txBody>
      </p:sp>
    </p:spTree>
    <p:extLst>
      <p:ext uri="{BB962C8B-B14F-4D97-AF65-F5344CB8AC3E}">
        <p14:creationId xmlns:p14="http://schemas.microsoft.com/office/powerpoint/2010/main" val="342825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5264D08-8598-46FF-8B73-936A78CF401F}" type="datetimeFigureOut">
              <a:rPr lang="en-GB" smtClean="0"/>
              <a:t>21/11/2017</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065BA22-9EAF-424B-99D4-FCC61E3ABAE1}" type="slidenum">
              <a:rPr lang="en-GB" smtClean="0"/>
              <a:t>‹#›</a:t>
            </a:fld>
            <a:endParaRPr lang="en-GB"/>
          </a:p>
        </p:txBody>
      </p:sp>
    </p:spTree>
    <p:extLst>
      <p:ext uri="{BB962C8B-B14F-4D97-AF65-F5344CB8AC3E}">
        <p14:creationId xmlns:p14="http://schemas.microsoft.com/office/powerpoint/2010/main" val="298797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24744"/>
            <a:ext cx="8229600" cy="54726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28" name="Picture 4"/>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412" cy="98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467544" y="58316"/>
            <a:ext cx="6778890" cy="864096"/>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extLst>
      <p:ext uri="{BB962C8B-B14F-4D97-AF65-F5344CB8AC3E}">
        <p14:creationId xmlns:p14="http://schemas.microsoft.com/office/powerpoint/2010/main" val="4038989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3500" kern="1200">
          <a:solidFill>
            <a:schemeClr val="tx1"/>
          </a:solidFill>
          <a:latin typeface="+mj-lt"/>
          <a:ea typeface="+mj-ea"/>
          <a:cs typeface="+mj-cs"/>
        </a:defRPr>
      </a:lvl1pPr>
    </p:titleStyle>
    <p:bodyStyle>
      <a:lvl1pPr marL="457200" indent="-4572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9144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2573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7145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1717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vislab.ucl.ac.uk/cogent.php" TargetMode="External"/><Relationship Id="rId2" Type="http://schemas.openxmlformats.org/officeDocument/2006/relationships/hyperlink" Target="http://www.icn.ucl.ac.uk/" TargetMode="Externa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5"/>
          <p:cNvSpPr txBox="1">
            <a:spLocks/>
          </p:cNvSpPr>
          <p:nvPr/>
        </p:nvSpPr>
        <p:spPr bwMode="auto">
          <a:xfrm>
            <a:off x="461963" y="1857375"/>
            <a:ext cx="8218487" cy="4357688"/>
          </a:xfrm>
          <a:prstGeom prst="rect">
            <a:avLst/>
          </a:prstGeom>
          <a:solidFill>
            <a:schemeClr val="bg1"/>
          </a:solidFill>
          <a:ln w="9525">
            <a:solidFill>
              <a:schemeClr val="accent1"/>
            </a:solidFill>
            <a:miter lim="800000"/>
            <a:headEnd/>
            <a:tailEnd/>
          </a:ln>
        </p:spPr>
        <p:txBody>
          <a:bodyPr/>
          <a:lstStyle/>
          <a:p>
            <a:pPr marL="342900" indent="-342900" algn="ctr">
              <a:spcBef>
                <a:spcPct val="20000"/>
              </a:spcBef>
              <a:defRPr/>
            </a:pPr>
            <a:r>
              <a:rPr lang="en-GB" sz="3600" b="1" dirty="0" smtClean="0"/>
              <a:t>Cogent Lecture </a:t>
            </a:r>
            <a:r>
              <a:rPr lang="en-GB" sz="3600" b="1" dirty="0"/>
              <a:t>2</a:t>
            </a:r>
            <a:endParaRPr lang="en-GB" sz="3600" b="1" dirty="0" smtClean="0"/>
          </a:p>
          <a:p>
            <a:pPr marL="342900" indent="-342900" algn="ctr">
              <a:spcBef>
                <a:spcPct val="20000"/>
              </a:spcBef>
              <a:defRPr/>
            </a:pPr>
            <a:r>
              <a:rPr lang="en-GB" sz="3600" b="1" dirty="0" smtClean="0"/>
              <a:t>Logging responses etc.</a:t>
            </a:r>
          </a:p>
          <a:p>
            <a:pPr marL="342900" lvl="0" indent="-342900" algn="ctr">
              <a:spcBef>
                <a:spcPct val="20000"/>
              </a:spcBef>
              <a:defRPr/>
            </a:pPr>
            <a:r>
              <a:rPr lang="en-GB" sz="2000" dirty="0">
                <a:solidFill>
                  <a:prstClr val="black">
                    <a:lumMod val="50000"/>
                    <a:lumOff val="50000"/>
                  </a:prstClr>
                </a:solidFill>
                <a:cs typeface="Arial" panose="020B0604020202020204" pitchFamily="34" charset="0"/>
              </a:rPr>
              <a:t>Designing psychological experiments in </a:t>
            </a:r>
            <a:endParaRPr lang="en-GB" sz="2000" dirty="0" smtClean="0">
              <a:solidFill>
                <a:prstClr val="black">
                  <a:lumMod val="50000"/>
                  <a:lumOff val="50000"/>
                </a:prstClr>
              </a:solidFill>
              <a:cs typeface="Arial" panose="020B0604020202020204" pitchFamily="34" charset="0"/>
            </a:endParaRPr>
          </a:p>
          <a:p>
            <a:pPr marL="342900" lvl="0" indent="-342900" algn="ctr">
              <a:spcBef>
                <a:spcPct val="20000"/>
              </a:spcBef>
              <a:defRPr/>
            </a:pPr>
            <a:r>
              <a:rPr lang="en-GB" sz="2000" dirty="0" smtClean="0">
                <a:solidFill>
                  <a:prstClr val="black">
                    <a:lumMod val="50000"/>
                    <a:lumOff val="50000"/>
                  </a:prstClr>
                </a:solidFill>
                <a:cs typeface="Arial" panose="020B0604020202020204" pitchFamily="34" charset="0"/>
              </a:rPr>
              <a:t>MATLAB </a:t>
            </a:r>
            <a:r>
              <a:rPr lang="en-GB" sz="2000" dirty="0">
                <a:solidFill>
                  <a:prstClr val="black">
                    <a:lumMod val="50000"/>
                    <a:lumOff val="50000"/>
                  </a:prstClr>
                </a:solidFill>
                <a:cs typeface="Arial" panose="020B0604020202020204" pitchFamily="34" charset="0"/>
              </a:rPr>
              <a:t>using Cogent toolboxes</a:t>
            </a:r>
            <a:endParaRPr lang="en-GB" sz="2000" dirty="0">
              <a:solidFill>
                <a:srgbClr val="FF0000"/>
              </a:solidFill>
              <a:cs typeface="Arial" panose="020B0604020202020204" pitchFamily="34" charset="0"/>
            </a:endParaRPr>
          </a:p>
          <a:p>
            <a:pPr marL="342900" indent="-342900" algn="ctr">
              <a:spcBef>
                <a:spcPct val="20000"/>
              </a:spcBef>
              <a:defRPr/>
            </a:pPr>
            <a:r>
              <a:rPr lang="en-GB" sz="2000" b="1" kern="0" dirty="0" smtClean="0">
                <a:solidFill>
                  <a:schemeClr val="bg1">
                    <a:lumMod val="50000"/>
                  </a:schemeClr>
                </a:solidFill>
                <a:latin typeface="+mn-lt"/>
                <a:cs typeface="+mn-cs"/>
              </a:rPr>
              <a:t>Rebecca Lawson</a:t>
            </a:r>
            <a:endParaRPr lang="en-GB" sz="2000" b="1" kern="0" dirty="0">
              <a:solidFill>
                <a:schemeClr val="bg1">
                  <a:lumMod val="50000"/>
                </a:schemeClr>
              </a:solidFill>
              <a:latin typeface="+mn-lt"/>
              <a:cs typeface="+mn-cs"/>
            </a:endParaRPr>
          </a:p>
          <a:p>
            <a:pPr marL="342900" indent="-342900" algn="ctr">
              <a:spcBef>
                <a:spcPct val="20000"/>
              </a:spcBef>
              <a:defRPr/>
            </a:pPr>
            <a:endParaRPr lang="en-GB" sz="2800" b="1" kern="0" dirty="0">
              <a:solidFill>
                <a:schemeClr val="bg1">
                  <a:lumMod val="50000"/>
                </a:schemeClr>
              </a:solidFill>
              <a:latin typeface="+mn-lt"/>
              <a:cs typeface="+mn-cs"/>
            </a:endParaRPr>
          </a:p>
          <a:p>
            <a:pPr marL="342900" indent="-342900" algn="ctr">
              <a:spcBef>
                <a:spcPct val="20000"/>
              </a:spcBef>
              <a:defRPr/>
            </a:pPr>
            <a:r>
              <a:rPr lang="en-GB" b="1" kern="0" dirty="0" smtClean="0">
                <a:solidFill>
                  <a:schemeClr val="bg1">
                    <a:lumMod val="50000"/>
                  </a:schemeClr>
                </a:solidFill>
              </a:rPr>
              <a:t>30th</a:t>
            </a:r>
            <a:r>
              <a:rPr lang="en-GB" b="1" kern="0" dirty="0" smtClean="0">
                <a:solidFill>
                  <a:schemeClr val="bg1">
                    <a:lumMod val="50000"/>
                  </a:schemeClr>
                </a:solidFill>
                <a:latin typeface="+mn-lt"/>
                <a:cs typeface="+mn-cs"/>
              </a:rPr>
              <a:t> </a:t>
            </a:r>
            <a:r>
              <a:rPr lang="en-GB" b="1" kern="0" smtClean="0">
                <a:solidFill>
                  <a:schemeClr val="bg1">
                    <a:lumMod val="50000"/>
                  </a:schemeClr>
                </a:solidFill>
                <a:latin typeface="+mn-lt"/>
                <a:cs typeface="+mn-cs"/>
              </a:rPr>
              <a:t>Nov 2017</a:t>
            </a:r>
            <a:r>
              <a:rPr lang="en-GB" sz="2000" b="1" kern="0" smtClean="0">
                <a:solidFill>
                  <a:schemeClr val="bg1">
                    <a:lumMod val="50000"/>
                  </a:schemeClr>
                </a:solidFill>
                <a:latin typeface="+mn-lt"/>
                <a:cs typeface="+mn-cs"/>
              </a:rPr>
              <a:t> </a:t>
            </a:r>
            <a:endParaRPr lang="en-GB" sz="2000" b="1" kern="0" dirty="0">
              <a:solidFill>
                <a:schemeClr val="bg1">
                  <a:lumMod val="50000"/>
                </a:schemeClr>
              </a:solidFill>
              <a:latin typeface="+mn-lt"/>
              <a:cs typeface="+mn-cs"/>
            </a:endParaRPr>
          </a:p>
          <a:p>
            <a:pPr marL="342900" indent="-342900" algn="ctr">
              <a:spcBef>
                <a:spcPct val="20000"/>
              </a:spcBef>
              <a:defRPr/>
            </a:pPr>
            <a:r>
              <a:rPr lang="en-GB" dirty="0">
                <a:solidFill>
                  <a:schemeClr val="bg1">
                    <a:lumMod val="50000"/>
                  </a:schemeClr>
                </a:solidFill>
              </a:rPr>
              <a:t>Course Material: </a:t>
            </a:r>
            <a:r>
              <a:rPr lang="en-GB" dirty="0">
                <a:solidFill>
                  <a:schemeClr val="bg1">
                    <a:lumMod val="50000"/>
                  </a:schemeClr>
                </a:solidFill>
                <a:hlinkClick r:id="rId2"/>
              </a:rPr>
              <a:t>http://www.icn.ucl.ac.uk/</a:t>
            </a:r>
            <a:endParaRPr lang="en-GB" dirty="0">
              <a:solidFill>
                <a:schemeClr val="bg1">
                  <a:lumMod val="50000"/>
                </a:schemeClr>
              </a:solidFill>
            </a:endParaRPr>
          </a:p>
          <a:p>
            <a:pPr marL="342900" lvl="1" indent="-342900" algn="ctr">
              <a:spcBef>
                <a:spcPct val="20000"/>
              </a:spcBef>
              <a:defRPr/>
            </a:pPr>
            <a:r>
              <a:rPr lang="en-GB" dirty="0">
                <a:solidFill>
                  <a:schemeClr val="bg1">
                    <a:lumMod val="50000"/>
                  </a:schemeClr>
                </a:solidFill>
              </a:rPr>
              <a:t>Cogent Software: </a:t>
            </a:r>
            <a:r>
              <a:rPr lang="en-GB" dirty="0">
                <a:solidFill>
                  <a:schemeClr val="bg1">
                    <a:lumMod val="50000"/>
                  </a:schemeClr>
                </a:solidFill>
                <a:hlinkClick r:id="rId3"/>
              </a:rPr>
              <a:t>http://www.vislab.ucl.ac.uk/cogent.php</a:t>
            </a:r>
            <a:endParaRPr lang="en-GB" dirty="0">
              <a:solidFill>
                <a:schemeClr val="bg1">
                  <a:lumMod val="50000"/>
                </a:schemeClr>
              </a:solidFill>
            </a:endParaRPr>
          </a:p>
          <a:p>
            <a:pPr marL="342900" indent="-342900" algn="ctr">
              <a:spcBef>
                <a:spcPct val="20000"/>
              </a:spcBef>
              <a:defRPr/>
            </a:pPr>
            <a:endParaRPr lang="en-US" sz="2000" kern="0" dirty="0">
              <a:latin typeface="+mn-lt"/>
              <a:cs typeface="+mn-cs"/>
            </a:endParaRPr>
          </a:p>
        </p:txBody>
      </p:sp>
    </p:spTree>
    <p:extLst>
      <p:ext uri="{BB962C8B-B14F-4D97-AF65-F5344CB8AC3E}">
        <p14:creationId xmlns:p14="http://schemas.microsoft.com/office/powerpoint/2010/main" val="1918461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000" b="1" dirty="0" smtClean="0"/>
              <a:t>Hypotheses: </a:t>
            </a:r>
            <a:r>
              <a:rPr lang="en-GB" sz="2000" dirty="0" smtClean="0"/>
              <a:t>People think </a:t>
            </a:r>
            <a:r>
              <a:rPr lang="en-GB" sz="2000" dirty="0" err="1" smtClean="0"/>
              <a:t>theTories</a:t>
            </a:r>
            <a:r>
              <a:rPr lang="en-GB" sz="2000" dirty="0" smtClean="0"/>
              <a:t> are just as bad as the Baddies from Star Wars </a:t>
            </a:r>
            <a:r>
              <a:rPr lang="en-GB" sz="2000" b="1" i="1" dirty="0" smtClean="0"/>
              <a:t>and</a:t>
            </a:r>
            <a:r>
              <a:rPr lang="en-GB" sz="2000" i="1" dirty="0" smtClean="0"/>
              <a:t> </a:t>
            </a:r>
            <a:r>
              <a:rPr lang="en-GB" sz="2000" dirty="0" smtClean="0"/>
              <a:t>People implicitly associate </a:t>
            </a:r>
            <a:r>
              <a:rPr lang="en-GB" sz="2000" dirty="0"/>
              <a:t>high up things with heaven </a:t>
            </a:r>
            <a:r>
              <a:rPr lang="en-GB" sz="2000" dirty="0" smtClean="0"/>
              <a:t>(goodness) and </a:t>
            </a:r>
            <a:r>
              <a:rPr lang="en-GB" sz="2000" dirty="0"/>
              <a:t>low down things with </a:t>
            </a:r>
            <a:r>
              <a:rPr lang="en-GB" sz="2000" dirty="0" smtClean="0"/>
              <a:t>hell (badness).</a:t>
            </a:r>
            <a:endParaRPr lang="en-GB" sz="2000" i="1" dirty="0" smtClean="0"/>
          </a:p>
          <a:p>
            <a:r>
              <a:rPr lang="en-GB" sz="2000" b="1" dirty="0" smtClean="0"/>
              <a:t>Task: </a:t>
            </a:r>
            <a:r>
              <a:rPr lang="en-GB" sz="2000" dirty="0" smtClean="0"/>
              <a:t>Show people images of Baddies and images of Tories, either high up on the screen or low down on the screen, and measure their reaction time to categorise them as Baddies or Tories.</a:t>
            </a:r>
          </a:p>
          <a:p>
            <a:r>
              <a:rPr lang="en-GB" sz="2000" b="1" dirty="0" smtClean="0"/>
              <a:t>Experimental predictions: </a:t>
            </a:r>
          </a:p>
          <a:p>
            <a:pPr marL="514350" indent="-514350">
              <a:buAutoNum type="arabicParenR"/>
            </a:pPr>
            <a:r>
              <a:rPr lang="en-GB" sz="2000" dirty="0" smtClean="0"/>
              <a:t>Participants will be </a:t>
            </a:r>
            <a:r>
              <a:rPr lang="en-GB" sz="2000" i="1" dirty="0" smtClean="0"/>
              <a:t>slower to respond </a:t>
            </a:r>
            <a:r>
              <a:rPr lang="en-GB" sz="2000" dirty="0" smtClean="0"/>
              <a:t>to images of Tories, relative to images of the baddies from Star Wars, (e.g. an interference effect).</a:t>
            </a:r>
          </a:p>
          <a:p>
            <a:pPr marL="514350" indent="-514350">
              <a:buAutoNum type="arabicParenR"/>
            </a:pPr>
            <a:r>
              <a:rPr lang="en-GB" sz="2000" dirty="0" smtClean="0"/>
              <a:t>Participants will be </a:t>
            </a:r>
            <a:r>
              <a:rPr lang="en-GB" sz="2000" i="1" dirty="0" smtClean="0"/>
              <a:t>faster to respond </a:t>
            </a:r>
            <a:r>
              <a:rPr lang="en-GB" sz="2000" dirty="0" smtClean="0"/>
              <a:t>‘baddie’ when images are presented at the bottom of the screen relative to the top of the screen (e.g. a congruency effect).</a:t>
            </a:r>
          </a:p>
          <a:p>
            <a:pPr marL="0" indent="0">
              <a:buNone/>
            </a:pPr>
            <a:endParaRPr lang="en-GB" sz="2000" dirty="0" smtClean="0"/>
          </a:p>
          <a:p>
            <a:pPr marL="457200" lvl="1" indent="0">
              <a:buNone/>
            </a:pPr>
            <a:r>
              <a:rPr lang="en-GB" sz="2000" dirty="0" smtClean="0">
                <a:solidFill>
                  <a:schemeClr val="tx1">
                    <a:lumMod val="65000"/>
                    <a:lumOff val="35000"/>
                  </a:schemeClr>
                </a:solidFill>
              </a:rPr>
              <a:t>- Imagine you don’t hypothesise any effects on accuracy, so you want to give people feedback after each response about whether they were correct or not so that you keep them as accurate as possible. </a:t>
            </a:r>
          </a:p>
        </p:txBody>
      </p:sp>
      <p:sp>
        <p:nvSpPr>
          <p:cNvPr id="4" name="Title 1"/>
          <p:cNvSpPr>
            <a:spLocks noGrp="1"/>
          </p:cNvSpPr>
          <p:nvPr>
            <p:ph type="title"/>
          </p:nvPr>
        </p:nvSpPr>
        <p:spPr>
          <a:xfrm>
            <a:off x="467544" y="58316"/>
            <a:ext cx="6778890" cy="864096"/>
          </a:xfrm>
        </p:spPr>
        <p:txBody>
          <a:bodyPr>
            <a:noAutofit/>
          </a:bodyPr>
          <a:lstStyle/>
          <a:p>
            <a:pPr marL="514350" indent="-514350"/>
            <a:r>
              <a:rPr lang="en-GB" sz="2600" b="1" dirty="0" smtClean="0"/>
              <a:t>First full experiment</a:t>
            </a:r>
            <a:endParaRPr lang="en-GB" sz="2600" b="1" dirty="0"/>
          </a:p>
        </p:txBody>
      </p:sp>
    </p:spTree>
    <p:extLst>
      <p:ext uri="{BB962C8B-B14F-4D97-AF65-F5344CB8AC3E}">
        <p14:creationId xmlns:p14="http://schemas.microsoft.com/office/powerpoint/2010/main" val="241444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3112909" y="3324862"/>
          <a:ext cx="4334182" cy="2919893"/>
        </p:xfrm>
        <a:graphic>
          <a:graphicData uri="http://schemas.openxmlformats.org/drawingml/2006/table">
            <a:tbl>
              <a:tblPr firstRow="1" bandRow="1">
                <a:tableStyleId>{5C22544A-7EE6-4342-B048-85BDC9FD1C3A}</a:tableStyleId>
              </a:tblPr>
              <a:tblGrid>
                <a:gridCol w="2167091"/>
                <a:gridCol w="2167091"/>
              </a:tblGrid>
              <a:tr h="1456853">
                <a:tc>
                  <a:txBody>
                    <a:bodyPr/>
                    <a:lstStyle/>
                    <a:p>
                      <a:r>
                        <a:rPr lang="en-US" sz="7200" dirty="0" smtClean="0"/>
                        <a:t>  ET</a:t>
                      </a:r>
                      <a:endParaRPr lang="en-US" sz="7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200" dirty="0" smtClean="0"/>
                        <a:t>  EB</a:t>
                      </a:r>
                    </a:p>
                    <a:p>
                      <a:endParaRPr lang="en-US" dirty="0"/>
                    </a:p>
                  </a:txBody>
                  <a:tcPr/>
                </a:tc>
              </a:tr>
              <a:tr h="1456853">
                <a:tc>
                  <a:txBody>
                    <a:bodyPr/>
                    <a:lstStyle/>
                    <a:p>
                      <a:r>
                        <a:rPr lang="en-US" sz="7200" dirty="0" smtClean="0"/>
                        <a:t>  TT </a:t>
                      </a:r>
                      <a:endParaRPr lang="en-US" sz="7200" dirty="0"/>
                    </a:p>
                  </a:txBody>
                  <a:tcPr/>
                </a:tc>
                <a:tc>
                  <a:txBody>
                    <a:bodyPr/>
                    <a:lstStyle/>
                    <a:p>
                      <a:r>
                        <a:rPr lang="en-US" sz="7200" dirty="0" smtClean="0"/>
                        <a:t>  TB</a:t>
                      </a:r>
                      <a:endParaRPr lang="en-US" sz="7200" dirty="0"/>
                    </a:p>
                  </a:txBody>
                  <a:tcPr/>
                </a:tc>
              </a:tr>
            </a:tbl>
          </a:graphicData>
        </a:graphic>
      </p:graphicFrame>
      <p:sp>
        <p:nvSpPr>
          <p:cNvPr id="4" name="Title 1"/>
          <p:cNvSpPr>
            <a:spLocks noGrp="1"/>
          </p:cNvSpPr>
          <p:nvPr>
            <p:ph type="title"/>
          </p:nvPr>
        </p:nvSpPr>
        <p:spPr>
          <a:xfrm>
            <a:off x="467544" y="58316"/>
            <a:ext cx="6778890" cy="864096"/>
          </a:xfrm>
        </p:spPr>
        <p:txBody>
          <a:bodyPr>
            <a:noAutofit/>
          </a:bodyPr>
          <a:lstStyle/>
          <a:p>
            <a:pPr marL="514350" indent="-514350"/>
            <a:r>
              <a:rPr lang="en-GB" sz="2600" b="1" dirty="0" smtClean="0"/>
              <a:t>First full experiment</a:t>
            </a:r>
            <a:endParaRPr lang="en-GB" sz="2600" b="1" dirty="0"/>
          </a:p>
        </p:txBody>
      </p:sp>
      <p:sp>
        <p:nvSpPr>
          <p:cNvPr id="5" name="TextBox 4"/>
          <p:cNvSpPr txBox="1"/>
          <p:nvPr/>
        </p:nvSpPr>
        <p:spPr>
          <a:xfrm>
            <a:off x="5589083" y="1853683"/>
            <a:ext cx="1814513" cy="461665"/>
          </a:xfrm>
          <a:prstGeom prst="rect">
            <a:avLst/>
          </a:prstGeom>
          <a:noFill/>
        </p:spPr>
        <p:txBody>
          <a:bodyPr wrap="square" rtlCol="0">
            <a:spAutoFit/>
          </a:bodyPr>
          <a:lstStyle/>
          <a:p>
            <a:r>
              <a:rPr lang="en-US" sz="2400" dirty="0" smtClean="0"/>
              <a:t>Bottom (hell)</a:t>
            </a:r>
            <a:endParaRPr lang="en-US" sz="2400" dirty="0"/>
          </a:p>
        </p:txBody>
      </p:sp>
      <p:sp>
        <p:nvSpPr>
          <p:cNvPr id="6" name="TextBox 5"/>
          <p:cNvSpPr txBox="1"/>
          <p:nvPr/>
        </p:nvSpPr>
        <p:spPr>
          <a:xfrm>
            <a:off x="3200398" y="1864190"/>
            <a:ext cx="1814513" cy="461665"/>
          </a:xfrm>
          <a:prstGeom prst="rect">
            <a:avLst/>
          </a:prstGeom>
          <a:noFill/>
        </p:spPr>
        <p:txBody>
          <a:bodyPr wrap="square" rtlCol="0">
            <a:spAutoFit/>
          </a:bodyPr>
          <a:lstStyle/>
          <a:p>
            <a:r>
              <a:rPr lang="en-US" sz="2400" dirty="0" smtClean="0"/>
              <a:t>Top (heaven)</a:t>
            </a:r>
            <a:endParaRPr lang="en-US" sz="2400" dirty="0"/>
          </a:p>
        </p:txBody>
      </p:sp>
      <p:sp>
        <p:nvSpPr>
          <p:cNvPr id="7" name="TextBox 6"/>
          <p:cNvSpPr txBox="1"/>
          <p:nvPr/>
        </p:nvSpPr>
        <p:spPr>
          <a:xfrm>
            <a:off x="3200398" y="1187857"/>
            <a:ext cx="4608508" cy="769441"/>
          </a:xfrm>
          <a:prstGeom prst="rect">
            <a:avLst/>
          </a:prstGeom>
          <a:noFill/>
        </p:spPr>
        <p:txBody>
          <a:bodyPr wrap="square" rtlCol="0">
            <a:spAutoFit/>
          </a:bodyPr>
          <a:lstStyle/>
          <a:p>
            <a:r>
              <a:rPr lang="en-US" sz="4400" dirty="0" smtClean="0"/>
              <a:t>Position On Screen</a:t>
            </a:r>
            <a:endParaRPr lang="en-US" sz="44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1360" y="2323198"/>
            <a:ext cx="1571625" cy="942975"/>
          </a:xfrm>
          <a:prstGeom prst="rect">
            <a:avLst/>
          </a:prstGeom>
        </p:spPr>
      </p:pic>
      <p:pic>
        <p:nvPicPr>
          <p:cNvPr id="9" name="Picture 8"/>
          <p:cNvPicPr>
            <a:picLocks noChangeAspect="1"/>
          </p:cNvPicPr>
          <p:nvPr/>
        </p:nvPicPr>
        <p:blipFill>
          <a:blip r:embed="rId4"/>
          <a:stretch>
            <a:fillRect/>
          </a:stretch>
        </p:blipFill>
        <p:spPr>
          <a:xfrm>
            <a:off x="5593750" y="2337032"/>
            <a:ext cx="1698674" cy="955504"/>
          </a:xfrm>
          <a:prstGeom prst="rect">
            <a:avLst/>
          </a:prstGeom>
        </p:spPr>
      </p:pic>
      <p:pic>
        <p:nvPicPr>
          <p:cNvPr id="10" name="Picture 9"/>
          <p:cNvPicPr>
            <a:picLocks noChangeAspect="1"/>
          </p:cNvPicPr>
          <p:nvPr/>
        </p:nvPicPr>
        <p:blipFill>
          <a:blip r:embed="rId5"/>
          <a:stretch>
            <a:fillRect/>
          </a:stretch>
        </p:blipFill>
        <p:spPr>
          <a:xfrm>
            <a:off x="1620120" y="4995679"/>
            <a:ext cx="1492789" cy="930365"/>
          </a:xfrm>
          <a:prstGeom prst="rect">
            <a:avLst/>
          </a:prstGeom>
        </p:spPr>
      </p:pic>
      <p:pic>
        <p:nvPicPr>
          <p:cNvPr id="12" name="Picture 11"/>
          <p:cNvPicPr>
            <a:picLocks noChangeAspect="1"/>
          </p:cNvPicPr>
          <p:nvPr/>
        </p:nvPicPr>
        <p:blipFill>
          <a:blip r:embed="rId6"/>
          <a:stretch>
            <a:fillRect/>
          </a:stretch>
        </p:blipFill>
        <p:spPr>
          <a:xfrm>
            <a:off x="1782668" y="3487094"/>
            <a:ext cx="1033754" cy="1033754"/>
          </a:xfrm>
          <a:prstGeom prst="rect">
            <a:avLst/>
          </a:prstGeom>
        </p:spPr>
      </p:pic>
      <p:sp>
        <p:nvSpPr>
          <p:cNvPr id="13" name="TextBox 12"/>
          <p:cNvSpPr txBox="1"/>
          <p:nvPr/>
        </p:nvSpPr>
        <p:spPr>
          <a:xfrm rot="16200000">
            <a:off x="-1140633" y="4051381"/>
            <a:ext cx="3348841" cy="830997"/>
          </a:xfrm>
          <a:prstGeom prst="rect">
            <a:avLst/>
          </a:prstGeom>
          <a:noFill/>
        </p:spPr>
        <p:txBody>
          <a:bodyPr wrap="square" rtlCol="0">
            <a:spAutoFit/>
          </a:bodyPr>
          <a:lstStyle/>
          <a:p>
            <a:r>
              <a:rPr lang="en-US" sz="4800" dirty="0" smtClean="0"/>
              <a:t>Image Type</a:t>
            </a:r>
            <a:endParaRPr lang="en-US" sz="4800" dirty="0"/>
          </a:p>
        </p:txBody>
      </p:sp>
      <p:sp>
        <p:nvSpPr>
          <p:cNvPr id="14" name="TextBox 13"/>
          <p:cNvSpPr txBox="1"/>
          <p:nvPr/>
        </p:nvSpPr>
        <p:spPr>
          <a:xfrm rot="16200000">
            <a:off x="-49833" y="3163928"/>
            <a:ext cx="2529675" cy="646331"/>
          </a:xfrm>
          <a:prstGeom prst="rect">
            <a:avLst/>
          </a:prstGeom>
          <a:noFill/>
        </p:spPr>
        <p:txBody>
          <a:bodyPr wrap="square" rtlCol="0">
            <a:spAutoFit/>
          </a:bodyPr>
          <a:lstStyle/>
          <a:p>
            <a:r>
              <a:rPr lang="en-US" sz="3600" dirty="0" smtClean="0"/>
              <a:t>Baddie</a:t>
            </a:r>
            <a:endParaRPr lang="en-US" sz="3600" dirty="0"/>
          </a:p>
        </p:txBody>
      </p:sp>
      <p:sp>
        <p:nvSpPr>
          <p:cNvPr id="15" name="TextBox 14"/>
          <p:cNvSpPr txBox="1"/>
          <p:nvPr/>
        </p:nvSpPr>
        <p:spPr>
          <a:xfrm rot="16200000">
            <a:off x="307748" y="4813646"/>
            <a:ext cx="1814513" cy="646331"/>
          </a:xfrm>
          <a:prstGeom prst="rect">
            <a:avLst/>
          </a:prstGeom>
          <a:noFill/>
        </p:spPr>
        <p:txBody>
          <a:bodyPr wrap="square" rtlCol="0">
            <a:spAutoFit/>
          </a:bodyPr>
          <a:lstStyle/>
          <a:p>
            <a:r>
              <a:rPr lang="en-US" sz="3600" dirty="0" smtClean="0"/>
              <a:t>Tory</a:t>
            </a:r>
            <a:endParaRPr lang="en-US" sz="3600" dirty="0"/>
          </a:p>
        </p:txBody>
      </p:sp>
      <p:sp>
        <p:nvSpPr>
          <p:cNvPr id="16" name="Oval 15"/>
          <p:cNvSpPr/>
          <p:nvPr/>
        </p:nvSpPr>
        <p:spPr>
          <a:xfrm rot="5400000">
            <a:off x="4539695" y="1921915"/>
            <a:ext cx="1531807" cy="4100200"/>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7" name="Oval 16"/>
          <p:cNvSpPr/>
          <p:nvPr/>
        </p:nvSpPr>
        <p:spPr>
          <a:xfrm rot="5400000">
            <a:off x="4570379" y="3466867"/>
            <a:ext cx="1343889" cy="4100200"/>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8208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93548459"/>
              </p:ext>
            </p:extLst>
          </p:nvPr>
        </p:nvGraphicFramePr>
        <p:xfrm>
          <a:off x="3112909" y="3324862"/>
          <a:ext cx="4334182" cy="2919893"/>
        </p:xfrm>
        <a:graphic>
          <a:graphicData uri="http://schemas.openxmlformats.org/drawingml/2006/table">
            <a:tbl>
              <a:tblPr firstRow="1" bandRow="1">
                <a:tableStyleId>{5C22544A-7EE6-4342-B048-85BDC9FD1C3A}</a:tableStyleId>
              </a:tblPr>
              <a:tblGrid>
                <a:gridCol w="2167091"/>
                <a:gridCol w="2167091"/>
              </a:tblGrid>
              <a:tr h="1456853">
                <a:tc>
                  <a:txBody>
                    <a:bodyPr/>
                    <a:lstStyle/>
                    <a:p>
                      <a:r>
                        <a:rPr lang="en-US" sz="7200" dirty="0" smtClean="0"/>
                        <a:t>  ET</a:t>
                      </a:r>
                      <a:endParaRPr lang="en-US" sz="7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200" dirty="0" smtClean="0"/>
                        <a:t>  EB</a:t>
                      </a:r>
                    </a:p>
                    <a:p>
                      <a:endParaRPr lang="en-US" dirty="0"/>
                    </a:p>
                  </a:txBody>
                  <a:tcPr/>
                </a:tc>
              </a:tr>
              <a:tr h="1456853">
                <a:tc>
                  <a:txBody>
                    <a:bodyPr/>
                    <a:lstStyle/>
                    <a:p>
                      <a:r>
                        <a:rPr lang="en-US" sz="7200" dirty="0" smtClean="0"/>
                        <a:t>  TT </a:t>
                      </a:r>
                      <a:endParaRPr lang="en-US" sz="7200" dirty="0"/>
                    </a:p>
                  </a:txBody>
                  <a:tcPr/>
                </a:tc>
                <a:tc>
                  <a:txBody>
                    <a:bodyPr/>
                    <a:lstStyle/>
                    <a:p>
                      <a:r>
                        <a:rPr lang="en-US" sz="7200" dirty="0" smtClean="0"/>
                        <a:t>  TB</a:t>
                      </a:r>
                      <a:endParaRPr lang="en-US" sz="7200" dirty="0"/>
                    </a:p>
                  </a:txBody>
                  <a:tcPr/>
                </a:tc>
              </a:tr>
            </a:tbl>
          </a:graphicData>
        </a:graphic>
      </p:graphicFrame>
      <p:sp>
        <p:nvSpPr>
          <p:cNvPr id="4" name="Title 1"/>
          <p:cNvSpPr>
            <a:spLocks noGrp="1"/>
          </p:cNvSpPr>
          <p:nvPr>
            <p:ph type="title"/>
          </p:nvPr>
        </p:nvSpPr>
        <p:spPr>
          <a:xfrm>
            <a:off x="467544" y="58316"/>
            <a:ext cx="6778890" cy="864096"/>
          </a:xfrm>
        </p:spPr>
        <p:txBody>
          <a:bodyPr>
            <a:noAutofit/>
          </a:bodyPr>
          <a:lstStyle/>
          <a:p>
            <a:pPr marL="514350" indent="-514350"/>
            <a:r>
              <a:rPr lang="en-GB" sz="2600" b="1" dirty="0" smtClean="0"/>
              <a:t>First full experiment</a:t>
            </a:r>
            <a:endParaRPr lang="en-GB" sz="2600" b="1" dirty="0"/>
          </a:p>
        </p:txBody>
      </p:sp>
      <p:sp>
        <p:nvSpPr>
          <p:cNvPr id="5" name="TextBox 4"/>
          <p:cNvSpPr txBox="1"/>
          <p:nvPr/>
        </p:nvSpPr>
        <p:spPr>
          <a:xfrm>
            <a:off x="5589083" y="1853683"/>
            <a:ext cx="1814513" cy="461665"/>
          </a:xfrm>
          <a:prstGeom prst="rect">
            <a:avLst/>
          </a:prstGeom>
          <a:noFill/>
        </p:spPr>
        <p:txBody>
          <a:bodyPr wrap="square" rtlCol="0">
            <a:spAutoFit/>
          </a:bodyPr>
          <a:lstStyle/>
          <a:p>
            <a:r>
              <a:rPr lang="en-US" sz="2400" dirty="0" smtClean="0"/>
              <a:t>Bottom (hell)</a:t>
            </a:r>
            <a:endParaRPr lang="en-US" sz="2400" dirty="0"/>
          </a:p>
        </p:txBody>
      </p:sp>
      <p:sp>
        <p:nvSpPr>
          <p:cNvPr id="6" name="TextBox 5"/>
          <p:cNvSpPr txBox="1"/>
          <p:nvPr/>
        </p:nvSpPr>
        <p:spPr>
          <a:xfrm>
            <a:off x="3200398" y="1864190"/>
            <a:ext cx="1814513" cy="461665"/>
          </a:xfrm>
          <a:prstGeom prst="rect">
            <a:avLst/>
          </a:prstGeom>
          <a:noFill/>
        </p:spPr>
        <p:txBody>
          <a:bodyPr wrap="square" rtlCol="0">
            <a:spAutoFit/>
          </a:bodyPr>
          <a:lstStyle/>
          <a:p>
            <a:r>
              <a:rPr lang="en-US" sz="2400" dirty="0" smtClean="0"/>
              <a:t>Top (heaven)</a:t>
            </a:r>
            <a:endParaRPr lang="en-US" sz="2400" dirty="0"/>
          </a:p>
        </p:txBody>
      </p:sp>
      <p:sp>
        <p:nvSpPr>
          <p:cNvPr id="7" name="TextBox 6"/>
          <p:cNvSpPr txBox="1"/>
          <p:nvPr/>
        </p:nvSpPr>
        <p:spPr>
          <a:xfrm>
            <a:off x="3200398" y="1187857"/>
            <a:ext cx="4608508" cy="769441"/>
          </a:xfrm>
          <a:prstGeom prst="rect">
            <a:avLst/>
          </a:prstGeom>
          <a:noFill/>
        </p:spPr>
        <p:txBody>
          <a:bodyPr wrap="square" rtlCol="0">
            <a:spAutoFit/>
          </a:bodyPr>
          <a:lstStyle/>
          <a:p>
            <a:r>
              <a:rPr lang="en-US" sz="4400" dirty="0" smtClean="0"/>
              <a:t>Position On Screen</a:t>
            </a:r>
            <a:endParaRPr lang="en-US" sz="44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1360" y="2323198"/>
            <a:ext cx="1571625" cy="942975"/>
          </a:xfrm>
          <a:prstGeom prst="rect">
            <a:avLst/>
          </a:prstGeom>
        </p:spPr>
      </p:pic>
      <p:pic>
        <p:nvPicPr>
          <p:cNvPr id="9" name="Picture 8"/>
          <p:cNvPicPr>
            <a:picLocks noChangeAspect="1"/>
          </p:cNvPicPr>
          <p:nvPr/>
        </p:nvPicPr>
        <p:blipFill>
          <a:blip r:embed="rId4"/>
          <a:stretch>
            <a:fillRect/>
          </a:stretch>
        </p:blipFill>
        <p:spPr>
          <a:xfrm>
            <a:off x="5593750" y="2337032"/>
            <a:ext cx="1698674" cy="955504"/>
          </a:xfrm>
          <a:prstGeom prst="rect">
            <a:avLst/>
          </a:prstGeom>
        </p:spPr>
      </p:pic>
      <p:pic>
        <p:nvPicPr>
          <p:cNvPr id="10" name="Picture 9"/>
          <p:cNvPicPr>
            <a:picLocks noChangeAspect="1"/>
          </p:cNvPicPr>
          <p:nvPr/>
        </p:nvPicPr>
        <p:blipFill>
          <a:blip r:embed="rId5"/>
          <a:stretch>
            <a:fillRect/>
          </a:stretch>
        </p:blipFill>
        <p:spPr>
          <a:xfrm>
            <a:off x="1620120" y="4995679"/>
            <a:ext cx="1492789" cy="930365"/>
          </a:xfrm>
          <a:prstGeom prst="rect">
            <a:avLst/>
          </a:prstGeom>
        </p:spPr>
      </p:pic>
      <p:pic>
        <p:nvPicPr>
          <p:cNvPr id="12" name="Picture 11"/>
          <p:cNvPicPr>
            <a:picLocks noChangeAspect="1"/>
          </p:cNvPicPr>
          <p:nvPr/>
        </p:nvPicPr>
        <p:blipFill>
          <a:blip r:embed="rId6"/>
          <a:stretch>
            <a:fillRect/>
          </a:stretch>
        </p:blipFill>
        <p:spPr>
          <a:xfrm>
            <a:off x="1782668" y="3487094"/>
            <a:ext cx="1033754" cy="1033754"/>
          </a:xfrm>
          <a:prstGeom prst="rect">
            <a:avLst/>
          </a:prstGeom>
        </p:spPr>
      </p:pic>
      <p:sp>
        <p:nvSpPr>
          <p:cNvPr id="14" name="TextBox 13"/>
          <p:cNvSpPr txBox="1"/>
          <p:nvPr/>
        </p:nvSpPr>
        <p:spPr>
          <a:xfrm rot="16200000">
            <a:off x="-49833" y="3257020"/>
            <a:ext cx="2529675" cy="646331"/>
          </a:xfrm>
          <a:prstGeom prst="rect">
            <a:avLst/>
          </a:prstGeom>
          <a:noFill/>
        </p:spPr>
        <p:txBody>
          <a:bodyPr wrap="square" rtlCol="0">
            <a:spAutoFit/>
          </a:bodyPr>
          <a:lstStyle/>
          <a:p>
            <a:r>
              <a:rPr lang="en-US" sz="3600" dirty="0" smtClean="0"/>
              <a:t>Empire</a:t>
            </a:r>
            <a:endParaRPr lang="en-US" sz="3600" dirty="0"/>
          </a:p>
        </p:txBody>
      </p:sp>
      <p:sp>
        <p:nvSpPr>
          <p:cNvPr id="15" name="TextBox 14"/>
          <p:cNvSpPr txBox="1"/>
          <p:nvPr/>
        </p:nvSpPr>
        <p:spPr>
          <a:xfrm rot="16200000">
            <a:off x="307748" y="4813646"/>
            <a:ext cx="1814513" cy="646331"/>
          </a:xfrm>
          <a:prstGeom prst="rect">
            <a:avLst/>
          </a:prstGeom>
          <a:noFill/>
        </p:spPr>
        <p:txBody>
          <a:bodyPr wrap="square" rtlCol="0">
            <a:spAutoFit/>
          </a:bodyPr>
          <a:lstStyle/>
          <a:p>
            <a:r>
              <a:rPr lang="en-US" sz="3600" dirty="0" smtClean="0"/>
              <a:t>Tory</a:t>
            </a:r>
            <a:endParaRPr lang="en-US" sz="3600" dirty="0"/>
          </a:p>
        </p:txBody>
      </p:sp>
      <p:sp>
        <p:nvSpPr>
          <p:cNvPr id="16" name="Oval 15"/>
          <p:cNvSpPr/>
          <p:nvPr/>
        </p:nvSpPr>
        <p:spPr>
          <a:xfrm>
            <a:off x="3302521" y="3147420"/>
            <a:ext cx="1767288" cy="314937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7" name="Oval 16"/>
          <p:cNvSpPr/>
          <p:nvPr/>
        </p:nvSpPr>
        <p:spPr>
          <a:xfrm>
            <a:off x="5405319" y="3159297"/>
            <a:ext cx="1684252" cy="3149376"/>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9" name="TextBox 18"/>
          <p:cNvSpPr txBox="1"/>
          <p:nvPr/>
        </p:nvSpPr>
        <p:spPr>
          <a:xfrm rot="16200000">
            <a:off x="-1140633" y="4051381"/>
            <a:ext cx="3348841" cy="830997"/>
          </a:xfrm>
          <a:prstGeom prst="rect">
            <a:avLst/>
          </a:prstGeom>
          <a:noFill/>
        </p:spPr>
        <p:txBody>
          <a:bodyPr wrap="square" rtlCol="0">
            <a:spAutoFit/>
          </a:bodyPr>
          <a:lstStyle/>
          <a:p>
            <a:r>
              <a:rPr lang="en-US" sz="4800" dirty="0" smtClean="0"/>
              <a:t>Image Type</a:t>
            </a:r>
            <a:endParaRPr lang="en-US" sz="4800" dirty="0"/>
          </a:p>
        </p:txBody>
      </p:sp>
    </p:spTree>
    <p:extLst>
      <p:ext uri="{BB962C8B-B14F-4D97-AF65-F5344CB8AC3E}">
        <p14:creationId xmlns:p14="http://schemas.microsoft.com/office/powerpoint/2010/main" val="293418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818" y="1100993"/>
            <a:ext cx="8229600" cy="5472608"/>
          </a:xfrm>
        </p:spPr>
        <p:txBody>
          <a:bodyPr>
            <a:normAutofit fontScale="85000" lnSpcReduction="20000"/>
          </a:bodyPr>
          <a:lstStyle/>
          <a:p>
            <a:pPr marL="0" indent="0">
              <a:buNone/>
            </a:pPr>
            <a:r>
              <a:rPr lang="en-US" dirty="0" smtClean="0"/>
              <a:t>We need to:</a:t>
            </a:r>
          </a:p>
          <a:p>
            <a:endParaRPr lang="en-US" dirty="0"/>
          </a:p>
          <a:p>
            <a:pPr lvl="1"/>
            <a:r>
              <a:rPr lang="en-US" dirty="0" smtClean="0"/>
              <a:t>Change the position of the images on the screen (half on top, half on bottom, equal numbers of each image type).</a:t>
            </a:r>
          </a:p>
          <a:p>
            <a:pPr lvl="1"/>
            <a:r>
              <a:rPr lang="en-US" dirty="0" smtClean="0"/>
              <a:t>Collect subject responses, work out reaction time (hypotheses are about speed of response), work out if they were correct or not and give feedback contingent on correctness.</a:t>
            </a:r>
          </a:p>
          <a:p>
            <a:pPr lvl="1"/>
            <a:r>
              <a:rPr lang="en-US" dirty="0" smtClean="0"/>
              <a:t>Log information about each trial (e.g. type, position, reaction time, accuracy) into variables that you can use for analysis.</a:t>
            </a:r>
          </a:p>
          <a:p>
            <a:pPr lvl="1"/>
            <a:r>
              <a:rPr lang="en-US" dirty="0" smtClean="0"/>
              <a:t>Save the data so that you can access it later for analysis.</a:t>
            </a:r>
          </a:p>
          <a:p>
            <a:pPr lvl="1"/>
            <a:r>
              <a:rPr lang="en-US" dirty="0" smtClean="0"/>
              <a:t>Turn the script into a function, with the subject ID as the input.</a:t>
            </a:r>
          </a:p>
          <a:p>
            <a:pPr lvl="1"/>
            <a:r>
              <a:rPr lang="en-US" dirty="0" smtClean="0"/>
              <a:t>Give participants instructions on the screen before the experiment starts.</a:t>
            </a:r>
          </a:p>
          <a:p>
            <a:pPr marL="0" indent="0">
              <a:buNone/>
            </a:pPr>
            <a:endParaRPr lang="en-US" dirty="0"/>
          </a:p>
        </p:txBody>
      </p:sp>
      <p:sp>
        <p:nvSpPr>
          <p:cNvPr id="5" name="Title 1"/>
          <p:cNvSpPr>
            <a:spLocks noGrp="1"/>
          </p:cNvSpPr>
          <p:nvPr>
            <p:ph type="title"/>
          </p:nvPr>
        </p:nvSpPr>
        <p:spPr>
          <a:xfrm>
            <a:off x="467544" y="58316"/>
            <a:ext cx="6778890" cy="864096"/>
          </a:xfrm>
        </p:spPr>
        <p:txBody>
          <a:bodyPr>
            <a:noAutofit/>
          </a:bodyPr>
          <a:lstStyle/>
          <a:p>
            <a:pPr marL="514350" indent="-514350"/>
            <a:r>
              <a:rPr lang="en-GB" sz="2600" b="1" dirty="0" smtClean="0"/>
              <a:t>First full experiment</a:t>
            </a:r>
            <a:endParaRPr lang="en-GB" sz="2600" b="1" dirty="0"/>
          </a:p>
        </p:txBody>
      </p:sp>
    </p:spTree>
    <p:extLst>
      <p:ext uri="{BB962C8B-B14F-4D97-AF65-F5344CB8AC3E}">
        <p14:creationId xmlns:p14="http://schemas.microsoft.com/office/powerpoint/2010/main" val="3186058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14350" indent="-514350"/>
            <a:r>
              <a:rPr lang="en-GB" sz="2500" b="1" dirty="0" smtClean="0"/>
              <a:t>Presenting stimuli in different locations</a:t>
            </a:r>
            <a:endParaRPr lang="en-GB" sz="2500" b="1"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824" y="2531470"/>
            <a:ext cx="6402339" cy="4164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814428" y="1494322"/>
            <a:ext cx="5567034" cy="7106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2000" b="1" dirty="0" err="1" smtClean="0">
                <a:latin typeface="Miriam Fixed" panose="020B0509050101010101" pitchFamily="49" charset="-79"/>
                <a:cs typeface="Miriam Fixed" panose="020B0509050101010101" pitchFamily="49" charset="-79"/>
              </a:rPr>
              <a:t>preparestring</a:t>
            </a:r>
            <a:r>
              <a:rPr lang="en-GB" sz="2000" b="1" dirty="0" smtClean="0">
                <a:latin typeface="Miriam Fixed" panose="020B0509050101010101" pitchFamily="49" charset="-79"/>
                <a:cs typeface="Miriam Fixed" panose="020B0509050101010101" pitchFamily="49" charset="-79"/>
              </a:rPr>
              <a:t>(text</a:t>
            </a:r>
            <a:r>
              <a:rPr lang="en-GB" sz="2000" b="1" dirty="0">
                <a:latin typeface="Miriam Fixed" panose="020B0509050101010101" pitchFamily="49" charset="-79"/>
                <a:cs typeface="Miriam Fixed" panose="020B0509050101010101" pitchFamily="49" charset="-79"/>
              </a:rPr>
              <a:t>, buffer, x, y</a:t>
            </a:r>
            <a:r>
              <a:rPr lang="en-GB" sz="2000" b="1" dirty="0" smtClean="0">
                <a:latin typeface="Miriam Fixed" panose="020B0509050101010101" pitchFamily="49" charset="-79"/>
                <a:cs typeface="Miriam Fixed" panose="020B0509050101010101" pitchFamily="49" charset="-79"/>
              </a:rPr>
              <a:t>);         </a:t>
            </a:r>
            <a:r>
              <a:rPr lang="en-GB" sz="2000" b="1" dirty="0" err="1" smtClean="0">
                <a:latin typeface="Miriam Fixed" panose="020B0509050101010101" pitchFamily="49" charset="-79"/>
                <a:cs typeface="Miriam Fixed" panose="020B0509050101010101" pitchFamily="49" charset="-79"/>
              </a:rPr>
              <a:t>loadpict</a:t>
            </a:r>
            <a:r>
              <a:rPr lang="en-GB" sz="2000" b="1" dirty="0" smtClean="0">
                <a:latin typeface="Miriam Fixed" panose="020B0509050101010101" pitchFamily="49" charset="-79"/>
                <a:cs typeface="Miriam Fixed" panose="020B0509050101010101" pitchFamily="49" charset="-79"/>
              </a:rPr>
              <a:t>(filename</a:t>
            </a:r>
            <a:r>
              <a:rPr lang="en-GB" sz="2000" b="1" dirty="0">
                <a:latin typeface="Miriam Fixed" panose="020B0509050101010101" pitchFamily="49" charset="-79"/>
                <a:cs typeface="Miriam Fixed" panose="020B0509050101010101" pitchFamily="49" charset="-79"/>
              </a:rPr>
              <a:t>, buffer, x, y</a:t>
            </a:r>
            <a:r>
              <a:rPr lang="en-GB" sz="2000" b="1" dirty="0" smtClean="0">
                <a:latin typeface="Miriam Fixed" panose="020B0509050101010101" pitchFamily="49" charset="-79"/>
                <a:cs typeface="Miriam Fixed" panose="020B0509050101010101" pitchFamily="49" charset="-79"/>
              </a:rPr>
              <a:t>);</a:t>
            </a:r>
            <a:endParaRPr lang="en-GB" sz="2000" b="1"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1759846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677" y="2999479"/>
            <a:ext cx="6778890" cy="864096"/>
          </a:xfrm>
        </p:spPr>
        <p:txBody>
          <a:bodyPr>
            <a:normAutofit fontScale="90000"/>
          </a:bodyPr>
          <a:lstStyle/>
          <a:p>
            <a:r>
              <a:rPr lang="en-GB" dirty="0" smtClean="0"/>
              <a:t>Example 6: changing stimulus position</a:t>
            </a:r>
            <a:endParaRPr lang="en-GB" dirty="0"/>
          </a:p>
        </p:txBody>
      </p:sp>
    </p:spTree>
    <p:extLst>
      <p:ext uri="{BB962C8B-B14F-4D97-AF65-F5344CB8AC3E}">
        <p14:creationId xmlns:p14="http://schemas.microsoft.com/office/powerpoint/2010/main" val="269132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14350" indent="-514350"/>
            <a:r>
              <a:rPr lang="en-GB" sz="3200" b="1" dirty="0"/>
              <a:t>Collecting and recording key-presses</a:t>
            </a:r>
          </a:p>
        </p:txBody>
      </p:sp>
      <p:sp>
        <p:nvSpPr>
          <p:cNvPr id="3" name="Content Placeholder 2"/>
          <p:cNvSpPr>
            <a:spLocks noGrp="1"/>
          </p:cNvSpPr>
          <p:nvPr>
            <p:ph idx="1"/>
          </p:nvPr>
        </p:nvSpPr>
        <p:spPr/>
        <p:txBody>
          <a:bodyPr>
            <a:noAutofit/>
          </a:bodyPr>
          <a:lstStyle/>
          <a:p>
            <a:r>
              <a:rPr lang="en-GB" sz="2000" b="1" dirty="0" smtClean="0"/>
              <a:t>Now let’s collect some behavioural data</a:t>
            </a:r>
          </a:p>
          <a:p>
            <a:pPr lvl="1"/>
            <a:r>
              <a:rPr lang="en-GB" sz="2000" b="1" dirty="0" smtClean="0"/>
              <a:t>Task: ‘Baddie or Tory?’</a:t>
            </a:r>
          </a:p>
          <a:p>
            <a:pPr lvl="1"/>
            <a:r>
              <a:rPr lang="en-GB" sz="2000" b="1" dirty="0" smtClean="0"/>
              <a:t>Add string before picture presentation to remind participant of task.</a:t>
            </a:r>
          </a:p>
          <a:p>
            <a:r>
              <a:rPr lang="en-GB" sz="2000" b="1" dirty="0" smtClean="0"/>
              <a:t>The functions:</a:t>
            </a:r>
          </a:p>
          <a:p>
            <a:pPr lvl="1">
              <a:buFont typeface="+mj-lt"/>
              <a:buAutoNum type="arabicPeriod"/>
            </a:pPr>
            <a:r>
              <a:rPr lang="en-GB" sz="1700" dirty="0" smtClean="0">
                <a:latin typeface="Miriam Fixed" panose="020B0509050101010101" pitchFamily="49" charset="-79"/>
                <a:cs typeface="Miriam Fixed" panose="020B0509050101010101" pitchFamily="49" charset="-79"/>
              </a:rPr>
              <a:t>‘</a:t>
            </a:r>
            <a:r>
              <a:rPr lang="en-GB" sz="1700" dirty="0" err="1" smtClean="0">
                <a:latin typeface="Miriam Fixed" panose="020B0509050101010101" pitchFamily="49" charset="-79"/>
                <a:cs typeface="Miriam Fixed" panose="020B0509050101010101" pitchFamily="49" charset="-79"/>
              </a:rPr>
              <a:t>clearkeys</a:t>
            </a:r>
            <a:r>
              <a:rPr lang="en-GB" sz="1700" dirty="0" smtClean="0">
                <a:latin typeface="Miriam Fixed" panose="020B0509050101010101" pitchFamily="49" charset="-79"/>
                <a:cs typeface="Miriam Fixed" panose="020B0509050101010101" pitchFamily="49" charset="-79"/>
              </a:rPr>
              <a:t>’ </a:t>
            </a:r>
            <a:r>
              <a:rPr lang="en-GB" sz="1700" b="1" dirty="0" smtClean="0">
                <a:solidFill>
                  <a:schemeClr val="accent3"/>
                </a:solidFill>
                <a:latin typeface="Miriam Fixed" panose="020B0509050101010101" pitchFamily="49" charset="-79"/>
                <a:cs typeface="Miriam Fixed" panose="020B0509050101010101" pitchFamily="49" charset="-79"/>
              </a:rPr>
              <a:t>% clears all keyboard events </a:t>
            </a:r>
          </a:p>
          <a:p>
            <a:pPr lvl="1">
              <a:buFont typeface="+mj-lt"/>
              <a:buAutoNum type="arabicPeriod"/>
            </a:pPr>
            <a:r>
              <a:rPr lang="en-GB" sz="1700" dirty="0" err="1" smtClean="0">
                <a:latin typeface="Miriam Fixed" panose="020B0509050101010101" pitchFamily="49" charset="-79"/>
                <a:cs typeface="Miriam Fixed" panose="020B0509050101010101" pitchFamily="49" charset="-79"/>
              </a:rPr>
              <a:t>stimonset</a:t>
            </a:r>
            <a:r>
              <a:rPr lang="en-GB" sz="1700" dirty="0" smtClean="0">
                <a:latin typeface="Miriam Fixed" panose="020B0509050101010101" pitchFamily="49" charset="-79"/>
                <a:cs typeface="Miriam Fixed" panose="020B0509050101010101" pitchFamily="49" charset="-79"/>
              </a:rPr>
              <a:t>= </a:t>
            </a:r>
            <a:r>
              <a:rPr lang="en-GB" sz="1700" dirty="0" err="1">
                <a:latin typeface="Miriam Fixed" panose="020B0509050101010101" pitchFamily="49" charset="-79"/>
                <a:cs typeface="Miriam Fixed" panose="020B0509050101010101" pitchFamily="49" charset="-79"/>
              </a:rPr>
              <a:t>drawpict</a:t>
            </a:r>
            <a:r>
              <a:rPr lang="en-GB" sz="1700" dirty="0">
                <a:latin typeface="Miriam Fixed" panose="020B0509050101010101" pitchFamily="49" charset="-79"/>
                <a:cs typeface="Miriam Fixed" panose="020B0509050101010101" pitchFamily="49" charset="-79"/>
              </a:rPr>
              <a:t>(buffer</a:t>
            </a:r>
            <a:r>
              <a:rPr lang="en-GB" sz="1700" dirty="0" smtClean="0">
                <a:latin typeface="Miriam Fixed" panose="020B0509050101010101" pitchFamily="49" charset="-79"/>
                <a:cs typeface="Miriam Fixed" panose="020B0509050101010101" pitchFamily="49" charset="-79"/>
              </a:rPr>
              <a:t>)  </a:t>
            </a:r>
            <a:r>
              <a:rPr lang="en-GB" sz="1700" b="1" dirty="0" smtClean="0">
                <a:solidFill>
                  <a:schemeClr val="accent3"/>
                </a:solidFill>
                <a:latin typeface="Miriam Fixed" panose="020B0509050101010101" pitchFamily="49" charset="-79"/>
                <a:cs typeface="Miriam Fixed" panose="020B0509050101010101" pitchFamily="49" charset="-79"/>
              </a:rPr>
              <a:t>% time stamps when image was presented</a:t>
            </a:r>
          </a:p>
          <a:p>
            <a:pPr lvl="1">
              <a:buFont typeface="+mj-lt"/>
              <a:buAutoNum type="arabicPeriod"/>
            </a:pPr>
            <a:r>
              <a:rPr lang="en-GB" sz="1700" dirty="0" smtClean="0">
                <a:latin typeface="Miriam Fixed" panose="020B0509050101010101" pitchFamily="49" charset="-79"/>
                <a:cs typeface="Miriam Fixed" panose="020B0509050101010101" pitchFamily="49" charset="-79"/>
              </a:rPr>
              <a:t>‘</a:t>
            </a:r>
            <a:r>
              <a:rPr lang="en-GB" sz="1700" dirty="0" err="1" smtClean="0">
                <a:latin typeface="Miriam Fixed" panose="020B0509050101010101" pitchFamily="49" charset="-79"/>
                <a:cs typeface="Miriam Fixed" panose="020B0509050101010101" pitchFamily="49" charset="-79"/>
              </a:rPr>
              <a:t>readkeys</a:t>
            </a:r>
            <a:r>
              <a:rPr lang="en-GB" sz="1700" dirty="0" smtClean="0">
                <a:latin typeface="Miriam Fixed" panose="020B0509050101010101" pitchFamily="49" charset="-79"/>
                <a:cs typeface="Miriam Fixed" panose="020B0509050101010101" pitchFamily="49" charset="-79"/>
              </a:rPr>
              <a:t>’ </a:t>
            </a:r>
            <a:r>
              <a:rPr lang="en-GB" sz="1700" b="1" dirty="0" smtClean="0">
                <a:solidFill>
                  <a:schemeClr val="accent3"/>
                </a:solidFill>
                <a:latin typeface="Miriam Fixed" panose="020B0509050101010101" pitchFamily="49" charset="-79"/>
                <a:cs typeface="Miriam Fixed" panose="020B0509050101010101" pitchFamily="49" charset="-79"/>
              </a:rPr>
              <a:t>% reads all key-presses since </a:t>
            </a:r>
            <a:r>
              <a:rPr lang="en-GB" sz="1700" b="1" dirty="0" err="1" smtClean="0">
                <a:solidFill>
                  <a:schemeClr val="accent3"/>
                </a:solidFill>
                <a:latin typeface="Miriam Fixed" panose="020B0509050101010101" pitchFamily="49" charset="-79"/>
                <a:cs typeface="Miriam Fixed" panose="020B0509050101010101" pitchFamily="49" charset="-79"/>
              </a:rPr>
              <a:t>clearkeys</a:t>
            </a:r>
            <a:endParaRPr lang="en-GB" sz="1700" b="1" dirty="0" smtClean="0">
              <a:solidFill>
                <a:schemeClr val="accent3"/>
              </a:solidFill>
              <a:latin typeface="Miriam Fixed" panose="020B0509050101010101" pitchFamily="49" charset="-79"/>
              <a:cs typeface="Miriam Fixed" panose="020B0509050101010101" pitchFamily="49" charset="-79"/>
            </a:endParaRPr>
          </a:p>
          <a:p>
            <a:pPr lvl="1">
              <a:buFont typeface="+mj-lt"/>
              <a:buAutoNum type="arabicPeriod"/>
            </a:pPr>
            <a:r>
              <a:rPr lang="en-GB" sz="1700" dirty="0" smtClean="0">
                <a:latin typeface="Miriam Fixed" panose="020B0509050101010101" pitchFamily="49" charset="-79"/>
                <a:cs typeface="Miriam Fixed" panose="020B0509050101010101" pitchFamily="49" charset="-79"/>
              </a:rPr>
              <a:t>‘[key, t, n] = </a:t>
            </a:r>
            <a:r>
              <a:rPr lang="en-GB" sz="1700" dirty="0" err="1" smtClean="0">
                <a:latin typeface="Miriam Fixed" panose="020B0509050101010101" pitchFamily="49" charset="-79"/>
                <a:cs typeface="Miriam Fixed" panose="020B0509050101010101" pitchFamily="49" charset="-79"/>
              </a:rPr>
              <a:t>getkeydown</a:t>
            </a:r>
            <a:r>
              <a:rPr lang="en-GB" sz="1700" dirty="0" smtClean="0">
                <a:latin typeface="Miriam Fixed" panose="020B0509050101010101" pitchFamily="49" charset="-79"/>
                <a:cs typeface="Miriam Fixed" panose="020B0509050101010101" pitchFamily="49" charset="-79"/>
              </a:rPr>
              <a:t>’ </a:t>
            </a:r>
            <a:r>
              <a:rPr lang="en-GB" sz="1700" b="1" dirty="0" smtClean="0">
                <a:solidFill>
                  <a:schemeClr val="accent3"/>
                </a:solidFill>
                <a:latin typeface="Miriam Fixed" panose="020B0509050101010101" pitchFamily="49" charset="-79"/>
                <a:cs typeface="Miriam Fixed" panose="020B0509050101010101" pitchFamily="49" charset="-79"/>
              </a:rPr>
              <a:t>% returns key IDs for all keypresses read by last ‘</a:t>
            </a:r>
            <a:r>
              <a:rPr lang="en-GB" sz="1700" b="1" dirty="0" err="1" smtClean="0">
                <a:solidFill>
                  <a:schemeClr val="accent3"/>
                </a:solidFill>
                <a:latin typeface="Miriam Fixed" panose="020B0509050101010101" pitchFamily="49" charset="-79"/>
                <a:cs typeface="Miriam Fixed" panose="020B0509050101010101" pitchFamily="49" charset="-79"/>
              </a:rPr>
              <a:t>readkeys</a:t>
            </a:r>
            <a:r>
              <a:rPr lang="en-GB" sz="1700" b="1" dirty="0" smtClean="0">
                <a:solidFill>
                  <a:schemeClr val="accent3"/>
                </a:solidFill>
                <a:latin typeface="Miriam Fixed" panose="020B0509050101010101" pitchFamily="49" charset="-79"/>
                <a:cs typeface="Miriam Fixed" panose="020B0509050101010101" pitchFamily="49" charset="-79"/>
              </a:rPr>
              <a:t>’</a:t>
            </a:r>
            <a:endParaRPr lang="en-GB" sz="1700" b="1" dirty="0" smtClean="0">
              <a:latin typeface="Miriam Fixed" panose="020B0509050101010101" pitchFamily="49" charset="-79"/>
              <a:cs typeface="Miriam Fixed" panose="020B0509050101010101" pitchFamily="49" charset="-79"/>
            </a:endParaRPr>
          </a:p>
          <a:p>
            <a:pPr lvl="1"/>
            <a:r>
              <a:rPr lang="en-GB" sz="2000" b="1" dirty="0" smtClean="0">
                <a:solidFill>
                  <a:schemeClr val="tx1">
                    <a:lumMod val="50000"/>
                    <a:lumOff val="50000"/>
                  </a:schemeClr>
                </a:solidFill>
              </a:rPr>
              <a:t>Or  </a:t>
            </a:r>
            <a:r>
              <a:rPr lang="en-GB" sz="1800" b="1" dirty="0" smtClean="0">
                <a:solidFill>
                  <a:schemeClr val="tx1">
                    <a:lumMod val="50000"/>
                    <a:lumOff val="50000"/>
                  </a:schemeClr>
                </a:solidFill>
                <a:latin typeface="Miriam Fixed" panose="020B0509050101010101" pitchFamily="49" charset="-79"/>
                <a:cs typeface="Miriam Fixed" panose="020B0509050101010101" pitchFamily="49" charset="-79"/>
              </a:rPr>
              <a:t>‘[</a:t>
            </a:r>
            <a:r>
              <a:rPr lang="en-GB" sz="1800" b="1" dirty="0">
                <a:solidFill>
                  <a:schemeClr val="tx1">
                    <a:lumMod val="50000"/>
                    <a:lumOff val="50000"/>
                  </a:schemeClr>
                </a:solidFill>
                <a:latin typeface="Miriam Fixed" panose="020B0509050101010101" pitchFamily="49" charset="-79"/>
                <a:cs typeface="Miriam Fixed" panose="020B0509050101010101" pitchFamily="49" charset="-79"/>
              </a:rPr>
              <a:t>key, time, n] = </a:t>
            </a:r>
            <a:r>
              <a:rPr lang="en-GB" sz="1800" b="1" dirty="0" err="1" smtClean="0">
                <a:solidFill>
                  <a:schemeClr val="tx1">
                    <a:lumMod val="50000"/>
                    <a:lumOff val="50000"/>
                  </a:schemeClr>
                </a:solidFill>
                <a:latin typeface="Miriam Fixed" panose="020B0509050101010101" pitchFamily="49" charset="-79"/>
                <a:cs typeface="Miriam Fixed" panose="020B0509050101010101" pitchFamily="49" charset="-79"/>
              </a:rPr>
              <a:t>waitkeydown</a:t>
            </a:r>
            <a:r>
              <a:rPr lang="en-GB" sz="1800" b="1" dirty="0" smtClean="0">
                <a:solidFill>
                  <a:schemeClr val="tx1">
                    <a:lumMod val="50000"/>
                    <a:lumOff val="50000"/>
                  </a:schemeClr>
                </a:solidFill>
                <a:latin typeface="Miriam Fixed" panose="020B0509050101010101" pitchFamily="49" charset="-79"/>
                <a:cs typeface="Miriam Fixed" panose="020B0509050101010101" pitchFamily="49" charset="-79"/>
              </a:rPr>
              <a:t>(</a:t>
            </a:r>
            <a:r>
              <a:rPr lang="en-GB" sz="1800" b="1" dirty="0" err="1" smtClean="0">
                <a:solidFill>
                  <a:schemeClr val="tx1">
                    <a:lumMod val="50000"/>
                    <a:lumOff val="50000"/>
                  </a:schemeClr>
                </a:solidFill>
                <a:latin typeface="Miriam Fixed" panose="020B0509050101010101" pitchFamily="49" charset="-79"/>
                <a:cs typeface="Miriam Fixed" panose="020B0509050101010101" pitchFamily="49" charset="-79"/>
              </a:rPr>
              <a:t>dur</a:t>
            </a:r>
            <a:r>
              <a:rPr lang="en-GB" sz="1800" b="1" dirty="0" smtClean="0">
                <a:solidFill>
                  <a:schemeClr val="tx1">
                    <a:lumMod val="50000"/>
                    <a:lumOff val="50000"/>
                  </a:schemeClr>
                </a:solidFill>
                <a:latin typeface="Miriam Fixed" panose="020B0509050101010101" pitchFamily="49" charset="-79"/>
                <a:cs typeface="Miriam Fixed" panose="020B0509050101010101" pitchFamily="49" charset="-79"/>
              </a:rPr>
              <a:t>, key)’ </a:t>
            </a:r>
            <a:r>
              <a:rPr lang="en-GB" sz="2000" b="1" dirty="0" smtClean="0">
                <a:solidFill>
                  <a:schemeClr val="tx1">
                    <a:lumMod val="50000"/>
                    <a:lumOff val="50000"/>
                  </a:schemeClr>
                </a:solidFill>
              </a:rPr>
              <a:t>– waits for keypress until specified length of time</a:t>
            </a:r>
          </a:p>
          <a:p>
            <a:pPr lvl="1"/>
            <a:r>
              <a:rPr lang="en-GB" sz="2000" b="1" dirty="0" smtClean="0">
                <a:solidFill>
                  <a:schemeClr val="tx1">
                    <a:lumMod val="50000"/>
                    <a:lumOff val="50000"/>
                  </a:schemeClr>
                </a:solidFill>
              </a:rPr>
              <a:t>Also: </a:t>
            </a:r>
            <a:r>
              <a:rPr lang="en-GB" sz="1800" b="1" dirty="0" smtClean="0">
                <a:solidFill>
                  <a:schemeClr val="tx1">
                    <a:lumMod val="50000"/>
                    <a:lumOff val="50000"/>
                  </a:schemeClr>
                </a:solidFill>
                <a:latin typeface="Miriam Fixed" panose="020B0509050101010101" pitchFamily="49" charset="-79"/>
                <a:cs typeface="Miriam Fixed" panose="020B0509050101010101" pitchFamily="49" charset="-79"/>
              </a:rPr>
              <a:t>‘</a:t>
            </a:r>
            <a:r>
              <a:rPr lang="en-GB" sz="1800" b="1" dirty="0" err="1" smtClean="0">
                <a:solidFill>
                  <a:schemeClr val="tx1">
                    <a:lumMod val="50000"/>
                    <a:lumOff val="50000"/>
                  </a:schemeClr>
                </a:solidFill>
                <a:latin typeface="Miriam Fixed" panose="020B0509050101010101" pitchFamily="49" charset="-79"/>
                <a:cs typeface="Miriam Fixed" panose="020B0509050101010101" pitchFamily="49" charset="-79"/>
              </a:rPr>
              <a:t>getkeyup</a:t>
            </a:r>
            <a:r>
              <a:rPr lang="en-GB" sz="1800" b="1" dirty="0" smtClean="0">
                <a:solidFill>
                  <a:schemeClr val="tx1">
                    <a:lumMod val="50000"/>
                    <a:lumOff val="50000"/>
                  </a:schemeClr>
                </a:solidFill>
                <a:latin typeface="Miriam Fixed" panose="020B0509050101010101" pitchFamily="49" charset="-79"/>
                <a:cs typeface="Miriam Fixed" panose="020B0509050101010101" pitchFamily="49" charset="-79"/>
              </a:rPr>
              <a:t>’ ‘</a:t>
            </a:r>
            <a:r>
              <a:rPr lang="en-GB" sz="1800" b="1" dirty="0" err="1" smtClean="0">
                <a:solidFill>
                  <a:schemeClr val="tx1">
                    <a:lumMod val="50000"/>
                    <a:lumOff val="50000"/>
                  </a:schemeClr>
                </a:solidFill>
                <a:latin typeface="Miriam Fixed" panose="020B0509050101010101" pitchFamily="49" charset="-79"/>
                <a:cs typeface="Miriam Fixed" panose="020B0509050101010101" pitchFamily="49" charset="-79"/>
              </a:rPr>
              <a:t>waitkeyup</a:t>
            </a:r>
            <a:r>
              <a:rPr lang="en-GB" sz="1800" b="1" dirty="0" smtClean="0">
                <a:solidFill>
                  <a:schemeClr val="tx1">
                    <a:lumMod val="50000"/>
                    <a:lumOff val="50000"/>
                  </a:schemeClr>
                </a:solidFill>
                <a:latin typeface="Miriam Fixed" panose="020B0509050101010101" pitchFamily="49" charset="-79"/>
                <a:cs typeface="Miriam Fixed" panose="020B0509050101010101" pitchFamily="49" charset="-79"/>
              </a:rPr>
              <a:t>’ </a:t>
            </a:r>
            <a:r>
              <a:rPr lang="en-GB" sz="2000" b="1" dirty="0" smtClean="0">
                <a:solidFill>
                  <a:schemeClr val="tx1">
                    <a:lumMod val="50000"/>
                    <a:lumOff val="50000"/>
                  </a:schemeClr>
                </a:solidFill>
              </a:rPr>
              <a:t>(i.e., when they release the key rather than pressed it)</a:t>
            </a:r>
            <a:r>
              <a:rPr lang="en-GB" sz="2000" b="1" dirty="0">
                <a:solidFill>
                  <a:schemeClr val="tx1">
                    <a:lumMod val="50000"/>
                    <a:lumOff val="50000"/>
                  </a:schemeClr>
                </a:solidFill>
              </a:rPr>
              <a:t>.</a:t>
            </a:r>
            <a:endParaRPr lang="en-GB" sz="2000" b="1" dirty="0" smtClean="0">
              <a:solidFill>
                <a:schemeClr val="tx1">
                  <a:lumMod val="50000"/>
                  <a:lumOff val="50000"/>
                </a:schemeClr>
              </a:solidFill>
            </a:endParaRPr>
          </a:p>
        </p:txBody>
      </p:sp>
    </p:spTree>
    <p:extLst>
      <p:ext uri="{BB962C8B-B14F-4D97-AF65-F5344CB8AC3E}">
        <p14:creationId xmlns:p14="http://schemas.microsoft.com/office/powerpoint/2010/main" val="1955787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Working out RTs and logging data</a:t>
            </a:r>
            <a:endParaRPr lang="en-GB" b="1" dirty="0"/>
          </a:p>
        </p:txBody>
      </p:sp>
      <p:sp>
        <p:nvSpPr>
          <p:cNvPr id="3" name="Content Placeholder 2"/>
          <p:cNvSpPr>
            <a:spLocks noGrp="1"/>
          </p:cNvSpPr>
          <p:nvPr>
            <p:ph idx="1"/>
          </p:nvPr>
        </p:nvSpPr>
        <p:spPr/>
        <p:txBody>
          <a:bodyPr>
            <a:normAutofit/>
          </a:bodyPr>
          <a:lstStyle/>
          <a:p>
            <a:endParaRPr lang="en-GB" sz="2200" b="1" dirty="0" smtClean="0"/>
          </a:p>
          <a:p>
            <a:r>
              <a:rPr lang="en-GB" sz="2400" b="1" dirty="0" smtClean="0"/>
              <a:t>To calculate Reaction Times:  </a:t>
            </a:r>
          </a:p>
          <a:p>
            <a:pPr marL="0" indent="0">
              <a:buNone/>
            </a:pPr>
            <a:r>
              <a:rPr lang="en-GB" sz="2400" b="1" dirty="0"/>
              <a:t> </a:t>
            </a:r>
            <a:r>
              <a:rPr lang="en-GB" sz="2400" b="1" dirty="0" smtClean="0"/>
              <a:t>       -  The time they responded (i.e. t(1)) minus the time the </a:t>
            </a:r>
          </a:p>
          <a:p>
            <a:pPr marL="0" indent="0">
              <a:buNone/>
            </a:pPr>
            <a:r>
              <a:rPr lang="en-GB" sz="2400" b="1" dirty="0" smtClean="0"/>
              <a:t>           image  was presented (i.e. </a:t>
            </a:r>
            <a:r>
              <a:rPr lang="en-GB" sz="2400" b="1" dirty="0" err="1" smtClean="0"/>
              <a:t>stimonset</a:t>
            </a:r>
            <a:r>
              <a:rPr lang="en-GB" sz="2400" b="1" dirty="0" smtClean="0"/>
              <a:t>).</a:t>
            </a:r>
          </a:p>
          <a:p>
            <a:pPr marL="0" indent="0">
              <a:buNone/>
            </a:pPr>
            <a:r>
              <a:rPr lang="en-GB" sz="2400" b="1" dirty="0"/>
              <a:t> </a:t>
            </a:r>
            <a:r>
              <a:rPr lang="en-GB" sz="2400" b="1" dirty="0" smtClean="0"/>
              <a:t>           </a:t>
            </a:r>
            <a:r>
              <a:rPr lang="en-GB" sz="2000" dirty="0" err="1" smtClean="0">
                <a:latin typeface="Miriam Fixed" panose="020B0509050101010101" pitchFamily="49" charset="-79"/>
                <a:cs typeface="Miriam Fixed" panose="020B0509050101010101" pitchFamily="49" charset="-79"/>
              </a:rPr>
              <a:t>rt</a:t>
            </a:r>
            <a:r>
              <a:rPr lang="en-GB" sz="2000" dirty="0" smtClean="0">
                <a:latin typeface="Miriam Fixed" panose="020B0509050101010101" pitchFamily="49" charset="-79"/>
                <a:cs typeface="Miriam Fixed" panose="020B0509050101010101" pitchFamily="49" charset="-79"/>
              </a:rPr>
              <a:t>= t(1</a:t>
            </a:r>
            <a:r>
              <a:rPr lang="en-GB" sz="2000" dirty="0">
                <a:latin typeface="Miriam Fixed" panose="020B0509050101010101" pitchFamily="49" charset="-79"/>
                <a:cs typeface="Miriam Fixed" panose="020B0509050101010101" pitchFamily="49" charset="-79"/>
              </a:rPr>
              <a:t>)-</a:t>
            </a:r>
            <a:r>
              <a:rPr lang="en-GB" sz="2000" dirty="0" err="1" smtClean="0">
                <a:latin typeface="Miriam Fixed" panose="020B0509050101010101" pitchFamily="49" charset="-79"/>
                <a:cs typeface="Miriam Fixed" panose="020B0509050101010101" pitchFamily="49" charset="-79"/>
              </a:rPr>
              <a:t>stimonset</a:t>
            </a:r>
            <a:r>
              <a:rPr lang="en-GB" sz="2000" dirty="0" smtClean="0">
                <a:latin typeface="Miriam Fixed" panose="020B0509050101010101" pitchFamily="49" charset="-79"/>
                <a:cs typeface="Miriam Fixed" panose="020B0509050101010101" pitchFamily="49" charset="-79"/>
              </a:rPr>
              <a:t>;</a:t>
            </a:r>
            <a:endParaRPr lang="en-GB" sz="2000" dirty="0">
              <a:latin typeface="Miriam Fixed" panose="020B0509050101010101" pitchFamily="49" charset="-79"/>
              <a:cs typeface="Miriam Fixed" panose="020B0509050101010101" pitchFamily="49" charset="-79"/>
            </a:endParaRPr>
          </a:p>
          <a:p>
            <a:pPr marL="0" indent="0">
              <a:buNone/>
            </a:pPr>
            <a:r>
              <a:rPr lang="en-GB" sz="2400" b="1" dirty="0" smtClean="0"/>
              <a:t>           </a:t>
            </a:r>
            <a:endParaRPr lang="en-GB" sz="2400" b="1" dirty="0"/>
          </a:p>
          <a:p>
            <a:r>
              <a:rPr lang="en-GB" sz="2400" b="1" dirty="0" smtClean="0"/>
              <a:t>Logging </a:t>
            </a:r>
            <a:r>
              <a:rPr lang="en-GB" sz="2400" b="1" dirty="0"/>
              <a:t>responses in the results </a:t>
            </a:r>
            <a:r>
              <a:rPr lang="en-GB" sz="2400" b="1" dirty="0" smtClean="0"/>
              <a:t>structure:</a:t>
            </a:r>
            <a:endParaRPr lang="en-GB" sz="2400" b="1" dirty="0"/>
          </a:p>
          <a:p>
            <a:pPr marL="457200" lvl="1" indent="0">
              <a:buNone/>
            </a:pPr>
            <a:r>
              <a:rPr lang="en-GB" sz="2000" dirty="0" err="1" smtClean="0">
                <a:latin typeface="Miriam Fixed" panose="020B0509050101010101" pitchFamily="49" charset="-79"/>
                <a:cs typeface="Miriam Fixed" panose="020B0509050101010101" pitchFamily="49" charset="-79"/>
              </a:rPr>
              <a:t>results.image</a:t>
            </a:r>
            <a:r>
              <a:rPr lang="en-GB" sz="2000" dirty="0" smtClean="0">
                <a:latin typeface="Miriam Fixed" panose="020B0509050101010101" pitchFamily="49" charset="-79"/>
                <a:cs typeface="Miriam Fixed" panose="020B0509050101010101" pitchFamily="49" charset="-79"/>
              </a:rPr>
              <a:t>(trial,2)=</a:t>
            </a:r>
            <a:r>
              <a:rPr lang="en-GB" sz="2000" dirty="0" err="1" smtClean="0">
                <a:latin typeface="Miriam Fixed" panose="020B0509050101010101" pitchFamily="49" charset="-79"/>
                <a:cs typeface="Miriam Fixed" panose="020B0509050101010101" pitchFamily="49" charset="-79"/>
              </a:rPr>
              <a:t>p.randstim</a:t>
            </a:r>
            <a:r>
              <a:rPr lang="en-GB" sz="2000" dirty="0" smtClean="0">
                <a:latin typeface="Miriam Fixed" panose="020B0509050101010101" pitchFamily="49" charset="-79"/>
                <a:cs typeface="Miriam Fixed" panose="020B0509050101010101" pitchFamily="49" charset="-79"/>
              </a:rPr>
              <a:t>(trial,2); </a:t>
            </a:r>
            <a:r>
              <a:rPr lang="en-GB" sz="2000" dirty="0" smtClean="0">
                <a:solidFill>
                  <a:schemeClr val="accent3"/>
                </a:solidFill>
                <a:latin typeface="Miriam Fixed" panose="020B0509050101010101" pitchFamily="49" charset="-79"/>
                <a:cs typeface="Miriam Fixed" panose="020B0509050101010101" pitchFamily="49" charset="-79"/>
              </a:rPr>
              <a:t>% image type</a:t>
            </a:r>
            <a:endParaRPr lang="en-GB" sz="2000" dirty="0">
              <a:solidFill>
                <a:schemeClr val="accent3"/>
              </a:solidFill>
              <a:latin typeface="Miriam Fixed" panose="020B0509050101010101" pitchFamily="49" charset="-79"/>
              <a:cs typeface="Miriam Fixed" panose="020B0509050101010101" pitchFamily="49" charset="-79"/>
            </a:endParaRPr>
          </a:p>
          <a:p>
            <a:pPr marL="457200" lvl="1" indent="0">
              <a:buNone/>
            </a:pPr>
            <a:r>
              <a:rPr lang="en-GB" sz="2000" dirty="0" err="1" smtClean="0">
                <a:latin typeface="Miriam Fixed" panose="020B0509050101010101" pitchFamily="49" charset="-79"/>
                <a:cs typeface="Miriam Fixed" panose="020B0509050101010101" pitchFamily="49" charset="-79"/>
              </a:rPr>
              <a:t>results.resp</a:t>
            </a:r>
            <a:r>
              <a:rPr lang="en-GB" sz="2000" dirty="0" smtClean="0">
                <a:latin typeface="Miriam Fixed" panose="020B0509050101010101" pitchFamily="49" charset="-79"/>
                <a:cs typeface="Miriam Fixed" panose="020B0509050101010101" pitchFamily="49" charset="-79"/>
              </a:rPr>
              <a:t>(trial,1</a:t>
            </a:r>
            <a:r>
              <a:rPr lang="en-GB" sz="2000" dirty="0">
                <a:latin typeface="Miriam Fixed" panose="020B0509050101010101" pitchFamily="49" charset="-79"/>
                <a:cs typeface="Miriam Fixed" panose="020B0509050101010101" pitchFamily="49" charset="-79"/>
              </a:rPr>
              <a:t>) </a:t>
            </a:r>
            <a:r>
              <a:rPr lang="en-GB" sz="2000" dirty="0" smtClean="0">
                <a:latin typeface="Miriam Fixed" panose="020B0509050101010101" pitchFamily="49" charset="-79"/>
                <a:cs typeface="Miriam Fixed" panose="020B0509050101010101" pitchFamily="49" charset="-79"/>
              </a:rPr>
              <a:t>=key(1);</a:t>
            </a:r>
            <a:r>
              <a:rPr lang="en-GB" sz="2000" dirty="0" smtClean="0">
                <a:solidFill>
                  <a:schemeClr val="accent3"/>
                </a:solidFill>
                <a:latin typeface="Miriam Fixed" panose="020B0509050101010101" pitchFamily="49" charset="-79"/>
                <a:cs typeface="Miriam Fixed" panose="020B0509050101010101" pitchFamily="49" charset="-79"/>
              </a:rPr>
              <a:t> % key pressed</a:t>
            </a:r>
            <a:endParaRPr lang="en-GB" sz="2000" dirty="0">
              <a:solidFill>
                <a:schemeClr val="accent3"/>
              </a:solidFill>
              <a:latin typeface="Miriam Fixed" panose="020B0509050101010101" pitchFamily="49" charset="-79"/>
              <a:cs typeface="Miriam Fixed" panose="020B0509050101010101" pitchFamily="49" charset="-79"/>
            </a:endParaRPr>
          </a:p>
          <a:p>
            <a:pPr marL="457200" lvl="1" indent="0">
              <a:buNone/>
            </a:pPr>
            <a:r>
              <a:rPr lang="en-GB" sz="2000" dirty="0" err="1" smtClean="0">
                <a:latin typeface="Miriam Fixed" panose="020B0509050101010101" pitchFamily="49" charset="-79"/>
                <a:cs typeface="Miriam Fixed" panose="020B0509050101010101" pitchFamily="49" charset="-79"/>
              </a:rPr>
              <a:t>results.rt</a:t>
            </a:r>
            <a:r>
              <a:rPr lang="en-GB" sz="2000" dirty="0" smtClean="0">
                <a:latin typeface="Miriam Fixed" panose="020B0509050101010101" pitchFamily="49" charset="-79"/>
                <a:cs typeface="Miriam Fixed" panose="020B0509050101010101" pitchFamily="49" charset="-79"/>
              </a:rPr>
              <a:t>(trial,2</a:t>
            </a:r>
            <a:r>
              <a:rPr lang="en-GB" sz="2000" dirty="0">
                <a:latin typeface="Miriam Fixed" panose="020B0509050101010101" pitchFamily="49" charset="-79"/>
                <a:cs typeface="Miriam Fixed" panose="020B0509050101010101" pitchFamily="49" charset="-79"/>
              </a:rPr>
              <a:t>) = </a:t>
            </a:r>
            <a:r>
              <a:rPr lang="en-GB" sz="2000" dirty="0" err="1" smtClean="0">
                <a:latin typeface="Miriam Fixed" panose="020B0509050101010101" pitchFamily="49" charset="-79"/>
                <a:cs typeface="Miriam Fixed" panose="020B0509050101010101" pitchFamily="49" charset="-79"/>
              </a:rPr>
              <a:t>rt</a:t>
            </a:r>
            <a:r>
              <a:rPr lang="en-GB" sz="2000" dirty="0" smtClean="0">
                <a:latin typeface="Miriam Fixed" panose="020B0509050101010101" pitchFamily="49" charset="-79"/>
                <a:cs typeface="Miriam Fixed" panose="020B0509050101010101" pitchFamily="49" charset="-79"/>
              </a:rPr>
              <a:t>; </a:t>
            </a:r>
            <a:r>
              <a:rPr lang="en-GB" sz="2000" dirty="0" smtClean="0">
                <a:solidFill>
                  <a:schemeClr val="accent3"/>
                </a:solidFill>
                <a:latin typeface="Miriam Fixed" panose="020B0509050101010101" pitchFamily="49" charset="-79"/>
                <a:cs typeface="Miriam Fixed" panose="020B0509050101010101" pitchFamily="49" charset="-79"/>
              </a:rPr>
              <a:t>% reaction time</a:t>
            </a:r>
            <a:endParaRPr lang="en-GB" sz="2000" dirty="0">
              <a:solidFill>
                <a:schemeClr val="accent3"/>
              </a:solidFill>
              <a:latin typeface="Miriam Fixed" panose="020B0509050101010101" pitchFamily="49" charset="-79"/>
              <a:cs typeface="Miriam Fixed" panose="020B0509050101010101" pitchFamily="49" charset="-79"/>
            </a:endParaRPr>
          </a:p>
          <a:p>
            <a:endParaRPr lang="en-GB" dirty="0"/>
          </a:p>
        </p:txBody>
      </p:sp>
    </p:spTree>
    <p:extLst>
      <p:ext uri="{BB962C8B-B14F-4D97-AF65-F5344CB8AC3E}">
        <p14:creationId xmlns:p14="http://schemas.microsoft.com/office/powerpoint/2010/main" val="569973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878" y="2999479"/>
            <a:ext cx="7284689" cy="864096"/>
          </a:xfrm>
        </p:spPr>
        <p:txBody>
          <a:bodyPr>
            <a:normAutofit fontScale="90000"/>
          </a:bodyPr>
          <a:lstStyle/>
          <a:p>
            <a:r>
              <a:rPr lang="en-GB" dirty="0" smtClean="0"/>
              <a:t>Example </a:t>
            </a:r>
            <a:r>
              <a:rPr lang="en-GB" dirty="0"/>
              <a:t>7</a:t>
            </a:r>
            <a:r>
              <a:rPr lang="en-GB" dirty="0" smtClean="0"/>
              <a:t>: keypresses, reaction times etc.</a:t>
            </a:r>
            <a:endParaRPr lang="en-GB" dirty="0"/>
          </a:p>
        </p:txBody>
      </p:sp>
    </p:spTree>
    <p:extLst>
      <p:ext uri="{BB962C8B-B14F-4D97-AF65-F5344CB8AC3E}">
        <p14:creationId xmlns:p14="http://schemas.microsoft.com/office/powerpoint/2010/main" val="1821292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4" y="0"/>
            <a:ext cx="7685856" cy="875134"/>
          </a:xfrm>
        </p:spPr>
        <p:txBody>
          <a:bodyPr>
            <a:noAutofit/>
          </a:bodyPr>
          <a:lstStyle/>
          <a:p>
            <a:pPr marL="514350" indent="-514350"/>
            <a:r>
              <a:rPr lang="en-GB" sz="2800" b="1" dirty="0"/>
              <a:t>Making presentation contingent on key-presses</a:t>
            </a:r>
          </a:p>
        </p:txBody>
      </p:sp>
      <p:sp>
        <p:nvSpPr>
          <p:cNvPr id="3" name="Content Placeholder 2"/>
          <p:cNvSpPr>
            <a:spLocks noGrp="1"/>
          </p:cNvSpPr>
          <p:nvPr>
            <p:ph idx="1"/>
          </p:nvPr>
        </p:nvSpPr>
        <p:spPr/>
        <p:txBody>
          <a:bodyPr>
            <a:normAutofit lnSpcReduction="10000"/>
          </a:bodyPr>
          <a:lstStyle/>
          <a:p>
            <a:r>
              <a:rPr lang="en-GB" sz="2200" b="1" dirty="0" smtClean="0"/>
              <a:t>What if you only want to present a stimulus if the participant presses a specific button? e.g. to present feedback on performance.</a:t>
            </a:r>
          </a:p>
          <a:p>
            <a:pPr marL="0" indent="0">
              <a:buNone/>
            </a:pPr>
            <a:r>
              <a:rPr lang="en-GB" sz="2200" b="1" dirty="0" smtClean="0"/>
              <a:t>          </a:t>
            </a:r>
            <a:r>
              <a:rPr lang="en-GB" sz="2000" dirty="0" smtClean="0">
                <a:latin typeface="Miriam Fixed" panose="020B0509050101010101" pitchFamily="49" charset="-79"/>
                <a:cs typeface="Miriam Fixed" panose="020B0509050101010101" pitchFamily="49" charset="-79"/>
              </a:rPr>
              <a:t>map=</a:t>
            </a:r>
            <a:r>
              <a:rPr lang="en-GB" sz="2000" dirty="0" err="1" smtClean="0">
                <a:latin typeface="Miriam Fixed" panose="020B0509050101010101" pitchFamily="49" charset="-79"/>
                <a:cs typeface="Miriam Fixed" panose="020B0509050101010101" pitchFamily="49" charset="-79"/>
              </a:rPr>
              <a:t>getkeymap</a:t>
            </a:r>
            <a:r>
              <a:rPr lang="en-GB" sz="2000" dirty="0" smtClean="0">
                <a:latin typeface="Miriam Fixed" panose="020B0509050101010101" pitchFamily="49" charset="-79"/>
                <a:cs typeface="Miriam Fixed" panose="020B0509050101010101" pitchFamily="49" charset="-79"/>
              </a:rPr>
              <a:t>;</a:t>
            </a:r>
            <a:r>
              <a:rPr lang="en-GB" sz="2000" b="1" dirty="0" smtClean="0">
                <a:latin typeface="Miriam Fixed" panose="020B0509050101010101" pitchFamily="49" charset="-79"/>
                <a:cs typeface="Miriam Fixed" panose="020B0509050101010101" pitchFamily="49" charset="-79"/>
              </a:rPr>
              <a:t> </a:t>
            </a:r>
            <a:r>
              <a:rPr lang="en-GB" sz="2000" dirty="0" smtClean="0">
                <a:solidFill>
                  <a:schemeClr val="accent3"/>
                </a:solidFill>
                <a:latin typeface="Miriam Fixed" panose="020B0509050101010101" pitchFamily="49" charset="-79"/>
                <a:cs typeface="Miriam Fixed" panose="020B0509050101010101" pitchFamily="49" charset="-79"/>
              </a:rPr>
              <a:t>% saves all the key IDs to a</a:t>
            </a:r>
          </a:p>
          <a:p>
            <a:pPr marL="0" indent="0">
              <a:buNone/>
            </a:pPr>
            <a:r>
              <a:rPr lang="en-GB" sz="2000" dirty="0" smtClean="0">
                <a:solidFill>
                  <a:schemeClr val="accent3"/>
                </a:solidFill>
                <a:latin typeface="Miriam Fixed" panose="020B0509050101010101" pitchFamily="49" charset="-79"/>
                <a:cs typeface="Miriam Fixed" panose="020B0509050101010101" pitchFamily="49" charset="-79"/>
              </a:rPr>
              <a:t>                    variable called map</a:t>
            </a:r>
          </a:p>
          <a:p>
            <a:endParaRPr lang="en-GB" sz="2200" b="1" dirty="0"/>
          </a:p>
          <a:p>
            <a:r>
              <a:rPr lang="en-GB" sz="2200" b="1" dirty="0" smtClean="0"/>
              <a:t>Use if/</a:t>
            </a:r>
            <a:r>
              <a:rPr lang="en-GB" sz="2200" b="1" dirty="0" err="1" smtClean="0"/>
              <a:t>elseif</a:t>
            </a:r>
            <a:r>
              <a:rPr lang="en-GB" sz="2200" b="1" dirty="0" smtClean="0"/>
              <a:t> to control what stimuli you show dependent on </a:t>
            </a:r>
            <a:r>
              <a:rPr lang="en-GB" sz="2200" b="1" dirty="0" err="1" smtClean="0"/>
              <a:t>keyIDs</a:t>
            </a:r>
            <a:r>
              <a:rPr lang="en-GB" sz="2200" b="1" dirty="0" smtClean="0"/>
              <a:t>. i.e. to give feedback on performance</a:t>
            </a:r>
            <a:endParaRPr lang="en-GB" sz="2200" b="1" dirty="0"/>
          </a:p>
          <a:p>
            <a:r>
              <a:rPr lang="en-GB" sz="2200" b="1" dirty="0" smtClean="0"/>
              <a:t>e.g.:</a:t>
            </a:r>
          </a:p>
          <a:p>
            <a:pPr marL="457200" lvl="1" indent="0">
              <a:buNone/>
            </a:pPr>
            <a:r>
              <a:rPr lang="en-GB" sz="1800" b="1" dirty="0">
                <a:latin typeface="Miriam Fixed" panose="020B0509050101010101" pitchFamily="49" charset="-79"/>
                <a:cs typeface="Miriam Fixed" panose="020B0509050101010101" pitchFamily="49" charset="-79"/>
              </a:rPr>
              <a:t>	</a:t>
            </a:r>
            <a:r>
              <a:rPr lang="en-GB" sz="1800" dirty="0" smtClean="0">
                <a:solidFill>
                  <a:srgbClr val="0000FF"/>
                </a:solidFill>
                <a:latin typeface="Miriam Fixed" panose="020B0509050101010101" pitchFamily="49" charset="-79"/>
                <a:cs typeface="Miriam Fixed" panose="020B0509050101010101" pitchFamily="49" charset="-79"/>
              </a:rPr>
              <a:t>if</a:t>
            </a:r>
            <a:r>
              <a:rPr lang="en-GB" sz="1800" dirty="0" smtClean="0">
                <a:latin typeface="Miriam Fixed" panose="020B0509050101010101" pitchFamily="49" charset="-79"/>
                <a:cs typeface="Miriam Fixed" panose="020B0509050101010101" pitchFamily="49" charset="-79"/>
              </a:rPr>
              <a:t> key(1) = 2; 	</a:t>
            </a:r>
            <a:r>
              <a:rPr lang="en-GB" sz="1800" dirty="0" smtClean="0">
                <a:solidFill>
                  <a:schemeClr val="accent3"/>
                </a:solidFill>
                <a:latin typeface="Miriam Fixed" panose="020B0509050101010101" pitchFamily="49" charset="-79"/>
                <a:cs typeface="Miriam Fixed" panose="020B0509050101010101" pitchFamily="49" charset="-79"/>
              </a:rPr>
              <a:t>% </a:t>
            </a:r>
            <a:r>
              <a:rPr lang="en-GB" sz="1800" dirty="0" err="1" smtClean="0">
                <a:solidFill>
                  <a:schemeClr val="accent3"/>
                </a:solidFill>
                <a:latin typeface="Miriam Fixed" panose="020B0509050101010101" pitchFamily="49" charset="-79"/>
                <a:cs typeface="Miriam Fixed" panose="020B0509050101010101" pitchFamily="49" charset="-79"/>
              </a:rPr>
              <a:t>keyID</a:t>
            </a:r>
            <a:r>
              <a:rPr lang="en-GB" sz="1800" dirty="0" smtClean="0">
                <a:solidFill>
                  <a:schemeClr val="accent3"/>
                </a:solidFill>
                <a:latin typeface="Miriam Fixed" panose="020B0509050101010101" pitchFamily="49" charset="-79"/>
                <a:cs typeface="Miriam Fixed" panose="020B0509050101010101" pitchFamily="49" charset="-79"/>
              </a:rPr>
              <a:t> for ‘b’ key in Cogent</a:t>
            </a:r>
          </a:p>
          <a:p>
            <a:pPr marL="457200" lvl="1" indent="0">
              <a:buNone/>
            </a:pPr>
            <a:r>
              <a:rPr lang="en-GB" sz="1800" dirty="0">
                <a:latin typeface="Miriam Fixed" panose="020B0509050101010101" pitchFamily="49" charset="-79"/>
                <a:cs typeface="Miriam Fixed" panose="020B0509050101010101" pitchFamily="49" charset="-79"/>
              </a:rPr>
              <a:t>		</a:t>
            </a:r>
            <a:r>
              <a:rPr lang="en-GB" sz="1800" dirty="0" smtClean="0">
                <a:latin typeface="Miriam Fixed" panose="020B0509050101010101" pitchFamily="49" charset="-79"/>
                <a:cs typeface="Miriam Fixed" panose="020B0509050101010101" pitchFamily="49" charset="-79"/>
              </a:rPr>
              <a:t>DO SOMETHING</a:t>
            </a:r>
          </a:p>
          <a:p>
            <a:pPr marL="457200" lvl="1" indent="0">
              <a:buNone/>
            </a:pPr>
            <a:r>
              <a:rPr lang="en-GB" sz="1800" dirty="0" smtClean="0">
                <a:latin typeface="Miriam Fixed" panose="020B0509050101010101" pitchFamily="49" charset="-79"/>
                <a:cs typeface="Miriam Fixed" panose="020B0509050101010101" pitchFamily="49" charset="-79"/>
              </a:rPr>
              <a:t>	</a:t>
            </a:r>
            <a:r>
              <a:rPr lang="en-GB" sz="1800" dirty="0" err="1" smtClean="0">
                <a:solidFill>
                  <a:srgbClr val="0000FF"/>
                </a:solidFill>
                <a:latin typeface="Miriam Fixed" panose="020B0509050101010101" pitchFamily="49" charset="-79"/>
                <a:cs typeface="Miriam Fixed" panose="020B0509050101010101" pitchFamily="49" charset="-79"/>
              </a:rPr>
              <a:t>elseif</a:t>
            </a:r>
            <a:r>
              <a:rPr lang="en-GB" sz="1800" dirty="0" smtClean="0">
                <a:latin typeface="Miriam Fixed" panose="020B0509050101010101" pitchFamily="49" charset="-79"/>
                <a:cs typeface="Miriam Fixed" panose="020B0509050101010101" pitchFamily="49" charset="-79"/>
              </a:rPr>
              <a:t> key(1) = 20     </a:t>
            </a:r>
            <a:r>
              <a:rPr lang="en-GB" sz="1800" dirty="0">
                <a:solidFill>
                  <a:schemeClr val="accent3"/>
                </a:solidFill>
                <a:latin typeface="Miriam Fixed" panose="020B0509050101010101" pitchFamily="49" charset="-79"/>
                <a:cs typeface="Miriam Fixed" panose="020B0509050101010101" pitchFamily="49" charset="-79"/>
              </a:rPr>
              <a:t>% </a:t>
            </a:r>
            <a:r>
              <a:rPr lang="en-GB" sz="1800" dirty="0" err="1">
                <a:solidFill>
                  <a:schemeClr val="accent3"/>
                </a:solidFill>
                <a:latin typeface="Miriam Fixed" panose="020B0509050101010101" pitchFamily="49" charset="-79"/>
                <a:cs typeface="Miriam Fixed" panose="020B0509050101010101" pitchFamily="49" charset="-79"/>
              </a:rPr>
              <a:t>keyID</a:t>
            </a:r>
            <a:r>
              <a:rPr lang="en-GB" sz="1800" dirty="0">
                <a:solidFill>
                  <a:schemeClr val="accent3"/>
                </a:solidFill>
                <a:latin typeface="Miriam Fixed" panose="020B0509050101010101" pitchFamily="49" charset="-79"/>
                <a:cs typeface="Miriam Fixed" panose="020B0509050101010101" pitchFamily="49" charset="-79"/>
              </a:rPr>
              <a:t> for </a:t>
            </a:r>
            <a:r>
              <a:rPr lang="en-GB" sz="1800" dirty="0" smtClean="0">
                <a:solidFill>
                  <a:schemeClr val="accent3"/>
                </a:solidFill>
                <a:latin typeface="Miriam Fixed" panose="020B0509050101010101" pitchFamily="49" charset="-79"/>
                <a:cs typeface="Miriam Fixed" panose="020B0509050101010101" pitchFamily="49" charset="-79"/>
              </a:rPr>
              <a:t>‘t’ </a:t>
            </a:r>
            <a:r>
              <a:rPr lang="en-GB" sz="1800" dirty="0">
                <a:solidFill>
                  <a:schemeClr val="accent3"/>
                </a:solidFill>
                <a:latin typeface="Miriam Fixed" panose="020B0509050101010101" pitchFamily="49" charset="-79"/>
                <a:cs typeface="Miriam Fixed" panose="020B0509050101010101" pitchFamily="49" charset="-79"/>
              </a:rPr>
              <a:t>key in Cogent</a:t>
            </a:r>
            <a:endParaRPr lang="en-GB" sz="1800" dirty="0" smtClean="0">
              <a:latin typeface="Miriam Fixed" panose="020B0509050101010101" pitchFamily="49" charset="-79"/>
              <a:cs typeface="Miriam Fixed" panose="020B0509050101010101" pitchFamily="49" charset="-79"/>
            </a:endParaRPr>
          </a:p>
          <a:p>
            <a:pPr marL="457200" lvl="1" indent="0">
              <a:buNone/>
            </a:pPr>
            <a:r>
              <a:rPr lang="en-GB" sz="1800" dirty="0">
                <a:latin typeface="Miriam Fixed" panose="020B0509050101010101" pitchFamily="49" charset="-79"/>
                <a:cs typeface="Miriam Fixed" panose="020B0509050101010101" pitchFamily="49" charset="-79"/>
              </a:rPr>
              <a:t>	</a:t>
            </a:r>
            <a:r>
              <a:rPr lang="en-GB" sz="1800" dirty="0" smtClean="0">
                <a:latin typeface="Miriam Fixed" panose="020B0509050101010101" pitchFamily="49" charset="-79"/>
                <a:cs typeface="Miriam Fixed" panose="020B0509050101010101" pitchFamily="49" charset="-79"/>
              </a:rPr>
              <a:t>	DO SOMETHING DIFFERENT</a:t>
            </a:r>
          </a:p>
          <a:p>
            <a:pPr marL="457200" lvl="1" indent="0">
              <a:buNone/>
            </a:pPr>
            <a:r>
              <a:rPr lang="en-GB" sz="1800" dirty="0" smtClean="0">
                <a:latin typeface="Miriam Fixed" panose="020B0509050101010101" pitchFamily="49" charset="-79"/>
                <a:cs typeface="Miriam Fixed" panose="020B0509050101010101" pitchFamily="49" charset="-79"/>
              </a:rPr>
              <a:t>	</a:t>
            </a:r>
            <a:r>
              <a:rPr lang="en-GB" sz="1800" dirty="0" smtClean="0">
                <a:solidFill>
                  <a:srgbClr val="0000FF"/>
                </a:solidFill>
                <a:latin typeface="Miriam Fixed" panose="020B0509050101010101" pitchFamily="49" charset="-79"/>
                <a:cs typeface="Miriam Fixed" panose="020B0509050101010101" pitchFamily="49" charset="-79"/>
              </a:rPr>
              <a:t>end</a:t>
            </a:r>
          </a:p>
          <a:p>
            <a:pPr marL="457200" lvl="1" indent="0">
              <a:buNone/>
            </a:pPr>
            <a:r>
              <a:rPr lang="en-GB" sz="1800" b="1" dirty="0" smtClean="0"/>
              <a:t>i.e. we will use </a:t>
            </a:r>
            <a:r>
              <a:rPr lang="en-GB" sz="1800" dirty="0" err="1" smtClean="0">
                <a:latin typeface="Miriam Fixed" panose="020B0509050101010101" pitchFamily="49" charset="-79"/>
                <a:cs typeface="Miriam Fixed" panose="020B0509050101010101" pitchFamily="49" charset="-79"/>
              </a:rPr>
              <a:t>preparepuretone</a:t>
            </a:r>
            <a:r>
              <a:rPr lang="en-GB" sz="1800" dirty="0" smtClean="0">
                <a:latin typeface="Miriam Fixed" panose="020B0509050101010101" pitchFamily="49" charset="-79"/>
                <a:cs typeface="Miriam Fixed" panose="020B0509050101010101" pitchFamily="49" charset="-79"/>
              </a:rPr>
              <a:t>(</a:t>
            </a:r>
            <a:r>
              <a:rPr lang="en-GB" sz="1800" dirty="0" err="1" smtClean="0">
                <a:latin typeface="Miriam Fixed" panose="020B0509050101010101" pitchFamily="49" charset="-79"/>
                <a:cs typeface="Miriam Fixed" panose="020B0509050101010101" pitchFamily="49" charset="-79"/>
              </a:rPr>
              <a:t>frequency,duration,buffer</a:t>
            </a:r>
            <a:r>
              <a:rPr lang="en-GB" sz="1800" dirty="0" smtClean="0">
                <a:latin typeface="Miriam Fixed" panose="020B0509050101010101" pitchFamily="49" charset="-79"/>
                <a:cs typeface="Miriam Fixed" panose="020B0509050101010101" pitchFamily="49" charset="-79"/>
              </a:rPr>
              <a:t>)</a:t>
            </a:r>
            <a:r>
              <a:rPr lang="en-GB" sz="1800" dirty="0" smtClean="0"/>
              <a:t>; </a:t>
            </a:r>
            <a:r>
              <a:rPr lang="en-GB" sz="1800" b="1" dirty="0" smtClean="0"/>
              <a:t>to present auditory feedback to the participant.</a:t>
            </a:r>
            <a:endParaRPr lang="en-GB" sz="1800" b="1" dirty="0"/>
          </a:p>
          <a:p>
            <a:pPr marL="457200" lvl="1" indent="0">
              <a:buNone/>
            </a:pPr>
            <a:endParaRPr lang="en-GB" sz="1800" dirty="0" smtClean="0"/>
          </a:p>
        </p:txBody>
      </p:sp>
    </p:spTree>
    <p:extLst>
      <p:ext uri="{BB962C8B-B14F-4D97-AF65-F5344CB8AC3E}">
        <p14:creationId xmlns:p14="http://schemas.microsoft.com/office/powerpoint/2010/main" val="3167995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579549" y="192178"/>
            <a:ext cx="8229600" cy="768350"/>
          </a:xfrm>
        </p:spPr>
        <p:txBody>
          <a:bodyPr/>
          <a:lstStyle/>
          <a:p>
            <a:pPr eaLnBrk="1" hangingPunct="1"/>
            <a:r>
              <a:rPr lang="en-GB" altLang="en-US" dirty="0" smtClean="0"/>
              <a:t>Autumn/Winter Term – Cogent</a:t>
            </a:r>
          </a:p>
        </p:txBody>
      </p:sp>
      <p:sp>
        <p:nvSpPr>
          <p:cNvPr id="5123" name="TextBox 2"/>
          <p:cNvSpPr txBox="1">
            <a:spLocks noChangeArrowheads="1"/>
          </p:cNvSpPr>
          <p:nvPr/>
        </p:nvSpPr>
        <p:spPr bwMode="auto">
          <a:xfrm>
            <a:off x="278684" y="1371197"/>
            <a:ext cx="854644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3429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pPr>
            <a:r>
              <a:rPr lang="en-GB" altLang="en-US" sz="2400" strike="sngStrike" dirty="0" smtClean="0">
                <a:latin typeface="Calibri" panose="020F0502020204030204" pitchFamily="34" charset="0"/>
              </a:rPr>
              <a:t>2:00pm  </a:t>
            </a:r>
            <a:r>
              <a:rPr lang="en-GB" altLang="en-US" sz="2400" strike="sngStrike" dirty="0">
                <a:latin typeface="Calibri" panose="020F0502020204030204" pitchFamily="34" charset="0"/>
              </a:rPr>
              <a:t>Thurs </a:t>
            </a:r>
            <a:r>
              <a:rPr lang="en-GB" altLang="en-US" sz="2400" strike="sngStrike" dirty="0" smtClean="0">
                <a:latin typeface="Calibri" panose="020F0502020204030204" pitchFamily="34" charset="0"/>
              </a:rPr>
              <a:t>23</a:t>
            </a:r>
            <a:r>
              <a:rPr lang="en-GB" altLang="en-US" sz="2400" strike="sngStrike" baseline="30000" dirty="0" smtClean="0">
                <a:latin typeface="Calibri" panose="020F0502020204030204" pitchFamily="34" charset="0"/>
              </a:rPr>
              <a:t>rd</a:t>
            </a:r>
            <a:r>
              <a:rPr lang="en-GB" altLang="en-US" sz="2400" strike="sngStrike" dirty="0" smtClean="0">
                <a:latin typeface="Calibri" panose="020F0502020204030204" pitchFamily="34" charset="0"/>
              </a:rPr>
              <a:t> </a:t>
            </a:r>
            <a:r>
              <a:rPr lang="en-GB" altLang="en-US" sz="2400" strike="sngStrike" smtClean="0">
                <a:latin typeface="Calibri" panose="020F0502020204030204" pitchFamily="34" charset="0"/>
              </a:rPr>
              <a:t>Nov        </a:t>
            </a:r>
            <a:r>
              <a:rPr lang="en-GB" altLang="en-US" sz="2400" strike="sngStrike" smtClean="0">
                <a:latin typeface="Calibri" panose="020F0502020204030204" pitchFamily="34" charset="0"/>
              </a:rPr>
              <a:t>	An </a:t>
            </a:r>
            <a:r>
              <a:rPr lang="en-GB" altLang="en-US" sz="2400" strike="sngStrike" dirty="0">
                <a:latin typeface="Calibri" panose="020F0502020204030204" pitchFamily="34" charset="0"/>
              </a:rPr>
              <a:t>introduction to </a:t>
            </a:r>
            <a:r>
              <a:rPr lang="en-GB" altLang="en-US" sz="2400" strike="sngStrike" dirty="0" smtClean="0">
                <a:latin typeface="Calibri" panose="020F0502020204030204" pitchFamily="34" charset="0"/>
              </a:rPr>
              <a:t>Cogent 2000</a:t>
            </a:r>
            <a:endParaRPr lang="en-GB" altLang="en-US" sz="2400" strike="sngStrike" dirty="0">
              <a:latin typeface="Calibri" panose="020F0502020204030204" pitchFamily="34" charset="0"/>
            </a:endParaRPr>
          </a:p>
          <a:p>
            <a:pPr lvl="1" eaLnBrk="1" hangingPunct="1">
              <a:spcBef>
                <a:spcPct val="20000"/>
              </a:spcBef>
            </a:pPr>
            <a:r>
              <a:rPr lang="en-GB" altLang="en-US" sz="2400" dirty="0" smtClean="0">
                <a:latin typeface="Calibri" panose="020F0502020204030204" pitchFamily="34" charset="0"/>
              </a:rPr>
              <a:t>2:00pm  </a:t>
            </a:r>
            <a:r>
              <a:rPr lang="en-GB" altLang="en-US" sz="2400" dirty="0">
                <a:latin typeface="Calibri" panose="020F0502020204030204" pitchFamily="34" charset="0"/>
              </a:rPr>
              <a:t>Thurs </a:t>
            </a:r>
            <a:r>
              <a:rPr lang="en-GB" altLang="en-US" sz="2400" dirty="0" smtClean="0">
                <a:latin typeface="Calibri" panose="020F0502020204030204" pitchFamily="34" charset="0"/>
              </a:rPr>
              <a:t>30</a:t>
            </a:r>
            <a:r>
              <a:rPr lang="en-GB" altLang="en-US" sz="2400" baseline="30000" dirty="0" smtClean="0">
                <a:latin typeface="Calibri" panose="020F0502020204030204" pitchFamily="34" charset="0"/>
              </a:rPr>
              <a:t>th</a:t>
            </a:r>
            <a:r>
              <a:rPr lang="en-GB" altLang="en-US" sz="2400" dirty="0" smtClean="0">
                <a:latin typeface="Calibri" panose="020F0502020204030204" pitchFamily="34" charset="0"/>
              </a:rPr>
              <a:t> </a:t>
            </a:r>
            <a:r>
              <a:rPr lang="en-GB" altLang="en-US" sz="2400" dirty="0" smtClean="0">
                <a:latin typeface="Calibri" panose="020F0502020204030204" pitchFamily="34" charset="0"/>
              </a:rPr>
              <a:t>Nov        </a:t>
            </a:r>
            <a:r>
              <a:rPr lang="en-GB" altLang="en-US" sz="2400" dirty="0" smtClean="0">
                <a:latin typeface="Calibri" panose="020F0502020204030204" pitchFamily="34" charset="0"/>
              </a:rPr>
              <a:t>	Logging </a:t>
            </a:r>
            <a:r>
              <a:rPr lang="en-GB" altLang="en-US" sz="2400" dirty="0" smtClean="0">
                <a:latin typeface="Calibri" panose="020F0502020204030204" pitchFamily="34" charset="0"/>
              </a:rPr>
              <a:t>responses, script logic etc</a:t>
            </a:r>
            <a:r>
              <a:rPr lang="en-GB" altLang="en-US" sz="2400" dirty="0">
                <a:latin typeface="Calibri" panose="020F0502020204030204" pitchFamily="34" charset="0"/>
              </a:rPr>
              <a:t>.</a:t>
            </a:r>
            <a:r>
              <a:rPr lang="en-GB" altLang="en-US" sz="2400" dirty="0" smtClean="0">
                <a:latin typeface="Calibri" panose="020F0502020204030204" pitchFamily="34" charset="0"/>
              </a:rPr>
              <a:t> </a:t>
            </a:r>
            <a:endParaRPr lang="en-GB" altLang="en-US" sz="2400" dirty="0">
              <a:latin typeface="Calibri" panose="020F0502020204030204" pitchFamily="34" charset="0"/>
            </a:endParaRPr>
          </a:p>
          <a:p>
            <a:pPr lvl="1" eaLnBrk="1" hangingPunct="1">
              <a:spcBef>
                <a:spcPct val="20000"/>
              </a:spcBef>
            </a:pPr>
            <a:r>
              <a:rPr lang="en-GB" altLang="en-US" sz="2400" dirty="0" smtClean="0">
                <a:latin typeface="Calibri" panose="020F0502020204030204" pitchFamily="34" charset="0"/>
              </a:rPr>
              <a:t>2:00pm  </a:t>
            </a:r>
            <a:r>
              <a:rPr lang="en-GB" altLang="en-US" sz="2400" dirty="0">
                <a:latin typeface="Calibri" panose="020F0502020204030204" pitchFamily="34" charset="0"/>
              </a:rPr>
              <a:t>Thurs </a:t>
            </a:r>
            <a:r>
              <a:rPr lang="en-GB" altLang="en-US" sz="2400" dirty="0" smtClean="0">
                <a:latin typeface="Calibri" panose="020F0502020204030204" pitchFamily="34" charset="0"/>
              </a:rPr>
              <a:t>7</a:t>
            </a:r>
            <a:r>
              <a:rPr lang="en-GB" altLang="en-US" sz="2400" baseline="30000" dirty="0" smtClean="0">
                <a:latin typeface="Calibri" panose="020F0502020204030204" pitchFamily="34" charset="0"/>
              </a:rPr>
              <a:t>th</a:t>
            </a:r>
            <a:r>
              <a:rPr lang="en-GB" altLang="en-US" sz="2400" dirty="0" smtClean="0">
                <a:latin typeface="Calibri" panose="020F0502020204030204" pitchFamily="34" charset="0"/>
              </a:rPr>
              <a:t> </a:t>
            </a:r>
            <a:r>
              <a:rPr lang="en-GB" altLang="en-US" sz="2400" dirty="0" smtClean="0">
                <a:latin typeface="Calibri" panose="020F0502020204030204" pitchFamily="34" charset="0"/>
              </a:rPr>
              <a:t>Dec           </a:t>
            </a:r>
            <a:r>
              <a:rPr lang="en-GB" altLang="en-US" sz="2400" dirty="0" smtClean="0">
                <a:latin typeface="Calibri" panose="020F0502020204030204" pitchFamily="34" charset="0"/>
              </a:rPr>
              <a:t>	Cogent </a:t>
            </a:r>
            <a:r>
              <a:rPr lang="en-GB" altLang="en-US" sz="2400" dirty="0" smtClean="0">
                <a:latin typeface="Calibri" panose="020F0502020204030204" pitchFamily="34" charset="0"/>
              </a:rPr>
              <a:t>Graphics and external devices</a:t>
            </a:r>
          </a:p>
          <a:p>
            <a:pPr lvl="1" eaLnBrk="1" hangingPunct="1">
              <a:spcBef>
                <a:spcPct val="20000"/>
              </a:spcBef>
            </a:pPr>
            <a:endParaRPr lang="en-GB" altLang="en-US" sz="2400" dirty="0">
              <a:latin typeface="Calibri" panose="020F0502020204030204" pitchFamily="34" charset="0"/>
            </a:endParaRPr>
          </a:p>
          <a:p>
            <a:pPr lvl="1" eaLnBrk="1" hangingPunct="1">
              <a:spcBef>
                <a:spcPct val="20000"/>
              </a:spcBef>
            </a:pPr>
            <a:r>
              <a:rPr lang="en-GB" altLang="en-US" sz="2400" strike="sngStrike" dirty="0" smtClean="0">
                <a:latin typeface="Calibri" panose="020F0502020204030204" pitchFamily="34" charset="0"/>
              </a:rPr>
              <a:t>10:00am Mon </a:t>
            </a:r>
            <a:r>
              <a:rPr lang="en-GB" altLang="en-US" sz="2400" strike="sngStrike" dirty="0" smtClean="0">
                <a:latin typeface="Calibri" panose="020F0502020204030204" pitchFamily="34" charset="0"/>
              </a:rPr>
              <a:t>4</a:t>
            </a:r>
            <a:r>
              <a:rPr lang="en-GB" altLang="en-US" sz="2400" strike="sngStrike" baseline="30000" dirty="0" smtClean="0">
                <a:latin typeface="Calibri" panose="020F0502020204030204" pitchFamily="34" charset="0"/>
              </a:rPr>
              <a:t>st</a:t>
            </a:r>
            <a:r>
              <a:rPr lang="en-GB" altLang="en-US" sz="2400" strike="sngStrike" dirty="0" smtClean="0">
                <a:latin typeface="Calibri" panose="020F0502020204030204" pitchFamily="34" charset="0"/>
              </a:rPr>
              <a:t> Dec         	Practical </a:t>
            </a:r>
            <a:r>
              <a:rPr lang="en-GB" altLang="en-US" sz="2400" strike="sngStrike" dirty="0" smtClean="0">
                <a:latin typeface="Calibri" panose="020F0502020204030204" pitchFamily="34" charset="0"/>
              </a:rPr>
              <a:t>1 – Cogent 2000</a:t>
            </a:r>
          </a:p>
          <a:p>
            <a:pPr lvl="1" eaLnBrk="1" hangingPunct="1">
              <a:spcBef>
                <a:spcPct val="20000"/>
              </a:spcBef>
            </a:pPr>
            <a:r>
              <a:rPr lang="en-GB" altLang="en-US" sz="2400" dirty="0" smtClean="0">
                <a:latin typeface="Calibri" panose="020F0502020204030204" pitchFamily="34" charset="0"/>
              </a:rPr>
              <a:t>10:00am Mon </a:t>
            </a:r>
            <a:r>
              <a:rPr lang="en-GB" altLang="en-US" sz="2400" dirty="0" smtClean="0">
                <a:latin typeface="Calibri" panose="020F0502020204030204" pitchFamily="34" charset="0"/>
              </a:rPr>
              <a:t>11</a:t>
            </a:r>
            <a:r>
              <a:rPr lang="en-GB" altLang="en-US" sz="2400" baseline="30000" dirty="0" smtClean="0">
                <a:latin typeface="Calibri" panose="020F0502020204030204" pitchFamily="34" charset="0"/>
              </a:rPr>
              <a:t>th</a:t>
            </a:r>
            <a:r>
              <a:rPr lang="en-GB" altLang="en-US" sz="2400" dirty="0" smtClean="0">
                <a:latin typeface="Calibri" panose="020F0502020204030204" pitchFamily="34" charset="0"/>
              </a:rPr>
              <a:t> </a:t>
            </a:r>
            <a:r>
              <a:rPr lang="en-GB" altLang="en-US" sz="2400" dirty="0" smtClean="0">
                <a:latin typeface="Calibri" panose="020F0502020204030204" pitchFamily="34" charset="0"/>
              </a:rPr>
              <a:t>Dec           </a:t>
            </a:r>
            <a:r>
              <a:rPr lang="en-GB" altLang="en-US" sz="2400" dirty="0" smtClean="0">
                <a:latin typeface="Calibri" panose="020F0502020204030204" pitchFamily="34" charset="0"/>
              </a:rPr>
              <a:t>	Practical </a:t>
            </a:r>
            <a:r>
              <a:rPr lang="en-GB" altLang="en-US" sz="2400" dirty="0" smtClean="0">
                <a:latin typeface="Calibri" panose="020F0502020204030204" pitchFamily="34" charset="0"/>
              </a:rPr>
              <a:t>2 – Cogent Graphics</a:t>
            </a:r>
          </a:p>
          <a:p>
            <a:pPr eaLnBrk="1" hangingPunct="1">
              <a:spcBef>
                <a:spcPct val="20000"/>
              </a:spcBef>
            </a:pPr>
            <a:endParaRPr lang="en-GB" altLang="en-US" sz="2400" dirty="0" smtClean="0">
              <a:latin typeface="Calibri" panose="020F0502020204030204" pitchFamily="34" charset="0"/>
            </a:endParaRPr>
          </a:p>
          <a:p>
            <a:pPr eaLnBrk="1" hangingPunct="1">
              <a:spcBef>
                <a:spcPct val="20000"/>
              </a:spcBef>
            </a:pPr>
            <a:endParaRPr lang="en-GB" altLang="en-US" sz="2400" dirty="0" smtClean="0">
              <a:latin typeface="Calibri" panose="020F0502020204030204" pitchFamily="34" charset="0"/>
            </a:endParaRPr>
          </a:p>
          <a:p>
            <a:pPr eaLnBrk="1" hangingPunct="1">
              <a:spcBef>
                <a:spcPct val="20000"/>
              </a:spcBef>
            </a:pPr>
            <a:endParaRPr lang="en-GB" altLang="en-US" sz="2400" dirty="0">
              <a:latin typeface="Calibri" panose="020F0502020204030204" pitchFamily="34" charset="0"/>
            </a:endParaRPr>
          </a:p>
          <a:p>
            <a:pPr eaLnBrk="1" hangingPunct="1">
              <a:spcBef>
                <a:spcPct val="20000"/>
              </a:spcBef>
            </a:pPr>
            <a:r>
              <a:rPr lang="en-GB" altLang="en-US" sz="2400" dirty="0" smtClean="0">
                <a:latin typeface="Calibri" panose="020F0502020204030204" pitchFamily="34" charset="0"/>
              </a:rPr>
              <a:t>Course </a:t>
            </a:r>
            <a:r>
              <a:rPr lang="en-GB" altLang="en-US" sz="2400" dirty="0">
                <a:latin typeface="Calibri" panose="020F0502020204030204" pitchFamily="34" charset="0"/>
              </a:rPr>
              <a:t>Materials</a:t>
            </a:r>
          </a:p>
          <a:p>
            <a:pPr eaLnBrk="1" hangingPunct="1">
              <a:spcBef>
                <a:spcPct val="20000"/>
              </a:spcBef>
            </a:pPr>
            <a:r>
              <a:rPr lang="en-GB" altLang="en-US" sz="2400" u="sng" dirty="0">
                <a:solidFill>
                  <a:srgbClr val="0000FF"/>
                </a:solidFill>
                <a:latin typeface="Calibri" panose="020F0502020204030204" pitchFamily="34" charset="0"/>
              </a:rPr>
              <a:t>https://</a:t>
            </a:r>
            <a:r>
              <a:rPr lang="en-GB" altLang="en-US" sz="2400" u="sng" dirty="0" smtClean="0">
                <a:solidFill>
                  <a:srgbClr val="0000FF"/>
                </a:solidFill>
                <a:latin typeface="Calibri" panose="020F0502020204030204" pitchFamily="34" charset="0"/>
              </a:rPr>
              <a:t>www.ucl.ac.uk/icn/study/matlab-course/index</a:t>
            </a:r>
            <a:endParaRPr lang="en-GB" altLang="en-US" sz="1200" u="sng" dirty="0">
              <a:solidFill>
                <a:srgbClr val="0000FF"/>
              </a:solidFill>
              <a:latin typeface="Calibri" panose="020F0502020204030204" pitchFamily="34" charset="0"/>
            </a:endParaRPr>
          </a:p>
        </p:txBody>
      </p:sp>
    </p:spTree>
    <p:extLst>
      <p:ext uri="{BB962C8B-B14F-4D97-AF65-F5344CB8AC3E}">
        <p14:creationId xmlns:p14="http://schemas.microsoft.com/office/powerpoint/2010/main" val="1449521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68313" y="139355"/>
            <a:ext cx="8229600" cy="768350"/>
          </a:xfrm>
        </p:spPr>
        <p:txBody>
          <a:bodyPr/>
          <a:lstStyle/>
          <a:p>
            <a:r>
              <a:rPr lang="en-GB" altLang="en-US" dirty="0" smtClean="0"/>
              <a:t>SOUND:</a:t>
            </a:r>
            <a:r>
              <a:rPr lang="en-GB" altLang="en-US" sz="3600" dirty="0" smtClean="0"/>
              <a:t> creating  &amp; present stimuli</a:t>
            </a:r>
          </a:p>
        </p:txBody>
      </p:sp>
      <p:sp>
        <p:nvSpPr>
          <p:cNvPr id="30723" name="Content Placeholder 2"/>
          <p:cNvSpPr>
            <a:spLocks noGrp="1"/>
          </p:cNvSpPr>
          <p:nvPr>
            <p:ph sz="half" idx="1"/>
          </p:nvPr>
        </p:nvSpPr>
        <p:spPr>
          <a:xfrm>
            <a:off x="468313" y="1482725"/>
            <a:ext cx="5103812" cy="4886325"/>
          </a:xfrm>
        </p:spPr>
        <p:txBody>
          <a:bodyPr/>
          <a:lstStyle/>
          <a:p>
            <a:pPr>
              <a:buFontTx/>
              <a:buNone/>
            </a:pPr>
            <a:r>
              <a:rPr lang="en-GB" altLang="en-US" sz="2400" u="sng" dirty="0" smtClean="0"/>
              <a:t>Load &amp; create stimuli</a:t>
            </a:r>
          </a:p>
          <a:p>
            <a:pPr>
              <a:buFontTx/>
              <a:buNone/>
            </a:pPr>
            <a:endParaRPr lang="en-GB" altLang="en-US" sz="1200" dirty="0" smtClean="0"/>
          </a:p>
          <a:p>
            <a:pPr>
              <a:buFontTx/>
              <a:buNone/>
            </a:pPr>
            <a:r>
              <a:rPr lang="en-GB" altLang="en-US" sz="2400" dirty="0" err="1" smtClean="0"/>
              <a:t>loadsound</a:t>
            </a:r>
            <a:r>
              <a:rPr lang="en-GB" altLang="en-US" sz="2400" dirty="0" smtClean="0"/>
              <a:t>(</a:t>
            </a:r>
            <a:r>
              <a:rPr lang="en-GB" altLang="en-US" sz="2000" dirty="0" smtClean="0"/>
              <a:t>‘</a:t>
            </a:r>
            <a:r>
              <a:rPr lang="en-GB" altLang="en-US" sz="2000" dirty="0" err="1" smtClean="0"/>
              <a:t>fname.wav’,buffer</a:t>
            </a:r>
            <a:r>
              <a:rPr lang="en-GB" altLang="en-US" sz="2400" dirty="0" smtClean="0"/>
              <a:t>)</a:t>
            </a:r>
          </a:p>
          <a:p>
            <a:pPr>
              <a:buFontTx/>
              <a:buNone/>
            </a:pPr>
            <a:endParaRPr lang="en-GB" altLang="en-US" sz="2400" dirty="0" smtClean="0"/>
          </a:p>
          <a:p>
            <a:pPr>
              <a:buFontTx/>
              <a:buNone/>
            </a:pPr>
            <a:r>
              <a:rPr lang="en-GB" altLang="en-US" sz="2400" dirty="0" err="1" smtClean="0"/>
              <a:t>preparepuretone</a:t>
            </a:r>
            <a:r>
              <a:rPr lang="en-GB" altLang="en-US" sz="2400" dirty="0" smtClean="0"/>
              <a:t>(</a:t>
            </a:r>
            <a:r>
              <a:rPr lang="en-GB" altLang="en-US" sz="2000" dirty="0" err="1" smtClean="0"/>
              <a:t>freq,dur,buffer</a:t>
            </a:r>
            <a:r>
              <a:rPr lang="en-GB" altLang="en-US" sz="2400" dirty="0" smtClean="0"/>
              <a:t>)</a:t>
            </a:r>
          </a:p>
          <a:p>
            <a:pPr>
              <a:buFontTx/>
              <a:buNone/>
            </a:pPr>
            <a:r>
              <a:rPr lang="en-GB" altLang="en-US" sz="1600" dirty="0" smtClean="0"/>
              <a:t>	</a:t>
            </a:r>
            <a:r>
              <a:rPr lang="en-GB" altLang="en-US" sz="1600" dirty="0" err="1" smtClean="0"/>
              <a:t>freq</a:t>
            </a:r>
            <a:r>
              <a:rPr lang="en-GB" altLang="en-US" sz="1600" dirty="0" smtClean="0"/>
              <a:t> = pitch of tone (Hz), </a:t>
            </a:r>
            <a:r>
              <a:rPr lang="en-GB" altLang="en-US" sz="1600" dirty="0" err="1" smtClean="0"/>
              <a:t>dur</a:t>
            </a:r>
            <a:r>
              <a:rPr lang="en-GB" altLang="en-US" sz="1600" dirty="0" smtClean="0"/>
              <a:t> = duration (</a:t>
            </a:r>
            <a:r>
              <a:rPr lang="en-GB" altLang="en-US" sz="1600" dirty="0" err="1" smtClean="0"/>
              <a:t>ms</a:t>
            </a:r>
            <a:r>
              <a:rPr lang="en-GB" altLang="en-US" sz="1600" dirty="0" smtClean="0"/>
              <a:t>)</a:t>
            </a:r>
          </a:p>
          <a:p>
            <a:pPr>
              <a:buFontTx/>
              <a:buNone/>
            </a:pPr>
            <a:endParaRPr lang="en-GB" altLang="en-US" sz="2400" dirty="0" smtClean="0"/>
          </a:p>
          <a:p>
            <a:pPr>
              <a:buFontTx/>
              <a:buNone/>
            </a:pPr>
            <a:r>
              <a:rPr lang="en-GB" altLang="en-US" sz="2400" dirty="0" err="1" smtClean="0"/>
              <a:t>preparewhitenoise</a:t>
            </a:r>
            <a:r>
              <a:rPr lang="en-GB" altLang="en-US" sz="2400" dirty="0" smtClean="0"/>
              <a:t>(</a:t>
            </a:r>
            <a:r>
              <a:rPr lang="en-GB" altLang="en-US" sz="2000" dirty="0" err="1" smtClean="0"/>
              <a:t>dur,buffer</a:t>
            </a:r>
            <a:r>
              <a:rPr lang="en-GB" altLang="en-US" sz="2400" dirty="0" smtClean="0"/>
              <a:t>)</a:t>
            </a:r>
            <a:endParaRPr lang="en-GB" altLang="en-US" sz="3600" dirty="0" smtClean="0"/>
          </a:p>
          <a:p>
            <a:pPr>
              <a:buFontTx/>
              <a:buNone/>
            </a:pPr>
            <a:r>
              <a:rPr lang="en-GB" altLang="en-US" sz="1600" dirty="0" smtClean="0"/>
              <a:t>	</a:t>
            </a:r>
            <a:r>
              <a:rPr lang="en-GB" altLang="en-US" sz="1600" dirty="0" err="1" smtClean="0"/>
              <a:t>dur</a:t>
            </a:r>
            <a:r>
              <a:rPr lang="en-GB" altLang="en-US" sz="1600" dirty="0" smtClean="0"/>
              <a:t> = duration (</a:t>
            </a:r>
            <a:r>
              <a:rPr lang="en-GB" altLang="en-US" sz="1600" dirty="0" err="1" smtClean="0"/>
              <a:t>ms</a:t>
            </a:r>
            <a:r>
              <a:rPr lang="en-GB" altLang="en-US" sz="1600" dirty="0" smtClean="0"/>
              <a:t>)</a:t>
            </a:r>
          </a:p>
          <a:p>
            <a:pPr>
              <a:buFontTx/>
              <a:buNone/>
            </a:pPr>
            <a:endParaRPr lang="en-GB" altLang="en-US" sz="2400" dirty="0" smtClean="0"/>
          </a:p>
          <a:p>
            <a:pPr>
              <a:buFontTx/>
              <a:buNone/>
            </a:pPr>
            <a:r>
              <a:rPr lang="en-GB" altLang="en-US" sz="2400" dirty="0" err="1" smtClean="0"/>
              <a:t>preparesound</a:t>
            </a:r>
            <a:r>
              <a:rPr lang="en-GB" altLang="en-US" sz="2400" dirty="0" smtClean="0"/>
              <a:t>(</a:t>
            </a:r>
            <a:r>
              <a:rPr lang="en-GB" altLang="en-US" sz="2000" dirty="0" err="1" smtClean="0"/>
              <a:t>array,buffer</a:t>
            </a:r>
            <a:r>
              <a:rPr lang="en-GB" altLang="en-US" sz="2400" dirty="0" smtClean="0"/>
              <a:t>)</a:t>
            </a:r>
          </a:p>
          <a:p>
            <a:pPr>
              <a:buFontTx/>
              <a:buNone/>
            </a:pPr>
            <a:r>
              <a:rPr lang="en-GB" altLang="en-US" sz="1600" dirty="0" smtClean="0"/>
              <a:t>	array = </a:t>
            </a:r>
            <a:r>
              <a:rPr lang="en-GB" altLang="en-US" sz="1600" dirty="0" err="1" smtClean="0"/>
              <a:t>nsamples</a:t>
            </a:r>
            <a:r>
              <a:rPr lang="en-GB" altLang="en-US" sz="1600" dirty="0" smtClean="0"/>
              <a:t> * </a:t>
            </a:r>
            <a:r>
              <a:rPr lang="en-GB" altLang="en-US" sz="1600" dirty="0" err="1" smtClean="0"/>
              <a:t>nchannels</a:t>
            </a:r>
            <a:r>
              <a:rPr lang="en-GB" altLang="en-US" sz="1600" dirty="0" smtClean="0"/>
              <a:t> (1=mono, 2=stereo)</a:t>
            </a:r>
          </a:p>
        </p:txBody>
      </p:sp>
      <p:sp>
        <p:nvSpPr>
          <p:cNvPr id="30724" name="Content Placeholder 3"/>
          <p:cNvSpPr>
            <a:spLocks noGrp="1"/>
          </p:cNvSpPr>
          <p:nvPr>
            <p:ph sz="half" idx="2"/>
          </p:nvPr>
        </p:nvSpPr>
        <p:spPr>
          <a:xfrm>
            <a:off x="6000750" y="1482725"/>
            <a:ext cx="2697163" cy="4886325"/>
          </a:xfrm>
        </p:spPr>
        <p:txBody>
          <a:bodyPr/>
          <a:lstStyle/>
          <a:p>
            <a:pPr>
              <a:buFontTx/>
              <a:buNone/>
            </a:pPr>
            <a:r>
              <a:rPr lang="en-GB" altLang="en-US" sz="2400" u="sng" smtClean="0"/>
              <a:t>Present stimuli</a:t>
            </a:r>
          </a:p>
          <a:p>
            <a:pPr>
              <a:buFontTx/>
              <a:buNone/>
            </a:pPr>
            <a:endParaRPr lang="en-GB" altLang="en-US" sz="1200" smtClean="0"/>
          </a:p>
          <a:p>
            <a:pPr>
              <a:buFontTx/>
              <a:buNone/>
            </a:pPr>
            <a:r>
              <a:rPr lang="en-GB" altLang="en-US" sz="2400" smtClean="0"/>
              <a:t>playsound(</a:t>
            </a:r>
            <a:r>
              <a:rPr lang="en-GB" altLang="en-US" sz="2000" smtClean="0"/>
              <a:t>buffer</a:t>
            </a:r>
            <a:r>
              <a:rPr lang="en-GB" altLang="en-US" sz="2400" smtClean="0"/>
              <a:t>)</a:t>
            </a:r>
          </a:p>
          <a:p>
            <a:pPr>
              <a:buFontTx/>
              <a:buNone/>
            </a:pPr>
            <a:endParaRPr lang="en-GB" altLang="en-US" sz="2400" smtClean="0"/>
          </a:p>
          <a:p>
            <a:pPr>
              <a:buFontTx/>
              <a:buNone/>
            </a:pPr>
            <a:r>
              <a:rPr lang="en-GB" altLang="en-US" sz="2400" smtClean="0"/>
              <a:t>loopsound(</a:t>
            </a:r>
            <a:r>
              <a:rPr lang="en-GB" altLang="en-US" sz="2000" smtClean="0"/>
              <a:t>buffer</a:t>
            </a:r>
            <a:r>
              <a:rPr lang="en-GB" altLang="en-US" sz="2400" smtClean="0"/>
              <a:t>)</a:t>
            </a:r>
          </a:p>
          <a:p>
            <a:pPr>
              <a:buFontTx/>
              <a:buNone/>
            </a:pPr>
            <a:r>
              <a:rPr lang="en-GB" altLang="en-US" sz="1600" smtClean="0"/>
              <a:t>	repeats continuously</a:t>
            </a:r>
          </a:p>
          <a:p>
            <a:pPr>
              <a:buFontTx/>
              <a:buNone/>
            </a:pPr>
            <a:endParaRPr lang="en-GB" altLang="en-US" sz="2400" smtClean="0"/>
          </a:p>
          <a:p>
            <a:pPr>
              <a:buFontTx/>
              <a:buNone/>
            </a:pPr>
            <a:r>
              <a:rPr lang="en-GB" altLang="en-US" sz="2400" smtClean="0"/>
              <a:t>waitsound(</a:t>
            </a:r>
            <a:r>
              <a:rPr lang="en-GB" altLang="en-US" sz="2000" smtClean="0"/>
              <a:t>buffer</a:t>
            </a:r>
            <a:r>
              <a:rPr lang="en-GB" altLang="en-US" sz="2400" smtClean="0"/>
              <a:t>)</a:t>
            </a:r>
          </a:p>
          <a:p>
            <a:pPr>
              <a:buFontTx/>
              <a:buNone/>
            </a:pPr>
            <a:r>
              <a:rPr lang="en-GB" altLang="en-US" sz="1600" smtClean="0"/>
              <a:t>	waits until sound ended</a:t>
            </a:r>
          </a:p>
          <a:p>
            <a:pPr>
              <a:buFontTx/>
              <a:buNone/>
            </a:pPr>
            <a:endParaRPr lang="en-GB" altLang="en-US" sz="2400" smtClean="0"/>
          </a:p>
          <a:p>
            <a:pPr>
              <a:buFontTx/>
              <a:buNone/>
            </a:pPr>
            <a:r>
              <a:rPr lang="en-GB" altLang="en-US" sz="2400" smtClean="0"/>
              <a:t>stopsound(</a:t>
            </a:r>
            <a:r>
              <a:rPr lang="en-GB" altLang="en-US" sz="2000" smtClean="0"/>
              <a:t>buffer</a:t>
            </a:r>
            <a:r>
              <a:rPr lang="en-GB" altLang="en-US" sz="2400" smtClean="0"/>
              <a:t>)</a:t>
            </a:r>
          </a:p>
          <a:p>
            <a:pPr>
              <a:buFontTx/>
              <a:buNone/>
            </a:pPr>
            <a:endParaRPr lang="en-GB" altLang="en-US" smtClean="0"/>
          </a:p>
        </p:txBody>
      </p:sp>
      <p:sp>
        <p:nvSpPr>
          <p:cNvPr id="2" name="Oval 1"/>
          <p:cNvSpPr/>
          <p:nvPr/>
        </p:nvSpPr>
        <p:spPr>
          <a:xfrm>
            <a:off x="185530" y="2902226"/>
            <a:ext cx="4770783" cy="1113183"/>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22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70" y="2999479"/>
            <a:ext cx="7032897" cy="1307478"/>
          </a:xfrm>
        </p:spPr>
        <p:txBody>
          <a:bodyPr>
            <a:normAutofit/>
          </a:bodyPr>
          <a:lstStyle/>
          <a:p>
            <a:pPr algn="ctr"/>
            <a:r>
              <a:rPr lang="en-GB" smtClean="0"/>
              <a:t>Example 8: work out accuracy, add feedback</a:t>
            </a:r>
            <a:endParaRPr lang="en-GB" dirty="0"/>
          </a:p>
        </p:txBody>
      </p:sp>
    </p:spTree>
    <p:extLst>
      <p:ext uri="{BB962C8B-B14F-4D97-AF65-F5344CB8AC3E}">
        <p14:creationId xmlns:p14="http://schemas.microsoft.com/office/powerpoint/2010/main" val="4128883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72" y="89847"/>
            <a:ext cx="6778890" cy="864096"/>
          </a:xfrm>
        </p:spPr>
        <p:txBody>
          <a:bodyPr>
            <a:noAutofit/>
          </a:bodyPr>
          <a:lstStyle/>
          <a:p>
            <a:pPr marL="514350" indent="-514350"/>
            <a:r>
              <a:rPr lang="en-GB" sz="2400" b="1" dirty="0" smtClean="0"/>
              <a:t>Finishing touches – almost a full experiment!</a:t>
            </a:r>
            <a:endParaRPr lang="en-GB" sz="2400" b="1" dirty="0"/>
          </a:p>
        </p:txBody>
      </p:sp>
      <p:sp>
        <p:nvSpPr>
          <p:cNvPr id="3" name="Content Placeholder 2"/>
          <p:cNvSpPr>
            <a:spLocks noGrp="1"/>
          </p:cNvSpPr>
          <p:nvPr>
            <p:ph idx="1"/>
          </p:nvPr>
        </p:nvSpPr>
        <p:spPr/>
        <p:txBody>
          <a:bodyPr>
            <a:normAutofit/>
          </a:bodyPr>
          <a:lstStyle/>
          <a:p>
            <a:r>
              <a:rPr lang="en-GB" sz="2200" b="1" dirty="0" smtClean="0"/>
              <a:t>Turning your script into a function allows you to set certain variables when running the script. e.g.:</a:t>
            </a:r>
          </a:p>
          <a:p>
            <a:pPr lvl="2"/>
            <a:r>
              <a:rPr lang="en-GB" sz="1800" b="1" dirty="0" smtClean="0"/>
              <a:t>Participant number</a:t>
            </a:r>
          </a:p>
          <a:p>
            <a:pPr lvl="2"/>
            <a:r>
              <a:rPr lang="en-GB" sz="1800" b="1" dirty="0" smtClean="0"/>
              <a:t>Counterbalancing order</a:t>
            </a:r>
            <a:endParaRPr lang="en-GB" sz="2600" dirty="0" smtClean="0"/>
          </a:p>
          <a:p>
            <a:r>
              <a:rPr lang="en-GB" sz="2600" b="1" dirty="0" smtClean="0"/>
              <a:t>     </a:t>
            </a:r>
            <a:r>
              <a:rPr lang="en-GB" sz="2000" dirty="0" smtClean="0">
                <a:latin typeface="Miriam Fixed" panose="020B0509050101010101" pitchFamily="49" charset="-79"/>
                <a:cs typeface="Miriam Fixed" panose="020B0509050101010101" pitchFamily="49" charset="-79"/>
              </a:rPr>
              <a:t>experiment(</a:t>
            </a:r>
            <a:r>
              <a:rPr lang="en-GB" sz="2000" dirty="0" smtClean="0">
                <a:solidFill>
                  <a:srgbClr val="CC3399"/>
                </a:solidFill>
                <a:latin typeface="Miriam Fixed" panose="020B0509050101010101" pitchFamily="49" charset="-79"/>
                <a:cs typeface="Miriam Fixed" panose="020B0509050101010101" pitchFamily="49" charset="-79"/>
              </a:rPr>
              <a:t>‘</a:t>
            </a:r>
            <a:r>
              <a:rPr lang="en-GB" sz="2000" dirty="0" err="1" smtClean="0">
                <a:solidFill>
                  <a:srgbClr val="CC3399"/>
                </a:solidFill>
                <a:latin typeface="Miriam Fixed" panose="020B0509050101010101" pitchFamily="49" charset="-79"/>
                <a:cs typeface="Miriam Fixed" panose="020B0509050101010101" pitchFamily="49" charset="-79"/>
              </a:rPr>
              <a:t>subjectID</a:t>
            </a:r>
            <a:r>
              <a:rPr lang="en-GB" sz="2000" dirty="0" smtClean="0">
                <a:solidFill>
                  <a:srgbClr val="CC3399"/>
                </a:solidFill>
                <a:latin typeface="Miriam Fixed" panose="020B0509050101010101" pitchFamily="49" charset="-79"/>
                <a:cs typeface="Miriam Fixed" panose="020B0509050101010101" pitchFamily="49" charset="-79"/>
              </a:rPr>
              <a:t>’)</a:t>
            </a:r>
          </a:p>
          <a:p>
            <a:pPr lvl="2"/>
            <a:r>
              <a:rPr lang="en-GB" sz="1800" b="1" dirty="0" smtClean="0"/>
              <a:t>You can then e.g., define your results filename based the subject number: </a:t>
            </a:r>
            <a:r>
              <a:rPr lang="en-GB" sz="1800" dirty="0" err="1" smtClean="0"/>
              <a:t>p.sub</a:t>
            </a:r>
            <a:r>
              <a:rPr lang="en-GB" sz="1800" dirty="0" smtClean="0"/>
              <a:t>=</a:t>
            </a:r>
            <a:r>
              <a:rPr lang="en-GB" sz="1800" dirty="0" err="1" smtClean="0"/>
              <a:t>subjectID</a:t>
            </a:r>
            <a:r>
              <a:rPr lang="en-GB" sz="1800" dirty="0" smtClean="0"/>
              <a:t>;</a:t>
            </a:r>
            <a:endParaRPr lang="en-GB" sz="1800" b="1" dirty="0" smtClean="0"/>
          </a:p>
          <a:p>
            <a:r>
              <a:rPr lang="en-GB" sz="2600" b="1" dirty="0" smtClean="0"/>
              <a:t>    Save the p and results structures</a:t>
            </a:r>
          </a:p>
          <a:p>
            <a:pPr lvl="2"/>
            <a:r>
              <a:rPr lang="en-GB" sz="1800" dirty="0">
                <a:latin typeface="Miriam Fixed" panose="020B0509050101010101" pitchFamily="49" charset="-79"/>
                <a:cs typeface="Miriam Fixed" panose="020B0509050101010101" pitchFamily="49" charset="-79"/>
              </a:rPr>
              <a:t>save(</a:t>
            </a:r>
            <a:r>
              <a:rPr lang="en-GB" sz="1800" dirty="0" err="1">
                <a:latin typeface="Miriam Fixed" panose="020B0509050101010101" pitchFamily="49" charset="-79"/>
                <a:cs typeface="Miriam Fixed" panose="020B0509050101010101" pitchFamily="49" charset="-79"/>
              </a:rPr>
              <a:t>p.sub</a:t>
            </a:r>
            <a:r>
              <a:rPr lang="en-GB" sz="1800" dirty="0">
                <a:latin typeface="Miriam Fixed" panose="020B0509050101010101" pitchFamily="49" charset="-79"/>
                <a:cs typeface="Miriam Fixed" panose="020B0509050101010101" pitchFamily="49" charset="-79"/>
              </a:rPr>
              <a:t>, </a:t>
            </a:r>
            <a:r>
              <a:rPr lang="en-GB" sz="1800" dirty="0">
                <a:solidFill>
                  <a:srgbClr val="CC3399"/>
                </a:solidFill>
                <a:latin typeface="Miriam Fixed" panose="020B0509050101010101" pitchFamily="49" charset="-79"/>
                <a:cs typeface="Miriam Fixed" panose="020B0509050101010101" pitchFamily="49" charset="-79"/>
              </a:rPr>
              <a:t>'p', 'results</a:t>
            </a:r>
            <a:r>
              <a:rPr lang="en-GB" sz="1800" dirty="0" smtClean="0">
                <a:solidFill>
                  <a:srgbClr val="CC3399"/>
                </a:solidFill>
                <a:latin typeface="Miriam Fixed" panose="020B0509050101010101" pitchFamily="49" charset="-79"/>
                <a:cs typeface="Miriam Fixed" panose="020B0509050101010101" pitchFamily="49" charset="-79"/>
              </a:rPr>
              <a:t>'</a:t>
            </a:r>
            <a:r>
              <a:rPr lang="en-GB" sz="1800" dirty="0" smtClean="0">
                <a:latin typeface="Miriam Fixed" panose="020B0509050101010101" pitchFamily="49" charset="-79"/>
                <a:cs typeface="Miriam Fixed" panose="020B0509050101010101" pitchFamily="49" charset="-79"/>
              </a:rPr>
              <a:t>);</a:t>
            </a:r>
          </a:p>
          <a:p>
            <a:r>
              <a:rPr lang="en-GB" sz="2600" dirty="0" smtClean="0"/>
              <a:t>   </a:t>
            </a:r>
            <a:r>
              <a:rPr lang="en-GB" sz="2600" b="1" dirty="0" smtClean="0"/>
              <a:t>Put some instructions at the very beginning before  </a:t>
            </a:r>
          </a:p>
          <a:p>
            <a:pPr marL="0" indent="0">
              <a:buNone/>
            </a:pPr>
            <a:r>
              <a:rPr lang="en-GB" sz="2600" b="1" dirty="0" smtClean="0"/>
              <a:t>         the trial loop starts e.g.</a:t>
            </a:r>
          </a:p>
          <a:p>
            <a:pPr lvl="2"/>
            <a:r>
              <a:rPr lang="en-GB" sz="1800" dirty="0" err="1">
                <a:latin typeface="Miriam Fixed" panose="020B0509050101010101" pitchFamily="49" charset="-79"/>
                <a:cs typeface="Miriam Fixed" panose="020B0509050101010101" pitchFamily="49" charset="-79"/>
              </a:rPr>
              <a:t>preparestring</a:t>
            </a:r>
            <a:r>
              <a:rPr lang="en-GB" sz="1800" dirty="0" smtClean="0">
                <a:latin typeface="Miriam Fixed" panose="020B0509050101010101" pitchFamily="49" charset="-79"/>
                <a:cs typeface="Miriam Fixed" panose="020B0509050101010101" pitchFamily="49" charset="-79"/>
              </a:rPr>
              <a:t>(</a:t>
            </a:r>
            <a:r>
              <a:rPr lang="en-GB" sz="1800" dirty="0" smtClean="0">
                <a:solidFill>
                  <a:srgbClr val="CC3399"/>
                </a:solidFill>
                <a:latin typeface="Miriam Fixed" panose="020B0509050101010101" pitchFamily="49" charset="-79"/>
                <a:cs typeface="Miriam Fixed" panose="020B0509050101010101" pitchFamily="49" charset="-79"/>
              </a:rPr>
              <a:t>‘Instructions'</a:t>
            </a:r>
            <a:r>
              <a:rPr lang="en-GB" sz="1800" dirty="0" smtClean="0">
                <a:latin typeface="Miriam Fixed" panose="020B0509050101010101" pitchFamily="49" charset="-79"/>
                <a:cs typeface="Miriam Fixed" panose="020B0509050101010101" pitchFamily="49" charset="-79"/>
              </a:rPr>
              <a:t>,1,x,y);</a:t>
            </a:r>
            <a:endParaRPr lang="en-GB" sz="1800" dirty="0">
              <a:latin typeface="Miriam Fixed" panose="020B0509050101010101" pitchFamily="49" charset="-79"/>
              <a:cs typeface="Miriam Fixed" panose="020B0509050101010101" pitchFamily="49" charset="-79"/>
            </a:endParaRPr>
          </a:p>
          <a:p>
            <a:pPr lvl="2"/>
            <a:r>
              <a:rPr lang="en-GB" sz="1800" dirty="0" err="1">
                <a:latin typeface="Miriam Fixed" panose="020B0509050101010101" pitchFamily="49" charset="-79"/>
                <a:cs typeface="Miriam Fixed" panose="020B0509050101010101" pitchFamily="49" charset="-79"/>
              </a:rPr>
              <a:t>drawpict</a:t>
            </a:r>
            <a:r>
              <a:rPr lang="en-GB" sz="1800" dirty="0">
                <a:latin typeface="Miriam Fixed" panose="020B0509050101010101" pitchFamily="49" charset="-79"/>
                <a:cs typeface="Miriam Fixed" panose="020B0509050101010101" pitchFamily="49" charset="-79"/>
              </a:rPr>
              <a:t>(1); </a:t>
            </a:r>
            <a:r>
              <a:rPr lang="en-GB" sz="1800" dirty="0" smtClean="0">
                <a:solidFill>
                  <a:srgbClr val="92D050"/>
                </a:solidFill>
                <a:latin typeface="Miriam Fixed" panose="020B0509050101010101" pitchFamily="49" charset="-79"/>
                <a:cs typeface="Miriam Fixed" panose="020B0509050101010101" pitchFamily="49" charset="-79"/>
              </a:rPr>
              <a:t>% present buffer 1</a:t>
            </a:r>
          </a:p>
          <a:p>
            <a:pPr lvl="2"/>
            <a:r>
              <a:rPr lang="en-GB" sz="1800" dirty="0" err="1">
                <a:latin typeface="Miriam Fixed" panose="020B0509050101010101" pitchFamily="49" charset="-79"/>
                <a:cs typeface="Miriam Fixed" panose="020B0509050101010101" pitchFamily="49" charset="-79"/>
              </a:rPr>
              <a:t>waitkeydown</a:t>
            </a:r>
            <a:r>
              <a:rPr lang="en-GB" sz="1800" dirty="0">
                <a:latin typeface="Miriam Fixed" panose="020B0509050101010101" pitchFamily="49" charset="-79"/>
                <a:cs typeface="Miriam Fixed" panose="020B0509050101010101" pitchFamily="49" charset="-79"/>
              </a:rPr>
              <a:t>(</a:t>
            </a:r>
            <a:r>
              <a:rPr lang="en-GB" sz="1800" dirty="0" err="1">
                <a:latin typeface="Miriam Fixed" panose="020B0509050101010101" pitchFamily="49" charset="-79"/>
                <a:cs typeface="Miriam Fixed" panose="020B0509050101010101" pitchFamily="49" charset="-79"/>
              </a:rPr>
              <a:t>Inf</a:t>
            </a:r>
            <a:r>
              <a:rPr lang="en-GB" sz="1800" dirty="0">
                <a:latin typeface="Miriam Fixed" panose="020B0509050101010101" pitchFamily="49" charset="-79"/>
                <a:cs typeface="Miriam Fixed" panose="020B0509050101010101" pitchFamily="49" charset="-79"/>
              </a:rPr>
              <a:t>);</a:t>
            </a:r>
          </a:p>
          <a:p>
            <a:pPr lvl="2"/>
            <a:endParaRPr lang="en-GB" sz="2000" dirty="0" smtClean="0"/>
          </a:p>
          <a:p>
            <a:pPr marL="0" indent="0">
              <a:buNone/>
            </a:pPr>
            <a:endParaRPr lang="en-GB" sz="2600" b="1" dirty="0" smtClean="0"/>
          </a:p>
          <a:p>
            <a:pPr marL="0" indent="0">
              <a:buNone/>
            </a:pPr>
            <a:endParaRPr lang="en-GB" sz="2600" b="1" dirty="0"/>
          </a:p>
          <a:p>
            <a:pPr marL="914400" lvl="2" indent="0">
              <a:buNone/>
            </a:pPr>
            <a:endParaRPr lang="en-GB" sz="1800" b="1" dirty="0"/>
          </a:p>
        </p:txBody>
      </p:sp>
    </p:spTree>
    <p:extLst>
      <p:ext uri="{BB962C8B-B14F-4D97-AF65-F5344CB8AC3E}">
        <p14:creationId xmlns:p14="http://schemas.microsoft.com/office/powerpoint/2010/main" val="2139362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58316"/>
            <a:ext cx="6778890" cy="864096"/>
          </a:xfrm>
        </p:spPr>
        <p:txBody>
          <a:bodyPr>
            <a:noAutofit/>
          </a:bodyPr>
          <a:lstStyle/>
          <a:p>
            <a:pPr marL="514350" indent="-514350"/>
            <a:r>
              <a:rPr lang="en-GB" sz="2600" b="1" dirty="0" smtClean="0"/>
              <a:t>First full experiment</a:t>
            </a:r>
            <a:endParaRPr lang="en-GB" sz="2600" b="1" dirty="0"/>
          </a:p>
        </p:txBody>
      </p:sp>
      <p:sp>
        <p:nvSpPr>
          <p:cNvPr id="5" name="Title 1"/>
          <p:cNvSpPr>
            <a:spLocks noGrp="1"/>
          </p:cNvSpPr>
          <p:nvPr>
            <p:ph idx="1"/>
          </p:nvPr>
        </p:nvSpPr>
        <p:spPr>
          <a:xfrm>
            <a:off x="467544" y="2928730"/>
            <a:ext cx="8229600" cy="739891"/>
          </a:xfrm>
        </p:spPr>
        <p:txBody>
          <a:bodyPr>
            <a:normAutofit/>
          </a:bodyPr>
          <a:lstStyle/>
          <a:p>
            <a:pPr marL="0" indent="0" algn="ctr">
              <a:buNone/>
            </a:pPr>
            <a:r>
              <a:rPr lang="en-GB" dirty="0" smtClean="0"/>
              <a:t>First full experiment!</a:t>
            </a:r>
            <a:endParaRPr lang="en-GB" dirty="0"/>
          </a:p>
        </p:txBody>
      </p:sp>
    </p:spTree>
    <p:extLst>
      <p:ext uri="{BB962C8B-B14F-4D97-AF65-F5344CB8AC3E}">
        <p14:creationId xmlns:p14="http://schemas.microsoft.com/office/powerpoint/2010/main" val="1322469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14350" indent="-514350"/>
            <a:r>
              <a:rPr lang="en-GB" sz="3000" b="1" dirty="0" smtClean="0"/>
              <a:t>Interim summary</a:t>
            </a:r>
            <a:endParaRPr lang="en-GB" sz="3000" b="1" dirty="0"/>
          </a:p>
        </p:txBody>
      </p:sp>
      <p:sp>
        <p:nvSpPr>
          <p:cNvPr id="3" name="Content Placeholder 2"/>
          <p:cNvSpPr>
            <a:spLocks noGrp="1"/>
          </p:cNvSpPr>
          <p:nvPr>
            <p:ph idx="1"/>
          </p:nvPr>
        </p:nvSpPr>
        <p:spPr/>
        <p:txBody>
          <a:bodyPr>
            <a:normAutofit fontScale="92500"/>
          </a:bodyPr>
          <a:lstStyle/>
          <a:p>
            <a:r>
              <a:rPr lang="en-GB" sz="2800" b="1" dirty="0" smtClean="0"/>
              <a:t>Some tips:</a:t>
            </a:r>
          </a:p>
          <a:p>
            <a:endParaRPr lang="en-GB" sz="2200" b="1" dirty="0"/>
          </a:p>
          <a:p>
            <a:pPr>
              <a:buFont typeface="+mj-lt"/>
              <a:buAutoNum type="arabicPeriod"/>
            </a:pPr>
            <a:r>
              <a:rPr lang="en-GB" sz="2200" b="1" dirty="0" smtClean="0"/>
              <a:t>Start simple and gradually make more complex</a:t>
            </a:r>
          </a:p>
          <a:p>
            <a:pPr>
              <a:buFont typeface="+mj-lt"/>
              <a:buAutoNum type="arabicPeriod"/>
            </a:pPr>
            <a:r>
              <a:rPr lang="en-GB" sz="2200" b="1" dirty="0" smtClean="0"/>
              <a:t>Comment everything – don’t assume you will remember what the script does the next time you look at it</a:t>
            </a:r>
          </a:p>
          <a:p>
            <a:pPr>
              <a:buFont typeface="+mj-lt"/>
              <a:buAutoNum type="arabicPeriod"/>
            </a:pPr>
            <a:r>
              <a:rPr lang="en-GB" sz="2200" b="1" dirty="0" smtClean="0"/>
              <a:t>Try and define all variables at the beginning of the script (or previously saved in a .mat file)</a:t>
            </a:r>
          </a:p>
          <a:p>
            <a:pPr>
              <a:buFont typeface="+mj-lt"/>
              <a:buAutoNum type="arabicPeriod"/>
            </a:pPr>
            <a:r>
              <a:rPr lang="en-GB" sz="2200" b="1" dirty="0" smtClean="0"/>
              <a:t>Get your hands dirty – the based way to learn is to code</a:t>
            </a:r>
          </a:p>
          <a:p>
            <a:pPr>
              <a:buFont typeface="+mj-lt"/>
              <a:buAutoNum type="arabicPeriod"/>
            </a:pPr>
            <a:r>
              <a:rPr lang="en-GB" sz="2200" b="1" dirty="0" smtClean="0"/>
              <a:t>Use the ‘help’ command, or type ‘edit FUNCTION’ to see the raw code for a specific function</a:t>
            </a:r>
          </a:p>
          <a:p>
            <a:pPr>
              <a:buFont typeface="+mj-lt"/>
              <a:buAutoNum type="arabicPeriod"/>
            </a:pPr>
            <a:r>
              <a:rPr lang="en-GB" sz="2200" b="1" dirty="0" smtClean="0"/>
              <a:t>Try to solve a problem yourself – if you figure it out your knowledge will improve more than if someone tells you how to do it</a:t>
            </a:r>
          </a:p>
          <a:p>
            <a:pPr>
              <a:buFont typeface="+mj-lt"/>
              <a:buAutoNum type="arabicPeriod"/>
            </a:pPr>
            <a:r>
              <a:rPr lang="en-GB" sz="2200" b="1" dirty="0" smtClean="0"/>
              <a:t>If you really can’t figure it out, ask someone – if they tell you your knowledge will improve more than if you don’t ask and never solve the problem</a:t>
            </a:r>
          </a:p>
        </p:txBody>
      </p:sp>
    </p:spTree>
    <p:extLst>
      <p:ext uri="{BB962C8B-B14F-4D97-AF65-F5344CB8AC3E}">
        <p14:creationId xmlns:p14="http://schemas.microsoft.com/office/powerpoint/2010/main" val="2108630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Extra Stuff….</a:t>
            </a:r>
            <a:endParaRPr lang="en-US" b="1" dirty="0"/>
          </a:p>
        </p:txBody>
      </p:sp>
    </p:spTree>
    <p:extLst>
      <p:ext uri="{BB962C8B-B14F-4D97-AF65-F5344CB8AC3E}">
        <p14:creationId xmlns:p14="http://schemas.microsoft.com/office/powerpoint/2010/main" val="309343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ltLang="en-US" smtClean="0"/>
              <a:t>Designing an experiment</a:t>
            </a:r>
          </a:p>
        </p:txBody>
      </p:sp>
      <p:sp>
        <p:nvSpPr>
          <p:cNvPr id="21507" name="Content Placeholder 2"/>
          <p:cNvSpPr txBox="1">
            <a:spLocks/>
          </p:cNvSpPr>
          <p:nvPr/>
        </p:nvSpPr>
        <p:spPr bwMode="auto">
          <a:xfrm>
            <a:off x="457200" y="18573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Char char="•"/>
            </a:pPr>
            <a:r>
              <a:rPr lang="en-GB" altLang="en-US" sz="2800" dirty="0"/>
              <a:t>Think through what you need to do</a:t>
            </a:r>
          </a:p>
          <a:p>
            <a:pPr>
              <a:spcBef>
                <a:spcPct val="20000"/>
              </a:spcBef>
            </a:pPr>
            <a:endParaRPr lang="en-GB" altLang="en-US" sz="2800" dirty="0"/>
          </a:p>
          <a:p>
            <a:pPr>
              <a:spcBef>
                <a:spcPct val="20000"/>
              </a:spcBef>
              <a:buFont typeface="Arial" panose="020B0604020202020204" pitchFamily="34" charset="0"/>
              <a:buChar char="•"/>
            </a:pPr>
            <a:r>
              <a:rPr lang="en-GB" altLang="en-US" sz="2800" dirty="0"/>
              <a:t>Make a flow diagram, helps compartmentalise script</a:t>
            </a:r>
          </a:p>
          <a:p>
            <a:pPr>
              <a:spcBef>
                <a:spcPct val="20000"/>
              </a:spcBef>
            </a:pPr>
            <a:endParaRPr lang="en-GB" altLang="en-US" sz="2800" dirty="0"/>
          </a:p>
          <a:p>
            <a:pPr>
              <a:spcBef>
                <a:spcPct val="20000"/>
              </a:spcBef>
              <a:buFont typeface="Arial" panose="020B0604020202020204" pitchFamily="34" charset="0"/>
              <a:buChar char="•"/>
            </a:pPr>
            <a:r>
              <a:rPr lang="en-GB" altLang="en-US" sz="2800" dirty="0"/>
              <a:t>Use nested loops to repeat operations</a:t>
            </a:r>
          </a:p>
          <a:p>
            <a:pPr>
              <a:spcBef>
                <a:spcPct val="20000"/>
              </a:spcBef>
            </a:pPr>
            <a:endParaRPr lang="en-GB" altLang="en-US" sz="2800" dirty="0"/>
          </a:p>
          <a:p>
            <a:pPr>
              <a:spcBef>
                <a:spcPct val="20000"/>
              </a:spcBef>
              <a:buFont typeface="Arial" panose="020B0604020202020204" pitchFamily="34" charset="0"/>
              <a:buChar char="•"/>
            </a:pPr>
            <a:r>
              <a:rPr lang="en-GB" altLang="en-US" sz="2800" dirty="0"/>
              <a:t>Use logic to make rules</a:t>
            </a:r>
          </a:p>
        </p:txBody>
      </p:sp>
    </p:spTree>
    <p:extLst>
      <p:ext uri="{BB962C8B-B14F-4D97-AF65-F5344CB8AC3E}">
        <p14:creationId xmlns:p14="http://schemas.microsoft.com/office/powerpoint/2010/main" val="31944485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ltLang="en-US" smtClean="0"/>
              <a:t>Experimental Design: playatune.m</a:t>
            </a:r>
          </a:p>
        </p:txBody>
      </p:sp>
      <p:sp>
        <p:nvSpPr>
          <p:cNvPr id="22531" name="Content Placeholder 2"/>
          <p:cNvSpPr txBox="1">
            <a:spLocks/>
          </p:cNvSpPr>
          <p:nvPr/>
        </p:nvSpPr>
        <p:spPr bwMode="auto">
          <a:xfrm>
            <a:off x="519113"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34290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GB" altLang="en-US" sz="2600"/>
              <a:t>- 	Create 8 tones with different pitches and durations.</a:t>
            </a:r>
          </a:p>
          <a:p>
            <a:pPr>
              <a:spcBef>
                <a:spcPct val="20000"/>
              </a:spcBef>
              <a:buFont typeface="Arial" panose="020B0604020202020204" pitchFamily="34" charset="0"/>
              <a:buNone/>
            </a:pPr>
            <a:r>
              <a:rPr lang="en-GB" altLang="en-US" sz="2600"/>
              <a:t>- 	Present  4 sequences containing 6/7 tones. Wait 20ms before each tone. Repeat the last tone in session 3 until any button is pressed. Wait 100ms between sequences</a:t>
            </a:r>
          </a:p>
          <a:p>
            <a:pPr>
              <a:spcBef>
                <a:spcPct val="20000"/>
              </a:spcBef>
              <a:buFont typeface="Arial" panose="020B0604020202020204" pitchFamily="34" charset="0"/>
              <a:buNone/>
            </a:pPr>
            <a:endParaRPr lang="en-GB" altLang="en-US" sz="2600"/>
          </a:p>
          <a:p>
            <a:pPr>
              <a:spcBef>
                <a:spcPct val="20000"/>
              </a:spcBef>
              <a:buFont typeface="Arial" panose="020B0604020202020204" pitchFamily="34" charset="0"/>
              <a:buNone/>
            </a:pPr>
            <a:endParaRPr lang="en-GB" altLang="en-US" sz="2600"/>
          </a:p>
          <a:p>
            <a:pPr>
              <a:spcBef>
                <a:spcPct val="20000"/>
              </a:spcBef>
              <a:buFont typeface="Arial" panose="020B0604020202020204" pitchFamily="34" charset="0"/>
              <a:buNone/>
            </a:pPr>
            <a:r>
              <a:rPr lang="en-GB" altLang="en-US" sz="2600"/>
              <a:t> </a:t>
            </a:r>
          </a:p>
          <a:p>
            <a:pPr lvl="1">
              <a:lnSpc>
                <a:spcPct val="150000"/>
              </a:lnSpc>
              <a:spcBef>
                <a:spcPct val="20000"/>
              </a:spcBef>
              <a:buFont typeface="Arial" panose="020B0604020202020204" pitchFamily="34" charset="0"/>
              <a:buNone/>
            </a:pPr>
            <a:endParaRPr lang="en-GB" altLang="en-US" sz="2600"/>
          </a:p>
        </p:txBody>
      </p:sp>
      <p:grpSp>
        <p:nvGrpSpPr>
          <p:cNvPr id="22532" name="Group 5"/>
          <p:cNvGrpSpPr>
            <a:grpSpLocks/>
          </p:cNvGrpSpPr>
          <p:nvPr/>
        </p:nvGrpSpPr>
        <p:grpSpPr bwMode="auto">
          <a:xfrm>
            <a:off x="323850" y="3313113"/>
            <a:ext cx="8459788" cy="2924175"/>
            <a:chOff x="251520" y="3645024"/>
            <a:chExt cx="8460432" cy="2924944"/>
          </a:xfrm>
        </p:grpSpPr>
        <p:cxnSp>
          <p:nvCxnSpPr>
            <p:cNvPr id="7" name="Straight Connector 6"/>
            <p:cNvCxnSpPr/>
            <p:nvPr/>
          </p:nvCxnSpPr>
          <p:spPr>
            <a:xfrm flipV="1">
              <a:off x="3171155" y="6020549"/>
              <a:ext cx="968449"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15186" y="5733135"/>
              <a:ext cx="2200442" cy="554184"/>
            </a:xfrm>
            <a:prstGeom prst="rect">
              <a:avLst/>
            </a:prstGeom>
            <a:solidFill>
              <a:schemeClr val="tx2">
                <a:lumMod val="75000"/>
              </a:schemeClr>
            </a:solidFill>
            <a:ln>
              <a:solidFill>
                <a:schemeClr val="accent1">
                  <a:lumMod val="75000"/>
                </a:schemeClr>
              </a:solidFill>
            </a:ln>
          </p:spPr>
          <p:txBody>
            <a:bodyPr wrap="none">
              <a:spAutoFit/>
            </a:bodyPr>
            <a:lstStyle/>
            <a:p>
              <a:pPr fontAlgn="auto">
                <a:spcBef>
                  <a:spcPts val="0"/>
                </a:spcBef>
                <a:spcAft>
                  <a:spcPts val="0"/>
                </a:spcAft>
                <a:defRPr/>
              </a:pPr>
              <a:r>
                <a:rPr lang="en-GB" sz="3000" b="1" dirty="0">
                  <a:solidFill>
                    <a:schemeClr val="bg1"/>
                  </a:solidFill>
                  <a:latin typeface="+mn-lt"/>
                  <a:cs typeface="+mn-cs"/>
                </a:rPr>
                <a:t>Create tones</a:t>
              </a:r>
            </a:p>
          </p:txBody>
        </p:sp>
        <p:sp>
          <p:nvSpPr>
            <p:cNvPr id="9" name="TextBox 8"/>
            <p:cNvSpPr txBox="1"/>
            <p:nvPr/>
          </p:nvSpPr>
          <p:spPr>
            <a:xfrm>
              <a:off x="251520" y="3645024"/>
              <a:ext cx="3678518" cy="1630791"/>
            </a:xfrm>
            <a:prstGeom prst="rect">
              <a:avLst/>
            </a:prstGeom>
            <a:solidFill>
              <a:schemeClr val="accent1">
                <a:lumMod val="20000"/>
                <a:lumOff val="80000"/>
              </a:schemeClr>
            </a:solidFill>
            <a:ln>
              <a:solidFill>
                <a:schemeClr val="accent1">
                  <a:lumMod val="75000"/>
                </a:schemeClr>
              </a:solidFill>
            </a:ln>
          </p:spPr>
          <p:txBody>
            <a:bodyPr wrap="none">
              <a:spAutoFit/>
            </a:bodyPr>
            <a:lstStyle/>
            <a:p>
              <a:pPr fontAlgn="auto">
                <a:spcBef>
                  <a:spcPts val="0"/>
                </a:spcBef>
                <a:spcAft>
                  <a:spcPts val="0"/>
                </a:spcAft>
                <a:defRPr/>
              </a:pPr>
              <a:r>
                <a:rPr lang="en-GB" sz="2000" b="1" dirty="0">
                  <a:latin typeface="+mn-lt"/>
                  <a:cs typeface="+mn-cs"/>
                </a:rPr>
                <a:t>Specify  variables:</a:t>
              </a:r>
            </a:p>
            <a:p>
              <a:pPr fontAlgn="auto">
                <a:spcBef>
                  <a:spcPts val="0"/>
                </a:spcBef>
                <a:spcAft>
                  <a:spcPts val="0"/>
                </a:spcAft>
                <a:buFontTx/>
                <a:buChar char="-"/>
                <a:defRPr/>
              </a:pPr>
              <a:r>
                <a:rPr lang="en-GB" sz="2000" dirty="0">
                  <a:latin typeface="+mn-lt"/>
                  <a:cs typeface="+mn-cs"/>
                </a:rPr>
                <a:t> Pitch &amp; duration of 8 tones</a:t>
              </a:r>
            </a:p>
            <a:p>
              <a:pPr fontAlgn="auto">
                <a:spcBef>
                  <a:spcPts val="0"/>
                </a:spcBef>
                <a:spcAft>
                  <a:spcPts val="0"/>
                </a:spcAft>
                <a:buFontTx/>
                <a:buChar char="-"/>
                <a:defRPr/>
              </a:pPr>
              <a:r>
                <a:rPr lang="en-GB" sz="2000" dirty="0">
                  <a:latin typeface="+mn-lt"/>
                  <a:cs typeface="+mn-cs"/>
                </a:rPr>
                <a:t> 4 sequences orders of 6 or 7</a:t>
              </a:r>
            </a:p>
            <a:p>
              <a:pPr fontAlgn="auto">
                <a:spcBef>
                  <a:spcPts val="0"/>
                </a:spcBef>
                <a:spcAft>
                  <a:spcPts val="0"/>
                </a:spcAft>
                <a:buFontTx/>
                <a:buChar char="-"/>
                <a:defRPr/>
              </a:pPr>
              <a:r>
                <a:rPr lang="en-GB" sz="2000" dirty="0">
                  <a:latin typeface="+mn-lt"/>
                  <a:cs typeface="+mn-cs"/>
                </a:rPr>
                <a:t> pre-tone interval = 20ms</a:t>
              </a:r>
            </a:p>
            <a:p>
              <a:pPr fontAlgn="auto">
                <a:spcBef>
                  <a:spcPts val="0"/>
                </a:spcBef>
                <a:spcAft>
                  <a:spcPts val="0"/>
                </a:spcAft>
                <a:buFontTx/>
                <a:buChar char="-"/>
                <a:defRPr/>
              </a:pPr>
              <a:r>
                <a:rPr lang="en-GB" sz="2000" dirty="0">
                  <a:latin typeface="+mn-lt"/>
                  <a:cs typeface="+mn-cs"/>
                </a:rPr>
                <a:t> inter-sequence interval = 100ms</a:t>
              </a:r>
            </a:p>
          </p:txBody>
        </p:sp>
        <p:grpSp>
          <p:nvGrpSpPr>
            <p:cNvPr id="22536" name="Group 19"/>
            <p:cNvGrpSpPr>
              <a:grpSpLocks/>
            </p:cNvGrpSpPr>
            <p:nvPr/>
          </p:nvGrpSpPr>
          <p:grpSpPr bwMode="auto">
            <a:xfrm>
              <a:off x="4355976" y="3717032"/>
              <a:ext cx="4355976" cy="2852936"/>
              <a:chOff x="4788024" y="3933056"/>
              <a:chExt cx="4355976" cy="2852936"/>
            </a:xfrm>
          </p:grpSpPr>
          <p:sp>
            <p:nvSpPr>
              <p:cNvPr id="14" name="Rectangle 13"/>
              <p:cNvSpPr/>
              <p:nvPr/>
            </p:nvSpPr>
            <p:spPr>
              <a:xfrm>
                <a:off x="4787568" y="3932504"/>
                <a:ext cx="4356432" cy="2853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 name="TextBox 5"/>
              <p:cNvSpPr txBox="1"/>
              <p:nvPr/>
            </p:nvSpPr>
            <p:spPr>
              <a:xfrm>
                <a:off x="5074927" y="3997609"/>
                <a:ext cx="3743610" cy="1014679"/>
              </a:xfrm>
              <a:prstGeom prst="rect">
                <a:avLst/>
              </a:prstGeom>
              <a:solidFill>
                <a:schemeClr val="accent1">
                  <a:lumMod val="20000"/>
                  <a:lumOff val="80000"/>
                </a:schemeClr>
              </a:solidFill>
              <a:ln>
                <a:solidFill>
                  <a:schemeClr val="accent1">
                    <a:lumMod val="75000"/>
                  </a:schemeClr>
                </a:solidFill>
              </a:ln>
            </p:spPr>
            <p:txBody>
              <a:bodyPr wrap="none">
                <a:spAutoFit/>
              </a:bodyPr>
              <a:lstStyle/>
              <a:p>
                <a:pPr fontAlgn="auto">
                  <a:spcBef>
                    <a:spcPts val="0"/>
                  </a:spcBef>
                  <a:spcAft>
                    <a:spcPts val="0"/>
                  </a:spcAft>
                  <a:defRPr/>
                </a:pPr>
                <a:r>
                  <a:rPr lang="en-GB" sz="2000" dirty="0">
                    <a:latin typeface="+mn-lt"/>
                    <a:cs typeface="+mn-cs"/>
                  </a:rPr>
                  <a:t>Loop round 6/7 tones in sequence</a:t>
                </a:r>
              </a:p>
              <a:p>
                <a:pPr fontAlgn="auto">
                  <a:spcBef>
                    <a:spcPts val="0"/>
                  </a:spcBef>
                  <a:spcAft>
                    <a:spcPts val="0"/>
                  </a:spcAft>
                  <a:defRPr/>
                </a:pPr>
                <a:r>
                  <a:rPr lang="en-GB" sz="2000" dirty="0">
                    <a:latin typeface="+mn-lt"/>
                    <a:cs typeface="+mn-cs"/>
                  </a:rPr>
                  <a:t> - wait pre-tone interval (20ms)</a:t>
                </a:r>
              </a:p>
              <a:p>
                <a:pPr fontAlgn="auto">
                  <a:spcBef>
                    <a:spcPts val="0"/>
                  </a:spcBef>
                  <a:spcAft>
                    <a:spcPts val="0"/>
                  </a:spcAft>
                  <a:defRPr/>
                </a:pPr>
                <a:r>
                  <a:rPr lang="en-GB" sz="2000" dirty="0">
                    <a:latin typeface="+mn-lt"/>
                    <a:cs typeface="+mn-cs"/>
                  </a:rPr>
                  <a:t> - play tone</a:t>
                </a:r>
              </a:p>
            </p:txBody>
          </p:sp>
          <p:sp>
            <p:nvSpPr>
              <p:cNvPr id="16" name="TextBox 15"/>
              <p:cNvSpPr txBox="1"/>
              <p:nvPr/>
            </p:nvSpPr>
            <p:spPr>
              <a:xfrm>
                <a:off x="6065602" y="5156789"/>
                <a:ext cx="1678116" cy="708211"/>
              </a:xfrm>
              <a:prstGeom prst="rect">
                <a:avLst/>
              </a:prstGeom>
              <a:solidFill>
                <a:schemeClr val="accent1">
                  <a:lumMod val="20000"/>
                  <a:lumOff val="80000"/>
                </a:schemeClr>
              </a:solidFill>
              <a:ln>
                <a:solidFill>
                  <a:schemeClr val="accent1">
                    <a:lumMod val="75000"/>
                  </a:schemeClr>
                </a:solidFill>
              </a:ln>
            </p:spPr>
            <p:txBody>
              <a:bodyPr wrap="none">
                <a:spAutoFit/>
              </a:bodyPr>
              <a:lstStyle/>
              <a:p>
                <a:pPr algn="ctr" fontAlgn="auto">
                  <a:spcBef>
                    <a:spcPts val="0"/>
                  </a:spcBef>
                  <a:spcAft>
                    <a:spcPts val="0"/>
                  </a:spcAft>
                  <a:defRPr/>
                </a:pPr>
                <a:r>
                  <a:rPr lang="en-GB" sz="2000" dirty="0">
                    <a:latin typeface="+mn-lt"/>
                    <a:cs typeface="+mn-cs"/>
                  </a:rPr>
                  <a:t>Is it session 3?</a:t>
                </a:r>
              </a:p>
              <a:p>
                <a:pPr algn="ctr" fontAlgn="auto">
                  <a:spcBef>
                    <a:spcPts val="0"/>
                  </a:spcBef>
                  <a:spcAft>
                    <a:spcPts val="0"/>
                  </a:spcAft>
                  <a:defRPr/>
                </a:pPr>
                <a:r>
                  <a:rPr lang="en-GB" sz="2000" dirty="0">
                    <a:latin typeface="+mn-lt"/>
                    <a:cs typeface="+mn-cs"/>
                  </a:rPr>
                  <a:t>Y/N</a:t>
                </a:r>
              </a:p>
            </p:txBody>
          </p:sp>
          <p:sp>
            <p:nvSpPr>
              <p:cNvPr id="17" name="TextBox 16"/>
              <p:cNvSpPr txBox="1"/>
              <p:nvPr/>
            </p:nvSpPr>
            <p:spPr>
              <a:xfrm>
                <a:off x="4859010" y="5949159"/>
                <a:ext cx="1944836" cy="708211"/>
              </a:xfrm>
              <a:prstGeom prst="rect">
                <a:avLst/>
              </a:prstGeom>
              <a:solidFill>
                <a:schemeClr val="accent1">
                  <a:lumMod val="20000"/>
                  <a:lumOff val="80000"/>
                </a:schemeClr>
              </a:solidFill>
              <a:ln>
                <a:solidFill>
                  <a:schemeClr val="accent1">
                    <a:lumMod val="75000"/>
                  </a:schemeClr>
                </a:solidFill>
              </a:ln>
            </p:spPr>
            <p:txBody>
              <a:bodyPr>
                <a:spAutoFit/>
              </a:bodyPr>
              <a:lstStyle/>
              <a:p>
                <a:pPr algn="ctr" fontAlgn="auto">
                  <a:spcBef>
                    <a:spcPts val="0"/>
                  </a:spcBef>
                  <a:spcAft>
                    <a:spcPts val="0"/>
                  </a:spcAft>
                  <a:defRPr/>
                </a:pPr>
                <a:r>
                  <a:rPr lang="en-GB" sz="2000" dirty="0">
                    <a:latin typeface="+mn-lt"/>
                    <a:cs typeface="+mn-cs"/>
                  </a:rPr>
                  <a:t>Repeat sound</a:t>
                </a:r>
              </a:p>
              <a:p>
                <a:pPr algn="ctr" fontAlgn="auto">
                  <a:spcBef>
                    <a:spcPts val="0"/>
                  </a:spcBef>
                  <a:spcAft>
                    <a:spcPts val="0"/>
                  </a:spcAft>
                  <a:defRPr/>
                </a:pPr>
                <a:r>
                  <a:rPr lang="en-GB" sz="2000" dirty="0">
                    <a:latin typeface="+mn-lt"/>
                    <a:cs typeface="+mn-cs"/>
                  </a:rPr>
                  <a:t>until </a:t>
                </a:r>
                <a:r>
                  <a:rPr lang="en-GB" sz="2000" dirty="0" err="1">
                    <a:latin typeface="+mn-lt"/>
                    <a:cs typeface="+mn-cs"/>
                  </a:rPr>
                  <a:t>keypress</a:t>
                </a:r>
                <a:endParaRPr lang="en-GB" sz="2000" dirty="0">
                  <a:latin typeface="+mn-lt"/>
                  <a:cs typeface="+mn-cs"/>
                </a:endParaRPr>
              </a:p>
            </p:txBody>
          </p:sp>
          <p:sp>
            <p:nvSpPr>
              <p:cNvPr id="18" name="TextBox 17"/>
              <p:cNvSpPr txBox="1"/>
              <p:nvPr/>
            </p:nvSpPr>
            <p:spPr>
              <a:xfrm>
                <a:off x="6814959" y="5949159"/>
                <a:ext cx="2302050" cy="708211"/>
              </a:xfrm>
              <a:prstGeom prst="rect">
                <a:avLst/>
              </a:prstGeom>
              <a:solidFill>
                <a:schemeClr val="accent1">
                  <a:lumMod val="20000"/>
                  <a:lumOff val="80000"/>
                </a:schemeClr>
              </a:solidFill>
              <a:ln>
                <a:solidFill>
                  <a:schemeClr val="accent1">
                    <a:lumMod val="75000"/>
                  </a:schemeClr>
                </a:solidFill>
              </a:ln>
            </p:spPr>
            <p:txBody>
              <a:bodyPr wrap="none">
                <a:spAutoFit/>
              </a:bodyPr>
              <a:lstStyle/>
              <a:p>
                <a:pPr algn="ctr" fontAlgn="auto">
                  <a:spcBef>
                    <a:spcPts val="0"/>
                  </a:spcBef>
                  <a:spcAft>
                    <a:spcPts val="0"/>
                  </a:spcAft>
                  <a:defRPr/>
                </a:pPr>
                <a:r>
                  <a:rPr lang="en-GB" sz="2000" dirty="0">
                    <a:latin typeface="+mn-lt"/>
                    <a:cs typeface="+mn-cs"/>
                  </a:rPr>
                  <a:t>Wait </a:t>
                </a:r>
                <a:r>
                  <a:rPr lang="en-GB" sz="2000" dirty="0" err="1">
                    <a:latin typeface="+mn-lt"/>
                    <a:cs typeface="+mn-cs"/>
                  </a:rPr>
                  <a:t>intersequence</a:t>
                </a:r>
                <a:endParaRPr lang="en-GB" sz="2000" dirty="0">
                  <a:latin typeface="+mn-lt"/>
                  <a:cs typeface="+mn-cs"/>
                </a:endParaRPr>
              </a:p>
              <a:p>
                <a:pPr algn="ctr" fontAlgn="auto">
                  <a:spcBef>
                    <a:spcPts val="0"/>
                  </a:spcBef>
                  <a:spcAft>
                    <a:spcPts val="0"/>
                  </a:spcAft>
                  <a:defRPr/>
                </a:pPr>
                <a:r>
                  <a:rPr lang="en-GB" sz="2000" dirty="0">
                    <a:latin typeface="+mn-lt"/>
                    <a:cs typeface="+mn-cs"/>
                  </a:rPr>
                  <a:t>interval</a:t>
                </a:r>
              </a:p>
            </p:txBody>
          </p:sp>
          <p:sp>
            <p:nvSpPr>
              <p:cNvPr id="19" name="Down Arrow 18"/>
              <p:cNvSpPr/>
              <p:nvPr/>
            </p:nvSpPr>
            <p:spPr>
              <a:xfrm>
                <a:off x="6803847" y="5012288"/>
                <a:ext cx="144473" cy="289001"/>
              </a:xfrm>
              <a:prstGeom prst="down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0" name="Down Arrow 19"/>
              <p:cNvSpPr/>
              <p:nvPr/>
            </p:nvSpPr>
            <p:spPr>
              <a:xfrm rot="2700000">
                <a:off x="6448999" y="5730855"/>
                <a:ext cx="142913" cy="360389"/>
              </a:xfrm>
              <a:prstGeom prst="down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1" name="Down Arrow 20"/>
              <p:cNvSpPr/>
              <p:nvPr/>
            </p:nvSpPr>
            <p:spPr>
              <a:xfrm rot="18900000" flipH="1">
                <a:off x="7202326" y="5731648"/>
                <a:ext cx="142913" cy="358802"/>
              </a:xfrm>
              <a:prstGeom prst="down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cxnSp>
          <p:nvCxnSpPr>
            <p:cNvPr id="11" name="Elbow Connector 32"/>
            <p:cNvCxnSpPr>
              <a:stCxn id="18" idx="2"/>
            </p:cNvCxnSpPr>
            <p:nvPr/>
          </p:nvCxnSpPr>
          <p:spPr>
            <a:xfrm rot="5400000" flipH="1">
              <a:off x="4947509" y="3854919"/>
              <a:ext cx="2067469" cy="3105386"/>
            </a:xfrm>
            <a:prstGeom prst="bentConnector4">
              <a:avLst>
                <a:gd name="adj1" fmla="val -11061"/>
                <a:gd name="adj2" fmla="val 109836"/>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Down Arrow 11"/>
            <p:cNvSpPr/>
            <p:nvPr/>
          </p:nvSpPr>
          <p:spPr>
            <a:xfrm>
              <a:off x="2123325" y="5201183"/>
              <a:ext cx="144473" cy="504958"/>
            </a:xfrm>
            <a:prstGeom prst="down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 name="Down Arrow 12"/>
            <p:cNvSpPr/>
            <p:nvPr/>
          </p:nvSpPr>
          <p:spPr>
            <a:xfrm rot="16200000">
              <a:off x="6371785" y="6022163"/>
              <a:ext cx="144500" cy="287360"/>
            </a:xfrm>
            <a:prstGeom prst="down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spTree>
    <p:extLst>
      <p:ext uri="{BB962C8B-B14F-4D97-AF65-F5344CB8AC3E}">
        <p14:creationId xmlns:p14="http://schemas.microsoft.com/office/powerpoint/2010/main" val="148014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ltLang="en-US" smtClean="0"/>
              <a:t>Experimental Design: playatune.m</a:t>
            </a:r>
          </a:p>
        </p:txBody>
      </p:sp>
      <p:sp>
        <p:nvSpPr>
          <p:cNvPr id="5" name="Content Placeholder 2"/>
          <p:cNvSpPr txBox="1">
            <a:spLocks/>
          </p:cNvSpPr>
          <p:nvPr/>
        </p:nvSpPr>
        <p:spPr>
          <a:xfrm>
            <a:off x="827088" y="1412875"/>
            <a:ext cx="7921625" cy="5040313"/>
          </a:xfrm>
          <a:prstGeom prst="rect">
            <a:avLst/>
          </a:prstGeom>
        </p:spPr>
        <p:txBody>
          <a:bodyPr>
            <a:normAutofit fontScale="77500" lnSpcReduction="20000"/>
          </a:bodyPr>
          <a:lstStyle/>
          <a:p>
            <a:pPr marL="342900" indent="-342900" fontAlgn="auto">
              <a:spcBef>
                <a:spcPct val="20000"/>
              </a:spcBef>
              <a:spcAft>
                <a:spcPts val="0"/>
              </a:spcAft>
              <a:defRPr/>
            </a:pPr>
            <a:endParaRPr lang="en-GB" sz="2600" b="1" dirty="0">
              <a:latin typeface="+mn-lt"/>
              <a:cs typeface="+mn-cs"/>
            </a:endParaRPr>
          </a:p>
          <a:p>
            <a:pPr marL="342900" indent="-342900" fontAlgn="auto">
              <a:spcBef>
                <a:spcPct val="20000"/>
              </a:spcBef>
              <a:spcAft>
                <a:spcPts val="0"/>
              </a:spcAft>
              <a:defRPr/>
            </a:pPr>
            <a:r>
              <a:rPr lang="en-GB" sz="2600" b="1" dirty="0">
                <a:latin typeface="+mn-lt"/>
                <a:cs typeface="+mn-cs"/>
              </a:rPr>
              <a:t>for s = 1:4;			</a:t>
            </a:r>
          </a:p>
          <a:p>
            <a:pPr marL="342900" indent="-342900" fontAlgn="auto">
              <a:spcBef>
                <a:spcPct val="20000"/>
              </a:spcBef>
              <a:spcAft>
                <a:spcPts val="0"/>
              </a:spcAft>
              <a:buFont typeface="Arial" pitchFamily="34" charset="0"/>
              <a:buNone/>
              <a:defRPr/>
            </a:pPr>
            <a:r>
              <a:rPr lang="en-GB" sz="2600" b="1" dirty="0">
                <a:latin typeface="+mn-lt"/>
                <a:cs typeface="+mn-cs"/>
              </a:rPr>
              <a:t>	</a:t>
            </a:r>
          </a:p>
          <a:p>
            <a:pPr marL="342900" indent="-342900" fontAlgn="auto">
              <a:spcBef>
                <a:spcPct val="20000"/>
              </a:spcBef>
              <a:spcAft>
                <a:spcPts val="0"/>
              </a:spcAft>
              <a:buFont typeface="Arial" pitchFamily="34" charset="0"/>
              <a:buNone/>
              <a:defRPr/>
            </a:pPr>
            <a:r>
              <a:rPr lang="en-GB" sz="2600" b="1" dirty="0">
                <a:latin typeface="+mn-lt"/>
                <a:cs typeface="+mn-cs"/>
              </a:rPr>
              <a:t>	for t = 1:6;</a:t>
            </a:r>
          </a:p>
          <a:p>
            <a:pPr marL="342900" indent="-342900" fontAlgn="auto">
              <a:spcBef>
                <a:spcPct val="20000"/>
              </a:spcBef>
              <a:spcAft>
                <a:spcPts val="0"/>
              </a:spcAft>
              <a:buFont typeface="Arial" pitchFamily="34" charset="0"/>
              <a:buNone/>
              <a:defRPr/>
            </a:pPr>
            <a:r>
              <a:rPr lang="en-GB" sz="2600" dirty="0">
                <a:latin typeface="+mn-lt"/>
                <a:cs typeface="+mn-cs"/>
              </a:rPr>
              <a:t>		</a:t>
            </a:r>
            <a:r>
              <a:rPr lang="en-GB" sz="2600" dirty="0">
                <a:solidFill>
                  <a:schemeClr val="bg1"/>
                </a:solidFill>
                <a:latin typeface="+mn-lt"/>
                <a:cs typeface="+mn-cs"/>
              </a:rPr>
              <a:t>wait(</a:t>
            </a:r>
            <a:r>
              <a:rPr lang="en-GB" sz="2600" dirty="0" err="1">
                <a:solidFill>
                  <a:schemeClr val="bg1"/>
                </a:solidFill>
                <a:latin typeface="+mn-lt"/>
                <a:cs typeface="+mn-cs"/>
              </a:rPr>
              <a:t>int_tone</a:t>
            </a:r>
            <a:r>
              <a:rPr lang="en-GB" sz="2600" dirty="0">
                <a:solidFill>
                  <a:schemeClr val="bg1"/>
                </a:solidFill>
                <a:latin typeface="+mn-lt"/>
                <a:cs typeface="+mn-cs"/>
              </a:rPr>
              <a:t>);</a:t>
            </a:r>
          </a:p>
          <a:p>
            <a:pPr marL="342900" indent="-342900" fontAlgn="auto">
              <a:spcBef>
                <a:spcPct val="20000"/>
              </a:spcBef>
              <a:spcAft>
                <a:spcPts val="0"/>
              </a:spcAft>
              <a:buFont typeface="Arial" pitchFamily="34" charset="0"/>
              <a:buNone/>
              <a:defRPr/>
            </a:pPr>
            <a:r>
              <a:rPr lang="en-GB" sz="2600" dirty="0">
                <a:solidFill>
                  <a:schemeClr val="bg1"/>
                </a:solidFill>
                <a:latin typeface="+mn-lt"/>
                <a:cs typeface="+mn-cs"/>
              </a:rPr>
              <a:t>		</a:t>
            </a:r>
            <a:r>
              <a:rPr lang="en-GB" sz="2600" dirty="0" err="1">
                <a:solidFill>
                  <a:schemeClr val="bg1"/>
                </a:solidFill>
                <a:latin typeface="+mn-lt"/>
                <a:cs typeface="+mn-cs"/>
              </a:rPr>
              <a:t>playsound</a:t>
            </a:r>
            <a:r>
              <a:rPr lang="en-GB" sz="2600" dirty="0">
                <a:solidFill>
                  <a:schemeClr val="bg1"/>
                </a:solidFill>
                <a:latin typeface="+mn-lt"/>
                <a:cs typeface="+mn-cs"/>
              </a:rPr>
              <a:t>(t);</a:t>
            </a:r>
          </a:p>
          <a:p>
            <a:pPr marL="342900" indent="-342900" fontAlgn="auto">
              <a:spcBef>
                <a:spcPct val="20000"/>
              </a:spcBef>
              <a:spcAft>
                <a:spcPts val="0"/>
              </a:spcAft>
              <a:buFont typeface="Arial" pitchFamily="34" charset="0"/>
              <a:buNone/>
              <a:defRPr/>
            </a:pPr>
            <a:r>
              <a:rPr lang="en-GB" sz="2600" dirty="0">
                <a:solidFill>
                  <a:schemeClr val="bg1"/>
                </a:solidFill>
                <a:latin typeface="+mn-lt"/>
                <a:cs typeface="+mn-cs"/>
              </a:rPr>
              <a:t>		</a:t>
            </a:r>
            <a:r>
              <a:rPr lang="en-GB" sz="2600" dirty="0" err="1">
                <a:solidFill>
                  <a:schemeClr val="bg1"/>
                </a:solidFill>
                <a:latin typeface="+mn-lt"/>
                <a:cs typeface="+mn-cs"/>
              </a:rPr>
              <a:t>waitsound</a:t>
            </a:r>
            <a:r>
              <a:rPr lang="en-GB" sz="2600" dirty="0">
                <a:solidFill>
                  <a:schemeClr val="bg1"/>
                </a:solidFill>
                <a:latin typeface="+mn-lt"/>
                <a:cs typeface="+mn-cs"/>
              </a:rPr>
              <a:t>(t);</a:t>
            </a:r>
          </a:p>
          <a:p>
            <a:pPr marL="342900" indent="-342900" fontAlgn="auto">
              <a:spcBef>
                <a:spcPct val="20000"/>
              </a:spcBef>
              <a:spcAft>
                <a:spcPts val="0"/>
              </a:spcAft>
              <a:buFont typeface="Arial" pitchFamily="34" charset="0"/>
              <a:buNone/>
              <a:defRPr/>
            </a:pPr>
            <a:r>
              <a:rPr lang="en-GB" sz="2600" b="1" dirty="0">
                <a:latin typeface="+mn-lt"/>
                <a:cs typeface="+mn-cs"/>
              </a:rPr>
              <a:t>	end;</a:t>
            </a:r>
          </a:p>
          <a:p>
            <a:pPr marL="342900" indent="-342900" fontAlgn="auto">
              <a:spcBef>
                <a:spcPct val="20000"/>
              </a:spcBef>
              <a:spcAft>
                <a:spcPts val="0"/>
              </a:spcAft>
              <a:buFont typeface="Arial" pitchFamily="34" charset="0"/>
              <a:buNone/>
              <a:defRPr/>
            </a:pPr>
            <a:endParaRPr lang="en-GB" sz="1300" b="1" dirty="0">
              <a:latin typeface="+mn-lt"/>
              <a:cs typeface="+mn-cs"/>
            </a:endParaRPr>
          </a:p>
          <a:p>
            <a:pPr marL="342900" indent="-342900" fontAlgn="auto">
              <a:spcBef>
                <a:spcPct val="20000"/>
              </a:spcBef>
              <a:spcAft>
                <a:spcPts val="0"/>
              </a:spcAft>
              <a:buFont typeface="Arial" pitchFamily="34" charset="0"/>
              <a:buNone/>
              <a:defRPr/>
            </a:pPr>
            <a:r>
              <a:rPr lang="en-GB" sz="2600" b="1" dirty="0">
                <a:latin typeface="+mn-lt"/>
                <a:cs typeface="+mn-cs"/>
              </a:rPr>
              <a:t>	if s == 3;</a:t>
            </a:r>
          </a:p>
          <a:p>
            <a:pPr marL="342900" indent="-342900" fontAlgn="auto">
              <a:spcBef>
                <a:spcPct val="20000"/>
              </a:spcBef>
              <a:spcAft>
                <a:spcPts val="0"/>
              </a:spcAft>
              <a:buFont typeface="Arial" pitchFamily="34" charset="0"/>
              <a:buNone/>
              <a:defRPr/>
            </a:pPr>
            <a:r>
              <a:rPr lang="en-GB" sz="2600" dirty="0">
                <a:latin typeface="+mn-lt"/>
                <a:cs typeface="+mn-cs"/>
              </a:rPr>
              <a:t>		</a:t>
            </a:r>
            <a:r>
              <a:rPr lang="en-GB" sz="2600" dirty="0" err="1">
                <a:solidFill>
                  <a:schemeClr val="bg1"/>
                </a:solidFill>
                <a:latin typeface="+mn-lt"/>
                <a:cs typeface="+mn-cs"/>
              </a:rPr>
              <a:t>loopsound</a:t>
            </a:r>
            <a:r>
              <a:rPr lang="en-GB" sz="2600" dirty="0">
                <a:solidFill>
                  <a:schemeClr val="bg1"/>
                </a:solidFill>
                <a:latin typeface="+mn-lt"/>
                <a:cs typeface="+mn-cs"/>
              </a:rPr>
              <a:t>(t);</a:t>
            </a:r>
          </a:p>
          <a:p>
            <a:pPr marL="342900" indent="-342900" fontAlgn="auto">
              <a:spcBef>
                <a:spcPct val="20000"/>
              </a:spcBef>
              <a:spcAft>
                <a:spcPts val="0"/>
              </a:spcAft>
              <a:buFont typeface="Arial" pitchFamily="34" charset="0"/>
              <a:buNone/>
              <a:defRPr/>
            </a:pPr>
            <a:r>
              <a:rPr lang="en-GB" sz="2600" dirty="0">
                <a:solidFill>
                  <a:schemeClr val="bg1"/>
                </a:solidFill>
                <a:latin typeface="+mn-lt"/>
                <a:cs typeface="+mn-cs"/>
              </a:rPr>
              <a:t>		</a:t>
            </a:r>
            <a:r>
              <a:rPr lang="en-GB" sz="2600" dirty="0" err="1">
                <a:solidFill>
                  <a:schemeClr val="bg1"/>
                </a:solidFill>
                <a:latin typeface="+mn-lt"/>
                <a:cs typeface="+mn-cs"/>
              </a:rPr>
              <a:t>waitkeydown</a:t>
            </a:r>
            <a:r>
              <a:rPr lang="en-GB" sz="2600" dirty="0">
                <a:solidFill>
                  <a:schemeClr val="bg1"/>
                </a:solidFill>
                <a:latin typeface="+mn-lt"/>
                <a:cs typeface="+mn-cs"/>
              </a:rPr>
              <a:t>(</a:t>
            </a:r>
            <a:r>
              <a:rPr lang="en-GB" sz="2600" dirty="0" err="1">
                <a:solidFill>
                  <a:schemeClr val="bg1"/>
                </a:solidFill>
                <a:latin typeface="+mn-lt"/>
                <a:cs typeface="+mn-cs"/>
              </a:rPr>
              <a:t>inf</a:t>
            </a:r>
            <a:r>
              <a:rPr lang="en-GB" sz="2600" dirty="0">
                <a:solidFill>
                  <a:schemeClr val="bg1"/>
                </a:solidFill>
                <a:latin typeface="+mn-lt"/>
                <a:cs typeface="+mn-cs"/>
              </a:rPr>
              <a:t>);</a:t>
            </a:r>
          </a:p>
          <a:p>
            <a:pPr marL="342900" indent="-342900" fontAlgn="auto">
              <a:spcBef>
                <a:spcPct val="20000"/>
              </a:spcBef>
              <a:spcAft>
                <a:spcPts val="0"/>
              </a:spcAft>
              <a:buFont typeface="Arial" pitchFamily="34" charset="0"/>
              <a:buNone/>
              <a:defRPr/>
            </a:pPr>
            <a:r>
              <a:rPr lang="en-GB" sz="2600" dirty="0">
                <a:solidFill>
                  <a:schemeClr val="bg1"/>
                </a:solidFill>
                <a:latin typeface="+mn-lt"/>
                <a:cs typeface="+mn-cs"/>
              </a:rPr>
              <a:t>		</a:t>
            </a:r>
            <a:r>
              <a:rPr lang="en-GB" sz="2600" dirty="0" err="1">
                <a:solidFill>
                  <a:schemeClr val="bg1"/>
                </a:solidFill>
                <a:latin typeface="+mn-lt"/>
                <a:cs typeface="+mn-cs"/>
              </a:rPr>
              <a:t>stopsound</a:t>
            </a:r>
            <a:r>
              <a:rPr lang="en-GB" sz="2600" dirty="0">
                <a:solidFill>
                  <a:schemeClr val="bg1"/>
                </a:solidFill>
                <a:latin typeface="+mn-lt"/>
                <a:cs typeface="+mn-cs"/>
              </a:rPr>
              <a:t>(t);</a:t>
            </a:r>
          </a:p>
          <a:p>
            <a:pPr marL="342900" indent="-342900" fontAlgn="auto">
              <a:spcBef>
                <a:spcPct val="20000"/>
              </a:spcBef>
              <a:spcAft>
                <a:spcPts val="0"/>
              </a:spcAft>
              <a:buFont typeface="Arial" pitchFamily="34" charset="0"/>
              <a:buNone/>
              <a:defRPr/>
            </a:pPr>
            <a:r>
              <a:rPr lang="en-GB" sz="2600" b="1" dirty="0">
                <a:latin typeface="+mn-lt"/>
                <a:cs typeface="+mn-cs"/>
              </a:rPr>
              <a:t>	end;</a:t>
            </a:r>
          </a:p>
          <a:p>
            <a:pPr marL="342900" indent="-342900" fontAlgn="auto">
              <a:spcBef>
                <a:spcPct val="20000"/>
              </a:spcBef>
              <a:spcAft>
                <a:spcPts val="0"/>
              </a:spcAft>
              <a:buFont typeface="Arial" pitchFamily="34" charset="0"/>
              <a:buNone/>
              <a:defRPr/>
            </a:pPr>
            <a:endParaRPr lang="en-GB" sz="1300" dirty="0">
              <a:latin typeface="+mn-lt"/>
              <a:cs typeface="+mn-cs"/>
            </a:endParaRPr>
          </a:p>
          <a:p>
            <a:pPr marL="342900" indent="-342900" fontAlgn="auto">
              <a:spcBef>
                <a:spcPct val="20000"/>
              </a:spcBef>
              <a:spcAft>
                <a:spcPts val="0"/>
              </a:spcAft>
              <a:buFont typeface="Arial" pitchFamily="34" charset="0"/>
              <a:buNone/>
              <a:defRPr/>
            </a:pPr>
            <a:r>
              <a:rPr lang="en-GB" sz="2600" dirty="0">
                <a:latin typeface="+mn-lt"/>
                <a:cs typeface="+mn-cs"/>
              </a:rPr>
              <a:t>	</a:t>
            </a:r>
            <a:r>
              <a:rPr lang="en-GB" sz="2600" dirty="0">
                <a:solidFill>
                  <a:schemeClr val="bg1"/>
                </a:solidFill>
                <a:latin typeface="+mn-lt"/>
                <a:cs typeface="+mn-cs"/>
              </a:rPr>
              <a:t>wait(</a:t>
            </a:r>
            <a:r>
              <a:rPr lang="en-GB" sz="2600" dirty="0" err="1">
                <a:solidFill>
                  <a:schemeClr val="bg1"/>
                </a:solidFill>
                <a:latin typeface="+mn-lt"/>
                <a:cs typeface="+mn-cs"/>
              </a:rPr>
              <a:t>int_seq</a:t>
            </a:r>
            <a:r>
              <a:rPr lang="en-GB" sz="2600" dirty="0">
                <a:solidFill>
                  <a:schemeClr val="bg1"/>
                </a:solidFill>
                <a:latin typeface="+mn-lt"/>
                <a:cs typeface="+mn-cs"/>
              </a:rPr>
              <a:t>);</a:t>
            </a:r>
          </a:p>
          <a:p>
            <a:pPr marL="342900" indent="-342900" fontAlgn="auto">
              <a:spcBef>
                <a:spcPct val="20000"/>
              </a:spcBef>
              <a:spcAft>
                <a:spcPts val="0"/>
              </a:spcAft>
              <a:buFont typeface="Arial" pitchFamily="34" charset="0"/>
              <a:buNone/>
              <a:defRPr/>
            </a:pPr>
            <a:r>
              <a:rPr lang="en-GB" sz="2600" b="1" dirty="0">
                <a:latin typeface="+mn-lt"/>
                <a:cs typeface="+mn-cs"/>
              </a:rPr>
              <a:t>end;</a:t>
            </a:r>
          </a:p>
        </p:txBody>
      </p:sp>
      <p:grpSp>
        <p:nvGrpSpPr>
          <p:cNvPr id="23556" name="Group 10"/>
          <p:cNvGrpSpPr>
            <a:grpSpLocks/>
          </p:cNvGrpSpPr>
          <p:nvPr/>
        </p:nvGrpSpPr>
        <p:grpSpPr bwMode="auto">
          <a:xfrm>
            <a:off x="4284663" y="1628775"/>
            <a:ext cx="4032250" cy="4679950"/>
            <a:chOff x="3779912" y="1628800"/>
            <a:chExt cx="4032448" cy="4680520"/>
          </a:xfrm>
        </p:grpSpPr>
        <p:sp>
          <p:nvSpPr>
            <p:cNvPr id="26" name="Rectangle 25"/>
            <p:cNvSpPr/>
            <p:nvPr/>
          </p:nvSpPr>
          <p:spPr>
            <a:xfrm>
              <a:off x="3779912" y="1628800"/>
              <a:ext cx="4032448"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3" name="TextBox 5"/>
            <p:cNvSpPr txBox="1"/>
            <p:nvPr/>
          </p:nvSpPr>
          <p:spPr>
            <a:xfrm>
              <a:off x="3924381" y="2276579"/>
              <a:ext cx="3741922" cy="1324136"/>
            </a:xfrm>
            <a:prstGeom prst="rect">
              <a:avLst/>
            </a:prstGeom>
            <a:solidFill>
              <a:schemeClr val="accent1">
                <a:lumMod val="20000"/>
                <a:lumOff val="80000"/>
              </a:schemeClr>
            </a:solidFill>
            <a:ln>
              <a:solidFill>
                <a:schemeClr val="accent1">
                  <a:lumMod val="75000"/>
                </a:schemeClr>
              </a:solidFill>
            </a:ln>
          </p:spPr>
          <p:txBody>
            <a:bodyPr wrap="none">
              <a:spAutoFit/>
            </a:bodyPr>
            <a:lstStyle/>
            <a:p>
              <a:pPr fontAlgn="auto">
                <a:spcBef>
                  <a:spcPts val="0"/>
                </a:spcBef>
                <a:spcAft>
                  <a:spcPts val="0"/>
                </a:spcAft>
                <a:defRPr/>
              </a:pPr>
              <a:r>
                <a:rPr lang="en-GB" sz="2000" dirty="0">
                  <a:latin typeface="+mn-lt"/>
                  <a:cs typeface="+mn-cs"/>
                </a:rPr>
                <a:t>Loop round 6/7 tones in sequence</a:t>
              </a:r>
            </a:p>
            <a:p>
              <a:pPr fontAlgn="auto">
                <a:spcBef>
                  <a:spcPts val="0"/>
                </a:spcBef>
                <a:spcAft>
                  <a:spcPts val="0"/>
                </a:spcAft>
                <a:defRPr/>
              </a:pPr>
              <a:r>
                <a:rPr lang="en-GB" sz="2000" dirty="0">
                  <a:latin typeface="+mn-lt"/>
                  <a:cs typeface="+mn-cs"/>
                </a:rPr>
                <a:t> - wait pre-tone interval (20ms)</a:t>
              </a:r>
            </a:p>
            <a:p>
              <a:pPr fontAlgn="auto">
                <a:spcBef>
                  <a:spcPts val="0"/>
                </a:spcBef>
                <a:spcAft>
                  <a:spcPts val="0"/>
                </a:spcAft>
                <a:defRPr/>
              </a:pPr>
              <a:r>
                <a:rPr lang="en-GB" sz="2000" dirty="0">
                  <a:latin typeface="+mn-lt"/>
                  <a:cs typeface="+mn-cs"/>
                </a:rPr>
                <a:t> - play tone</a:t>
              </a:r>
            </a:p>
            <a:p>
              <a:pPr fontAlgn="auto">
                <a:spcBef>
                  <a:spcPts val="0"/>
                </a:spcBef>
                <a:spcAft>
                  <a:spcPts val="0"/>
                </a:spcAft>
                <a:defRPr/>
              </a:pPr>
              <a:r>
                <a:rPr lang="en-GB" sz="2000" dirty="0">
                  <a:latin typeface="+mn-lt"/>
                  <a:cs typeface="+mn-cs"/>
                </a:rPr>
                <a:t>- wait until tone ends</a:t>
              </a:r>
            </a:p>
          </p:txBody>
        </p:sp>
        <p:sp>
          <p:nvSpPr>
            <p:cNvPr id="24" name="TextBox 23"/>
            <p:cNvSpPr txBox="1"/>
            <p:nvPr/>
          </p:nvSpPr>
          <p:spPr>
            <a:xfrm>
              <a:off x="3924381" y="3932544"/>
              <a:ext cx="3743509" cy="1324136"/>
            </a:xfrm>
            <a:prstGeom prst="rect">
              <a:avLst/>
            </a:prstGeom>
            <a:solidFill>
              <a:schemeClr val="accent1">
                <a:lumMod val="20000"/>
                <a:lumOff val="80000"/>
              </a:schemeClr>
            </a:solidFill>
            <a:ln>
              <a:solidFill>
                <a:schemeClr val="accent1">
                  <a:lumMod val="75000"/>
                </a:schemeClr>
              </a:solidFill>
            </a:ln>
          </p:spPr>
          <p:txBody>
            <a:bodyPr>
              <a:spAutoFit/>
            </a:bodyPr>
            <a:lstStyle/>
            <a:p>
              <a:pPr fontAlgn="auto">
                <a:spcBef>
                  <a:spcPts val="0"/>
                </a:spcBef>
                <a:spcAft>
                  <a:spcPts val="0"/>
                </a:spcAft>
                <a:defRPr/>
              </a:pPr>
              <a:r>
                <a:rPr lang="en-GB" sz="2000" dirty="0">
                  <a:latin typeface="+mn-lt"/>
                  <a:cs typeface="+mn-cs"/>
                </a:rPr>
                <a:t>Determine if it is session 3. If yes:</a:t>
              </a:r>
            </a:p>
            <a:p>
              <a:pPr fontAlgn="auto">
                <a:spcBef>
                  <a:spcPts val="0"/>
                </a:spcBef>
                <a:spcAft>
                  <a:spcPts val="0"/>
                </a:spcAft>
                <a:defRPr/>
              </a:pPr>
              <a:r>
                <a:rPr lang="en-GB" sz="2000" dirty="0">
                  <a:latin typeface="+mn-lt"/>
                  <a:cs typeface="+mn-cs"/>
                </a:rPr>
                <a:t>- repeat last sound </a:t>
              </a:r>
            </a:p>
            <a:p>
              <a:pPr fontAlgn="auto">
                <a:spcBef>
                  <a:spcPts val="0"/>
                </a:spcBef>
                <a:spcAft>
                  <a:spcPts val="0"/>
                </a:spcAft>
                <a:defRPr/>
              </a:pPr>
              <a:r>
                <a:rPr lang="en-GB" sz="2000" dirty="0">
                  <a:latin typeface="+mn-lt"/>
                  <a:cs typeface="+mn-cs"/>
                </a:rPr>
                <a:t>- wait until a button is pressed</a:t>
              </a:r>
            </a:p>
            <a:p>
              <a:pPr fontAlgn="auto">
                <a:spcBef>
                  <a:spcPts val="0"/>
                </a:spcBef>
                <a:spcAft>
                  <a:spcPts val="0"/>
                </a:spcAft>
                <a:defRPr/>
              </a:pPr>
              <a:r>
                <a:rPr lang="en-GB" sz="2000" dirty="0">
                  <a:latin typeface="+mn-lt"/>
                  <a:cs typeface="+mn-cs"/>
                </a:rPr>
                <a:t>- stop sound</a:t>
              </a:r>
            </a:p>
          </p:txBody>
        </p:sp>
        <p:sp>
          <p:nvSpPr>
            <p:cNvPr id="25" name="TextBox 24"/>
            <p:cNvSpPr txBox="1"/>
            <p:nvPr/>
          </p:nvSpPr>
          <p:spPr>
            <a:xfrm>
              <a:off x="3995823" y="5588507"/>
              <a:ext cx="3683181" cy="400099"/>
            </a:xfrm>
            <a:prstGeom prst="rect">
              <a:avLst/>
            </a:prstGeom>
            <a:solidFill>
              <a:schemeClr val="accent1">
                <a:lumMod val="20000"/>
                <a:lumOff val="80000"/>
              </a:schemeClr>
            </a:solidFill>
            <a:ln>
              <a:solidFill>
                <a:schemeClr val="accent1">
                  <a:lumMod val="75000"/>
                </a:schemeClr>
              </a:solidFill>
            </a:ln>
          </p:spPr>
          <p:txBody>
            <a:bodyPr>
              <a:spAutoFit/>
            </a:bodyPr>
            <a:lstStyle/>
            <a:p>
              <a:pPr fontAlgn="auto">
                <a:spcBef>
                  <a:spcPts val="0"/>
                </a:spcBef>
                <a:spcAft>
                  <a:spcPts val="0"/>
                </a:spcAft>
                <a:defRPr/>
              </a:pPr>
              <a:r>
                <a:rPr lang="en-GB" sz="2000" dirty="0">
                  <a:latin typeface="+mn-lt"/>
                  <a:cs typeface="+mn-cs"/>
                </a:rPr>
                <a:t>wait </a:t>
              </a:r>
              <a:r>
                <a:rPr lang="en-GB" sz="2000" dirty="0" err="1">
                  <a:latin typeface="+mn-lt"/>
                  <a:cs typeface="+mn-cs"/>
                </a:rPr>
                <a:t>intersequence</a:t>
              </a:r>
              <a:r>
                <a:rPr lang="en-GB" sz="2000" dirty="0">
                  <a:latin typeface="+mn-lt"/>
                  <a:cs typeface="+mn-cs"/>
                </a:rPr>
                <a:t> interval</a:t>
              </a:r>
            </a:p>
          </p:txBody>
        </p:sp>
        <p:sp>
          <p:nvSpPr>
            <p:cNvPr id="23565" name="TextBox 5"/>
            <p:cNvSpPr txBox="1">
              <a:spLocks noChangeArrowheads="1"/>
            </p:cNvSpPr>
            <p:nvPr/>
          </p:nvSpPr>
          <p:spPr bwMode="auto">
            <a:xfrm>
              <a:off x="3923928" y="1700808"/>
              <a:ext cx="3547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GB" altLang="en-US" sz="2400">
                  <a:solidFill>
                    <a:schemeClr val="bg1"/>
                  </a:solidFill>
                </a:rPr>
                <a:t>Loop round each sequence</a:t>
              </a:r>
            </a:p>
          </p:txBody>
        </p:sp>
      </p:grpSp>
      <p:grpSp>
        <p:nvGrpSpPr>
          <p:cNvPr id="23557" name="Group 12"/>
          <p:cNvGrpSpPr>
            <a:grpSpLocks/>
          </p:cNvGrpSpPr>
          <p:nvPr/>
        </p:nvGrpSpPr>
        <p:grpSpPr bwMode="auto">
          <a:xfrm>
            <a:off x="827088" y="1628775"/>
            <a:ext cx="3168650" cy="4679950"/>
            <a:chOff x="467544" y="1628800"/>
            <a:chExt cx="3168352" cy="4680520"/>
          </a:xfrm>
        </p:grpSpPr>
        <p:sp>
          <p:nvSpPr>
            <p:cNvPr id="9" name="Rectangle 8"/>
            <p:cNvSpPr/>
            <p:nvPr/>
          </p:nvSpPr>
          <p:spPr>
            <a:xfrm>
              <a:off x="827872" y="2276579"/>
              <a:ext cx="2592144" cy="1513072"/>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 name="Rectangle 9"/>
            <p:cNvSpPr/>
            <p:nvPr/>
          </p:nvSpPr>
          <p:spPr>
            <a:xfrm>
              <a:off x="827872" y="4005577"/>
              <a:ext cx="2592144" cy="1511484"/>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 name="Rectangle 11"/>
            <p:cNvSpPr/>
            <p:nvPr/>
          </p:nvSpPr>
          <p:spPr>
            <a:xfrm>
              <a:off x="467544" y="1628800"/>
              <a:ext cx="3168352" cy="4680520"/>
            </a:xfrm>
            <a:prstGeom prst="rect">
              <a:avLst/>
            </a:prstGeom>
            <a:no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spTree>
    <p:extLst>
      <p:ext uri="{BB962C8B-B14F-4D97-AF65-F5344CB8AC3E}">
        <p14:creationId xmlns:p14="http://schemas.microsoft.com/office/powerpoint/2010/main" val="17212973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smtClean="0"/>
              <a:t>Experimental Design: playatune.m</a:t>
            </a:r>
          </a:p>
        </p:txBody>
      </p:sp>
      <p:sp>
        <p:nvSpPr>
          <p:cNvPr id="5" name="Content Placeholder 2"/>
          <p:cNvSpPr txBox="1">
            <a:spLocks/>
          </p:cNvSpPr>
          <p:nvPr/>
        </p:nvSpPr>
        <p:spPr>
          <a:xfrm>
            <a:off x="827088" y="1412875"/>
            <a:ext cx="7921625" cy="5040313"/>
          </a:xfrm>
          <a:prstGeom prst="rect">
            <a:avLst/>
          </a:prstGeom>
        </p:spPr>
        <p:txBody>
          <a:bodyPr>
            <a:normAutofit fontScale="77500" lnSpcReduction="20000"/>
          </a:bodyPr>
          <a:lstStyle/>
          <a:p>
            <a:pPr marL="342900" indent="-342900" fontAlgn="auto">
              <a:spcBef>
                <a:spcPct val="20000"/>
              </a:spcBef>
              <a:spcAft>
                <a:spcPts val="0"/>
              </a:spcAft>
              <a:defRPr/>
            </a:pPr>
            <a:endParaRPr lang="en-GB" sz="2600" b="1" dirty="0">
              <a:latin typeface="+mn-lt"/>
              <a:cs typeface="+mn-cs"/>
            </a:endParaRPr>
          </a:p>
          <a:p>
            <a:pPr marL="342900" indent="-342900" fontAlgn="auto">
              <a:spcBef>
                <a:spcPct val="20000"/>
              </a:spcBef>
              <a:spcAft>
                <a:spcPts val="0"/>
              </a:spcAft>
              <a:defRPr/>
            </a:pPr>
            <a:r>
              <a:rPr lang="en-GB" sz="2600" b="1" dirty="0">
                <a:latin typeface="+mn-lt"/>
                <a:cs typeface="+mn-cs"/>
              </a:rPr>
              <a:t>for s = 1:4;			</a:t>
            </a:r>
          </a:p>
          <a:p>
            <a:pPr marL="342900" indent="-342900" fontAlgn="auto">
              <a:spcBef>
                <a:spcPct val="20000"/>
              </a:spcBef>
              <a:spcAft>
                <a:spcPts val="0"/>
              </a:spcAft>
              <a:buFont typeface="Arial" pitchFamily="34" charset="0"/>
              <a:buNone/>
              <a:defRPr/>
            </a:pPr>
            <a:r>
              <a:rPr lang="en-GB" sz="2600" b="1" dirty="0">
                <a:latin typeface="+mn-lt"/>
                <a:cs typeface="+mn-cs"/>
              </a:rPr>
              <a:t>	</a:t>
            </a:r>
          </a:p>
          <a:p>
            <a:pPr marL="342900" indent="-342900" fontAlgn="auto">
              <a:spcBef>
                <a:spcPct val="20000"/>
              </a:spcBef>
              <a:spcAft>
                <a:spcPts val="0"/>
              </a:spcAft>
              <a:buFont typeface="Arial" pitchFamily="34" charset="0"/>
              <a:buNone/>
              <a:defRPr/>
            </a:pPr>
            <a:r>
              <a:rPr lang="en-GB" sz="2600" b="1" dirty="0">
                <a:latin typeface="+mn-lt"/>
                <a:cs typeface="+mn-cs"/>
              </a:rPr>
              <a:t>	for t = 1:6;</a:t>
            </a:r>
          </a:p>
          <a:p>
            <a:pPr marL="342900" indent="-342900" fontAlgn="auto">
              <a:spcBef>
                <a:spcPct val="20000"/>
              </a:spcBef>
              <a:spcAft>
                <a:spcPts val="0"/>
              </a:spcAft>
              <a:buFont typeface="Arial" pitchFamily="34" charset="0"/>
              <a:buNone/>
              <a:defRPr/>
            </a:pPr>
            <a:r>
              <a:rPr lang="en-GB" sz="2600" dirty="0">
                <a:latin typeface="+mn-lt"/>
                <a:cs typeface="+mn-cs"/>
              </a:rPr>
              <a:t>		wait(</a:t>
            </a:r>
            <a:r>
              <a:rPr lang="en-GB" sz="2600" dirty="0" err="1">
                <a:latin typeface="+mn-lt"/>
                <a:cs typeface="+mn-cs"/>
              </a:rPr>
              <a:t>int_tone</a:t>
            </a:r>
            <a:r>
              <a:rPr lang="en-GB" sz="2600" dirty="0">
                <a:latin typeface="+mn-lt"/>
                <a:cs typeface="+mn-cs"/>
              </a:rPr>
              <a:t>);</a:t>
            </a:r>
          </a:p>
          <a:p>
            <a:pPr marL="342900" indent="-342900" fontAlgn="auto">
              <a:spcBef>
                <a:spcPct val="20000"/>
              </a:spcBef>
              <a:spcAft>
                <a:spcPts val="0"/>
              </a:spcAft>
              <a:buFont typeface="Arial" pitchFamily="34" charset="0"/>
              <a:buNone/>
              <a:defRPr/>
            </a:pPr>
            <a:r>
              <a:rPr lang="en-GB" sz="2600" dirty="0">
                <a:latin typeface="+mn-lt"/>
                <a:cs typeface="+mn-cs"/>
              </a:rPr>
              <a:t>		</a:t>
            </a:r>
            <a:r>
              <a:rPr lang="en-GB" sz="2600" dirty="0" err="1">
                <a:latin typeface="+mn-lt"/>
                <a:cs typeface="+mn-cs"/>
              </a:rPr>
              <a:t>playsound</a:t>
            </a:r>
            <a:r>
              <a:rPr lang="en-GB" sz="2600" dirty="0">
                <a:latin typeface="+mn-lt"/>
                <a:cs typeface="+mn-cs"/>
              </a:rPr>
              <a:t>(t);</a:t>
            </a:r>
          </a:p>
          <a:p>
            <a:pPr marL="342900" indent="-342900" fontAlgn="auto">
              <a:spcBef>
                <a:spcPct val="20000"/>
              </a:spcBef>
              <a:spcAft>
                <a:spcPts val="0"/>
              </a:spcAft>
              <a:buFont typeface="Arial" pitchFamily="34" charset="0"/>
              <a:buNone/>
              <a:defRPr/>
            </a:pPr>
            <a:r>
              <a:rPr lang="en-GB" sz="2600" dirty="0">
                <a:latin typeface="+mn-lt"/>
                <a:cs typeface="+mn-cs"/>
              </a:rPr>
              <a:t>		</a:t>
            </a:r>
            <a:r>
              <a:rPr lang="en-GB" sz="2600" dirty="0" err="1">
                <a:latin typeface="+mn-lt"/>
                <a:cs typeface="+mn-cs"/>
              </a:rPr>
              <a:t>waitsound</a:t>
            </a:r>
            <a:r>
              <a:rPr lang="en-GB" sz="2600" dirty="0">
                <a:latin typeface="+mn-lt"/>
                <a:cs typeface="+mn-cs"/>
              </a:rPr>
              <a:t>(t);</a:t>
            </a:r>
          </a:p>
          <a:p>
            <a:pPr marL="342900" indent="-342900" fontAlgn="auto">
              <a:spcBef>
                <a:spcPct val="20000"/>
              </a:spcBef>
              <a:spcAft>
                <a:spcPts val="0"/>
              </a:spcAft>
              <a:buFont typeface="Arial" pitchFamily="34" charset="0"/>
              <a:buNone/>
              <a:defRPr/>
            </a:pPr>
            <a:r>
              <a:rPr lang="en-GB" sz="2600" b="1" dirty="0">
                <a:latin typeface="+mn-lt"/>
                <a:cs typeface="+mn-cs"/>
              </a:rPr>
              <a:t>	end;</a:t>
            </a:r>
          </a:p>
          <a:p>
            <a:pPr marL="342900" indent="-342900" fontAlgn="auto">
              <a:spcBef>
                <a:spcPct val="20000"/>
              </a:spcBef>
              <a:spcAft>
                <a:spcPts val="0"/>
              </a:spcAft>
              <a:buFont typeface="Arial" pitchFamily="34" charset="0"/>
              <a:buNone/>
              <a:defRPr/>
            </a:pPr>
            <a:endParaRPr lang="en-GB" sz="1300" b="1" dirty="0">
              <a:latin typeface="+mn-lt"/>
              <a:cs typeface="+mn-cs"/>
            </a:endParaRPr>
          </a:p>
          <a:p>
            <a:pPr marL="342900" indent="-342900" fontAlgn="auto">
              <a:spcBef>
                <a:spcPct val="20000"/>
              </a:spcBef>
              <a:spcAft>
                <a:spcPts val="0"/>
              </a:spcAft>
              <a:buFont typeface="Arial" pitchFamily="34" charset="0"/>
              <a:buNone/>
              <a:defRPr/>
            </a:pPr>
            <a:r>
              <a:rPr lang="en-GB" sz="2600" b="1" dirty="0">
                <a:latin typeface="+mn-lt"/>
                <a:cs typeface="+mn-cs"/>
              </a:rPr>
              <a:t>	if s == 3;</a:t>
            </a:r>
          </a:p>
          <a:p>
            <a:pPr marL="342900" indent="-342900" fontAlgn="auto">
              <a:spcBef>
                <a:spcPct val="20000"/>
              </a:spcBef>
              <a:spcAft>
                <a:spcPts val="0"/>
              </a:spcAft>
              <a:buFont typeface="Arial" pitchFamily="34" charset="0"/>
              <a:buNone/>
              <a:defRPr/>
            </a:pPr>
            <a:r>
              <a:rPr lang="en-GB" sz="2600" dirty="0">
                <a:latin typeface="+mn-lt"/>
                <a:cs typeface="+mn-cs"/>
              </a:rPr>
              <a:t>		</a:t>
            </a:r>
            <a:r>
              <a:rPr lang="en-GB" sz="2600" dirty="0" err="1">
                <a:latin typeface="+mn-lt"/>
                <a:cs typeface="+mn-cs"/>
              </a:rPr>
              <a:t>loopsound</a:t>
            </a:r>
            <a:r>
              <a:rPr lang="en-GB" sz="2600" dirty="0">
                <a:latin typeface="+mn-lt"/>
                <a:cs typeface="+mn-cs"/>
              </a:rPr>
              <a:t>(t);</a:t>
            </a:r>
          </a:p>
          <a:p>
            <a:pPr marL="342900" indent="-342900" fontAlgn="auto">
              <a:spcBef>
                <a:spcPct val="20000"/>
              </a:spcBef>
              <a:spcAft>
                <a:spcPts val="0"/>
              </a:spcAft>
              <a:buFont typeface="Arial" pitchFamily="34" charset="0"/>
              <a:buNone/>
              <a:defRPr/>
            </a:pPr>
            <a:r>
              <a:rPr lang="en-GB" sz="2600" dirty="0">
                <a:latin typeface="+mn-lt"/>
                <a:cs typeface="+mn-cs"/>
              </a:rPr>
              <a:t>		</a:t>
            </a:r>
            <a:r>
              <a:rPr lang="en-GB" sz="2600" dirty="0" err="1">
                <a:latin typeface="+mn-lt"/>
                <a:cs typeface="+mn-cs"/>
              </a:rPr>
              <a:t>waitkeydown</a:t>
            </a:r>
            <a:r>
              <a:rPr lang="en-GB" sz="2600" dirty="0">
                <a:latin typeface="+mn-lt"/>
                <a:cs typeface="+mn-cs"/>
              </a:rPr>
              <a:t>(</a:t>
            </a:r>
            <a:r>
              <a:rPr lang="en-GB" sz="2600" dirty="0" err="1">
                <a:latin typeface="+mn-lt"/>
                <a:cs typeface="+mn-cs"/>
              </a:rPr>
              <a:t>inf</a:t>
            </a:r>
            <a:r>
              <a:rPr lang="en-GB" sz="2600" dirty="0">
                <a:latin typeface="+mn-lt"/>
                <a:cs typeface="+mn-cs"/>
              </a:rPr>
              <a:t>);</a:t>
            </a:r>
          </a:p>
          <a:p>
            <a:pPr marL="342900" indent="-342900" fontAlgn="auto">
              <a:spcBef>
                <a:spcPct val="20000"/>
              </a:spcBef>
              <a:spcAft>
                <a:spcPts val="0"/>
              </a:spcAft>
              <a:buFont typeface="Arial" pitchFamily="34" charset="0"/>
              <a:buNone/>
              <a:defRPr/>
            </a:pPr>
            <a:r>
              <a:rPr lang="en-GB" sz="2600" dirty="0">
                <a:latin typeface="+mn-lt"/>
                <a:cs typeface="+mn-cs"/>
              </a:rPr>
              <a:t>		</a:t>
            </a:r>
            <a:r>
              <a:rPr lang="en-GB" sz="2600" dirty="0" err="1">
                <a:latin typeface="+mn-lt"/>
                <a:cs typeface="+mn-cs"/>
              </a:rPr>
              <a:t>stopsound</a:t>
            </a:r>
            <a:r>
              <a:rPr lang="en-GB" sz="2600" dirty="0">
                <a:latin typeface="+mn-lt"/>
                <a:cs typeface="+mn-cs"/>
              </a:rPr>
              <a:t>(t);</a:t>
            </a:r>
          </a:p>
          <a:p>
            <a:pPr marL="342900" indent="-342900" fontAlgn="auto">
              <a:spcBef>
                <a:spcPct val="20000"/>
              </a:spcBef>
              <a:spcAft>
                <a:spcPts val="0"/>
              </a:spcAft>
              <a:buFont typeface="Arial" pitchFamily="34" charset="0"/>
              <a:buNone/>
              <a:defRPr/>
            </a:pPr>
            <a:r>
              <a:rPr lang="en-GB" sz="2600" b="1" dirty="0">
                <a:latin typeface="+mn-lt"/>
                <a:cs typeface="+mn-cs"/>
              </a:rPr>
              <a:t>	end;</a:t>
            </a:r>
          </a:p>
          <a:p>
            <a:pPr marL="342900" indent="-342900" fontAlgn="auto">
              <a:spcBef>
                <a:spcPct val="20000"/>
              </a:spcBef>
              <a:spcAft>
                <a:spcPts val="0"/>
              </a:spcAft>
              <a:buFont typeface="Arial" pitchFamily="34" charset="0"/>
              <a:buNone/>
              <a:defRPr/>
            </a:pPr>
            <a:endParaRPr lang="en-GB" sz="1300" dirty="0">
              <a:latin typeface="+mn-lt"/>
              <a:cs typeface="+mn-cs"/>
            </a:endParaRPr>
          </a:p>
          <a:p>
            <a:pPr marL="342900" indent="-342900" fontAlgn="auto">
              <a:spcBef>
                <a:spcPct val="20000"/>
              </a:spcBef>
              <a:spcAft>
                <a:spcPts val="0"/>
              </a:spcAft>
              <a:buFont typeface="Arial" pitchFamily="34" charset="0"/>
              <a:buNone/>
              <a:defRPr/>
            </a:pPr>
            <a:r>
              <a:rPr lang="en-GB" sz="2600" dirty="0">
                <a:latin typeface="+mn-lt"/>
                <a:cs typeface="+mn-cs"/>
              </a:rPr>
              <a:t>	wait(</a:t>
            </a:r>
            <a:r>
              <a:rPr lang="en-GB" sz="2600" dirty="0" err="1">
                <a:latin typeface="+mn-lt"/>
                <a:cs typeface="+mn-cs"/>
              </a:rPr>
              <a:t>int_seq</a:t>
            </a:r>
            <a:r>
              <a:rPr lang="en-GB" sz="2600" dirty="0">
                <a:latin typeface="+mn-lt"/>
                <a:cs typeface="+mn-cs"/>
              </a:rPr>
              <a:t>);</a:t>
            </a:r>
          </a:p>
          <a:p>
            <a:pPr marL="342900" indent="-342900" fontAlgn="auto">
              <a:spcBef>
                <a:spcPct val="20000"/>
              </a:spcBef>
              <a:spcAft>
                <a:spcPts val="0"/>
              </a:spcAft>
              <a:buFont typeface="Arial" pitchFamily="34" charset="0"/>
              <a:buNone/>
              <a:defRPr/>
            </a:pPr>
            <a:r>
              <a:rPr lang="en-GB" sz="2600" b="1" dirty="0">
                <a:latin typeface="+mn-lt"/>
                <a:cs typeface="+mn-cs"/>
              </a:rPr>
              <a:t>end;</a:t>
            </a:r>
          </a:p>
        </p:txBody>
      </p:sp>
      <p:grpSp>
        <p:nvGrpSpPr>
          <p:cNvPr id="25604" name="Group 10"/>
          <p:cNvGrpSpPr>
            <a:grpSpLocks/>
          </p:cNvGrpSpPr>
          <p:nvPr/>
        </p:nvGrpSpPr>
        <p:grpSpPr bwMode="auto">
          <a:xfrm>
            <a:off x="4284663" y="1628775"/>
            <a:ext cx="4032250" cy="4679950"/>
            <a:chOff x="3779912" y="1628800"/>
            <a:chExt cx="4032448" cy="4680520"/>
          </a:xfrm>
        </p:grpSpPr>
        <p:sp>
          <p:nvSpPr>
            <p:cNvPr id="26" name="Rectangle 25"/>
            <p:cNvSpPr/>
            <p:nvPr/>
          </p:nvSpPr>
          <p:spPr>
            <a:xfrm>
              <a:off x="3779912" y="1628800"/>
              <a:ext cx="4032448"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3" name="TextBox 5"/>
            <p:cNvSpPr txBox="1"/>
            <p:nvPr/>
          </p:nvSpPr>
          <p:spPr>
            <a:xfrm>
              <a:off x="3924381" y="2276579"/>
              <a:ext cx="3741922" cy="1324136"/>
            </a:xfrm>
            <a:prstGeom prst="rect">
              <a:avLst/>
            </a:prstGeom>
            <a:solidFill>
              <a:schemeClr val="accent1">
                <a:lumMod val="20000"/>
                <a:lumOff val="80000"/>
              </a:schemeClr>
            </a:solidFill>
            <a:ln>
              <a:solidFill>
                <a:schemeClr val="accent1">
                  <a:lumMod val="75000"/>
                </a:schemeClr>
              </a:solidFill>
            </a:ln>
          </p:spPr>
          <p:txBody>
            <a:bodyPr wrap="none">
              <a:spAutoFit/>
            </a:bodyPr>
            <a:lstStyle/>
            <a:p>
              <a:pPr fontAlgn="auto">
                <a:spcBef>
                  <a:spcPts val="0"/>
                </a:spcBef>
                <a:spcAft>
                  <a:spcPts val="0"/>
                </a:spcAft>
                <a:defRPr/>
              </a:pPr>
              <a:r>
                <a:rPr lang="en-GB" sz="2000" dirty="0">
                  <a:latin typeface="+mn-lt"/>
                  <a:cs typeface="+mn-cs"/>
                </a:rPr>
                <a:t>Loop round 6/7 tones in sequence</a:t>
              </a:r>
            </a:p>
            <a:p>
              <a:pPr fontAlgn="auto">
                <a:spcBef>
                  <a:spcPts val="0"/>
                </a:spcBef>
                <a:spcAft>
                  <a:spcPts val="0"/>
                </a:spcAft>
                <a:defRPr/>
              </a:pPr>
              <a:r>
                <a:rPr lang="en-GB" sz="2000" dirty="0">
                  <a:latin typeface="+mn-lt"/>
                  <a:cs typeface="+mn-cs"/>
                </a:rPr>
                <a:t> - wait pre-tone interval (20ms)</a:t>
              </a:r>
            </a:p>
            <a:p>
              <a:pPr fontAlgn="auto">
                <a:spcBef>
                  <a:spcPts val="0"/>
                </a:spcBef>
                <a:spcAft>
                  <a:spcPts val="0"/>
                </a:spcAft>
                <a:defRPr/>
              </a:pPr>
              <a:r>
                <a:rPr lang="en-GB" sz="2000" dirty="0">
                  <a:latin typeface="+mn-lt"/>
                  <a:cs typeface="+mn-cs"/>
                </a:rPr>
                <a:t> - play tone</a:t>
              </a:r>
            </a:p>
            <a:p>
              <a:pPr fontAlgn="auto">
                <a:spcBef>
                  <a:spcPts val="0"/>
                </a:spcBef>
                <a:spcAft>
                  <a:spcPts val="0"/>
                </a:spcAft>
                <a:defRPr/>
              </a:pPr>
              <a:r>
                <a:rPr lang="en-GB" sz="2000" dirty="0">
                  <a:latin typeface="+mn-lt"/>
                  <a:cs typeface="+mn-cs"/>
                </a:rPr>
                <a:t>- wait until tone ends</a:t>
              </a:r>
            </a:p>
          </p:txBody>
        </p:sp>
        <p:sp>
          <p:nvSpPr>
            <p:cNvPr id="24" name="TextBox 23"/>
            <p:cNvSpPr txBox="1"/>
            <p:nvPr/>
          </p:nvSpPr>
          <p:spPr>
            <a:xfrm>
              <a:off x="3924381" y="3932544"/>
              <a:ext cx="3743509" cy="1324136"/>
            </a:xfrm>
            <a:prstGeom prst="rect">
              <a:avLst/>
            </a:prstGeom>
            <a:solidFill>
              <a:schemeClr val="accent1">
                <a:lumMod val="20000"/>
                <a:lumOff val="80000"/>
              </a:schemeClr>
            </a:solidFill>
            <a:ln>
              <a:solidFill>
                <a:schemeClr val="accent1">
                  <a:lumMod val="75000"/>
                </a:schemeClr>
              </a:solidFill>
            </a:ln>
          </p:spPr>
          <p:txBody>
            <a:bodyPr>
              <a:spAutoFit/>
            </a:bodyPr>
            <a:lstStyle/>
            <a:p>
              <a:pPr fontAlgn="auto">
                <a:spcBef>
                  <a:spcPts val="0"/>
                </a:spcBef>
                <a:spcAft>
                  <a:spcPts val="0"/>
                </a:spcAft>
                <a:defRPr/>
              </a:pPr>
              <a:r>
                <a:rPr lang="en-GB" sz="2000" dirty="0">
                  <a:latin typeface="+mn-lt"/>
                  <a:cs typeface="+mn-cs"/>
                </a:rPr>
                <a:t>Determine if it is session 3. If yes:</a:t>
              </a:r>
            </a:p>
            <a:p>
              <a:pPr fontAlgn="auto">
                <a:spcBef>
                  <a:spcPts val="0"/>
                </a:spcBef>
                <a:spcAft>
                  <a:spcPts val="0"/>
                </a:spcAft>
                <a:defRPr/>
              </a:pPr>
              <a:r>
                <a:rPr lang="en-GB" sz="2000" dirty="0">
                  <a:latin typeface="+mn-lt"/>
                  <a:cs typeface="+mn-cs"/>
                </a:rPr>
                <a:t>- repeat last sound </a:t>
              </a:r>
            </a:p>
            <a:p>
              <a:pPr fontAlgn="auto">
                <a:spcBef>
                  <a:spcPts val="0"/>
                </a:spcBef>
                <a:spcAft>
                  <a:spcPts val="0"/>
                </a:spcAft>
                <a:defRPr/>
              </a:pPr>
              <a:r>
                <a:rPr lang="en-GB" sz="2000" dirty="0">
                  <a:latin typeface="+mn-lt"/>
                  <a:cs typeface="+mn-cs"/>
                </a:rPr>
                <a:t>- wait until a button is pressed</a:t>
              </a:r>
            </a:p>
            <a:p>
              <a:pPr fontAlgn="auto">
                <a:spcBef>
                  <a:spcPts val="0"/>
                </a:spcBef>
                <a:spcAft>
                  <a:spcPts val="0"/>
                </a:spcAft>
                <a:defRPr/>
              </a:pPr>
              <a:r>
                <a:rPr lang="en-GB" sz="2000" dirty="0">
                  <a:latin typeface="+mn-lt"/>
                  <a:cs typeface="+mn-cs"/>
                </a:rPr>
                <a:t>- stop sound</a:t>
              </a:r>
            </a:p>
          </p:txBody>
        </p:sp>
        <p:sp>
          <p:nvSpPr>
            <p:cNvPr id="25" name="TextBox 24"/>
            <p:cNvSpPr txBox="1"/>
            <p:nvPr/>
          </p:nvSpPr>
          <p:spPr>
            <a:xfrm>
              <a:off x="3995823" y="5588507"/>
              <a:ext cx="3683181" cy="400099"/>
            </a:xfrm>
            <a:prstGeom prst="rect">
              <a:avLst/>
            </a:prstGeom>
            <a:solidFill>
              <a:schemeClr val="accent1">
                <a:lumMod val="20000"/>
                <a:lumOff val="80000"/>
              </a:schemeClr>
            </a:solidFill>
            <a:ln>
              <a:solidFill>
                <a:schemeClr val="accent1">
                  <a:lumMod val="75000"/>
                </a:schemeClr>
              </a:solidFill>
            </a:ln>
          </p:spPr>
          <p:txBody>
            <a:bodyPr>
              <a:spAutoFit/>
            </a:bodyPr>
            <a:lstStyle/>
            <a:p>
              <a:pPr fontAlgn="auto">
                <a:spcBef>
                  <a:spcPts val="0"/>
                </a:spcBef>
                <a:spcAft>
                  <a:spcPts val="0"/>
                </a:spcAft>
                <a:defRPr/>
              </a:pPr>
              <a:r>
                <a:rPr lang="en-GB" sz="2000" dirty="0">
                  <a:latin typeface="+mn-lt"/>
                  <a:cs typeface="+mn-cs"/>
                </a:rPr>
                <a:t>wait </a:t>
              </a:r>
              <a:r>
                <a:rPr lang="en-GB" sz="2000" dirty="0" err="1">
                  <a:latin typeface="+mn-lt"/>
                  <a:cs typeface="+mn-cs"/>
                </a:rPr>
                <a:t>intersequence</a:t>
              </a:r>
              <a:r>
                <a:rPr lang="en-GB" sz="2000" dirty="0">
                  <a:latin typeface="+mn-lt"/>
                  <a:cs typeface="+mn-cs"/>
                </a:rPr>
                <a:t> interval</a:t>
              </a:r>
            </a:p>
          </p:txBody>
        </p:sp>
        <p:sp>
          <p:nvSpPr>
            <p:cNvPr id="25613" name="TextBox 5"/>
            <p:cNvSpPr txBox="1">
              <a:spLocks noChangeArrowheads="1"/>
            </p:cNvSpPr>
            <p:nvPr/>
          </p:nvSpPr>
          <p:spPr bwMode="auto">
            <a:xfrm>
              <a:off x="3923928" y="1700808"/>
              <a:ext cx="3547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GB" altLang="en-US" sz="2400">
                  <a:solidFill>
                    <a:schemeClr val="bg1"/>
                  </a:solidFill>
                </a:rPr>
                <a:t>Loop round each sequence</a:t>
              </a:r>
            </a:p>
          </p:txBody>
        </p:sp>
      </p:grpSp>
      <p:grpSp>
        <p:nvGrpSpPr>
          <p:cNvPr id="25605" name="Group 12"/>
          <p:cNvGrpSpPr>
            <a:grpSpLocks/>
          </p:cNvGrpSpPr>
          <p:nvPr/>
        </p:nvGrpSpPr>
        <p:grpSpPr bwMode="auto">
          <a:xfrm>
            <a:off x="827088" y="1628775"/>
            <a:ext cx="3168650" cy="4679950"/>
            <a:chOff x="467544" y="1628800"/>
            <a:chExt cx="3168352" cy="4680520"/>
          </a:xfrm>
        </p:grpSpPr>
        <p:sp>
          <p:nvSpPr>
            <p:cNvPr id="9" name="Rectangle 8"/>
            <p:cNvSpPr/>
            <p:nvPr/>
          </p:nvSpPr>
          <p:spPr>
            <a:xfrm>
              <a:off x="827872" y="2276579"/>
              <a:ext cx="2592144" cy="1513072"/>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 name="Rectangle 9"/>
            <p:cNvSpPr/>
            <p:nvPr/>
          </p:nvSpPr>
          <p:spPr>
            <a:xfrm>
              <a:off x="827872" y="4005577"/>
              <a:ext cx="2592144" cy="1511484"/>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 name="Rectangle 11"/>
            <p:cNvSpPr/>
            <p:nvPr/>
          </p:nvSpPr>
          <p:spPr>
            <a:xfrm>
              <a:off x="467544" y="1628800"/>
              <a:ext cx="3168352" cy="4680520"/>
            </a:xfrm>
            <a:prstGeom prst="rect">
              <a:avLst/>
            </a:prstGeom>
            <a:no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spTree>
    <p:extLst>
      <p:ext uri="{BB962C8B-B14F-4D97-AF65-F5344CB8AC3E}">
        <p14:creationId xmlns:p14="http://schemas.microsoft.com/office/powerpoint/2010/main" val="3899367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Aims</a:t>
            </a:r>
            <a:endParaRPr lang="en-GB" b="1" dirty="0"/>
          </a:p>
        </p:txBody>
      </p:sp>
      <p:sp>
        <p:nvSpPr>
          <p:cNvPr id="3" name="Content Placeholder 2"/>
          <p:cNvSpPr>
            <a:spLocks noGrp="1"/>
          </p:cNvSpPr>
          <p:nvPr>
            <p:ph idx="1"/>
          </p:nvPr>
        </p:nvSpPr>
        <p:spPr>
          <a:xfrm>
            <a:off x="457200" y="1176502"/>
            <a:ext cx="8229600" cy="5472608"/>
          </a:xfrm>
        </p:spPr>
        <p:txBody>
          <a:bodyPr>
            <a:normAutofit fontScale="77500" lnSpcReduction="20000"/>
          </a:bodyPr>
          <a:lstStyle/>
          <a:p>
            <a:pPr marL="514350" indent="-514350">
              <a:buFont typeface="+mj-lt"/>
              <a:buAutoNum type="arabicPeriod"/>
            </a:pPr>
            <a:r>
              <a:rPr lang="en-GB" sz="2800" b="1" dirty="0" smtClean="0"/>
              <a:t>Become competent in Cogent (i.e., self-sustaining)</a:t>
            </a:r>
          </a:p>
          <a:p>
            <a:pPr marL="514350" indent="-514350">
              <a:buFont typeface="+mj-lt"/>
              <a:buAutoNum type="arabicPeriod"/>
            </a:pPr>
            <a:r>
              <a:rPr lang="en-GB" sz="2800" b="1" dirty="0" smtClean="0">
                <a:solidFill>
                  <a:srgbClr val="FF0000"/>
                </a:solidFill>
              </a:rPr>
              <a:t>Organising an experimental script</a:t>
            </a:r>
          </a:p>
          <a:p>
            <a:pPr marL="514350" indent="-514350">
              <a:buFont typeface="+mj-lt"/>
              <a:buAutoNum type="arabicPeriod"/>
            </a:pPr>
            <a:r>
              <a:rPr lang="en-GB" sz="2800" b="1" dirty="0" smtClean="0">
                <a:solidFill>
                  <a:srgbClr val="FF0000"/>
                </a:solidFill>
              </a:rPr>
              <a:t>How to configure Cogent prior to starting an experiment</a:t>
            </a:r>
          </a:p>
          <a:p>
            <a:pPr marL="514350" indent="-514350">
              <a:buFont typeface="+mj-lt"/>
              <a:buAutoNum type="arabicPeriod"/>
            </a:pPr>
            <a:r>
              <a:rPr lang="en-GB" sz="2800" b="1" dirty="0" smtClean="0">
                <a:solidFill>
                  <a:srgbClr val="FF0000"/>
                </a:solidFill>
              </a:rPr>
              <a:t>How to present a:</a:t>
            </a:r>
          </a:p>
          <a:p>
            <a:pPr lvl="2"/>
            <a:r>
              <a:rPr lang="en-GB" dirty="0" smtClean="0">
                <a:solidFill>
                  <a:srgbClr val="FF0000"/>
                </a:solidFill>
              </a:rPr>
              <a:t>String</a:t>
            </a:r>
          </a:p>
          <a:p>
            <a:pPr lvl="2"/>
            <a:r>
              <a:rPr lang="en-GB" dirty="0" smtClean="0">
                <a:solidFill>
                  <a:srgbClr val="FF0000"/>
                </a:solidFill>
              </a:rPr>
              <a:t>Image</a:t>
            </a:r>
          </a:p>
          <a:p>
            <a:pPr lvl="2"/>
            <a:r>
              <a:rPr lang="en-GB" dirty="0" smtClean="0">
                <a:solidFill>
                  <a:srgbClr val="FF0000"/>
                </a:solidFill>
              </a:rPr>
              <a:t>Sound</a:t>
            </a:r>
          </a:p>
          <a:p>
            <a:pPr marL="514350" indent="-514350">
              <a:buFont typeface="+mj-lt"/>
              <a:buAutoNum type="arabicPeriod"/>
            </a:pPr>
            <a:r>
              <a:rPr lang="en-GB" sz="2800" b="1" dirty="0" smtClean="0">
                <a:solidFill>
                  <a:srgbClr val="FF0000"/>
                </a:solidFill>
              </a:rPr>
              <a:t>Making a trial loop</a:t>
            </a:r>
          </a:p>
          <a:p>
            <a:pPr marL="514350" indent="-514350">
              <a:buFont typeface="+mj-lt"/>
              <a:buAutoNum type="arabicPeriod"/>
            </a:pPr>
            <a:r>
              <a:rPr lang="en-GB" sz="2800" b="1" dirty="0" smtClean="0">
                <a:solidFill>
                  <a:srgbClr val="FF0000"/>
                </a:solidFill>
              </a:rPr>
              <a:t>Randomising stimulus presentation</a:t>
            </a:r>
          </a:p>
          <a:p>
            <a:pPr marL="514350" indent="-514350">
              <a:buFont typeface="+mj-lt"/>
              <a:buAutoNum type="arabicPeriod"/>
            </a:pPr>
            <a:r>
              <a:rPr lang="en-GB" sz="2800" b="1" dirty="0" smtClean="0"/>
              <a:t>Presenting multiple stimuli in different locations on the screen</a:t>
            </a:r>
          </a:p>
          <a:p>
            <a:pPr marL="514350" indent="-514350">
              <a:buFont typeface="+mj-lt"/>
              <a:buAutoNum type="arabicPeriod"/>
            </a:pPr>
            <a:r>
              <a:rPr lang="en-GB" sz="2800" b="1" dirty="0" smtClean="0"/>
              <a:t>Recording of experimental variables (e.g., stimulus time; location etc.) from trial to trial</a:t>
            </a:r>
          </a:p>
          <a:p>
            <a:pPr marL="514350" indent="-514350">
              <a:buFont typeface="+mj-lt"/>
              <a:buAutoNum type="arabicPeriod"/>
            </a:pPr>
            <a:r>
              <a:rPr lang="en-GB" sz="2800" b="1" dirty="0" smtClean="0"/>
              <a:t>Collecting and recording key-presses</a:t>
            </a:r>
          </a:p>
          <a:p>
            <a:pPr marL="514350" indent="-514350">
              <a:buFont typeface="+mj-lt"/>
              <a:buAutoNum type="arabicPeriod"/>
            </a:pPr>
            <a:r>
              <a:rPr lang="en-GB" sz="2800" b="1" dirty="0" smtClean="0"/>
              <a:t>Making presentation contingent on key-presses</a:t>
            </a:r>
          </a:p>
          <a:p>
            <a:pPr marL="514350" indent="-514350">
              <a:buFont typeface="+mj-lt"/>
              <a:buAutoNum type="arabicPeriod"/>
            </a:pPr>
            <a:r>
              <a:rPr lang="en-GB" sz="2800" b="1" dirty="0" smtClean="0"/>
              <a:t>Turn your experimental script into a function</a:t>
            </a:r>
          </a:p>
          <a:p>
            <a:pPr marL="514350" indent="-514350">
              <a:buFont typeface="+mj-lt"/>
              <a:buAutoNum type="arabicPeriod"/>
            </a:pPr>
            <a:r>
              <a:rPr lang="en-GB" sz="2800" b="1" dirty="0" smtClean="0"/>
              <a:t>Thinking logically about experimental scripts</a:t>
            </a:r>
          </a:p>
        </p:txBody>
      </p:sp>
    </p:spTree>
    <p:extLst>
      <p:ext uri="{BB962C8B-B14F-4D97-AF65-F5344CB8AC3E}">
        <p14:creationId xmlns:p14="http://schemas.microsoft.com/office/powerpoint/2010/main" val="3996489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18"/>
          <p:cNvGrpSpPr>
            <a:grpSpLocks/>
          </p:cNvGrpSpPr>
          <p:nvPr/>
        </p:nvGrpSpPr>
        <p:grpSpPr bwMode="auto">
          <a:xfrm>
            <a:off x="500063" y="1500188"/>
            <a:ext cx="4000500" cy="4857750"/>
            <a:chOff x="500034" y="1285859"/>
            <a:chExt cx="4000527" cy="4857782"/>
          </a:xfrm>
        </p:grpSpPr>
        <p:grpSp>
          <p:nvGrpSpPr>
            <p:cNvPr id="4103" name="Group 9"/>
            <p:cNvGrpSpPr>
              <a:grpSpLocks/>
            </p:cNvGrpSpPr>
            <p:nvPr/>
          </p:nvGrpSpPr>
          <p:grpSpPr bwMode="auto">
            <a:xfrm>
              <a:off x="500034" y="1285859"/>
              <a:ext cx="4000527" cy="4857782"/>
              <a:chOff x="2786050" y="2214554"/>
              <a:chExt cx="4000528" cy="4500594"/>
            </a:xfrm>
          </p:grpSpPr>
          <p:sp>
            <p:nvSpPr>
              <p:cNvPr id="4" name="Rectangle 3"/>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5" name="TextBox 4"/>
              <p:cNvSpPr txBox="1"/>
              <p:nvPr/>
            </p:nvSpPr>
            <p:spPr>
              <a:xfrm>
                <a:off x="2928926" y="2348395"/>
                <a:ext cx="3643337" cy="427998"/>
              </a:xfrm>
              <a:prstGeom prst="rect">
                <a:avLst/>
              </a:prstGeom>
              <a:solidFill>
                <a:schemeClr val="tx2">
                  <a:lumMod val="75000"/>
                  <a:lumOff val="25000"/>
                </a:schemeClr>
              </a:solidFill>
              <a:ln>
                <a:solidFill>
                  <a:srgbClr val="89A4A7"/>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Initialising expt. variables</a:t>
                </a:r>
              </a:p>
            </p:txBody>
          </p:sp>
          <p:sp>
            <p:nvSpPr>
              <p:cNvPr id="6" name="TextBox 5"/>
              <p:cNvSpPr txBox="1"/>
              <p:nvPr/>
            </p:nvSpPr>
            <p:spPr>
              <a:xfrm>
                <a:off x="2928926" y="3441186"/>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start_cogent</a:t>
                </a:r>
                <a:endParaRPr lang="en-GB" sz="2400" dirty="0"/>
              </a:p>
            </p:txBody>
          </p:sp>
          <p:sp>
            <p:nvSpPr>
              <p:cNvPr id="7" name="TextBox 6"/>
              <p:cNvSpPr txBox="1"/>
              <p:nvPr/>
            </p:nvSpPr>
            <p:spPr>
              <a:xfrm>
                <a:off x="2928926" y="4001554"/>
                <a:ext cx="3643337" cy="202526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user responses</a:t>
                </a:r>
              </a:p>
              <a:p>
                <a:pPr lvl="2">
                  <a:defRPr/>
                </a:pPr>
                <a:r>
                  <a:rPr lang="en-GB" sz="1600" dirty="0"/>
                  <a:t>- save data as you go</a:t>
                </a:r>
              </a:p>
              <a:p>
                <a:pPr lvl="1">
                  <a:buFontTx/>
                  <a:buChar char="-"/>
                  <a:defRPr/>
                </a:pPr>
                <a:r>
                  <a:rPr lang="en-GB" sz="1600" dirty="0"/>
                  <a:t> save final data &amp; close files</a:t>
                </a:r>
              </a:p>
            </p:txBody>
          </p:sp>
          <p:sp>
            <p:nvSpPr>
              <p:cNvPr id="8" name="TextBox 7"/>
              <p:cNvSpPr txBox="1"/>
              <p:nvPr/>
            </p:nvSpPr>
            <p:spPr>
              <a:xfrm>
                <a:off x="2928926" y="6120952"/>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stop_cogent</a:t>
                </a:r>
                <a:endParaRPr lang="en-GB" sz="2400" dirty="0"/>
              </a:p>
            </p:txBody>
          </p:sp>
        </p:grpSp>
        <p:sp>
          <p:nvSpPr>
            <p:cNvPr id="11" name="TextBox 10"/>
            <p:cNvSpPr txBox="1"/>
            <p:nvPr/>
          </p:nvSpPr>
          <p:spPr>
            <a:xfrm>
              <a:off x="642910" y="2038339"/>
              <a:ext cx="3643337" cy="461965"/>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Configuration of devices</a:t>
              </a:r>
            </a:p>
          </p:txBody>
        </p:sp>
      </p:grpSp>
      <p:sp>
        <p:nvSpPr>
          <p:cNvPr id="13" name="TextBox 12"/>
          <p:cNvSpPr txBox="1"/>
          <p:nvPr/>
        </p:nvSpPr>
        <p:spPr bwMode="auto">
          <a:xfrm>
            <a:off x="642938" y="1643063"/>
            <a:ext cx="3643312" cy="461962"/>
          </a:xfrm>
          <a:prstGeom prst="rect">
            <a:avLst/>
          </a:prstGeom>
          <a:solidFill>
            <a:schemeClr val="bg1"/>
          </a:solid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Initialising expt. variables</a:t>
            </a:r>
          </a:p>
        </p:txBody>
      </p:sp>
      <p:sp>
        <p:nvSpPr>
          <p:cNvPr id="16" name="Title 1"/>
          <p:cNvSpPr>
            <a:spLocks noGrp="1"/>
          </p:cNvSpPr>
          <p:nvPr>
            <p:ph type="title"/>
          </p:nvPr>
        </p:nvSpPr>
        <p:spPr>
          <a:xfrm>
            <a:off x="467544" y="58316"/>
            <a:ext cx="6778890" cy="864096"/>
          </a:xfrm>
        </p:spPr>
        <p:txBody>
          <a:bodyPr/>
          <a:lstStyle/>
          <a:p>
            <a:r>
              <a:rPr lang="en-GB" b="1" dirty="0" smtClean="0"/>
              <a:t>Recap of last week</a:t>
            </a:r>
            <a:endParaRPr lang="en-GB" b="1" dirty="0"/>
          </a:p>
        </p:txBody>
      </p:sp>
      <p:sp>
        <p:nvSpPr>
          <p:cNvPr id="12" name="Right Arrow 11"/>
          <p:cNvSpPr/>
          <p:nvPr/>
        </p:nvSpPr>
        <p:spPr>
          <a:xfrm>
            <a:off x="4179094" y="1784351"/>
            <a:ext cx="642937" cy="214312"/>
          </a:xfrm>
          <a:prstGeom prst="rightArrow">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bg1"/>
              </a:solidFill>
            </a:endParaRPr>
          </a:p>
        </p:txBody>
      </p:sp>
      <p:sp>
        <p:nvSpPr>
          <p:cNvPr id="14" name="Content Placeholder 16"/>
          <p:cNvSpPr>
            <a:spLocks noGrp="1"/>
          </p:cNvSpPr>
          <p:nvPr>
            <p:ph sz="half" idx="2"/>
          </p:nvPr>
        </p:nvSpPr>
        <p:spPr>
          <a:xfrm>
            <a:off x="4659313" y="1482725"/>
            <a:ext cx="4038600" cy="4886325"/>
          </a:xfrm>
          <a:ln w="3175">
            <a:solidFill>
              <a:schemeClr val="tx1"/>
            </a:solidFill>
          </a:ln>
        </p:spPr>
        <p:txBody>
          <a:bodyPr>
            <a:normAutofit lnSpcReduction="10000"/>
          </a:bodyPr>
          <a:lstStyle/>
          <a:p>
            <a:pPr eaLnBrk="1" hangingPunct="1">
              <a:buFontTx/>
              <a:buNone/>
            </a:pPr>
            <a:endParaRPr lang="en-GB" altLang="en-US" sz="2000" dirty="0" smtClean="0"/>
          </a:p>
          <a:p>
            <a:pPr eaLnBrk="1" hangingPunct="1">
              <a:buFontTx/>
              <a:buNone/>
            </a:pPr>
            <a:r>
              <a:rPr lang="en-GB" altLang="en-US" sz="1600" dirty="0" smtClean="0"/>
              <a:t>          </a:t>
            </a:r>
            <a:r>
              <a:rPr lang="en-GB" altLang="en-US" sz="1800" dirty="0" smtClean="0"/>
              <a:t>Creating  empty variables and structures that you are going to call later on in the script so that you avoid hard coded values e.g. </a:t>
            </a:r>
          </a:p>
          <a:p>
            <a:pPr eaLnBrk="1" hangingPunct="1">
              <a:buFontTx/>
              <a:buNone/>
            </a:pPr>
            <a:endParaRPr lang="en-GB" altLang="en-US" sz="1800" dirty="0" smtClean="0"/>
          </a:p>
          <a:p>
            <a:pPr eaLnBrk="1" hangingPunct="1">
              <a:buFontTx/>
              <a:buNone/>
            </a:pPr>
            <a:r>
              <a:rPr lang="en-GB" altLang="en-US" sz="2000" b="1" dirty="0" smtClean="0"/>
              <a:t>		p. </a:t>
            </a:r>
            <a:r>
              <a:rPr lang="en-GB" altLang="en-US" sz="2000" b="1" dirty="0" err="1" smtClean="0"/>
              <a:t>numtrials</a:t>
            </a:r>
            <a:r>
              <a:rPr lang="en-GB" altLang="en-US" sz="2000" b="1" dirty="0" smtClean="0"/>
              <a:t>=40;</a:t>
            </a:r>
          </a:p>
          <a:p>
            <a:pPr eaLnBrk="1" hangingPunct="1">
              <a:buFontTx/>
              <a:buNone/>
            </a:pPr>
            <a:r>
              <a:rPr lang="en-GB" altLang="en-US" sz="2000" b="1" dirty="0" smtClean="0"/>
              <a:t>		</a:t>
            </a:r>
            <a:r>
              <a:rPr lang="en-GB" altLang="en-US" sz="2000" b="1" dirty="0" err="1" smtClean="0"/>
              <a:t>p.times.stim</a:t>
            </a:r>
            <a:r>
              <a:rPr lang="en-GB" altLang="en-US" sz="2000" b="1" dirty="0" smtClean="0"/>
              <a:t>=1000;</a:t>
            </a:r>
          </a:p>
          <a:p>
            <a:pPr eaLnBrk="1" hangingPunct="1">
              <a:buFontTx/>
              <a:buNone/>
            </a:pPr>
            <a:r>
              <a:rPr lang="en-GB" altLang="en-US" sz="2000" b="1" dirty="0" smtClean="0"/>
              <a:t>		</a:t>
            </a:r>
            <a:r>
              <a:rPr lang="en-GB" altLang="en-US" sz="2000" b="1" dirty="0" err="1" smtClean="0"/>
              <a:t>p.times.fixation</a:t>
            </a:r>
            <a:r>
              <a:rPr lang="en-GB" altLang="en-US" sz="2000" b="1" dirty="0" smtClean="0"/>
              <a:t>=500;</a:t>
            </a:r>
          </a:p>
          <a:p>
            <a:pPr eaLnBrk="1" hangingPunct="1">
              <a:buFontTx/>
              <a:buNone/>
            </a:pPr>
            <a:r>
              <a:rPr lang="en-GB" altLang="en-US" sz="2000" b="1" dirty="0" smtClean="0"/>
              <a:t>		</a:t>
            </a:r>
            <a:r>
              <a:rPr lang="en-GB" altLang="en-US" sz="2000" b="1" dirty="0" err="1" smtClean="0"/>
              <a:t>p.times.blank</a:t>
            </a:r>
            <a:r>
              <a:rPr lang="en-GB" altLang="en-US" sz="2000" b="1" dirty="0" smtClean="0"/>
              <a:t>=2000;</a:t>
            </a:r>
          </a:p>
          <a:p>
            <a:pPr eaLnBrk="1" hangingPunct="1">
              <a:buFontTx/>
              <a:buNone/>
            </a:pPr>
            <a:r>
              <a:rPr lang="en-GB" altLang="en-US" sz="2000" b="1" dirty="0" smtClean="0"/>
              <a:t>		</a:t>
            </a:r>
            <a:r>
              <a:rPr lang="en-GB" altLang="en-US" sz="2000" b="1" dirty="0" err="1" smtClean="0"/>
              <a:t>p.stim</a:t>
            </a:r>
            <a:r>
              <a:rPr lang="en-GB" altLang="en-US" sz="2000" b="1" dirty="0" smtClean="0"/>
              <a:t>={‘image.bmp’};</a:t>
            </a:r>
          </a:p>
          <a:p>
            <a:pPr eaLnBrk="1" hangingPunct="1">
              <a:buFontTx/>
              <a:buNone/>
            </a:pPr>
            <a:r>
              <a:rPr lang="en-GB" altLang="en-US" sz="2000" b="1" dirty="0" smtClean="0"/>
              <a:t>		 etc.</a:t>
            </a:r>
            <a:endParaRPr lang="en-GB" altLang="en-US" sz="2000" dirty="0" smtClean="0"/>
          </a:p>
          <a:p>
            <a:pPr eaLnBrk="1" hangingPunct="1">
              <a:buFontTx/>
              <a:buNone/>
            </a:pPr>
            <a:endParaRPr lang="en-GB" altLang="en-US" sz="1600" dirty="0" smtClean="0"/>
          </a:p>
          <a:p>
            <a:pPr eaLnBrk="1" hangingPunct="1">
              <a:buFontTx/>
              <a:buNone/>
            </a:pPr>
            <a:r>
              <a:rPr lang="en-GB" altLang="en-US" sz="1800" dirty="0" smtClean="0"/>
              <a:t>        This involves MATLAB programming skills and a bit of thought and isn’t anything specific to Cogent.</a:t>
            </a:r>
          </a:p>
        </p:txBody>
      </p:sp>
    </p:spTree>
    <p:extLst>
      <p:ext uri="{BB962C8B-B14F-4D97-AF65-F5344CB8AC3E}">
        <p14:creationId xmlns:p14="http://schemas.microsoft.com/office/powerpoint/2010/main" val="2027052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18"/>
          <p:cNvGrpSpPr>
            <a:grpSpLocks/>
          </p:cNvGrpSpPr>
          <p:nvPr/>
        </p:nvGrpSpPr>
        <p:grpSpPr bwMode="auto">
          <a:xfrm>
            <a:off x="500063" y="1500188"/>
            <a:ext cx="4000500" cy="4857750"/>
            <a:chOff x="500034" y="1285860"/>
            <a:chExt cx="4000528" cy="4857784"/>
          </a:xfrm>
        </p:grpSpPr>
        <p:grpSp>
          <p:nvGrpSpPr>
            <p:cNvPr id="5126" name="Group 9"/>
            <p:cNvGrpSpPr>
              <a:grpSpLocks/>
            </p:cNvGrpSpPr>
            <p:nvPr/>
          </p:nvGrpSpPr>
          <p:grpSpPr bwMode="auto">
            <a:xfrm>
              <a:off x="500034" y="1285860"/>
              <a:ext cx="4000528" cy="4857784"/>
              <a:chOff x="2786050" y="2214554"/>
              <a:chExt cx="4000528" cy="4500594"/>
            </a:xfrm>
          </p:grpSpPr>
          <p:sp>
            <p:nvSpPr>
              <p:cNvPr id="4" name="Rectangle 3"/>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5" name="TextBox 4"/>
              <p:cNvSpPr txBox="1"/>
              <p:nvPr/>
            </p:nvSpPr>
            <p:spPr>
              <a:xfrm>
                <a:off x="2928926" y="2348395"/>
                <a:ext cx="3643337" cy="42799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Initialising expt. variables</a:t>
                </a:r>
              </a:p>
            </p:txBody>
          </p:sp>
          <p:sp>
            <p:nvSpPr>
              <p:cNvPr id="6" name="TextBox 5"/>
              <p:cNvSpPr txBox="1"/>
              <p:nvPr/>
            </p:nvSpPr>
            <p:spPr>
              <a:xfrm>
                <a:off x="2928926" y="3441186"/>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start_cogent</a:t>
                </a:r>
                <a:endParaRPr lang="en-GB" sz="2400" dirty="0"/>
              </a:p>
            </p:txBody>
          </p:sp>
          <p:sp>
            <p:nvSpPr>
              <p:cNvPr id="7" name="TextBox 6"/>
              <p:cNvSpPr txBox="1"/>
              <p:nvPr/>
            </p:nvSpPr>
            <p:spPr>
              <a:xfrm>
                <a:off x="2928926" y="4001554"/>
                <a:ext cx="3643337" cy="202526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user responses</a:t>
                </a:r>
              </a:p>
              <a:p>
                <a:pPr lvl="2">
                  <a:defRPr/>
                </a:pPr>
                <a:r>
                  <a:rPr lang="en-GB" sz="1600" dirty="0"/>
                  <a:t>- save data as you go</a:t>
                </a:r>
              </a:p>
              <a:p>
                <a:pPr lvl="1">
                  <a:buFontTx/>
                  <a:buChar char="-"/>
                  <a:defRPr/>
                </a:pPr>
                <a:r>
                  <a:rPr lang="en-GB" sz="1600" dirty="0"/>
                  <a:t> save final data &amp; close files</a:t>
                </a:r>
              </a:p>
            </p:txBody>
          </p:sp>
          <p:sp>
            <p:nvSpPr>
              <p:cNvPr id="8" name="TextBox 7"/>
              <p:cNvSpPr txBox="1"/>
              <p:nvPr/>
            </p:nvSpPr>
            <p:spPr>
              <a:xfrm>
                <a:off x="2928926" y="6120952"/>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stop_cogent</a:t>
                </a:r>
                <a:endParaRPr lang="en-GB" sz="2400" dirty="0"/>
              </a:p>
            </p:txBody>
          </p:sp>
        </p:grpSp>
        <p:sp>
          <p:nvSpPr>
            <p:cNvPr id="11" name="TextBox 10"/>
            <p:cNvSpPr txBox="1"/>
            <p:nvPr/>
          </p:nvSpPr>
          <p:spPr>
            <a:xfrm>
              <a:off x="642910" y="2038340"/>
              <a:ext cx="3643337" cy="461965"/>
            </a:xfrm>
            <a:prstGeom prst="rect">
              <a:avLst/>
            </a:prstGeom>
            <a:solidFill>
              <a:srgbClr val="FFFF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Configuration of devices</a:t>
              </a:r>
            </a:p>
          </p:txBody>
        </p:sp>
      </p:grpSp>
      <p:sp>
        <p:nvSpPr>
          <p:cNvPr id="5124" name="Content Placeholder 16"/>
          <p:cNvSpPr>
            <a:spLocks noGrp="1"/>
          </p:cNvSpPr>
          <p:nvPr>
            <p:ph sz="half" idx="2"/>
          </p:nvPr>
        </p:nvSpPr>
        <p:spPr>
          <a:xfrm>
            <a:off x="4659313" y="1482725"/>
            <a:ext cx="4038600" cy="4886325"/>
          </a:xfrm>
          <a:ln w="3175">
            <a:solidFill>
              <a:schemeClr val="tx1"/>
            </a:solidFill>
          </a:ln>
        </p:spPr>
        <p:txBody>
          <a:bodyPr/>
          <a:lstStyle/>
          <a:p>
            <a:pPr eaLnBrk="1" hangingPunct="1">
              <a:buFontTx/>
              <a:buNone/>
            </a:pPr>
            <a:r>
              <a:rPr lang="en-GB" altLang="en-US" sz="2000" dirty="0" smtClean="0"/>
              <a:t>Configure all devices required before you </a:t>
            </a:r>
            <a:r>
              <a:rPr lang="en-GB" altLang="en-US" sz="2000" dirty="0" err="1" smtClean="0"/>
              <a:t>start_cogent</a:t>
            </a:r>
            <a:endParaRPr lang="en-GB" altLang="en-US" sz="2000" dirty="0" smtClean="0"/>
          </a:p>
          <a:p>
            <a:pPr eaLnBrk="1" hangingPunct="1">
              <a:buFontTx/>
              <a:buNone/>
            </a:pPr>
            <a:endParaRPr lang="en-GB" altLang="en-US" sz="1600" dirty="0" smtClean="0"/>
          </a:p>
          <a:p>
            <a:pPr eaLnBrk="1" hangingPunct="1">
              <a:buFontTx/>
              <a:buNone/>
            </a:pPr>
            <a:r>
              <a:rPr lang="en-GB" altLang="en-US" sz="2000" b="1" dirty="0" smtClean="0"/>
              <a:t>		</a:t>
            </a:r>
            <a:r>
              <a:rPr lang="en-GB" altLang="en-US" sz="2000" b="1" dirty="0" err="1" smtClean="0"/>
              <a:t>config_display</a:t>
            </a:r>
            <a:r>
              <a:rPr lang="en-GB" altLang="en-US" sz="2000" b="1" dirty="0" smtClean="0"/>
              <a:t>;</a:t>
            </a:r>
          </a:p>
          <a:p>
            <a:pPr eaLnBrk="1" hangingPunct="1">
              <a:buFontTx/>
              <a:buNone/>
            </a:pPr>
            <a:r>
              <a:rPr lang="en-GB" altLang="en-US" sz="2000" b="1" dirty="0" smtClean="0"/>
              <a:t>		</a:t>
            </a:r>
            <a:r>
              <a:rPr lang="en-GB" altLang="en-US" sz="2000" b="1" dirty="0" err="1" smtClean="0"/>
              <a:t>config_sound</a:t>
            </a:r>
            <a:r>
              <a:rPr lang="en-GB" altLang="en-US" sz="2000" b="1" dirty="0" smtClean="0"/>
              <a:t>;</a:t>
            </a:r>
          </a:p>
          <a:p>
            <a:pPr eaLnBrk="1" hangingPunct="1">
              <a:buFontTx/>
              <a:buNone/>
            </a:pPr>
            <a:r>
              <a:rPr lang="en-GB" altLang="en-US" sz="2000" b="1" dirty="0" smtClean="0"/>
              <a:t>		</a:t>
            </a:r>
            <a:r>
              <a:rPr lang="en-GB" altLang="en-US" sz="2000" b="1" dirty="0" err="1" smtClean="0"/>
              <a:t>config_keyboard</a:t>
            </a:r>
            <a:r>
              <a:rPr lang="en-GB" altLang="en-US" sz="2000" b="1" dirty="0" smtClean="0"/>
              <a:t>;</a:t>
            </a:r>
          </a:p>
          <a:p>
            <a:pPr eaLnBrk="1" hangingPunct="1">
              <a:buFontTx/>
              <a:buNone/>
            </a:pPr>
            <a:r>
              <a:rPr lang="en-GB" altLang="en-US" sz="2000" b="1" dirty="0" smtClean="0"/>
              <a:t>		</a:t>
            </a:r>
            <a:r>
              <a:rPr lang="en-GB" altLang="en-US" sz="2000" b="1" dirty="0" err="1" smtClean="0"/>
              <a:t>config_mouse</a:t>
            </a:r>
            <a:r>
              <a:rPr lang="en-GB" altLang="en-US" sz="2000" b="1" dirty="0" smtClean="0"/>
              <a:t>;</a:t>
            </a:r>
          </a:p>
          <a:p>
            <a:pPr eaLnBrk="1" hangingPunct="1">
              <a:buFontTx/>
              <a:buNone/>
            </a:pPr>
            <a:r>
              <a:rPr lang="en-GB" altLang="en-US" sz="2000" b="1" dirty="0" smtClean="0"/>
              <a:t>		</a:t>
            </a:r>
            <a:r>
              <a:rPr lang="en-GB" altLang="en-US" sz="2000" b="1" dirty="0" err="1" smtClean="0"/>
              <a:t>config_serial</a:t>
            </a:r>
            <a:r>
              <a:rPr lang="en-GB" altLang="en-US" sz="2000" b="1" dirty="0" smtClean="0"/>
              <a:t>;</a:t>
            </a:r>
          </a:p>
          <a:p>
            <a:pPr eaLnBrk="1" hangingPunct="1">
              <a:buFontTx/>
              <a:buNone/>
            </a:pPr>
            <a:r>
              <a:rPr lang="en-GB" altLang="en-US" sz="2000" b="1" dirty="0" smtClean="0"/>
              <a:t>		</a:t>
            </a:r>
            <a:r>
              <a:rPr lang="en-GB" altLang="en-US" sz="2000" b="1" dirty="0" err="1" smtClean="0"/>
              <a:t>config_log</a:t>
            </a:r>
            <a:r>
              <a:rPr lang="en-GB" altLang="en-US" sz="2000" b="1" dirty="0" smtClean="0"/>
              <a:t>;</a:t>
            </a:r>
          </a:p>
          <a:p>
            <a:pPr eaLnBrk="1" hangingPunct="1">
              <a:buFontTx/>
              <a:buNone/>
            </a:pPr>
            <a:r>
              <a:rPr lang="en-GB" altLang="en-US" sz="2000" b="1" dirty="0" smtClean="0"/>
              <a:t>		</a:t>
            </a:r>
            <a:r>
              <a:rPr lang="en-GB" altLang="en-US" sz="2000" b="1" dirty="0" err="1" smtClean="0"/>
              <a:t>config_data</a:t>
            </a:r>
            <a:r>
              <a:rPr lang="en-GB" altLang="en-US" sz="2000" b="1" dirty="0" smtClean="0"/>
              <a:t>;</a:t>
            </a:r>
          </a:p>
          <a:p>
            <a:pPr eaLnBrk="1" hangingPunct="1">
              <a:buFontTx/>
              <a:buNone/>
            </a:pPr>
            <a:r>
              <a:rPr lang="en-GB" altLang="en-US" sz="2000" b="1" dirty="0" smtClean="0"/>
              <a:t>		</a:t>
            </a:r>
            <a:r>
              <a:rPr lang="en-GB" altLang="en-US" sz="2000" b="1" dirty="0" err="1" smtClean="0"/>
              <a:t>config_results</a:t>
            </a:r>
            <a:r>
              <a:rPr lang="en-GB" altLang="en-US" sz="2000" dirty="0" smtClean="0"/>
              <a:t>;</a:t>
            </a:r>
          </a:p>
          <a:p>
            <a:pPr eaLnBrk="1" hangingPunct="1">
              <a:buFontTx/>
              <a:buNone/>
            </a:pPr>
            <a:endParaRPr lang="en-GB" altLang="en-US" sz="1600" dirty="0" smtClean="0"/>
          </a:p>
          <a:p>
            <a:pPr eaLnBrk="1" hangingPunct="1">
              <a:buFontTx/>
              <a:buNone/>
            </a:pPr>
            <a:r>
              <a:rPr lang="en-GB" altLang="en-US" sz="2000" dirty="0" smtClean="0"/>
              <a:t>To find out more about a </a:t>
            </a:r>
            <a:r>
              <a:rPr lang="en-GB" altLang="en-US" sz="2000" dirty="0" err="1" smtClean="0"/>
              <a:t>config</a:t>
            </a:r>
            <a:r>
              <a:rPr lang="en-GB" altLang="en-US" sz="2000" dirty="0" smtClean="0"/>
              <a:t> function type: </a:t>
            </a:r>
            <a:r>
              <a:rPr lang="en-GB" altLang="en-US" sz="2000" dirty="0" smtClean="0">
                <a:solidFill>
                  <a:srgbClr val="0000FF"/>
                </a:solidFill>
              </a:rPr>
              <a:t>help </a:t>
            </a:r>
            <a:r>
              <a:rPr lang="en-GB" altLang="en-US" sz="2000" dirty="0" err="1" smtClean="0">
                <a:solidFill>
                  <a:srgbClr val="0000FF"/>
                </a:solidFill>
              </a:rPr>
              <a:t>config_xxx</a:t>
            </a:r>
            <a:endParaRPr lang="en-GB" altLang="en-US" sz="2000" dirty="0" smtClean="0">
              <a:solidFill>
                <a:srgbClr val="0000FF"/>
              </a:solidFill>
            </a:endParaRPr>
          </a:p>
        </p:txBody>
      </p:sp>
      <p:sp>
        <p:nvSpPr>
          <p:cNvPr id="15" name="Right Arrow 14"/>
          <p:cNvSpPr/>
          <p:nvPr/>
        </p:nvSpPr>
        <p:spPr>
          <a:xfrm>
            <a:off x="4214813" y="2357438"/>
            <a:ext cx="642937" cy="214312"/>
          </a:xfrm>
          <a:prstGeom prst="rightArrow">
            <a:avLst/>
          </a:prstGeom>
          <a:solidFill>
            <a:srgbClr val="FFFF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Title 1"/>
          <p:cNvSpPr>
            <a:spLocks noGrp="1"/>
          </p:cNvSpPr>
          <p:nvPr>
            <p:ph type="title"/>
          </p:nvPr>
        </p:nvSpPr>
        <p:spPr>
          <a:xfrm>
            <a:off x="467544" y="58316"/>
            <a:ext cx="6778890" cy="864096"/>
          </a:xfrm>
        </p:spPr>
        <p:txBody>
          <a:bodyPr/>
          <a:lstStyle/>
          <a:p>
            <a:r>
              <a:rPr lang="en-GB" b="1" dirty="0" smtClean="0"/>
              <a:t>Recap of last week</a:t>
            </a:r>
            <a:endParaRPr lang="en-GB" b="1" dirty="0"/>
          </a:p>
        </p:txBody>
      </p:sp>
    </p:spTree>
    <p:extLst>
      <p:ext uri="{BB962C8B-B14F-4D97-AF65-F5344CB8AC3E}">
        <p14:creationId xmlns:p14="http://schemas.microsoft.com/office/powerpoint/2010/main" val="3133904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18"/>
          <p:cNvGrpSpPr>
            <a:grpSpLocks/>
          </p:cNvGrpSpPr>
          <p:nvPr/>
        </p:nvGrpSpPr>
        <p:grpSpPr bwMode="auto">
          <a:xfrm>
            <a:off x="500063" y="1500188"/>
            <a:ext cx="4000500" cy="4857750"/>
            <a:chOff x="500034" y="1285860"/>
            <a:chExt cx="4000528" cy="4857784"/>
          </a:xfrm>
        </p:grpSpPr>
        <p:grpSp>
          <p:nvGrpSpPr>
            <p:cNvPr id="5126" name="Group 9"/>
            <p:cNvGrpSpPr>
              <a:grpSpLocks/>
            </p:cNvGrpSpPr>
            <p:nvPr/>
          </p:nvGrpSpPr>
          <p:grpSpPr bwMode="auto">
            <a:xfrm>
              <a:off x="500034" y="1285860"/>
              <a:ext cx="4000528" cy="4857784"/>
              <a:chOff x="2786050" y="2214554"/>
              <a:chExt cx="4000528" cy="4500594"/>
            </a:xfrm>
          </p:grpSpPr>
          <p:sp>
            <p:nvSpPr>
              <p:cNvPr id="4" name="Rectangle 3"/>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5" name="TextBox 4"/>
              <p:cNvSpPr txBox="1"/>
              <p:nvPr/>
            </p:nvSpPr>
            <p:spPr>
              <a:xfrm>
                <a:off x="2928926" y="2348395"/>
                <a:ext cx="3643337" cy="42799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Initialising expt. variables</a:t>
                </a:r>
              </a:p>
            </p:txBody>
          </p:sp>
          <p:sp>
            <p:nvSpPr>
              <p:cNvPr id="6" name="TextBox 5"/>
              <p:cNvSpPr txBox="1"/>
              <p:nvPr/>
            </p:nvSpPr>
            <p:spPr>
              <a:xfrm>
                <a:off x="2928926" y="3441186"/>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start_cogent</a:t>
                </a:r>
                <a:endParaRPr lang="en-GB" sz="2400" dirty="0"/>
              </a:p>
            </p:txBody>
          </p:sp>
          <p:sp>
            <p:nvSpPr>
              <p:cNvPr id="7" name="TextBox 6"/>
              <p:cNvSpPr txBox="1"/>
              <p:nvPr/>
            </p:nvSpPr>
            <p:spPr>
              <a:xfrm>
                <a:off x="2928926" y="4001554"/>
                <a:ext cx="3643337" cy="202526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user responses</a:t>
                </a:r>
              </a:p>
              <a:p>
                <a:pPr lvl="2">
                  <a:defRPr/>
                </a:pPr>
                <a:r>
                  <a:rPr lang="en-GB" sz="1600" dirty="0"/>
                  <a:t>- save data as you go</a:t>
                </a:r>
              </a:p>
              <a:p>
                <a:pPr lvl="1">
                  <a:buFontTx/>
                  <a:buChar char="-"/>
                  <a:defRPr/>
                </a:pPr>
                <a:r>
                  <a:rPr lang="en-GB" sz="1600" dirty="0"/>
                  <a:t> save final data &amp; close files</a:t>
                </a:r>
              </a:p>
            </p:txBody>
          </p:sp>
          <p:sp>
            <p:nvSpPr>
              <p:cNvPr id="8" name="TextBox 7"/>
              <p:cNvSpPr txBox="1"/>
              <p:nvPr/>
            </p:nvSpPr>
            <p:spPr>
              <a:xfrm>
                <a:off x="2928926" y="6120952"/>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stop_cogent</a:t>
                </a:r>
                <a:endParaRPr lang="en-GB" sz="2400" dirty="0"/>
              </a:p>
            </p:txBody>
          </p:sp>
        </p:grpSp>
        <p:sp>
          <p:nvSpPr>
            <p:cNvPr id="11" name="TextBox 10"/>
            <p:cNvSpPr txBox="1"/>
            <p:nvPr/>
          </p:nvSpPr>
          <p:spPr>
            <a:xfrm>
              <a:off x="642910" y="2038340"/>
              <a:ext cx="3643337" cy="461965"/>
            </a:xfrm>
            <a:prstGeom prst="rect">
              <a:avLst/>
            </a:prstGeom>
            <a:solidFill>
              <a:srgbClr val="FFFF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Configuration of devices</a:t>
              </a:r>
            </a:p>
          </p:txBody>
        </p:sp>
      </p:grpSp>
      <p:sp>
        <p:nvSpPr>
          <p:cNvPr id="5124" name="Content Placeholder 16"/>
          <p:cNvSpPr>
            <a:spLocks noGrp="1"/>
          </p:cNvSpPr>
          <p:nvPr>
            <p:ph sz="half" idx="2"/>
          </p:nvPr>
        </p:nvSpPr>
        <p:spPr>
          <a:xfrm>
            <a:off x="4659313" y="1482725"/>
            <a:ext cx="4038600" cy="4886325"/>
          </a:xfrm>
          <a:ln w="3175">
            <a:solidFill>
              <a:schemeClr val="tx1"/>
            </a:solidFill>
          </a:ln>
        </p:spPr>
        <p:txBody>
          <a:bodyPr>
            <a:normAutofit fontScale="77500" lnSpcReduction="20000"/>
          </a:bodyPr>
          <a:lstStyle/>
          <a:p>
            <a:pPr eaLnBrk="1" hangingPunct="1">
              <a:buFontTx/>
              <a:buNone/>
            </a:pPr>
            <a:endParaRPr lang="en-GB" altLang="en-US" sz="2000" dirty="0"/>
          </a:p>
          <a:p>
            <a:pPr eaLnBrk="1" hangingPunct="1">
              <a:buFontTx/>
              <a:buNone/>
            </a:pPr>
            <a:r>
              <a:rPr lang="en-GB" altLang="en-US" sz="2000" dirty="0" smtClean="0">
                <a:latin typeface="Miriam Fixed" panose="020B0509050101010101" pitchFamily="49" charset="-79"/>
                <a:cs typeface="Miriam Fixed" panose="020B0509050101010101" pitchFamily="49" charset="-79"/>
              </a:rPr>
              <a:t>Help </a:t>
            </a:r>
            <a:r>
              <a:rPr lang="en-GB" altLang="en-US" sz="2000" dirty="0" err="1" smtClean="0">
                <a:solidFill>
                  <a:srgbClr val="CC3399"/>
                </a:solidFill>
                <a:latin typeface="Miriam Fixed" panose="020B0509050101010101" pitchFamily="49" charset="-79"/>
                <a:cs typeface="Miriam Fixed" panose="020B0509050101010101" pitchFamily="49" charset="-79"/>
              </a:rPr>
              <a:t>config_display</a:t>
            </a:r>
            <a:endParaRPr lang="en-GB" altLang="en-US" sz="2000" dirty="0" smtClean="0">
              <a:solidFill>
                <a:srgbClr val="CC3399"/>
              </a:solidFill>
              <a:latin typeface="Miriam Fixed" panose="020B0509050101010101" pitchFamily="49" charset="-79"/>
              <a:cs typeface="Miriam Fixed" panose="020B0509050101010101" pitchFamily="49" charset="-79"/>
            </a:endParaRPr>
          </a:p>
          <a:p>
            <a:pPr>
              <a:buNone/>
            </a:pPr>
            <a:r>
              <a:rPr lang="en-GB" altLang="en-US" sz="1600" dirty="0"/>
              <a:t> Usage:</a:t>
            </a:r>
          </a:p>
          <a:p>
            <a:pPr>
              <a:buNone/>
            </a:pPr>
            <a:r>
              <a:rPr lang="en-GB" altLang="en-US" sz="1600" dirty="0"/>
              <a:t>      </a:t>
            </a:r>
            <a:r>
              <a:rPr lang="en-GB" altLang="en-US" sz="1600" dirty="0" err="1"/>
              <a:t>config_display</a:t>
            </a:r>
            <a:endParaRPr lang="en-GB" altLang="en-US" sz="1600" dirty="0"/>
          </a:p>
          <a:p>
            <a:pPr>
              <a:buNone/>
            </a:pPr>
            <a:r>
              <a:rPr lang="en-GB" altLang="en-US" sz="1600" dirty="0"/>
              <a:t>      </a:t>
            </a:r>
            <a:r>
              <a:rPr lang="en-GB" altLang="en-US" sz="1600" dirty="0" err="1"/>
              <a:t>config_display</a:t>
            </a:r>
            <a:r>
              <a:rPr lang="en-GB" altLang="en-US" sz="1600" dirty="0"/>
              <a:t>( mode, resolution, background, foreground, </a:t>
            </a:r>
            <a:r>
              <a:rPr lang="en-GB" altLang="en-US" sz="1600" dirty="0" err="1"/>
              <a:t>fontname</a:t>
            </a:r>
            <a:r>
              <a:rPr lang="en-GB" altLang="en-US" sz="1600" dirty="0"/>
              <a:t>, </a:t>
            </a:r>
            <a:r>
              <a:rPr lang="en-GB" altLang="en-US" sz="1600" dirty="0" err="1"/>
              <a:t>fontsize</a:t>
            </a:r>
            <a:r>
              <a:rPr lang="en-GB" altLang="en-US" sz="1600" dirty="0"/>
              <a:t>, </a:t>
            </a:r>
            <a:r>
              <a:rPr lang="en-GB" altLang="en-US" sz="1600" dirty="0" err="1"/>
              <a:t>nbuffers</a:t>
            </a:r>
            <a:r>
              <a:rPr lang="en-GB" altLang="en-US" sz="1600" dirty="0"/>
              <a:t>, </a:t>
            </a:r>
            <a:r>
              <a:rPr lang="en-GB" altLang="en-US" sz="1600" dirty="0" err="1"/>
              <a:t>number_of_bits</a:t>
            </a:r>
            <a:r>
              <a:rPr lang="en-GB" altLang="en-US" sz="1600" dirty="0"/>
              <a:t>, scale )</a:t>
            </a:r>
          </a:p>
          <a:p>
            <a:pPr>
              <a:buNone/>
            </a:pPr>
            <a:r>
              <a:rPr lang="en-GB" altLang="en-US" sz="1600" dirty="0"/>
              <a:t> </a:t>
            </a:r>
          </a:p>
          <a:p>
            <a:pPr>
              <a:buNone/>
            </a:pPr>
            <a:r>
              <a:rPr lang="en-GB" altLang="en-US" sz="1600" dirty="0"/>
              <a:t>  Arguments:</a:t>
            </a:r>
          </a:p>
          <a:p>
            <a:pPr>
              <a:buNone/>
            </a:pPr>
            <a:r>
              <a:rPr lang="en-GB" altLang="en-US" sz="1600" dirty="0"/>
              <a:t>     mode           </a:t>
            </a:r>
            <a:r>
              <a:rPr lang="en-GB" altLang="en-US" sz="1600" dirty="0" smtClean="0"/>
              <a:t>- </a:t>
            </a:r>
            <a:r>
              <a:rPr lang="en-GB" altLang="en-US" sz="1600" dirty="0"/>
              <a:t>window mode ( 0=window, 1=full screen )</a:t>
            </a:r>
          </a:p>
          <a:p>
            <a:pPr>
              <a:buNone/>
            </a:pPr>
            <a:r>
              <a:rPr lang="en-GB" altLang="en-US" sz="1600" dirty="0"/>
              <a:t>     resolution  </a:t>
            </a:r>
            <a:r>
              <a:rPr lang="en-GB" altLang="en-US" sz="1600" dirty="0" smtClean="0"/>
              <a:t>  </a:t>
            </a:r>
            <a:r>
              <a:rPr lang="en-GB" altLang="en-US" sz="1600" dirty="0"/>
              <a:t>- screen resolution (1=640x480, 2=800x600, 3=1024x768, </a:t>
            </a:r>
            <a:r>
              <a:rPr lang="en-GB" altLang="en-US" sz="1600" dirty="0" smtClean="0"/>
              <a:t>  4=1152x864</a:t>
            </a:r>
            <a:r>
              <a:rPr lang="en-GB" altLang="en-US" sz="1600" dirty="0"/>
              <a:t>, 5=1280x1024, 6=1600x1200)</a:t>
            </a:r>
          </a:p>
          <a:p>
            <a:pPr>
              <a:buNone/>
            </a:pPr>
            <a:r>
              <a:rPr lang="en-GB" altLang="en-US" sz="1600" dirty="0"/>
              <a:t>     background   </a:t>
            </a:r>
            <a:r>
              <a:rPr lang="en-GB" altLang="en-US" sz="1600" dirty="0" smtClean="0"/>
              <a:t>- </a:t>
            </a:r>
            <a:r>
              <a:rPr lang="en-GB" altLang="en-US" sz="1600" dirty="0"/>
              <a:t>background colour ( [</a:t>
            </a:r>
            <a:r>
              <a:rPr lang="en-GB" altLang="en-US" sz="1600" dirty="0" err="1"/>
              <a:t>reg,green,blue</a:t>
            </a:r>
            <a:r>
              <a:rPr lang="en-GB" altLang="en-US" sz="1600" dirty="0"/>
              <a:t>] or palette index )</a:t>
            </a:r>
          </a:p>
          <a:p>
            <a:pPr>
              <a:buNone/>
            </a:pPr>
            <a:r>
              <a:rPr lang="en-GB" altLang="en-US" sz="1600" dirty="0"/>
              <a:t>     foreground    </a:t>
            </a:r>
            <a:r>
              <a:rPr lang="en-GB" altLang="en-US" sz="1600" dirty="0" smtClean="0"/>
              <a:t>- </a:t>
            </a:r>
            <a:r>
              <a:rPr lang="en-GB" altLang="en-US" sz="1600" dirty="0"/>
              <a:t>foreground colour ( [</a:t>
            </a:r>
            <a:r>
              <a:rPr lang="en-GB" altLang="en-US" sz="1600" dirty="0" err="1"/>
              <a:t>reg,green,blue</a:t>
            </a:r>
            <a:r>
              <a:rPr lang="en-GB" altLang="en-US" sz="1600" dirty="0"/>
              <a:t>] or palette index )</a:t>
            </a:r>
          </a:p>
          <a:p>
            <a:pPr>
              <a:buNone/>
            </a:pPr>
            <a:r>
              <a:rPr lang="en-GB" altLang="en-US" sz="1600" dirty="0"/>
              <a:t>     </a:t>
            </a:r>
            <a:r>
              <a:rPr lang="en-GB" altLang="en-US" sz="1600" dirty="0" err="1"/>
              <a:t>fontname</a:t>
            </a:r>
            <a:r>
              <a:rPr lang="en-GB" altLang="en-US" sz="1600" dirty="0"/>
              <a:t>     </a:t>
            </a:r>
            <a:r>
              <a:rPr lang="en-GB" altLang="en-US" sz="1600" dirty="0" smtClean="0"/>
              <a:t> - </a:t>
            </a:r>
            <a:r>
              <a:rPr lang="en-GB" altLang="en-US" sz="1600" dirty="0"/>
              <a:t>name of font,</a:t>
            </a:r>
          </a:p>
          <a:p>
            <a:pPr>
              <a:buNone/>
            </a:pPr>
            <a:r>
              <a:rPr lang="en-GB" altLang="en-US" sz="1600" dirty="0"/>
              <a:t>     </a:t>
            </a:r>
            <a:r>
              <a:rPr lang="en-GB" altLang="en-US" sz="1600" dirty="0" err="1"/>
              <a:t>fontsize</a:t>
            </a:r>
            <a:r>
              <a:rPr lang="en-GB" altLang="en-US" sz="1600" dirty="0"/>
              <a:t>          </a:t>
            </a:r>
            <a:r>
              <a:rPr lang="en-GB" altLang="en-US" sz="1600" dirty="0" smtClean="0"/>
              <a:t>- </a:t>
            </a:r>
            <a:r>
              <a:rPr lang="en-GB" altLang="en-US" sz="1600" dirty="0"/>
              <a:t>size of font,</a:t>
            </a:r>
          </a:p>
          <a:p>
            <a:pPr>
              <a:buNone/>
            </a:pPr>
            <a:r>
              <a:rPr lang="en-GB" altLang="en-US" sz="1600" dirty="0"/>
              <a:t>     </a:t>
            </a:r>
            <a:r>
              <a:rPr lang="en-GB" altLang="en-US" sz="1600" dirty="0" err="1"/>
              <a:t>number_of_buffers</a:t>
            </a:r>
            <a:r>
              <a:rPr lang="en-GB" altLang="en-US" sz="1600" dirty="0"/>
              <a:t> </a:t>
            </a:r>
            <a:r>
              <a:rPr lang="en-GB" altLang="en-US" sz="1600" dirty="0" smtClean="0"/>
              <a:t>- </a:t>
            </a:r>
            <a:r>
              <a:rPr lang="en-GB" altLang="en-US" sz="1600" dirty="0"/>
              <a:t>number of </a:t>
            </a:r>
            <a:r>
              <a:rPr lang="en-GB" altLang="en-US" sz="1600" dirty="0" err="1"/>
              <a:t>offscreen</a:t>
            </a:r>
            <a:r>
              <a:rPr lang="en-GB" altLang="en-US" sz="1600" dirty="0"/>
              <a:t> buffers</a:t>
            </a:r>
          </a:p>
          <a:p>
            <a:pPr>
              <a:buNone/>
            </a:pPr>
            <a:r>
              <a:rPr lang="en-GB" altLang="en-US" sz="1600" dirty="0"/>
              <a:t>     </a:t>
            </a:r>
            <a:r>
              <a:rPr lang="en-GB" altLang="en-US" sz="1600" dirty="0" err="1"/>
              <a:t>number_of_bits</a:t>
            </a:r>
            <a:r>
              <a:rPr lang="en-GB" altLang="en-US" sz="1600" dirty="0"/>
              <a:t>   </a:t>
            </a:r>
            <a:r>
              <a:rPr lang="en-GB" altLang="en-US" sz="1600" dirty="0" smtClean="0"/>
              <a:t> </a:t>
            </a:r>
            <a:r>
              <a:rPr lang="en-GB" altLang="en-US" sz="1600" dirty="0"/>
              <a:t>- number of bits per pixel (8=palette mode, 16, 24, </a:t>
            </a:r>
            <a:r>
              <a:rPr lang="en-GB" altLang="en-US" sz="1600" dirty="0" smtClean="0"/>
              <a:t>32 or </a:t>
            </a:r>
            <a:r>
              <a:rPr lang="en-GB" altLang="en-US" sz="1600" dirty="0"/>
              <a:t>0=Direct mode, maximum possible bits per pixel)</a:t>
            </a:r>
          </a:p>
          <a:p>
            <a:pPr>
              <a:buNone/>
            </a:pPr>
            <a:r>
              <a:rPr lang="en-GB" altLang="en-US" sz="1600" dirty="0"/>
              <a:t>     scale </a:t>
            </a:r>
            <a:r>
              <a:rPr lang="en-GB" altLang="en-US" sz="1600" dirty="0" smtClean="0"/>
              <a:t> - </a:t>
            </a:r>
            <a:r>
              <a:rPr lang="en-GB" altLang="en-US" sz="1600" dirty="0"/>
              <a:t>horizontal size of screen in (visual degrees)</a:t>
            </a:r>
            <a:endParaRPr lang="en-GB" altLang="en-US" sz="1600" dirty="0" smtClean="0"/>
          </a:p>
          <a:p>
            <a:pPr eaLnBrk="1" hangingPunct="1">
              <a:buFontTx/>
              <a:buNone/>
            </a:pPr>
            <a:r>
              <a:rPr lang="en-GB" altLang="en-US" sz="2000" b="1" dirty="0" smtClean="0"/>
              <a:t>		</a:t>
            </a:r>
          </a:p>
          <a:p>
            <a:pPr>
              <a:buNone/>
            </a:pPr>
            <a:r>
              <a:rPr lang="en-US" altLang="en-US" sz="1500" dirty="0" smtClean="0">
                <a:latin typeface="Miriam Fixed" panose="020B0509050101010101" pitchFamily="49" charset="-79"/>
                <a:cs typeface="Miriam Fixed" panose="020B0509050101010101" pitchFamily="49" charset="-79"/>
              </a:rPr>
              <a:t>e.g. </a:t>
            </a:r>
            <a:r>
              <a:rPr lang="en-US" altLang="en-US" sz="1500" dirty="0" err="1" smtClean="0">
                <a:latin typeface="Miriam Fixed" panose="020B0509050101010101" pitchFamily="49" charset="-79"/>
                <a:cs typeface="Miriam Fixed" panose="020B0509050101010101" pitchFamily="49" charset="-79"/>
              </a:rPr>
              <a:t>config_display</a:t>
            </a:r>
            <a:r>
              <a:rPr lang="en-US" altLang="en-US" sz="1500" dirty="0">
                <a:latin typeface="Miriam Fixed" panose="020B0509050101010101" pitchFamily="49" charset="-79"/>
                <a:cs typeface="Miriam Fixed" panose="020B0509050101010101" pitchFamily="49" charset="-79"/>
              </a:rPr>
              <a:t>( 0, 2, [0 0 0], [1 1 1], 'Arial', 25, 4 )</a:t>
            </a:r>
            <a:endParaRPr lang="en-GB" altLang="en-US" sz="1500" dirty="0">
              <a:latin typeface="Miriam Fixed" panose="020B0509050101010101" pitchFamily="49" charset="-79"/>
              <a:cs typeface="Miriam Fixed" panose="020B0509050101010101" pitchFamily="49" charset="-79"/>
            </a:endParaRPr>
          </a:p>
          <a:p>
            <a:pPr eaLnBrk="1" hangingPunct="1">
              <a:buFontTx/>
              <a:buNone/>
            </a:pPr>
            <a:endParaRPr lang="en-GB" altLang="en-US" sz="2000" b="1" dirty="0" smtClean="0"/>
          </a:p>
          <a:p>
            <a:pPr eaLnBrk="1" hangingPunct="1">
              <a:buFontTx/>
              <a:buNone/>
            </a:pPr>
            <a:endParaRPr lang="en-GB" altLang="en-US" sz="2000" b="1" dirty="0"/>
          </a:p>
          <a:p>
            <a:pPr eaLnBrk="1" hangingPunct="1">
              <a:buFontTx/>
              <a:buNone/>
            </a:pPr>
            <a:endParaRPr lang="en-GB" altLang="en-US" sz="2000" b="1" dirty="0" smtClean="0"/>
          </a:p>
          <a:p>
            <a:pPr eaLnBrk="1" hangingPunct="1">
              <a:buFontTx/>
              <a:buNone/>
            </a:pPr>
            <a:endParaRPr lang="en-GB" altLang="en-US" sz="2000" b="1" dirty="0"/>
          </a:p>
          <a:p>
            <a:pPr eaLnBrk="1" hangingPunct="1">
              <a:buFontTx/>
              <a:buNone/>
            </a:pPr>
            <a:endParaRPr lang="en-GB" altLang="en-US" sz="2000" b="1" dirty="0" smtClean="0"/>
          </a:p>
          <a:p>
            <a:pPr eaLnBrk="1" hangingPunct="1">
              <a:buFontTx/>
              <a:buNone/>
            </a:pPr>
            <a:endParaRPr lang="en-GB" altLang="en-US" sz="2000" b="1" dirty="0"/>
          </a:p>
          <a:p>
            <a:pPr eaLnBrk="1" hangingPunct="1">
              <a:buFontTx/>
              <a:buNone/>
            </a:pPr>
            <a:endParaRPr lang="en-GB" altLang="en-US" sz="1600" dirty="0" smtClean="0"/>
          </a:p>
        </p:txBody>
      </p:sp>
      <p:sp>
        <p:nvSpPr>
          <p:cNvPr id="15" name="Right Arrow 14"/>
          <p:cNvSpPr/>
          <p:nvPr/>
        </p:nvSpPr>
        <p:spPr>
          <a:xfrm>
            <a:off x="4214813" y="2357438"/>
            <a:ext cx="642937" cy="214312"/>
          </a:xfrm>
          <a:prstGeom prst="rightArrow">
            <a:avLst/>
          </a:prstGeom>
          <a:solidFill>
            <a:srgbClr val="FFFF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Title 1"/>
          <p:cNvSpPr>
            <a:spLocks noGrp="1"/>
          </p:cNvSpPr>
          <p:nvPr>
            <p:ph type="title"/>
          </p:nvPr>
        </p:nvSpPr>
        <p:spPr>
          <a:xfrm>
            <a:off x="467544" y="58316"/>
            <a:ext cx="6778890" cy="864096"/>
          </a:xfrm>
        </p:spPr>
        <p:txBody>
          <a:bodyPr/>
          <a:lstStyle/>
          <a:p>
            <a:r>
              <a:rPr lang="en-GB" b="1" dirty="0" smtClean="0"/>
              <a:t>Recap of last week</a:t>
            </a:r>
            <a:endParaRPr lang="en-GB" b="1" dirty="0"/>
          </a:p>
        </p:txBody>
      </p:sp>
      <p:sp>
        <p:nvSpPr>
          <p:cNvPr id="2" name="Content Placeholder 1"/>
          <p:cNvSpPr>
            <a:spLocks noGrp="1"/>
          </p:cNvSpPr>
          <p:nvPr>
            <p:ph sz="half" idx="1"/>
          </p:nvPr>
        </p:nvSpPr>
        <p:spPr/>
        <p:txBody>
          <a:bodyPr>
            <a:normAutofit fontScale="77500" lnSpcReduction="20000"/>
          </a:bodyPr>
          <a:lstStyle/>
          <a:p>
            <a:endParaRPr lang="en-US" dirty="0"/>
          </a:p>
        </p:txBody>
      </p:sp>
    </p:spTree>
    <p:extLst>
      <p:ext uri="{BB962C8B-B14F-4D97-AF65-F5344CB8AC3E}">
        <p14:creationId xmlns:p14="http://schemas.microsoft.com/office/powerpoint/2010/main" val="3475776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sz="half" idx="2"/>
          </p:nvPr>
        </p:nvSpPr>
        <p:spPr>
          <a:xfrm>
            <a:off x="4659313" y="1482725"/>
            <a:ext cx="4038600" cy="2232025"/>
          </a:xfrm>
          <a:ln w="3175">
            <a:solidFill>
              <a:schemeClr val="tx1"/>
            </a:solidFill>
          </a:ln>
        </p:spPr>
        <p:txBody>
          <a:bodyPr/>
          <a:lstStyle/>
          <a:p>
            <a:pPr marL="0" eaLnBrk="1" hangingPunct="1">
              <a:buFontTx/>
              <a:buNone/>
              <a:defRPr/>
            </a:pPr>
            <a:endParaRPr lang="en-GB" sz="2000" dirty="0" smtClean="0"/>
          </a:p>
          <a:p>
            <a:pPr marL="0" algn="ctr" eaLnBrk="1" hangingPunct="1">
              <a:buFontTx/>
              <a:buNone/>
              <a:defRPr/>
            </a:pPr>
            <a:r>
              <a:rPr lang="en-GB" sz="2000" dirty="0" smtClean="0"/>
              <a:t>Start cogent after </a:t>
            </a:r>
            <a:r>
              <a:rPr lang="en-GB" sz="2000" dirty="0" err="1" smtClean="0"/>
              <a:t>config</a:t>
            </a:r>
            <a:r>
              <a:rPr lang="en-GB" sz="2000" dirty="0" smtClean="0"/>
              <a:t>_ but before stimuli created/presented</a:t>
            </a:r>
          </a:p>
          <a:p>
            <a:pPr algn="ctr" eaLnBrk="1" hangingPunct="1">
              <a:buFontTx/>
              <a:buNone/>
              <a:defRPr/>
            </a:pPr>
            <a:endParaRPr lang="en-GB" sz="2000" b="1" dirty="0" smtClean="0"/>
          </a:p>
          <a:p>
            <a:pPr algn="ctr" eaLnBrk="1" hangingPunct="1">
              <a:buFontTx/>
              <a:buNone/>
              <a:defRPr/>
            </a:pPr>
            <a:r>
              <a:rPr lang="en-GB" sz="2000" b="1" dirty="0" err="1" smtClean="0"/>
              <a:t>start_cogent</a:t>
            </a:r>
            <a:r>
              <a:rPr lang="en-GB" sz="2000" b="1" dirty="0" smtClean="0"/>
              <a:t> </a:t>
            </a:r>
          </a:p>
          <a:p>
            <a:pPr algn="ctr" eaLnBrk="1" hangingPunct="1">
              <a:buFontTx/>
              <a:buNone/>
              <a:defRPr/>
            </a:pPr>
            <a:endParaRPr lang="en-GB" sz="2000" b="1" dirty="0" smtClean="0"/>
          </a:p>
        </p:txBody>
      </p:sp>
      <p:grpSp>
        <p:nvGrpSpPr>
          <p:cNvPr id="6148" name="Group 13"/>
          <p:cNvGrpSpPr>
            <a:grpSpLocks/>
          </p:cNvGrpSpPr>
          <p:nvPr/>
        </p:nvGrpSpPr>
        <p:grpSpPr bwMode="auto">
          <a:xfrm>
            <a:off x="500063" y="1500188"/>
            <a:ext cx="4000500" cy="4857750"/>
            <a:chOff x="500034" y="1285860"/>
            <a:chExt cx="4000528" cy="4857784"/>
          </a:xfrm>
        </p:grpSpPr>
        <p:grpSp>
          <p:nvGrpSpPr>
            <p:cNvPr id="6152" name="Group 9"/>
            <p:cNvGrpSpPr>
              <a:grpSpLocks/>
            </p:cNvGrpSpPr>
            <p:nvPr/>
          </p:nvGrpSpPr>
          <p:grpSpPr bwMode="auto">
            <a:xfrm>
              <a:off x="500034" y="1285860"/>
              <a:ext cx="4000528" cy="4857784"/>
              <a:chOff x="2786050" y="2214554"/>
              <a:chExt cx="4000528" cy="4500594"/>
            </a:xfrm>
          </p:grpSpPr>
          <p:sp>
            <p:nvSpPr>
              <p:cNvPr id="20" name="Rectangle 19"/>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21" name="TextBox 20"/>
              <p:cNvSpPr txBox="1"/>
              <p:nvPr/>
            </p:nvSpPr>
            <p:spPr>
              <a:xfrm>
                <a:off x="2928926" y="2348395"/>
                <a:ext cx="3643337" cy="42799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Initialising expt. variables</a:t>
                </a:r>
              </a:p>
            </p:txBody>
          </p:sp>
          <p:sp>
            <p:nvSpPr>
              <p:cNvPr id="22" name="TextBox 21"/>
              <p:cNvSpPr txBox="1"/>
              <p:nvPr/>
            </p:nvSpPr>
            <p:spPr>
              <a:xfrm>
                <a:off x="2928926" y="3441186"/>
                <a:ext cx="3643337" cy="427997"/>
              </a:xfrm>
              <a:prstGeom prst="rect">
                <a:avLst/>
              </a:prstGeom>
              <a:solidFill>
                <a:srgbClr val="00CC00"/>
              </a:solid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solidFill>
                      <a:srgbClr val="000000"/>
                    </a:solidFill>
                  </a:rPr>
                  <a:t>start_cogent</a:t>
                </a:r>
                <a:endParaRPr lang="en-GB" sz="2400" dirty="0">
                  <a:solidFill>
                    <a:srgbClr val="000000"/>
                  </a:solidFill>
                </a:endParaRPr>
              </a:p>
            </p:txBody>
          </p:sp>
          <p:sp>
            <p:nvSpPr>
              <p:cNvPr id="23" name="TextBox 22"/>
              <p:cNvSpPr txBox="1"/>
              <p:nvPr/>
            </p:nvSpPr>
            <p:spPr>
              <a:xfrm>
                <a:off x="2928926" y="4001554"/>
                <a:ext cx="3643337" cy="202526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user responses</a:t>
                </a:r>
              </a:p>
              <a:p>
                <a:pPr lvl="2">
                  <a:defRPr/>
                </a:pPr>
                <a:r>
                  <a:rPr lang="en-GB" sz="1600" dirty="0"/>
                  <a:t>- save data as you go</a:t>
                </a:r>
              </a:p>
              <a:p>
                <a:pPr lvl="1">
                  <a:buFontTx/>
                  <a:buChar char="-"/>
                  <a:defRPr/>
                </a:pPr>
                <a:r>
                  <a:rPr lang="en-GB" sz="1600" dirty="0"/>
                  <a:t> save final data &amp; close files</a:t>
                </a:r>
              </a:p>
            </p:txBody>
          </p:sp>
          <p:sp>
            <p:nvSpPr>
              <p:cNvPr id="24" name="TextBox 23"/>
              <p:cNvSpPr txBox="1"/>
              <p:nvPr/>
            </p:nvSpPr>
            <p:spPr>
              <a:xfrm>
                <a:off x="2928926" y="6120952"/>
                <a:ext cx="3643337" cy="427997"/>
              </a:xfrm>
              <a:prstGeom prst="rect">
                <a:avLst/>
              </a:prstGeom>
              <a:solidFill>
                <a:srgbClr val="FF0000"/>
              </a:solid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solidFill>
                      <a:srgbClr val="000000"/>
                    </a:solidFill>
                  </a:rPr>
                  <a:t>stop_cogent</a:t>
                </a:r>
                <a:endParaRPr lang="en-GB" sz="2400" dirty="0">
                  <a:solidFill>
                    <a:srgbClr val="000000"/>
                  </a:solidFill>
                </a:endParaRPr>
              </a:p>
            </p:txBody>
          </p:sp>
        </p:grpSp>
        <p:sp>
          <p:nvSpPr>
            <p:cNvPr id="19" name="TextBox 18"/>
            <p:cNvSpPr txBox="1"/>
            <p:nvPr/>
          </p:nvSpPr>
          <p:spPr>
            <a:xfrm>
              <a:off x="642910" y="2038340"/>
              <a:ext cx="3643337" cy="461965"/>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Configuration of devices</a:t>
              </a:r>
            </a:p>
          </p:txBody>
        </p:sp>
      </p:grpSp>
      <p:sp>
        <p:nvSpPr>
          <p:cNvPr id="15" name="Right Arrow 14"/>
          <p:cNvSpPr/>
          <p:nvPr/>
        </p:nvSpPr>
        <p:spPr>
          <a:xfrm>
            <a:off x="4214813" y="2928938"/>
            <a:ext cx="642937" cy="214312"/>
          </a:xfrm>
          <a:prstGeom prst="rightArrow">
            <a:avLst/>
          </a:prstGeom>
          <a:solidFill>
            <a:srgbClr val="00CC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Content Placeholder 16"/>
          <p:cNvSpPr>
            <a:spLocks noGrp="1"/>
          </p:cNvSpPr>
          <p:nvPr>
            <p:ph sz="half" idx="2"/>
          </p:nvPr>
        </p:nvSpPr>
        <p:spPr>
          <a:xfrm>
            <a:off x="4676775" y="4125913"/>
            <a:ext cx="4038600" cy="2232025"/>
          </a:xfrm>
          <a:ln w="3175">
            <a:solidFill>
              <a:schemeClr val="tx1"/>
            </a:solidFill>
          </a:ln>
        </p:spPr>
        <p:txBody>
          <a:bodyPr/>
          <a:lstStyle/>
          <a:p>
            <a:pPr marL="0" algn="ctr" eaLnBrk="1" hangingPunct="1">
              <a:buFontTx/>
              <a:buNone/>
              <a:defRPr/>
            </a:pPr>
            <a:endParaRPr lang="en-GB" sz="2000" dirty="0" smtClean="0"/>
          </a:p>
          <a:p>
            <a:pPr marL="0" algn="ctr" eaLnBrk="1" hangingPunct="1">
              <a:buFontTx/>
              <a:buNone/>
              <a:defRPr/>
            </a:pPr>
            <a:r>
              <a:rPr lang="en-GB" sz="2000" dirty="0" smtClean="0"/>
              <a:t>Stop cogent after all stimuli end, responses logged &amp; data saved</a:t>
            </a:r>
          </a:p>
          <a:p>
            <a:pPr algn="ctr" eaLnBrk="1" hangingPunct="1">
              <a:buFontTx/>
              <a:buNone/>
              <a:defRPr/>
            </a:pPr>
            <a:endParaRPr lang="en-GB" sz="1600" dirty="0" smtClean="0"/>
          </a:p>
          <a:p>
            <a:pPr algn="ctr" eaLnBrk="1" hangingPunct="1">
              <a:buFontTx/>
              <a:buNone/>
              <a:defRPr/>
            </a:pPr>
            <a:r>
              <a:rPr lang="en-GB" sz="2000" b="1" dirty="0" err="1" smtClean="0"/>
              <a:t>stop_cogent</a:t>
            </a:r>
            <a:r>
              <a:rPr lang="en-GB" sz="2000" b="1" dirty="0" smtClean="0"/>
              <a:t> </a:t>
            </a:r>
          </a:p>
        </p:txBody>
      </p:sp>
      <p:sp>
        <p:nvSpPr>
          <p:cNvPr id="25" name="Right Arrow 24"/>
          <p:cNvSpPr/>
          <p:nvPr/>
        </p:nvSpPr>
        <p:spPr>
          <a:xfrm>
            <a:off x="4214813" y="5857875"/>
            <a:ext cx="642937" cy="214313"/>
          </a:xfrm>
          <a:prstGeom prst="rightArrow">
            <a:avLst/>
          </a:prstGeom>
          <a:solidFill>
            <a:srgbClr val="FF00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Title 1"/>
          <p:cNvSpPr>
            <a:spLocks noGrp="1"/>
          </p:cNvSpPr>
          <p:nvPr>
            <p:ph type="title"/>
          </p:nvPr>
        </p:nvSpPr>
        <p:spPr>
          <a:xfrm>
            <a:off x="467544" y="58316"/>
            <a:ext cx="6778890" cy="864096"/>
          </a:xfrm>
        </p:spPr>
        <p:txBody>
          <a:bodyPr/>
          <a:lstStyle/>
          <a:p>
            <a:r>
              <a:rPr lang="en-GB" b="1" dirty="0" smtClean="0"/>
              <a:t>Recap of last week</a:t>
            </a:r>
            <a:endParaRPr lang="en-GB" b="1" dirty="0"/>
          </a:p>
        </p:txBody>
      </p:sp>
    </p:spTree>
    <p:extLst>
      <p:ext uri="{BB962C8B-B14F-4D97-AF65-F5344CB8AC3E}">
        <p14:creationId xmlns:p14="http://schemas.microsoft.com/office/powerpoint/2010/main" val="2452486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8"/>
          <p:cNvGrpSpPr>
            <a:grpSpLocks/>
          </p:cNvGrpSpPr>
          <p:nvPr/>
        </p:nvGrpSpPr>
        <p:grpSpPr bwMode="auto">
          <a:xfrm>
            <a:off x="500063" y="1500188"/>
            <a:ext cx="4000500" cy="4857750"/>
            <a:chOff x="500034" y="1285859"/>
            <a:chExt cx="4000527" cy="4857782"/>
          </a:xfrm>
        </p:grpSpPr>
        <p:grpSp>
          <p:nvGrpSpPr>
            <p:cNvPr id="7177" name="Group 9"/>
            <p:cNvGrpSpPr>
              <a:grpSpLocks/>
            </p:cNvGrpSpPr>
            <p:nvPr/>
          </p:nvGrpSpPr>
          <p:grpSpPr bwMode="auto">
            <a:xfrm>
              <a:off x="500034" y="1285859"/>
              <a:ext cx="4000527" cy="4857782"/>
              <a:chOff x="2786050" y="2214554"/>
              <a:chExt cx="4000528" cy="4500594"/>
            </a:xfrm>
          </p:grpSpPr>
          <p:sp>
            <p:nvSpPr>
              <p:cNvPr id="4" name="Rectangle 3"/>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5" name="TextBox 4"/>
              <p:cNvSpPr txBox="1"/>
              <p:nvPr/>
            </p:nvSpPr>
            <p:spPr>
              <a:xfrm>
                <a:off x="2928926" y="2348395"/>
                <a:ext cx="3643337" cy="42799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Initialising expt. variables</a:t>
                </a:r>
              </a:p>
            </p:txBody>
          </p:sp>
          <p:sp>
            <p:nvSpPr>
              <p:cNvPr id="6" name="TextBox 5"/>
              <p:cNvSpPr txBox="1"/>
              <p:nvPr/>
            </p:nvSpPr>
            <p:spPr>
              <a:xfrm>
                <a:off x="2928926" y="3441186"/>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start_cogent</a:t>
                </a:r>
                <a:endParaRPr lang="en-GB" sz="2400" dirty="0"/>
              </a:p>
            </p:txBody>
          </p:sp>
          <p:sp>
            <p:nvSpPr>
              <p:cNvPr id="7" name="TextBox 6"/>
              <p:cNvSpPr txBox="1"/>
              <p:nvPr/>
            </p:nvSpPr>
            <p:spPr>
              <a:xfrm>
                <a:off x="2928926" y="4001554"/>
                <a:ext cx="3643337" cy="2025268"/>
              </a:xfrm>
              <a:prstGeom prst="rect">
                <a:avLst/>
              </a:prstGeom>
              <a:solidFill>
                <a:srgbClr val="FFFFFF"/>
              </a:solidFill>
              <a:ln>
                <a:solidFill>
                  <a:srgbClr val="0000FF"/>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Run experiment</a:t>
                </a:r>
                <a:endParaRPr lang="en-GB" sz="1600" dirty="0">
                  <a:solidFill>
                    <a:srgbClr val="000000"/>
                  </a:solidFill>
                </a:endParaRPr>
              </a:p>
              <a:p>
                <a:pPr lvl="1">
                  <a:buFontTx/>
                  <a:buChar char="-"/>
                  <a:defRPr/>
                </a:pPr>
                <a:r>
                  <a:rPr lang="en-GB" sz="1600" b="1" dirty="0">
                    <a:solidFill>
                      <a:srgbClr val="000000"/>
                    </a:solidFill>
                  </a:rPr>
                  <a:t> load premade stimulus files</a:t>
                </a:r>
              </a:p>
              <a:p>
                <a:pPr lvl="1">
                  <a:buFontTx/>
                  <a:buChar char="-"/>
                  <a:defRPr/>
                </a:pPr>
                <a:r>
                  <a:rPr lang="en-GB" sz="1600" dirty="0">
                    <a:solidFill>
                      <a:srgbClr val="000000"/>
                    </a:solidFill>
                  </a:rPr>
                  <a:t> create new stimuli</a:t>
                </a:r>
              </a:p>
              <a:p>
                <a:pPr lvl="1">
                  <a:buFontTx/>
                  <a:buChar char="-"/>
                  <a:defRPr/>
                </a:pPr>
                <a:r>
                  <a:rPr lang="en-GB" sz="1600" dirty="0">
                    <a:solidFill>
                      <a:srgbClr val="000000"/>
                    </a:solidFill>
                  </a:rPr>
                  <a:t> trial loop:</a:t>
                </a:r>
              </a:p>
              <a:p>
                <a:pPr>
                  <a:defRPr/>
                </a:pPr>
                <a:r>
                  <a:rPr lang="en-GB" sz="1600" dirty="0">
                    <a:solidFill>
                      <a:srgbClr val="000000"/>
                    </a:solidFill>
                  </a:rPr>
                  <a:t>	</a:t>
                </a:r>
                <a:r>
                  <a:rPr lang="en-GB" sz="1600" b="1" dirty="0">
                    <a:solidFill>
                      <a:srgbClr val="000000"/>
                    </a:solidFill>
                  </a:rPr>
                  <a:t>- present stimuli</a:t>
                </a:r>
              </a:p>
              <a:p>
                <a:pPr>
                  <a:defRPr/>
                </a:pPr>
                <a:r>
                  <a:rPr lang="en-GB" sz="1600" dirty="0">
                    <a:solidFill>
                      <a:srgbClr val="000000"/>
                    </a:solidFill>
                  </a:rPr>
                  <a:t>	- get user responses</a:t>
                </a:r>
              </a:p>
              <a:p>
                <a:pPr lvl="2">
                  <a:defRPr/>
                </a:pPr>
                <a:r>
                  <a:rPr lang="en-GB" sz="1600" dirty="0">
                    <a:solidFill>
                      <a:srgbClr val="000000"/>
                    </a:solidFill>
                  </a:rPr>
                  <a:t>- save data as you go</a:t>
                </a:r>
              </a:p>
              <a:p>
                <a:pPr lvl="1">
                  <a:buFontTx/>
                  <a:buChar char="-"/>
                  <a:defRPr/>
                </a:pPr>
                <a:r>
                  <a:rPr lang="en-GB" sz="1600" dirty="0">
                    <a:solidFill>
                      <a:srgbClr val="000000"/>
                    </a:solidFill>
                  </a:rPr>
                  <a:t> save final data &amp; close files</a:t>
                </a:r>
              </a:p>
            </p:txBody>
          </p:sp>
          <p:sp>
            <p:nvSpPr>
              <p:cNvPr id="8" name="TextBox 7"/>
              <p:cNvSpPr txBox="1"/>
              <p:nvPr/>
            </p:nvSpPr>
            <p:spPr>
              <a:xfrm>
                <a:off x="2928926" y="6120952"/>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stop_cogent</a:t>
                </a:r>
                <a:endParaRPr lang="en-GB" sz="2400" dirty="0"/>
              </a:p>
            </p:txBody>
          </p:sp>
        </p:grpSp>
        <p:sp>
          <p:nvSpPr>
            <p:cNvPr id="11" name="TextBox 10"/>
            <p:cNvSpPr txBox="1"/>
            <p:nvPr/>
          </p:nvSpPr>
          <p:spPr>
            <a:xfrm>
              <a:off x="642910" y="2038339"/>
              <a:ext cx="3643337" cy="461965"/>
            </a:xfrm>
            <a:prstGeom prst="rect">
              <a:avLst/>
            </a:prstGeom>
            <a:solidFill>
              <a:schemeClr val="tx2">
                <a:lumMod val="75000"/>
                <a:lumOff val="25000"/>
              </a:schemeClr>
            </a:solidFill>
            <a:ln>
              <a:solidFill>
                <a:srgbClr val="89A4A7"/>
              </a:solidFill>
            </a:ln>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Configuration of devices</a:t>
              </a:r>
            </a:p>
          </p:txBody>
        </p:sp>
      </p:grpSp>
      <p:sp>
        <p:nvSpPr>
          <p:cNvPr id="16" name="Rounded Rectangle 15"/>
          <p:cNvSpPr/>
          <p:nvPr/>
        </p:nvSpPr>
        <p:spPr>
          <a:xfrm>
            <a:off x="642938" y="3861048"/>
            <a:ext cx="3643311" cy="251172"/>
          </a:xfrm>
          <a:prstGeom prst="roundRect">
            <a:avLst/>
          </a:prstGeom>
          <a:solidFill>
            <a:srgbClr val="0000FF">
              <a:alpha val="43000"/>
            </a:srgbClr>
          </a:solidFill>
          <a:ln>
            <a:solidFill>
              <a:srgbClr val="0000FF"/>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Right Arrow 14"/>
          <p:cNvSpPr/>
          <p:nvPr/>
        </p:nvSpPr>
        <p:spPr>
          <a:xfrm>
            <a:off x="4355976" y="3861048"/>
            <a:ext cx="642937" cy="214313"/>
          </a:xfrm>
          <a:prstGeom prst="rightArrow">
            <a:avLst/>
          </a:prstGeom>
          <a:solidFill>
            <a:srgbClr val="0000FF"/>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TextBox 12"/>
          <p:cNvSpPr txBox="1"/>
          <p:nvPr/>
        </p:nvSpPr>
        <p:spPr>
          <a:xfrm>
            <a:off x="5083549" y="3429000"/>
            <a:ext cx="3816424" cy="923330"/>
          </a:xfrm>
          <a:prstGeom prst="rect">
            <a:avLst/>
          </a:prstGeom>
          <a:noFill/>
          <a:ln w="6350">
            <a:solidFill>
              <a:schemeClr val="tx1"/>
            </a:solidFill>
          </a:ln>
        </p:spPr>
        <p:txBody>
          <a:bodyPr wrap="square" rtlCol="0">
            <a:spAutoFit/>
          </a:bodyPr>
          <a:lstStyle/>
          <a:p>
            <a:r>
              <a:rPr lang="en-GB" b="1" dirty="0" smtClean="0"/>
              <a:t>‘</a:t>
            </a:r>
            <a:r>
              <a:rPr lang="en-GB" b="1" dirty="0" err="1" smtClean="0"/>
              <a:t>preparestring</a:t>
            </a:r>
            <a:r>
              <a:rPr lang="en-GB" b="1" dirty="0" smtClean="0"/>
              <a:t>(text, buffer, x, </a:t>
            </a:r>
            <a:r>
              <a:rPr lang="en-GB" b="1" dirty="0"/>
              <a:t>y</a:t>
            </a:r>
            <a:r>
              <a:rPr lang="en-GB" b="1" dirty="0" smtClean="0"/>
              <a:t>)’</a:t>
            </a:r>
          </a:p>
          <a:p>
            <a:r>
              <a:rPr lang="en-GB" b="1" dirty="0" smtClean="0"/>
              <a:t>‘</a:t>
            </a:r>
            <a:r>
              <a:rPr lang="en-GB" b="1" dirty="0" err="1" smtClean="0"/>
              <a:t>loadpict</a:t>
            </a:r>
            <a:r>
              <a:rPr lang="en-GB" b="1" dirty="0" smtClean="0"/>
              <a:t>(filename, buffer, x, </a:t>
            </a:r>
            <a:r>
              <a:rPr lang="en-GB" b="1" dirty="0"/>
              <a:t>y</a:t>
            </a:r>
            <a:r>
              <a:rPr lang="en-GB" b="1" dirty="0" smtClean="0"/>
              <a:t>)’</a:t>
            </a:r>
          </a:p>
          <a:p>
            <a:r>
              <a:rPr lang="en-GB" b="1" dirty="0" smtClean="0"/>
              <a:t>‘</a:t>
            </a:r>
            <a:r>
              <a:rPr lang="en-GB" b="1" dirty="0" err="1" smtClean="0"/>
              <a:t>loadsound</a:t>
            </a:r>
            <a:r>
              <a:rPr lang="en-GB" b="1" dirty="0" smtClean="0"/>
              <a:t>(filename, buffer)’</a:t>
            </a:r>
            <a:endParaRPr lang="en-GB" dirty="0"/>
          </a:p>
        </p:txBody>
      </p:sp>
      <p:sp>
        <p:nvSpPr>
          <p:cNvPr id="14" name="Rounded Rectangle 13"/>
          <p:cNvSpPr/>
          <p:nvPr/>
        </p:nvSpPr>
        <p:spPr>
          <a:xfrm>
            <a:off x="642938" y="4581128"/>
            <a:ext cx="3643311" cy="251172"/>
          </a:xfrm>
          <a:prstGeom prst="roundRect">
            <a:avLst/>
          </a:prstGeom>
          <a:solidFill>
            <a:srgbClr val="0000FF">
              <a:alpha val="43000"/>
            </a:srgbClr>
          </a:solidFill>
          <a:ln>
            <a:solidFill>
              <a:srgbClr val="0000FF"/>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Right Arrow 17"/>
          <p:cNvSpPr/>
          <p:nvPr/>
        </p:nvSpPr>
        <p:spPr>
          <a:xfrm>
            <a:off x="4355976" y="4654847"/>
            <a:ext cx="642937" cy="214313"/>
          </a:xfrm>
          <a:prstGeom prst="rightArrow">
            <a:avLst/>
          </a:prstGeom>
          <a:solidFill>
            <a:srgbClr val="0000FF"/>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TextBox 18"/>
          <p:cNvSpPr txBox="1"/>
          <p:nvPr/>
        </p:nvSpPr>
        <p:spPr>
          <a:xfrm>
            <a:off x="5083549" y="4521894"/>
            <a:ext cx="3816424" cy="1200329"/>
          </a:xfrm>
          <a:prstGeom prst="rect">
            <a:avLst/>
          </a:prstGeom>
          <a:noFill/>
          <a:ln w="6350">
            <a:solidFill>
              <a:schemeClr val="tx1"/>
            </a:solidFill>
          </a:ln>
        </p:spPr>
        <p:txBody>
          <a:bodyPr wrap="square" rtlCol="0">
            <a:spAutoFit/>
          </a:bodyPr>
          <a:lstStyle/>
          <a:p>
            <a:r>
              <a:rPr lang="en-GB" b="1" dirty="0" smtClean="0"/>
              <a:t>‘</a:t>
            </a:r>
            <a:r>
              <a:rPr lang="en-GB" b="1" dirty="0" err="1" smtClean="0"/>
              <a:t>drawpict</a:t>
            </a:r>
            <a:r>
              <a:rPr lang="en-GB" b="1" dirty="0" smtClean="0"/>
              <a:t>(buffer)’</a:t>
            </a:r>
          </a:p>
          <a:p>
            <a:r>
              <a:rPr lang="en-GB" b="1" dirty="0" smtClean="0"/>
              <a:t>‘</a:t>
            </a:r>
            <a:r>
              <a:rPr lang="en-GB" b="1" dirty="0" err="1" smtClean="0"/>
              <a:t>playsound</a:t>
            </a:r>
            <a:r>
              <a:rPr lang="en-GB" b="1" dirty="0" smtClean="0"/>
              <a:t>(filename, buffer)’</a:t>
            </a:r>
          </a:p>
          <a:p>
            <a:r>
              <a:rPr lang="en-GB" b="1" dirty="0" smtClean="0"/>
              <a:t>‘wait(time)’</a:t>
            </a:r>
          </a:p>
          <a:p>
            <a:r>
              <a:rPr lang="en-GB" b="1" dirty="0" smtClean="0"/>
              <a:t>‘</a:t>
            </a:r>
            <a:r>
              <a:rPr lang="en-GB" b="1" dirty="0" err="1" smtClean="0"/>
              <a:t>waituntil</a:t>
            </a:r>
            <a:r>
              <a:rPr lang="en-GB" b="1" dirty="0" smtClean="0"/>
              <a:t>(time)’</a:t>
            </a:r>
            <a:endParaRPr lang="en-GB" dirty="0"/>
          </a:p>
        </p:txBody>
      </p:sp>
      <p:sp>
        <p:nvSpPr>
          <p:cNvPr id="2" name="TextBox 1"/>
          <p:cNvSpPr txBox="1"/>
          <p:nvPr/>
        </p:nvSpPr>
        <p:spPr>
          <a:xfrm>
            <a:off x="5299573" y="2824162"/>
            <a:ext cx="3232867" cy="461665"/>
          </a:xfrm>
          <a:prstGeom prst="rect">
            <a:avLst/>
          </a:prstGeom>
          <a:noFill/>
        </p:spPr>
        <p:txBody>
          <a:bodyPr wrap="square" rtlCol="0">
            <a:spAutoFit/>
          </a:bodyPr>
          <a:lstStyle/>
          <a:p>
            <a:r>
              <a:rPr lang="en-GB" sz="2400" b="1" dirty="0" smtClean="0"/>
              <a:t>Cogent 2000 commands</a:t>
            </a:r>
            <a:endParaRPr lang="en-GB" sz="2400" b="1" dirty="0"/>
          </a:p>
        </p:txBody>
      </p:sp>
      <p:sp>
        <p:nvSpPr>
          <p:cNvPr id="22" name="Title 1"/>
          <p:cNvSpPr>
            <a:spLocks noGrp="1"/>
          </p:cNvSpPr>
          <p:nvPr>
            <p:ph type="title"/>
          </p:nvPr>
        </p:nvSpPr>
        <p:spPr>
          <a:xfrm>
            <a:off x="467544" y="58316"/>
            <a:ext cx="6778890" cy="864096"/>
          </a:xfrm>
        </p:spPr>
        <p:txBody>
          <a:bodyPr/>
          <a:lstStyle/>
          <a:p>
            <a:r>
              <a:rPr lang="en-GB" b="1" dirty="0" smtClean="0"/>
              <a:t>Recap of last week</a:t>
            </a:r>
            <a:endParaRPr lang="en-GB" b="1" dirty="0"/>
          </a:p>
        </p:txBody>
      </p:sp>
    </p:spTree>
    <p:extLst>
      <p:ext uri="{BB962C8B-B14F-4D97-AF65-F5344CB8AC3E}">
        <p14:creationId xmlns:p14="http://schemas.microsoft.com/office/powerpoint/2010/main" val="2725761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8"/>
          <p:cNvGrpSpPr>
            <a:grpSpLocks/>
          </p:cNvGrpSpPr>
          <p:nvPr/>
        </p:nvGrpSpPr>
        <p:grpSpPr bwMode="auto">
          <a:xfrm>
            <a:off x="500063" y="1500188"/>
            <a:ext cx="4000500" cy="4857750"/>
            <a:chOff x="500034" y="1285859"/>
            <a:chExt cx="4000527" cy="4857782"/>
          </a:xfrm>
        </p:grpSpPr>
        <p:grpSp>
          <p:nvGrpSpPr>
            <p:cNvPr id="7177" name="Group 9"/>
            <p:cNvGrpSpPr>
              <a:grpSpLocks/>
            </p:cNvGrpSpPr>
            <p:nvPr/>
          </p:nvGrpSpPr>
          <p:grpSpPr bwMode="auto">
            <a:xfrm>
              <a:off x="500034" y="1285859"/>
              <a:ext cx="4000527" cy="4857782"/>
              <a:chOff x="2786050" y="2214554"/>
              <a:chExt cx="4000528" cy="4500594"/>
            </a:xfrm>
          </p:grpSpPr>
          <p:sp>
            <p:nvSpPr>
              <p:cNvPr id="4" name="Rectangle 3"/>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5" name="TextBox 4"/>
              <p:cNvSpPr txBox="1"/>
              <p:nvPr/>
            </p:nvSpPr>
            <p:spPr>
              <a:xfrm>
                <a:off x="2928926" y="2348395"/>
                <a:ext cx="3643337" cy="42799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Initialising expt. variables</a:t>
                </a:r>
              </a:p>
            </p:txBody>
          </p:sp>
          <p:sp>
            <p:nvSpPr>
              <p:cNvPr id="6" name="TextBox 5"/>
              <p:cNvSpPr txBox="1"/>
              <p:nvPr/>
            </p:nvSpPr>
            <p:spPr>
              <a:xfrm>
                <a:off x="2928926" y="3441186"/>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start_cogent</a:t>
                </a:r>
                <a:endParaRPr lang="en-GB" sz="2400" dirty="0"/>
              </a:p>
            </p:txBody>
          </p:sp>
          <p:sp>
            <p:nvSpPr>
              <p:cNvPr id="7" name="TextBox 6"/>
              <p:cNvSpPr txBox="1"/>
              <p:nvPr/>
            </p:nvSpPr>
            <p:spPr>
              <a:xfrm>
                <a:off x="2928926" y="4001554"/>
                <a:ext cx="3643337" cy="2024551"/>
              </a:xfrm>
              <a:prstGeom prst="rect">
                <a:avLst/>
              </a:prstGeom>
              <a:solidFill>
                <a:srgbClr val="FFFFFF"/>
              </a:solidFill>
              <a:ln>
                <a:solidFill>
                  <a:srgbClr val="0000FF"/>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Run </a:t>
                </a:r>
                <a:r>
                  <a:rPr lang="en-GB" sz="2400" dirty="0" smtClean="0">
                    <a:solidFill>
                      <a:srgbClr val="000000"/>
                    </a:solidFill>
                  </a:rPr>
                  <a:t>experiment</a:t>
                </a:r>
              </a:p>
              <a:p>
                <a:pPr>
                  <a:defRPr/>
                </a:pPr>
                <a:r>
                  <a:rPr lang="en-GB" sz="1600" dirty="0" smtClean="0">
                    <a:solidFill>
                      <a:srgbClr val="000000"/>
                    </a:solidFill>
                  </a:rPr>
                  <a:t>          - trial </a:t>
                </a:r>
                <a:r>
                  <a:rPr lang="en-GB" sz="1600" dirty="0">
                    <a:solidFill>
                      <a:srgbClr val="000000"/>
                    </a:solidFill>
                  </a:rPr>
                  <a:t>loop</a:t>
                </a:r>
                <a:r>
                  <a:rPr lang="en-GB" sz="1600" dirty="0" smtClean="0">
                    <a:solidFill>
                      <a:srgbClr val="000000"/>
                    </a:solidFill>
                  </a:rPr>
                  <a:t>:</a:t>
                </a:r>
                <a:endParaRPr lang="en-GB" sz="1600" dirty="0">
                  <a:solidFill>
                    <a:srgbClr val="000000"/>
                  </a:solidFill>
                </a:endParaRPr>
              </a:p>
              <a:p>
                <a:pPr lvl="1">
                  <a:buFontTx/>
                  <a:buChar char="-"/>
                  <a:defRPr/>
                </a:pPr>
                <a:r>
                  <a:rPr lang="en-GB" sz="1600" b="1" dirty="0">
                    <a:solidFill>
                      <a:srgbClr val="000000"/>
                    </a:solidFill>
                  </a:rPr>
                  <a:t> </a:t>
                </a:r>
                <a:r>
                  <a:rPr lang="en-GB" sz="1600" dirty="0">
                    <a:solidFill>
                      <a:srgbClr val="000000"/>
                    </a:solidFill>
                  </a:rPr>
                  <a:t>load premade stimulus files</a:t>
                </a:r>
              </a:p>
              <a:p>
                <a:pPr lvl="1">
                  <a:buFontTx/>
                  <a:buChar char="-"/>
                  <a:defRPr/>
                </a:pPr>
                <a:r>
                  <a:rPr lang="en-GB" sz="1600" dirty="0">
                    <a:solidFill>
                      <a:srgbClr val="000000"/>
                    </a:solidFill>
                  </a:rPr>
                  <a:t> create new stimuli</a:t>
                </a:r>
              </a:p>
              <a:p>
                <a:pPr>
                  <a:defRPr/>
                </a:pPr>
                <a:r>
                  <a:rPr lang="en-GB" sz="1600" dirty="0">
                    <a:solidFill>
                      <a:srgbClr val="000000"/>
                    </a:solidFill>
                  </a:rPr>
                  <a:t>	</a:t>
                </a:r>
                <a:r>
                  <a:rPr lang="en-GB" sz="1600" b="1" dirty="0">
                    <a:solidFill>
                      <a:srgbClr val="000000"/>
                    </a:solidFill>
                  </a:rPr>
                  <a:t>- </a:t>
                </a:r>
                <a:r>
                  <a:rPr lang="en-GB" sz="1600" dirty="0">
                    <a:solidFill>
                      <a:srgbClr val="000000"/>
                    </a:solidFill>
                  </a:rPr>
                  <a:t>present stimuli</a:t>
                </a:r>
              </a:p>
              <a:p>
                <a:pPr>
                  <a:defRPr/>
                </a:pPr>
                <a:r>
                  <a:rPr lang="en-GB" sz="1600" dirty="0">
                    <a:solidFill>
                      <a:srgbClr val="000000"/>
                    </a:solidFill>
                  </a:rPr>
                  <a:t>	- get user responses</a:t>
                </a:r>
              </a:p>
              <a:p>
                <a:pPr lvl="2">
                  <a:defRPr/>
                </a:pPr>
                <a:r>
                  <a:rPr lang="en-GB" sz="1600" dirty="0">
                    <a:solidFill>
                      <a:srgbClr val="000000"/>
                    </a:solidFill>
                  </a:rPr>
                  <a:t>- save data as you go</a:t>
                </a:r>
              </a:p>
              <a:p>
                <a:pPr lvl="1">
                  <a:buFontTx/>
                  <a:buChar char="-"/>
                  <a:defRPr/>
                </a:pPr>
                <a:r>
                  <a:rPr lang="en-GB" sz="1600" dirty="0">
                    <a:solidFill>
                      <a:srgbClr val="000000"/>
                    </a:solidFill>
                  </a:rPr>
                  <a:t> save final data &amp; close files</a:t>
                </a:r>
              </a:p>
            </p:txBody>
          </p:sp>
          <p:sp>
            <p:nvSpPr>
              <p:cNvPr id="8" name="TextBox 7"/>
              <p:cNvSpPr txBox="1"/>
              <p:nvPr/>
            </p:nvSpPr>
            <p:spPr>
              <a:xfrm>
                <a:off x="2928926" y="6120952"/>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stop_cogent</a:t>
                </a:r>
                <a:endParaRPr lang="en-GB" sz="2400" dirty="0"/>
              </a:p>
            </p:txBody>
          </p:sp>
        </p:grpSp>
        <p:sp>
          <p:nvSpPr>
            <p:cNvPr id="11" name="TextBox 10"/>
            <p:cNvSpPr txBox="1"/>
            <p:nvPr/>
          </p:nvSpPr>
          <p:spPr>
            <a:xfrm>
              <a:off x="642910" y="2038339"/>
              <a:ext cx="3643337" cy="461965"/>
            </a:xfrm>
            <a:prstGeom prst="rect">
              <a:avLst/>
            </a:prstGeom>
            <a:solidFill>
              <a:schemeClr val="tx2">
                <a:lumMod val="75000"/>
                <a:lumOff val="25000"/>
              </a:schemeClr>
            </a:solidFill>
            <a:ln>
              <a:solidFill>
                <a:srgbClr val="89A4A7"/>
              </a:solidFill>
            </a:ln>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Configuration of devices</a:t>
              </a:r>
            </a:p>
          </p:txBody>
        </p:sp>
      </p:grpSp>
      <p:sp>
        <p:nvSpPr>
          <p:cNvPr id="22" name="Title 1"/>
          <p:cNvSpPr>
            <a:spLocks noGrp="1"/>
          </p:cNvSpPr>
          <p:nvPr>
            <p:ph type="title"/>
          </p:nvPr>
        </p:nvSpPr>
        <p:spPr>
          <a:xfrm>
            <a:off x="467544" y="58316"/>
            <a:ext cx="6778890" cy="864096"/>
          </a:xfrm>
        </p:spPr>
        <p:txBody>
          <a:bodyPr/>
          <a:lstStyle/>
          <a:p>
            <a:r>
              <a:rPr lang="en-GB" b="1" dirty="0" smtClean="0"/>
              <a:t>Recap of last week</a:t>
            </a:r>
            <a:endParaRPr lang="en-GB" b="1" dirty="0"/>
          </a:p>
        </p:txBody>
      </p:sp>
      <p:pic>
        <p:nvPicPr>
          <p:cNvPr id="20" name="Picture 19"/>
          <p:cNvPicPr>
            <a:picLocks noChangeAspect="1"/>
          </p:cNvPicPr>
          <p:nvPr/>
        </p:nvPicPr>
        <p:blipFill>
          <a:blip r:embed="rId3"/>
          <a:stretch>
            <a:fillRect/>
          </a:stretch>
        </p:blipFill>
        <p:spPr>
          <a:xfrm>
            <a:off x="4860259" y="1280572"/>
            <a:ext cx="3882060" cy="5110640"/>
          </a:xfrm>
          <a:prstGeom prst="rect">
            <a:avLst/>
          </a:prstGeom>
        </p:spPr>
      </p:pic>
      <p:sp>
        <p:nvSpPr>
          <p:cNvPr id="21" name="TextBox 20"/>
          <p:cNvSpPr txBox="1"/>
          <p:nvPr/>
        </p:nvSpPr>
        <p:spPr bwMode="auto">
          <a:xfrm>
            <a:off x="642938" y="1643063"/>
            <a:ext cx="3643312" cy="461962"/>
          </a:xfrm>
          <a:prstGeom prst="rect">
            <a:avLst/>
          </a:prstGeom>
          <a:solidFill>
            <a:schemeClr val="bg1"/>
          </a:solid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Initialising expt. variables</a:t>
            </a:r>
          </a:p>
        </p:txBody>
      </p:sp>
      <p:sp>
        <p:nvSpPr>
          <p:cNvPr id="23" name="Right Arrow 22"/>
          <p:cNvSpPr/>
          <p:nvPr/>
        </p:nvSpPr>
        <p:spPr>
          <a:xfrm>
            <a:off x="4179094" y="1784351"/>
            <a:ext cx="642937" cy="214312"/>
          </a:xfrm>
          <a:prstGeom prst="rightArrow">
            <a:avLst/>
          </a:prstGeom>
          <a:solidFill>
            <a:schemeClr val="bg1"/>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bg1"/>
              </a:solidFill>
            </a:endParaRPr>
          </a:p>
        </p:txBody>
      </p:sp>
      <p:sp>
        <p:nvSpPr>
          <p:cNvPr id="24" name="TextBox 23"/>
          <p:cNvSpPr txBox="1"/>
          <p:nvPr/>
        </p:nvSpPr>
        <p:spPr bwMode="auto">
          <a:xfrm>
            <a:off x="4939645" y="1271145"/>
            <a:ext cx="3394960" cy="1302372"/>
          </a:xfrm>
          <a:prstGeom prst="rect">
            <a:avLst/>
          </a:prstGeom>
          <a:no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endParaRPr lang="en-GB" sz="2400" dirty="0">
              <a:solidFill>
                <a:srgbClr val="000000"/>
              </a:solidFill>
            </a:endParaRPr>
          </a:p>
        </p:txBody>
      </p:sp>
      <p:sp>
        <p:nvSpPr>
          <p:cNvPr id="34" name="TextBox 33"/>
          <p:cNvSpPr txBox="1"/>
          <p:nvPr/>
        </p:nvSpPr>
        <p:spPr bwMode="auto">
          <a:xfrm>
            <a:off x="642938" y="2252663"/>
            <a:ext cx="3643312" cy="461962"/>
          </a:xfrm>
          <a:prstGeom prst="rect">
            <a:avLst/>
          </a:prstGeom>
          <a:solidFill>
            <a:srgbClr val="FFFF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Configuration of devices</a:t>
            </a:r>
          </a:p>
        </p:txBody>
      </p:sp>
      <p:sp>
        <p:nvSpPr>
          <p:cNvPr id="35" name="Right Arrow 34"/>
          <p:cNvSpPr/>
          <p:nvPr/>
        </p:nvSpPr>
        <p:spPr>
          <a:xfrm rot="1339139">
            <a:off x="4187105" y="2511786"/>
            <a:ext cx="766675" cy="222129"/>
          </a:xfrm>
          <a:prstGeom prst="rightArrow">
            <a:avLst/>
          </a:prstGeom>
          <a:solidFill>
            <a:srgbClr val="FFFF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6" name="TextBox 35"/>
          <p:cNvSpPr txBox="1"/>
          <p:nvPr/>
        </p:nvSpPr>
        <p:spPr bwMode="auto">
          <a:xfrm>
            <a:off x="642938" y="2824162"/>
            <a:ext cx="3643312" cy="461962"/>
          </a:xfrm>
          <a:prstGeom prst="rect">
            <a:avLst/>
          </a:prstGeom>
          <a:solidFill>
            <a:srgbClr val="00CC00"/>
          </a:solid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solidFill>
                  <a:srgbClr val="000000"/>
                </a:solidFill>
              </a:rPr>
              <a:t>start_cogent</a:t>
            </a:r>
            <a:endParaRPr lang="en-GB" sz="2400" dirty="0">
              <a:solidFill>
                <a:srgbClr val="000000"/>
              </a:solidFill>
            </a:endParaRPr>
          </a:p>
        </p:txBody>
      </p:sp>
      <p:sp>
        <p:nvSpPr>
          <p:cNvPr id="37" name="TextBox 36"/>
          <p:cNvSpPr txBox="1"/>
          <p:nvPr/>
        </p:nvSpPr>
        <p:spPr bwMode="auto">
          <a:xfrm>
            <a:off x="642938" y="5716588"/>
            <a:ext cx="3643312" cy="461962"/>
          </a:xfrm>
          <a:prstGeom prst="rect">
            <a:avLst/>
          </a:prstGeom>
          <a:solidFill>
            <a:srgbClr val="FF0000"/>
          </a:solid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solidFill>
                  <a:srgbClr val="000000"/>
                </a:solidFill>
              </a:rPr>
              <a:t>stop_cogent</a:t>
            </a:r>
            <a:endParaRPr lang="en-GB" sz="2400" dirty="0">
              <a:solidFill>
                <a:srgbClr val="000000"/>
              </a:solidFill>
            </a:endParaRPr>
          </a:p>
        </p:txBody>
      </p:sp>
      <p:sp>
        <p:nvSpPr>
          <p:cNvPr id="38" name="Right Arrow 37"/>
          <p:cNvSpPr/>
          <p:nvPr/>
        </p:nvSpPr>
        <p:spPr>
          <a:xfrm>
            <a:off x="4214813" y="2928938"/>
            <a:ext cx="642937" cy="214312"/>
          </a:xfrm>
          <a:prstGeom prst="rightArrow">
            <a:avLst/>
          </a:prstGeom>
          <a:solidFill>
            <a:srgbClr val="00CC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9" name="Right Arrow 38"/>
          <p:cNvSpPr/>
          <p:nvPr/>
        </p:nvSpPr>
        <p:spPr>
          <a:xfrm rot="922194">
            <a:off x="4262939" y="5983818"/>
            <a:ext cx="642937" cy="214313"/>
          </a:xfrm>
          <a:prstGeom prst="rightArrow">
            <a:avLst/>
          </a:prstGeom>
          <a:solidFill>
            <a:srgbClr val="FF00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2" name="Rounded Rectangle 41"/>
          <p:cNvSpPr/>
          <p:nvPr/>
        </p:nvSpPr>
        <p:spPr>
          <a:xfrm>
            <a:off x="669201" y="4068278"/>
            <a:ext cx="3643311" cy="251172"/>
          </a:xfrm>
          <a:prstGeom prst="roundRect">
            <a:avLst/>
          </a:prstGeom>
          <a:solidFill>
            <a:srgbClr val="0000FF">
              <a:alpha val="43000"/>
            </a:srgbClr>
          </a:solidFill>
          <a:ln>
            <a:solidFill>
              <a:srgbClr val="0000FF"/>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3" name="Right Arrow 42"/>
          <p:cNvSpPr/>
          <p:nvPr/>
        </p:nvSpPr>
        <p:spPr>
          <a:xfrm rot="1282348">
            <a:off x="4205336" y="4191392"/>
            <a:ext cx="720420" cy="237272"/>
          </a:xfrm>
          <a:prstGeom prst="rightArrow">
            <a:avLst/>
          </a:prstGeom>
          <a:solidFill>
            <a:srgbClr val="0000FF"/>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4" name="Rounded Rectangle 43"/>
          <p:cNvSpPr/>
          <p:nvPr/>
        </p:nvSpPr>
        <p:spPr>
          <a:xfrm>
            <a:off x="658760" y="4560308"/>
            <a:ext cx="3643311" cy="251172"/>
          </a:xfrm>
          <a:prstGeom prst="roundRect">
            <a:avLst/>
          </a:prstGeom>
          <a:solidFill>
            <a:srgbClr val="0000FF">
              <a:alpha val="43000"/>
            </a:srgbClr>
          </a:solidFill>
          <a:ln>
            <a:solidFill>
              <a:srgbClr val="0000FF"/>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5" name="Right Arrow 44"/>
          <p:cNvSpPr/>
          <p:nvPr/>
        </p:nvSpPr>
        <p:spPr>
          <a:xfrm rot="1400172">
            <a:off x="4186693" y="4725414"/>
            <a:ext cx="748353" cy="235717"/>
          </a:xfrm>
          <a:prstGeom prst="rightArrow">
            <a:avLst/>
          </a:prstGeom>
          <a:solidFill>
            <a:srgbClr val="0000FF"/>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6" name="TextBox 45"/>
          <p:cNvSpPr txBox="1"/>
          <p:nvPr/>
        </p:nvSpPr>
        <p:spPr bwMode="auto">
          <a:xfrm>
            <a:off x="4939645" y="2573517"/>
            <a:ext cx="3394960" cy="342925"/>
          </a:xfrm>
          <a:prstGeom prst="rect">
            <a:avLst/>
          </a:prstGeom>
          <a:no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endParaRPr lang="en-GB" sz="2400" dirty="0">
              <a:solidFill>
                <a:srgbClr val="000000"/>
              </a:solidFill>
            </a:endParaRPr>
          </a:p>
        </p:txBody>
      </p:sp>
      <p:sp>
        <p:nvSpPr>
          <p:cNvPr id="47" name="TextBox 46"/>
          <p:cNvSpPr txBox="1"/>
          <p:nvPr/>
        </p:nvSpPr>
        <p:spPr bwMode="auto">
          <a:xfrm>
            <a:off x="4949072" y="2916442"/>
            <a:ext cx="3394959" cy="342925"/>
          </a:xfrm>
          <a:prstGeom prst="rect">
            <a:avLst/>
          </a:prstGeom>
          <a:no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endParaRPr lang="en-GB" sz="2400" dirty="0">
              <a:solidFill>
                <a:srgbClr val="000000"/>
              </a:solidFill>
            </a:endParaRPr>
          </a:p>
        </p:txBody>
      </p:sp>
      <p:sp>
        <p:nvSpPr>
          <p:cNvPr id="48" name="TextBox 47"/>
          <p:cNvSpPr txBox="1"/>
          <p:nvPr/>
        </p:nvSpPr>
        <p:spPr bwMode="auto">
          <a:xfrm>
            <a:off x="4939645" y="6104849"/>
            <a:ext cx="3385562" cy="342925"/>
          </a:xfrm>
          <a:prstGeom prst="rect">
            <a:avLst/>
          </a:prstGeom>
          <a:no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endParaRPr lang="en-GB" sz="2400" dirty="0">
              <a:solidFill>
                <a:srgbClr val="000000"/>
              </a:solidFill>
            </a:endParaRPr>
          </a:p>
        </p:txBody>
      </p:sp>
      <p:sp>
        <p:nvSpPr>
          <p:cNvPr id="49" name="TextBox 48"/>
          <p:cNvSpPr txBox="1"/>
          <p:nvPr/>
        </p:nvSpPr>
        <p:spPr bwMode="auto">
          <a:xfrm>
            <a:off x="4949043" y="3257537"/>
            <a:ext cx="3393679" cy="2847312"/>
          </a:xfrm>
          <a:prstGeom prst="rect">
            <a:avLst/>
          </a:prstGeom>
          <a:no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endParaRPr lang="en-GB" sz="2400" dirty="0">
              <a:solidFill>
                <a:srgbClr val="000000"/>
              </a:solidFill>
            </a:endParaRPr>
          </a:p>
        </p:txBody>
      </p:sp>
    </p:spTree>
    <p:extLst>
      <p:ext uri="{BB962C8B-B14F-4D97-AF65-F5344CB8AC3E}">
        <p14:creationId xmlns:p14="http://schemas.microsoft.com/office/powerpoint/2010/main" val="332253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46" grpId="0" animBg="1"/>
      <p:bldP spid="47" grpId="0" animBg="1"/>
      <p:bldP spid="48" grpId="0" animBg="1"/>
      <p:bldP spid="4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9391</TotalTime>
  <Words>3266</Words>
  <Application>Microsoft Office PowerPoint</Application>
  <PresentationFormat>On-screen Show (4:3)</PresentationFormat>
  <Paragraphs>453</Paragraphs>
  <Slides>29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Miriam Fixed</vt:lpstr>
      <vt:lpstr>Office Theme</vt:lpstr>
      <vt:lpstr>PowerPoint Presentation</vt:lpstr>
      <vt:lpstr>Autumn/Winter Term – Cogent</vt:lpstr>
      <vt:lpstr>Aims</vt:lpstr>
      <vt:lpstr>Recap of last week</vt:lpstr>
      <vt:lpstr>Recap of last week</vt:lpstr>
      <vt:lpstr>Recap of last week</vt:lpstr>
      <vt:lpstr>Recap of last week</vt:lpstr>
      <vt:lpstr>Recap of last week</vt:lpstr>
      <vt:lpstr>Recap of last week</vt:lpstr>
      <vt:lpstr>First full experiment</vt:lpstr>
      <vt:lpstr>First full experiment</vt:lpstr>
      <vt:lpstr>First full experiment</vt:lpstr>
      <vt:lpstr>First full experiment</vt:lpstr>
      <vt:lpstr>Presenting stimuli in different locations</vt:lpstr>
      <vt:lpstr>Example 6: changing stimulus position</vt:lpstr>
      <vt:lpstr>Collecting and recording key-presses</vt:lpstr>
      <vt:lpstr>Working out RTs and logging data</vt:lpstr>
      <vt:lpstr>Example 7: keypresses, reaction times etc.</vt:lpstr>
      <vt:lpstr>Making presentation contingent on key-presses</vt:lpstr>
      <vt:lpstr>SOUND: creating  &amp; present stimuli</vt:lpstr>
      <vt:lpstr>Example 8: work out accuracy, add feedback</vt:lpstr>
      <vt:lpstr>Finishing touches – almost a full experiment!</vt:lpstr>
      <vt:lpstr>First full experiment</vt:lpstr>
      <vt:lpstr>Interim summary</vt:lpstr>
      <vt:lpstr>Extra Stuff….</vt:lpstr>
      <vt:lpstr>Designing an experiment</vt:lpstr>
      <vt:lpstr>Experimental Design: playatune.m</vt:lpstr>
      <vt:lpstr>Experimental Design: playatune.m</vt:lpstr>
      <vt:lpstr>Experimental Design: playatune.m</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Horner</dc:creator>
  <cp:lastModifiedBy>Daniel Bush</cp:lastModifiedBy>
  <cp:revision>291</cp:revision>
  <dcterms:created xsi:type="dcterms:W3CDTF">2013-03-08T14:25:29Z</dcterms:created>
  <dcterms:modified xsi:type="dcterms:W3CDTF">2017-11-21T11:55:12Z</dcterms:modified>
</cp:coreProperties>
</file>