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47" r:id="rId2"/>
    <p:sldId id="348" r:id="rId3"/>
    <p:sldId id="385" r:id="rId4"/>
    <p:sldId id="349" r:id="rId5"/>
    <p:sldId id="350" r:id="rId6"/>
    <p:sldId id="351" r:id="rId7"/>
    <p:sldId id="353" r:id="rId8"/>
    <p:sldId id="352"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83" r:id="rId24"/>
    <p:sldId id="372" r:id="rId25"/>
    <p:sldId id="384" r:id="rId26"/>
    <p:sldId id="370" r:id="rId27"/>
    <p:sldId id="371" r:id="rId28"/>
    <p:sldId id="368" r:id="rId29"/>
    <p:sldId id="373" r:id="rId30"/>
    <p:sldId id="374" r:id="rId31"/>
    <p:sldId id="375" r:id="rId32"/>
    <p:sldId id="376" r:id="rId33"/>
    <p:sldId id="377" r:id="rId34"/>
    <p:sldId id="378" r:id="rId35"/>
    <p:sldId id="379" r:id="rId36"/>
    <p:sldId id="380" r:id="rId37"/>
    <p:sldId id="38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44" autoAdjust="0"/>
  </p:normalViewPr>
  <p:slideViewPr>
    <p:cSldViewPr snapToGrid="0">
      <p:cViewPr varScale="1">
        <p:scale>
          <a:sx n="82" d="100"/>
          <a:sy n="82" d="100"/>
        </p:scale>
        <p:origin x="82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BD275-6482-4E44-B508-41FDDF7BF258}" type="datetimeFigureOut">
              <a:rPr lang="en-GB" smtClean="0"/>
              <a:t>16/08/2018</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5750C-F2EC-4879-8EA0-865F94676AA9}" type="slidenum">
              <a:rPr lang="en-GB" smtClean="0"/>
              <a:t>‹#›</a:t>
            </a:fld>
            <a:endParaRPr lang="en-GB"/>
          </a:p>
        </p:txBody>
      </p:sp>
    </p:spTree>
    <p:extLst>
      <p:ext uri="{BB962C8B-B14F-4D97-AF65-F5344CB8AC3E}">
        <p14:creationId xmlns:p14="http://schemas.microsoft.com/office/powerpoint/2010/main" val="247664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55750C-F2EC-4879-8EA0-865F94676AA9}" type="slidenum">
              <a:rPr lang="en-GB" smtClean="0"/>
              <a:t>13</a:t>
            </a:fld>
            <a:endParaRPr lang="en-GB"/>
          </a:p>
        </p:txBody>
      </p:sp>
    </p:spTree>
    <p:extLst>
      <p:ext uri="{BB962C8B-B14F-4D97-AF65-F5344CB8AC3E}">
        <p14:creationId xmlns:p14="http://schemas.microsoft.com/office/powerpoint/2010/main" val="3077380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you’ve made a sprite and drawn</a:t>
            </a:r>
            <a:r>
              <a:rPr lang="en-GB" baseline="0" dirty="0"/>
              <a:t> some things on to it how do you present it?</a:t>
            </a:r>
          </a:p>
          <a:p>
            <a:endParaRPr lang="en-GB" dirty="0"/>
          </a:p>
        </p:txBody>
      </p:sp>
      <p:sp>
        <p:nvSpPr>
          <p:cNvPr id="4" name="Slide Number Placeholder 3"/>
          <p:cNvSpPr>
            <a:spLocks noGrp="1"/>
          </p:cNvSpPr>
          <p:nvPr>
            <p:ph type="sldNum" sz="quarter" idx="10"/>
          </p:nvPr>
        </p:nvSpPr>
        <p:spPr/>
        <p:txBody>
          <a:bodyPr/>
          <a:lstStyle/>
          <a:p>
            <a:fld id="{0C7CDBB6-52F8-4529-ADC9-F43D8FDD8241}" type="slidenum">
              <a:rPr lang="en-GB" smtClean="0"/>
              <a:t>14</a:t>
            </a:fld>
            <a:endParaRPr lang="en-GB"/>
          </a:p>
        </p:txBody>
      </p:sp>
    </p:spTree>
    <p:extLst>
      <p:ext uri="{BB962C8B-B14F-4D97-AF65-F5344CB8AC3E}">
        <p14:creationId xmlns:p14="http://schemas.microsoft.com/office/powerpoint/2010/main" val="2570562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you’ve created</a:t>
            </a:r>
            <a:r>
              <a:rPr lang="en-GB" baseline="0" dirty="0"/>
              <a:t> a sprite (of a certain size </a:t>
            </a:r>
            <a:r>
              <a:rPr lang="en-GB" baseline="0" dirty="0" err="1"/>
              <a:t>etc</a:t>
            </a:r>
            <a:r>
              <a:rPr lang="en-GB" baseline="0" dirty="0"/>
              <a:t>) you might want to draw/write something on to it. Luckily there is a vast library of cogent graphics commands to enable you to draw anything your heart desires!</a:t>
            </a:r>
          </a:p>
          <a:p>
            <a:endParaRPr lang="en-GB" baseline="0" dirty="0"/>
          </a:p>
          <a:p>
            <a:r>
              <a:rPr lang="en-GB" baseline="0" dirty="0"/>
              <a:t>You’ve got flexibility over all the attributes you’d expect, like colour, width (like line thickness), orientation, size etc.</a:t>
            </a:r>
            <a:endParaRPr lang="en-GB" dirty="0"/>
          </a:p>
        </p:txBody>
      </p:sp>
      <p:sp>
        <p:nvSpPr>
          <p:cNvPr id="4" name="Slide Number Placeholder 3"/>
          <p:cNvSpPr>
            <a:spLocks noGrp="1"/>
          </p:cNvSpPr>
          <p:nvPr>
            <p:ph type="sldNum" sz="quarter" idx="10"/>
          </p:nvPr>
        </p:nvSpPr>
        <p:spPr/>
        <p:txBody>
          <a:bodyPr/>
          <a:lstStyle/>
          <a:p>
            <a:fld id="{0C7CDBB6-52F8-4529-ADC9-F43D8FDD8241}" type="slidenum">
              <a:rPr lang="en-GB" smtClean="0"/>
              <a:t>16</a:t>
            </a:fld>
            <a:endParaRPr lang="en-GB"/>
          </a:p>
        </p:txBody>
      </p:sp>
    </p:spTree>
    <p:extLst>
      <p:ext uri="{BB962C8B-B14F-4D97-AF65-F5344CB8AC3E}">
        <p14:creationId xmlns:p14="http://schemas.microsoft.com/office/powerpoint/2010/main" val="3216607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C7CDBB6-52F8-4529-ADC9-F43D8FDD8241}" type="slidenum">
              <a:rPr lang="en-GB" smtClean="0"/>
              <a:t>22</a:t>
            </a:fld>
            <a:endParaRPr lang="en-GB"/>
          </a:p>
        </p:txBody>
      </p:sp>
    </p:spTree>
    <p:extLst>
      <p:ext uri="{BB962C8B-B14F-4D97-AF65-F5344CB8AC3E}">
        <p14:creationId xmlns:p14="http://schemas.microsoft.com/office/powerpoint/2010/main" val="184337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dirty="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fld id="{CA26A8BB-DE2F-44D4-A7A8-D54897950BE1}" type="slidenum">
              <a:rPr lang="en-GB" altLang="en-US"/>
              <a:pPr eaLnBrk="1" hangingPunct="1"/>
              <a:t>30</a:t>
            </a:fld>
            <a:endParaRPr lang="en-GB" altLang="en-US" dirty="0"/>
          </a:p>
        </p:txBody>
      </p:sp>
    </p:spTree>
    <p:extLst>
      <p:ext uri="{BB962C8B-B14F-4D97-AF65-F5344CB8AC3E}">
        <p14:creationId xmlns:p14="http://schemas.microsoft.com/office/powerpoint/2010/main" val="58858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Both interfaces for connecting </a:t>
            </a:r>
            <a:r>
              <a:rPr lang="en-GB" dirty="0" err="1"/>
              <a:t>periperhals</a:t>
            </a:r>
            <a:r>
              <a:rPr lang="en-GB" dirty="0"/>
              <a:t> to</a:t>
            </a:r>
            <a:r>
              <a:rPr lang="en-GB" baseline="0" dirty="0"/>
              <a:t> computers</a:t>
            </a:r>
            <a:endParaRPr lang="en-GB" dirty="0"/>
          </a:p>
        </p:txBody>
      </p:sp>
      <p:sp>
        <p:nvSpPr>
          <p:cNvPr id="4" name="Slide Number Placeholder 3"/>
          <p:cNvSpPr>
            <a:spLocks noGrp="1"/>
          </p:cNvSpPr>
          <p:nvPr>
            <p:ph type="sldNum" sz="quarter" idx="10"/>
          </p:nvPr>
        </p:nvSpPr>
        <p:spPr/>
        <p:txBody>
          <a:bodyPr/>
          <a:lstStyle/>
          <a:p>
            <a:fld id="{0C7CDBB6-52F8-4529-ADC9-F43D8FDD8241}" type="slidenum">
              <a:rPr lang="en-GB" smtClean="0"/>
              <a:t>31</a:t>
            </a:fld>
            <a:endParaRPr lang="en-GB"/>
          </a:p>
        </p:txBody>
      </p:sp>
    </p:spTree>
    <p:extLst>
      <p:ext uri="{BB962C8B-B14F-4D97-AF65-F5344CB8AC3E}">
        <p14:creationId xmlns:p14="http://schemas.microsoft.com/office/powerpoint/2010/main" val="1717767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74347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16/08/2018</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105052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16/08/2018</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276668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3" name="Picture 12" descr="Black102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2" descr="Black1024"/>
          <p:cNvPicPr>
            <a:picLocks noChangeAspect="1" noChangeArrowheads="1"/>
          </p:cNvPicPr>
          <p:nvPr userDrawn="1"/>
        </p:nvPicPr>
        <p:blipFill>
          <a:blip r:embed="rId2">
            <a:extLst>
              <a:ext uri="{28A0092B-C50C-407E-A947-70E740481C1C}">
                <a14:useLocalDpi xmlns:a14="http://schemas.microsoft.com/office/drawing/2010/main" val="0"/>
              </a:ext>
            </a:extLst>
          </a:blip>
          <a:srcRect r="19872" b="16672"/>
          <a:stretch>
            <a:fillRect/>
          </a:stretch>
        </p:blipFill>
        <p:spPr bwMode="auto">
          <a:xfrm>
            <a:off x="0" y="6500813"/>
            <a:ext cx="91440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userDrawn="1"/>
        </p:nvSpPr>
        <p:spPr>
          <a:xfrm>
            <a:off x="349250" y="6497638"/>
            <a:ext cx="9151938" cy="646112"/>
          </a:xfrm>
          <a:prstGeom prst="rect">
            <a:avLst/>
          </a:prstGeom>
          <a:noFill/>
        </p:spPr>
        <p:txBody>
          <a:bodyPr>
            <a:spAutoFit/>
          </a:bodyPr>
          <a:lstStyle/>
          <a:p>
            <a:pPr fontAlgn="auto">
              <a:spcBef>
                <a:spcPts val="0"/>
              </a:spcBef>
              <a:spcAft>
                <a:spcPts val="0"/>
              </a:spcAft>
              <a:defRPr/>
            </a:pPr>
            <a:r>
              <a:rPr lang="en-GB" dirty="0">
                <a:solidFill>
                  <a:schemeClr val="bg1">
                    <a:lumMod val="75000"/>
                  </a:schemeClr>
                </a:solidFill>
                <a:latin typeface="+mn-lt"/>
                <a:cs typeface="+mn-cs"/>
              </a:rPr>
              <a:t>ICN  MATLAB for Cognitive Neuroscience 2011 /12 – Presenting Stimuli with Cogent</a:t>
            </a:r>
          </a:p>
          <a:p>
            <a:pPr fontAlgn="auto">
              <a:spcBef>
                <a:spcPts val="0"/>
              </a:spcBef>
              <a:spcAft>
                <a:spcPts val="0"/>
              </a:spcAft>
              <a:defRPr/>
            </a:pPr>
            <a:endParaRPr lang="en-GB" dirty="0">
              <a:solidFill>
                <a:schemeClr val="bg1">
                  <a:lumMod val="75000"/>
                </a:schemeClr>
              </a:solidFill>
              <a:latin typeface="+mn-lt"/>
              <a:cs typeface="+mn-cs"/>
            </a:endParaRPr>
          </a:p>
        </p:txBody>
      </p:sp>
      <p:sp>
        <p:nvSpPr>
          <p:cNvPr id="2" name="Title 1"/>
          <p:cNvSpPr>
            <a:spLocks noGrp="1"/>
          </p:cNvSpPr>
          <p:nvPr>
            <p:ph type="title"/>
          </p:nvPr>
        </p:nvSpPr>
        <p:spPr>
          <a:xfrm>
            <a:off x="468313" y="642918"/>
            <a:ext cx="8229600" cy="76837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45238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79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16/08/2018</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294325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9971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9971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8884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4224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42247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5841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680166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16/08/2018</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9870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16/08/2018</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342825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5264D08-8598-46FF-8B73-936A78CF401F}" type="datetimeFigureOut">
              <a:rPr lang="en-GB" smtClean="0"/>
              <a:t>16/08/2018</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065BA22-9EAF-424B-99D4-FCC61E3ABAE1}" type="slidenum">
              <a:rPr lang="en-GB" smtClean="0"/>
              <a:t>‹#›</a:t>
            </a:fld>
            <a:endParaRPr lang="en-GB"/>
          </a:p>
        </p:txBody>
      </p:sp>
    </p:spTree>
    <p:extLst>
      <p:ext uri="{BB962C8B-B14F-4D97-AF65-F5344CB8AC3E}">
        <p14:creationId xmlns:p14="http://schemas.microsoft.com/office/powerpoint/2010/main" val="298797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24744"/>
            <a:ext cx="8229600" cy="547260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28" name="Picture 4"/>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9144412" cy="98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Placeholder 1"/>
          <p:cNvSpPr>
            <a:spLocks noGrp="1"/>
          </p:cNvSpPr>
          <p:nvPr>
            <p:ph type="title"/>
          </p:nvPr>
        </p:nvSpPr>
        <p:spPr>
          <a:xfrm>
            <a:off x="467544" y="58316"/>
            <a:ext cx="6778890" cy="864096"/>
          </a:xfrm>
          <a:prstGeom prst="rect">
            <a:avLst/>
          </a:prstGeom>
        </p:spPr>
        <p:txBody>
          <a:bodyPr vert="horz" lIns="91440" tIns="45720" rIns="91440" bIns="45720" rtlCol="0" anchor="ctr">
            <a:normAutofit/>
          </a:bodyPr>
          <a:lstStyle/>
          <a:p>
            <a:r>
              <a:rPr lang="en-US" dirty="0"/>
              <a:t>Click to edit Master title style</a:t>
            </a:r>
            <a:endParaRPr lang="en-GB" dirty="0"/>
          </a:p>
        </p:txBody>
      </p:sp>
    </p:spTree>
    <p:extLst>
      <p:ext uri="{BB962C8B-B14F-4D97-AF65-F5344CB8AC3E}">
        <p14:creationId xmlns:p14="http://schemas.microsoft.com/office/powerpoint/2010/main" val="4038989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3500" kern="1200">
          <a:solidFill>
            <a:schemeClr val="tx1"/>
          </a:solidFill>
          <a:latin typeface="+mj-lt"/>
          <a:ea typeface="+mj-ea"/>
          <a:cs typeface="+mj-cs"/>
        </a:defRPr>
      </a:lvl1pPr>
    </p:titleStyle>
    <p:bodyStyle>
      <a:lvl1pPr marL="457200" indent="-4572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914400" indent="-4572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2573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7145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1717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vislab.ucl.ac.uk/cogent.php" TargetMode="External"/><Relationship Id="rId2" Type="http://schemas.openxmlformats.org/officeDocument/2006/relationships/hyperlink" Target="http://www.icn.ucl.ac.uk/" TargetMode="Externa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intranet.fil.ion.ucl.ac.uk/pmwiki/pmwiki.php/Main/CognitiveInterfac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hyperlink" Target="http://www.icn.ucl.ac.uk/courses/MATLAB-Tutorial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5"/>
          <p:cNvSpPr txBox="1">
            <a:spLocks/>
          </p:cNvSpPr>
          <p:nvPr/>
        </p:nvSpPr>
        <p:spPr bwMode="auto">
          <a:xfrm>
            <a:off x="461963" y="1857375"/>
            <a:ext cx="8218487" cy="4357688"/>
          </a:xfrm>
          <a:prstGeom prst="rect">
            <a:avLst/>
          </a:prstGeom>
          <a:solidFill>
            <a:schemeClr val="bg1"/>
          </a:solidFill>
          <a:ln w="9525">
            <a:solidFill>
              <a:schemeClr val="accent1"/>
            </a:solidFill>
            <a:miter lim="800000"/>
            <a:headEnd/>
            <a:tailEnd/>
          </a:ln>
        </p:spPr>
        <p:txBody>
          <a:bodyPr/>
          <a:lstStyle/>
          <a:p>
            <a:pPr marL="342900" indent="-342900" algn="ctr">
              <a:spcBef>
                <a:spcPct val="20000"/>
              </a:spcBef>
              <a:defRPr/>
            </a:pPr>
            <a:r>
              <a:rPr lang="en-GB" sz="3600" b="1" dirty="0"/>
              <a:t>Cogent Lecture 3</a:t>
            </a:r>
          </a:p>
          <a:p>
            <a:pPr marL="342900" indent="-342900" algn="ctr">
              <a:spcBef>
                <a:spcPct val="20000"/>
              </a:spcBef>
              <a:defRPr/>
            </a:pPr>
            <a:r>
              <a:rPr lang="en-GB" sz="3600" b="1" dirty="0"/>
              <a:t>Advanced Cogent.</a:t>
            </a:r>
          </a:p>
          <a:p>
            <a:pPr marL="342900" lvl="0" indent="-342900" algn="ctr">
              <a:spcBef>
                <a:spcPct val="20000"/>
              </a:spcBef>
              <a:defRPr/>
            </a:pPr>
            <a:r>
              <a:rPr lang="en-GB" sz="2000" dirty="0">
                <a:solidFill>
                  <a:prstClr val="black">
                    <a:lumMod val="50000"/>
                    <a:lumOff val="50000"/>
                  </a:prstClr>
                </a:solidFill>
                <a:cs typeface="Arial" panose="020B0604020202020204" pitchFamily="34" charset="0"/>
              </a:rPr>
              <a:t>Designing psychological experiments in </a:t>
            </a:r>
          </a:p>
          <a:p>
            <a:pPr marL="342900" lvl="0" indent="-342900" algn="ctr">
              <a:spcBef>
                <a:spcPct val="20000"/>
              </a:spcBef>
              <a:defRPr/>
            </a:pPr>
            <a:r>
              <a:rPr lang="en-GB" sz="2000" dirty="0">
                <a:solidFill>
                  <a:prstClr val="black">
                    <a:lumMod val="50000"/>
                    <a:lumOff val="50000"/>
                  </a:prstClr>
                </a:solidFill>
                <a:cs typeface="Arial" panose="020B0604020202020204" pitchFamily="34" charset="0"/>
              </a:rPr>
              <a:t>MATLAB using Cogent toolboxes</a:t>
            </a:r>
            <a:endParaRPr lang="en-GB" sz="2000" dirty="0">
              <a:solidFill>
                <a:srgbClr val="FF0000"/>
              </a:solidFill>
              <a:cs typeface="Arial" panose="020B0604020202020204" pitchFamily="34" charset="0"/>
            </a:endParaRPr>
          </a:p>
          <a:p>
            <a:pPr marL="342900" indent="-342900" algn="ctr">
              <a:spcBef>
                <a:spcPct val="20000"/>
              </a:spcBef>
              <a:defRPr/>
            </a:pPr>
            <a:r>
              <a:rPr lang="en-GB" sz="2000" b="1" kern="0" dirty="0">
                <a:solidFill>
                  <a:schemeClr val="bg1">
                    <a:lumMod val="50000"/>
                  </a:schemeClr>
                </a:solidFill>
                <a:latin typeface="+mn-lt"/>
                <a:cs typeface="+mn-cs"/>
              </a:rPr>
              <a:t>Rebecca Lawson</a:t>
            </a:r>
          </a:p>
          <a:p>
            <a:pPr marL="342900" indent="-342900" algn="ctr">
              <a:spcBef>
                <a:spcPct val="20000"/>
              </a:spcBef>
              <a:defRPr/>
            </a:pPr>
            <a:endParaRPr lang="en-GB" sz="2800" b="1" kern="0" dirty="0">
              <a:solidFill>
                <a:schemeClr val="bg1">
                  <a:lumMod val="50000"/>
                </a:schemeClr>
              </a:solidFill>
              <a:latin typeface="+mn-lt"/>
              <a:cs typeface="+mn-cs"/>
            </a:endParaRPr>
          </a:p>
          <a:p>
            <a:pPr marL="342900" indent="-342900" algn="ctr">
              <a:spcBef>
                <a:spcPct val="20000"/>
              </a:spcBef>
              <a:defRPr/>
            </a:pPr>
            <a:r>
              <a:rPr lang="en-GB" b="1" kern="0" dirty="0">
                <a:solidFill>
                  <a:schemeClr val="bg1">
                    <a:lumMod val="50000"/>
                  </a:schemeClr>
                </a:solidFill>
              </a:rPr>
              <a:t>7th</a:t>
            </a:r>
            <a:r>
              <a:rPr lang="en-GB" b="1" kern="0" dirty="0">
                <a:solidFill>
                  <a:schemeClr val="bg1">
                    <a:lumMod val="50000"/>
                  </a:schemeClr>
                </a:solidFill>
                <a:latin typeface="+mn-lt"/>
                <a:cs typeface="+mn-cs"/>
              </a:rPr>
              <a:t> Dec 2017</a:t>
            </a:r>
            <a:r>
              <a:rPr lang="en-GB" sz="2000" b="1" kern="0" dirty="0">
                <a:solidFill>
                  <a:schemeClr val="bg1">
                    <a:lumMod val="50000"/>
                  </a:schemeClr>
                </a:solidFill>
                <a:latin typeface="+mn-lt"/>
                <a:cs typeface="+mn-cs"/>
              </a:rPr>
              <a:t> </a:t>
            </a:r>
          </a:p>
          <a:p>
            <a:pPr marL="342900" indent="-342900" algn="ctr">
              <a:spcBef>
                <a:spcPct val="20000"/>
              </a:spcBef>
              <a:defRPr/>
            </a:pPr>
            <a:r>
              <a:rPr lang="en-GB" dirty="0">
                <a:solidFill>
                  <a:schemeClr val="bg1">
                    <a:lumMod val="50000"/>
                  </a:schemeClr>
                </a:solidFill>
              </a:rPr>
              <a:t>Course Material: </a:t>
            </a:r>
            <a:r>
              <a:rPr lang="en-GB" dirty="0">
                <a:solidFill>
                  <a:schemeClr val="bg1">
                    <a:lumMod val="50000"/>
                  </a:schemeClr>
                </a:solidFill>
                <a:hlinkClick r:id="rId2"/>
              </a:rPr>
              <a:t>http://www.icn.ucl.ac.uk/</a:t>
            </a:r>
            <a:endParaRPr lang="en-GB" dirty="0">
              <a:solidFill>
                <a:schemeClr val="bg1">
                  <a:lumMod val="50000"/>
                </a:schemeClr>
              </a:solidFill>
            </a:endParaRPr>
          </a:p>
          <a:p>
            <a:pPr marL="342900" lvl="1" indent="-342900" algn="ctr">
              <a:spcBef>
                <a:spcPct val="20000"/>
              </a:spcBef>
              <a:defRPr/>
            </a:pPr>
            <a:r>
              <a:rPr lang="en-GB" dirty="0">
                <a:solidFill>
                  <a:schemeClr val="bg1">
                    <a:lumMod val="50000"/>
                  </a:schemeClr>
                </a:solidFill>
              </a:rPr>
              <a:t>Cogent Software: </a:t>
            </a:r>
            <a:r>
              <a:rPr lang="en-GB" dirty="0">
                <a:solidFill>
                  <a:schemeClr val="bg1">
                    <a:lumMod val="50000"/>
                  </a:schemeClr>
                </a:solidFill>
                <a:hlinkClick r:id="rId3"/>
              </a:rPr>
              <a:t>http://www.vislab.ucl.ac.uk/cogent.php</a:t>
            </a:r>
            <a:endParaRPr lang="en-GB" dirty="0">
              <a:solidFill>
                <a:schemeClr val="bg1">
                  <a:lumMod val="50000"/>
                </a:schemeClr>
              </a:solidFill>
            </a:endParaRPr>
          </a:p>
          <a:p>
            <a:pPr marL="342900" indent="-342900" algn="ctr">
              <a:spcBef>
                <a:spcPct val="20000"/>
              </a:spcBef>
              <a:defRPr/>
            </a:pPr>
            <a:endParaRPr lang="en-US" sz="2000" kern="0" dirty="0">
              <a:latin typeface="+mn-lt"/>
              <a:cs typeface="+mn-cs"/>
            </a:endParaRPr>
          </a:p>
        </p:txBody>
      </p:sp>
    </p:spTree>
    <p:extLst>
      <p:ext uri="{BB962C8B-B14F-4D97-AF65-F5344CB8AC3E}">
        <p14:creationId xmlns:p14="http://schemas.microsoft.com/office/powerpoint/2010/main" val="1918461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8"/>
          <p:cNvGrpSpPr>
            <a:grpSpLocks/>
          </p:cNvGrpSpPr>
          <p:nvPr/>
        </p:nvGrpSpPr>
        <p:grpSpPr bwMode="auto">
          <a:xfrm>
            <a:off x="500063" y="1500188"/>
            <a:ext cx="4000500" cy="4857750"/>
            <a:chOff x="500034" y="1285859"/>
            <a:chExt cx="4000527" cy="4857782"/>
          </a:xfrm>
        </p:grpSpPr>
        <p:grpSp>
          <p:nvGrpSpPr>
            <p:cNvPr id="7177" name="Group 9"/>
            <p:cNvGrpSpPr>
              <a:grpSpLocks/>
            </p:cNvGrpSpPr>
            <p:nvPr/>
          </p:nvGrpSpPr>
          <p:grpSpPr bwMode="auto">
            <a:xfrm>
              <a:off x="500034" y="1285859"/>
              <a:ext cx="4000527" cy="4857782"/>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5268"/>
              </a:xfrm>
              <a:prstGeom prst="rect">
                <a:avLst/>
              </a:prstGeom>
              <a:solidFill>
                <a:srgbClr val="FFFFFF"/>
              </a:solidFill>
              <a:ln>
                <a:solidFill>
                  <a:srgbClr val="0000FF"/>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Run experiment</a:t>
                </a:r>
                <a:endParaRPr lang="en-GB" sz="1600" dirty="0">
                  <a:solidFill>
                    <a:srgbClr val="000000"/>
                  </a:solidFill>
                </a:endParaRPr>
              </a:p>
              <a:p>
                <a:pPr lvl="1">
                  <a:buFontTx/>
                  <a:buChar char="-"/>
                  <a:defRPr/>
                </a:pPr>
                <a:r>
                  <a:rPr lang="en-GB" sz="1600" dirty="0">
                    <a:solidFill>
                      <a:srgbClr val="000000"/>
                    </a:solidFill>
                  </a:rPr>
                  <a:t> load premade stimulus files</a:t>
                </a:r>
              </a:p>
              <a:p>
                <a:pPr lvl="1">
                  <a:buFontTx/>
                  <a:buChar char="-"/>
                  <a:defRPr/>
                </a:pPr>
                <a:r>
                  <a:rPr lang="en-GB" sz="1600" dirty="0">
                    <a:solidFill>
                      <a:srgbClr val="000000"/>
                    </a:solidFill>
                  </a:rPr>
                  <a:t> create new stimuli</a:t>
                </a:r>
              </a:p>
              <a:p>
                <a:pPr lvl="1">
                  <a:buFontTx/>
                  <a:buChar char="-"/>
                  <a:defRPr/>
                </a:pPr>
                <a:r>
                  <a:rPr lang="en-GB" sz="1600" dirty="0">
                    <a:solidFill>
                      <a:srgbClr val="000000"/>
                    </a:solidFill>
                  </a:rPr>
                  <a:t> trial loop:</a:t>
                </a:r>
              </a:p>
              <a:p>
                <a:pPr>
                  <a:defRPr/>
                </a:pPr>
                <a:r>
                  <a:rPr lang="en-GB" sz="1600" dirty="0">
                    <a:solidFill>
                      <a:srgbClr val="000000"/>
                    </a:solidFill>
                  </a:rPr>
                  <a:t>	- present stimuli</a:t>
                </a:r>
              </a:p>
              <a:p>
                <a:pPr>
                  <a:defRPr/>
                </a:pPr>
                <a:r>
                  <a:rPr lang="en-GB" sz="1600" dirty="0">
                    <a:solidFill>
                      <a:srgbClr val="000000"/>
                    </a:solidFill>
                  </a:rPr>
                  <a:t>	- get user responses</a:t>
                </a:r>
              </a:p>
              <a:p>
                <a:pPr lvl="2">
                  <a:defRPr/>
                </a:pPr>
                <a:r>
                  <a:rPr lang="en-GB" sz="1600" dirty="0">
                    <a:solidFill>
                      <a:srgbClr val="000000"/>
                    </a:solidFill>
                  </a:rPr>
                  <a:t>- save data as you go</a:t>
                </a:r>
              </a:p>
              <a:p>
                <a:pPr lvl="1">
                  <a:buFontTx/>
                  <a:buChar char="-"/>
                  <a:defRPr/>
                </a:pPr>
                <a:r>
                  <a:rPr lang="en-GB" sz="1600" dirty="0">
                    <a:solidFill>
                      <a:srgbClr val="000000"/>
                    </a:solidFill>
                  </a:rPr>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39"/>
              <a:ext cx="3643337" cy="461965"/>
            </a:xfrm>
            <a:prstGeom prst="rect">
              <a:avLst/>
            </a:prstGeom>
            <a:solidFill>
              <a:schemeClr val="tx2">
                <a:lumMod val="75000"/>
                <a:lumOff val="25000"/>
              </a:schemeClr>
            </a:solidFill>
            <a:ln>
              <a:solidFill>
                <a:srgbClr val="89A4A7"/>
              </a:solidFill>
            </a:ln>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Configuration of devices</a:t>
              </a:r>
            </a:p>
          </p:txBody>
        </p:sp>
      </p:grpSp>
      <p:sp>
        <p:nvSpPr>
          <p:cNvPr id="7171" name="Title 1"/>
          <p:cNvSpPr>
            <a:spLocks noGrp="1"/>
          </p:cNvSpPr>
          <p:nvPr>
            <p:ph type="title"/>
          </p:nvPr>
        </p:nvSpPr>
        <p:spPr>
          <a:xfrm>
            <a:off x="100013" y="119062"/>
            <a:ext cx="8229600" cy="768350"/>
          </a:xfrm>
        </p:spPr>
        <p:txBody>
          <a:bodyPr>
            <a:normAutofit fontScale="90000"/>
          </a:bodyPr>
          <a:lstStyle/>
          <a:p>
            <a:pPr eaLnBrk="1" hangingPunct="1"/>
            <a:r>
              <a:rPr lang="en-GB" altLang="en-US" dirty="0"/>
              <a:t>Creating &amp; presenting stimuli with </a:t>
            </a:r>
            <a:r>
              <a:rPr lang="en-GB" altLang="en-US" b="1" dirty="0"/>
              <a:t>Cogent Graphics </a:t>
            </a:r>
            <a:r>
              <a:rPr lang="en-GB" altLang="en-US" dirty="0"/>
              <a:t>commands</a:t>
            </a:r>
          </a:p>
        </p:txBody>
      </p:sp>
      <p:sp>
        <p:nvSpPr>
          <p:cNvPr id="6148" name="Content Placeholder 16"/>
          <p:cNvSpPr>
            <a:spLocks noGrp="1"/>
          </p:cNvSpPr>
          <p:nvPr>
            <p:ph sz="half" idx="2"/>
          </p:nvPr>
        </p:nvSpPr>
        <p:spPr>
          <a:xfrm>
            <a:off x="4925888" y="1482725"/>
            <a:ext cx="4038600" cy="4886325"/>
          </a:xfrm>
        </p:spPr>
        <p:txBody>
          <a:bodyPr>
            <a:normAutofit fontScale="92500"/>
          </a:bodyPr>
          <a:lstStyle/>
          <a:p>
            <a:pPr eaLnBrk="1" hangingPunct="1">
              <a:buFontTx/>
              <a:buNone/>
              <a:defRPr/>
            </a:pPr>
            <a:r>
              <a:rPr lang="en-GB" sz="2400" b="1" dirty="0"/>
              <a:t>What do I mean by “stimuli”?</a:t>
            </a:r>
          </a:p>
          <a:p>
            <a:pPr eaLnBrk="1" hangingPunct="1">
              <a:buFontTx/>
              <a:buNone/>
              <a:defRPr/>
            </a:pPr>
            <a:endParaRPr lang="en-GB" sz="1000" u="sng" dirty="0">
              <a:solidFill>
                <a:srgbClr val="0000FF"/>
              </a:solidFill>
              <a:effectLst>
                <a:outerShdw blurRad="38100" dist="38100" dir="2700000" algn="tl">
                  <a:srgbClr val="000000">
                    <a:alpha val="43137"/>
                  </a:srgbClr>
                </a:outerShdw>
              </a:effectLst>
            </a:endParaRPr>
          </a:p>
          <a:p>
            <a:pPr eaLnBrk="1" hangingPunct="1">
              <a:buFontTx/>
              <a:buNone/>
              <a:defRPr/>
            </a:pPr>
            <a:r>
              <a:rPr lang="en-GB" sz="2400" u="sng" dirty="0">
                <a:solidFill>
                  <a:srgbClr val="FF0000"/>
                </a:solidFill>
                <a:effectLst>
                  <a:outerShdw blurRad="38100" dist="38100" dir="2700000" algn="tl">
                    <a:srgbClr val="000000">
                      <a:alpha val="43137"/>
                    </a:srgbClr>
                  </a:outerShdw>
                </a:effectLst>
              </a:rPr>
              <a:t>Visual Stimuli</a:t>
            </a:r>
            <a:endParaRPr lang="en-GB" sz="2200" u="sng" dirty="0">
              <a:solidFill>
                <a:srgbClr val="FF0000"/>
              </a:solidFill>
              <a:effectLst>
                <a:outerShdw blurRad="38100" dist="38100" dir="2700000" algn="tl">
                  <a:srgbClr val="000000">
                    <a:alpha val="43137"/>
                  </a:srgbClr>
                </a:outerShdw>
              </a:effectLst>
            </a:endParaRPr>
          </a:p>
          <a:p>
            <a:pPr>
              <a:buFontTx/>
              <a:buChar char="-"/>
              <a:defRPr/>
            </a:pPr>
            <a:r>
              <a:rPr lang="en-GB" sz="2200" dirty="0"/>
              <a:t>Text</a:t>
            </a:r>
          </a:p>
          <a:p>
            <a:pPr eaLnBrk="1" hangingPunct="1">
              <a:buFontTx/>
              <a:buChar char="-"/>
              <a:defRPr/>
            </a:pPr>
            <a:r>
              <a:rPr lang="en-GB" sz="2200" dirty="0"/>
              <a:t>Cogent graphics made images</a:t>
            </a:r>
          </a:p>
          <a:p>
            <a:pPr>
              <a:buFontTx/>
              <a:buChar char="-"/>
              <a:defRPr/>
            </a:pPr>
            <a:r>
              <a:rPr lang="en-GB" sz="2200" dirty="0"/>
              <a:t>Pre-made (e.g. .bmp)</a:t>
            </a:r>
          </a:p>
          <a:p>
            <a:pPr eaLnBrk="1" hangingPunct="1">
              <a:buFontTx/>
              <a:buChar char="-"/>
              <a:defRPr/>
            </a:pPr>
            <a:r>
              <a:rPr lang="en-GB" sz="2200" dirty="0" err="1"/>
              <a:t>Matlab</a:t>
            </a:r>
            <a:r>
              <a:rPr lang="en-GB" sz="2200" dirty="0"/>
              <a:t> made images (arrays)</a:t>
            </a:r>
          </a:p>
          <a:p>
            <a:pPr eaLnBrk="1" hangingPunct="1">
              <a:buFontTx/>
              <a:buChar char="-"/>
              <a:defRPr/>
            </a:pPr>
            <a:r>
              <a:rPr lang="en-GB" sz="2200" dirty="0"/>
              <a:t>Movies</a:t>
            </a:r>
          </a:p>
          <a:p>
            <a:pPr lvl="1" eaLnBrk="1" hangingPunct="1">
              <a:lnSpc>
                <a:spcPct val="90000"/>
              </a:lnSpc>
              <a:buFontTx/>
              <a:buChar char="-"/>
              <a:defRPr/>
            </a:pPr>
            <a:endParaRPr lang="en-GB" sz="600" u="sng" dirty="0">
              <a:solidFill>
                <a:srgbClr val="0000FF"/>
              </a:solidFill>
            </a:endParaRPr>
          </a:p>
          <a:p>
            <a:pPr eaLnBrk="1" hangingPunct="1">
              <a:buFontTx/>
              <a:buNone/>
              <a:defRPr/>
            </a:pPr>
            <a:endParaRPr lang="en-GB" sz="2400" u="sng" dirty="0">
              <a:solidFill>
                <a:srgbClr val="FF0000"/>
              </a:solidFill>
              <a:effectLst>
                <a:outerShdw blurRad="38100" dist="38100" dir="2700000" algn="tl">
                  <a:srgbClr val="000000">
                    <a:alpha val="43137"/>
                  </a:srgbClr>
                </a:outerShdw>
              </a:effectLst>
            </a:endParaRPr>
          </a:p>
          <a:p>
            <a:pPr eaLnBrk="1" hangingPunct="1">
              <a:buFontTx/>
              <a:buNone/>
              <a:defRPr/>
            </a:pPr>
            <a:r>
              <a:rPr lang="en-GB" sz="2400" u="sng" dirty="0">
                <a:solidFill>
                  <a:srgbClr val="FF0000"/>
                </a:solidFill>
                <a:effectLst>
                  <a:outerShdw blurRad="38100" dist="38100" dir="2700000" algn="tl">
                    <a:srgbClr val="000000">
                      <a:alpha val="43137"/>
                    </a:srgbClr>
                  </a:outerShdw>
                </a:effectLst>
              </a:rPr>
              <a:t>Sound Stimuli </a:t>
            </a:r>
            <a:endParaRPr lang="en-GB" sz="2200" u="sng" dirty="0">
              <a:solidFill>
                <a:srgbClr val="FF0000"/>
              </a:solidFill>
              <a:effectLst>
                <a:outerShdw blurRad="38100" dist="38100" dir="2700000" algn="tl">
                  <a:srgbClr val="000000">
                    <a:alpha val="43137"/>
                  </a:srgbClr>
                </a:outerShdw>
              </a:effectLst>
            </a:endParaRPr>
          </a:p>
          <a:p>
            <a:pPr eaLnBrk="1" hangingPunct="1">
              <a:buFontTx/>
              <a:buChar char="-"/>
              <a:defRPr/>
            </a:pPr>
            <a:r>
              <a:rPr lang="en-GB" sz="2200" dirty="0">
                <a:solidFill>
                  <a:schemeClr val="bg1">
                    <a:lumMod val="65000"/>
                  </a:schemeClr>
                </a:solidFill>
              </a:rPr>
              <a:t>Cogent made sounds</a:t>
            </a:r>
          </a:p>
          <a:p>
            <a:pPr>
              <a:buFontTx/>
              <a:buChar char="-"/>
              <a:defRPr/>
            </a:pPr>
            <a:r>
              <a:rPr lang="en-GB" sz="2200" dirty="0">
                <a:solidFill>
                  <a:schemeClr val="bg1">
                    <a:lumMod val="65000"/>
                  </a:schemeClr>
                </a:solidFill>
              </a:rPr>
              <a:t>Pre-made (e.g. .wav)</a:t>
            </a:r>
          </a:p>
          <a:p>
            <a:pPr eaLnBrk="1" hangingPunct="1">
              <a:buFontTx/>
              <a:buChar char="-"/>
              <a:defRPr/>
            </a:pPr>
            <a:r>
              <a:rPr lang="en-GB" sz="2200" dirty="0" err="1"/>
              <a:t>Matlab</a:t>
            </a:r>
            <a:r>
              <a:rPr lang="en-GB" sz="2200" dirty="0"/>
              <a:t> created sounds (arrays)</a:t>
            </a:r>
            <a:endParaRPr lang="en-GB" sz="2200" dirty="0">
              <a:solidFill>
                <a:srgbClr val="0000FF"/>
              </a:solidFill>
            </a:endParaRPr>
          </a:p>
        </p:txBody>
      </p:sp>
      <p:sp>
        <p:nvSpPr>
          <p:cNvPr id="15" name="Right Arrow 14"/>
          <p:cNvSpPr/>
          <p:nvPr/>
        </p:nvSpPr>
        <p:spPr>
          <a:xfrm>
            <a:off x="4214813" y="4286250"/>
            <a:ext cx="642937" cy="214313"/>
          </a:xfrm>
          <a:prstGeom prst="rightArrow">
            <a:avLst/>
          </a:prstGeom>
          <a:solidFill>
            <a:srgbClr val="FF00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Rounded Rectangle 13"/>
          <p:cNvSpPr/>
          <p:nvPr/>
        </p:nvSpPr>
        <p:spPr>
          <a:xfrm>
            <a:off x="1115616" y="3821113"/>
            <a:ext cx="2928937" cy="500062"/>
          </a:xfrm>
          <a:prstGeom prst="roundRect">
            <a:avLst/>
          </a:prstGeom>
          <a:solidFill>
            <a:srgbClr val="FF0000">
              <a:alpha val="35000"/>
            </a:srgbClr>
          </a:solidFill>
          <a:ln>
            <a:solidFill>
              <a:srgbClr val="FF0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Rounded Rectangle 15"/>
          <p:cNvSpPr/>
          <p:nvPr/>
        </p:nvSpPr>
        <p:spPr>
          <a:xfrm>
            <a:off x="1115616" y="4572000"/>
            <a:ext cx="2928937" cy="285750"/>
          </a:xfrm>
          <a:prstGeom prst="roundRect">
            <a:avLst/>
          </a:prstGeom>
          <a:solidFill>
            <a:srgbClr val="FF0000">
              <a:alpha val="35000"/>
            </a:srgbClr>
          </a:solidFill>
          <a:ln>
            <a:solidFill>
              <a:srgbClr val="FF0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256711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148">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4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59792">
            <a:off x="3225826" y="31775"/>
            <a:ext cx="1213970" cy="1213970"/>
          </a:xfrm>
          <a:prstGeom prst="rect">
            <a:avLst/>
          </a:prstGeom>
        </p:spPr>
      </p:pic>
      <p:grpSp>
        <p:nvGrpSpPr>
          <p:cNvPr id="11266" name="Group 18"/>
          <p:cNvGrpSpPr>
            <a:grpSpLocks/>
          </p:cNvGrpSpPr>
          <p:nvPr/>
        </p:nvGrpSpPr>
        <p:grpSpPr bwMode="auto">
          <a:xfrm>
            <a:off x="500063" y="1500188"/>
            <a:ext cx="4000500" cy="4857750"/>
            <a:chOff x="500034" y="1285859"/>
            <a:chExt cx="4000527" cy="4857782"/>
          </a:xfrm>
        </p:grpSpPr>
        <p:grpSp>
          <p:nvGrpSpPr>
            <p:cNvPr id="11272" name="Group 9"/>
            <p:cNvGrpSpPr>
              <a:grpSpLocks/>
            </p:cNvGrpSpPr>
            <p:nvPr/>
          </p:nvGrpSpPr>
          <p:grpSpPr bwMode="auto">
            <a:xfrm>
              <a:off x="500034" y="1285859"/>
              <a:ext cx="4000527" cy="4857782"/>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5268"/>
              </a:xfrm>
              <a:prstGeom prst="rect">
                <a:avLst/>
              </a:prstGeom>
              <a:solidFill>
                <a:srgbClr val="FFFFFF"/>
              </a:solidFill>
              <a:ln>
                <a:solidFill>
                  <a:srgbClr val="0000FF"/>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Run experiment</a:t>
                </a:r>
                <a:endParaRPr lang="en-GB" sz="1600" dirty="0">
                  <a:solidFill>
                    <a:srgbClr val="000000"/>
                  </a:solidFill>
                </a:endParaRPr>
              </a:p>
              <a:p>
                <a:pPr lvl="1">
                  <a:buFontTx/>
                  <a:buChar char="-"/>
                  <a:defRPr/>
                </a:pPr>
                <a:r>
                  <a:rPr lang="en-GB" sz="1600" dirty="0">
                    <a:solidFill>
                      <a:srgbClr val="000000"/>
                    </a:solidFill>
                  </a:rPr>
                  <a:t> load premade stimulus files</a:t>
                </a:r>
              </a:p>
              <a:p>
                <a:pPr lvl="1">
                  <a:buFontTx/>
                  <a:buChar char="-"/>
                  <a:defRPr/>
                </a:pPr>
                <a:r>
                  <a:rPr lang="en-GB" sz="1600" dirty="0">
                    <a:solidFill>
                      <a:srgbClr val="000000"/>
                    </a:solidFill>
                  </a:rPr>
                  <a:t> create new stimuli</a:t>
                </a:r>
              </a:p>
              <a:p>
                <a:pPr lvl="1">
                  <a:buFontTx/>
                  <a:buChar char="-"/>
                  <a:defRPr/>
                </a:pPr>
                <a:r>
                  <a:rPr lang="en-GB" sz="1600" dirty="0">
                    <a:solidFill>
                      <a:srgbClr val="000000"/>
                    </a:solidFill>
                  </a:rPr>
                  <a:t> trial loop:</a:t>
                </a:r>
              </a:p>
              <a:p>
                <a:pPr>
                  <a:defRPr/>
                </a:pPr>
                <a:r>
                  <a:rPr lang="en-GB" sz="1600" dirty="0">
                    <a:solidFill>
                      <a:srgbClr val="000000"/>
                    </a:solidFill>
                  </a:rPr>
                  <a:t>	- present stimuli</a:t>
                </a:r>
              </a:p>
              <a:p>
                <a:pPr>
                  <a:defRPr/>
                </a:pPr>
                <a:r>
                  <a:rPr lang="en-GB" sz="1600" dirty="0">
                    <a:solidFill>
                      <a:srgbClr val="000000"/>
                    </a:solidFill>
                  </a:rPr>
                  <a:t>	- get user responses</a:t>
                </a:r>
              </a:p>
              <a:p>
                <a:pPr lvl="2">
                  <a:defRPr/>
                </a:pPr>
                <a:r>
                  <a:rPr lang="en-GB" sz="1600" dirty="0">
                    <a:solidFill>
                      <a:srgbClr val="000000"/>
                    </a:solidFill>
                  </a:rPr>
                  <a:t>- save data as you go</a:t>
                </a:r>
              </a:p>
              <a:p>
                <a:pPr lvl="1">
                  <a:buFontTx/>
                  <a:buChar char="-"/>
                  <a:defRPr/>
                </a:pPr>
                <a:r>
                  <a:rPr lang="en-GB" sz="1600" dirty="0">
                    <a:solidFill>
                      <a:srgbClr val="000000"/>
                    </a:solidFill>
                  </a:rPr>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39"/>
              <a:ext cx="3643337" cy="461965"/>
            </a:xfrm>
            <a:prstGeom prst="rect">
              <a:avLst/>
            </a:prstGeom>
            <a:solidFill>
              <a:schemeClr val="tx2">
                <a:lumMod val="75000"/>
                <a:lumOff val="25000"/>
              </a:schemeClr>
            </a:solidFill>
            <a:ln>
              <a:solidFill>
                <a:srgbClr val="89A4A7"/>
              </a:solidFill>
            </a:ln>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Configuration of devices</a:t>
              </a:r>
            </a:p>
          </p:txBody>
        </p:sp>
      </p:grpSp>
      <p:sp>
        <p:nvSpPr>
          <p:cNvPr id="11267" name="Title 1"/>
          <p:cNvSpPr>
            <a:spLocks noGrp="1"/>
          </p:cNvSpPr>
          <p:nvPr>
            <p:ph type="title"/>
          </p:nvPr>
        </p:nvSpPr>
        <p:spPr>
          <a:xfrm>
            <a:off x="385763" y="151607"/>
            <a:ext cx="8229600" cy="768350"/>
          </a:xfrm>
        </p:spPr>
        <p:txBody>
          <a:bodyPr/>
          <a:lstStyle/>
          <a:p>
            <a:pPr eaLnBrk="1" hangingPunct="1"/>
            <a:r>
              <a:rPr lang="en-GB" altLang="en-US" dirty="0"/>
              <a:t>VISUAL: </a:t>
            </a:r>
            <a:r>
              <a:rPr lang="en-GB" altLang="en-US" sz="3600" dirty="0"/>
              <a:t>sprites</a:t>
            </a:r>
          </a:p>
        </p:txBody>
      </p:sp>
      <p:sp>
        <p:nvSpPr>
          <p:cNvPr id="6148" name="Content Placeholder 16"/>
          <p:cNvSpPr>
            <a:spLocks noGrp="1"/>
          </p:cNvSpPr>
          <p:nvPr>
            <p:ph sz="half" idx="2"/>
          </p:nvPr>
        </p:nvSpPr>
        <p:spPr>
          <a:xfrm>
            <a:off x="4659313" y="1482725"/>
            <a:ext cx="4038600" cy="4886325"/>
          </a:xfrm>
          <a:ln w="3175">
            <a:solidFill>
              <a:schemeClr val="tx1"/>
            </a:solidFill>
          </a:ln>
        </p:spPr>
        <p:txBody>
          <a:bodyPr>
            <a:normAutofit fontScale="92500" lnSpcReduction="20000"/>
          </a:bodyPr>
          <a:lstStyle/>
          <a:p>
            <a:pPr eaLnBrk="1" hangingPunct="1">
              <a:buFontTx/>
              <a:buNone/>
              <a:defRPr/>
            </a:pPr>
            <a:endParaRPr lang="en-GB" sz="1200" dirty="0"/>
          </a:p>
          <a:p>
            <a:pPr eaLnBrk="1" hangingPunct="1">
              <a:buFontTx/>
              <a:buNone/>
              <a:defRPr/>
            </a:pPr>
            <a:r>
              <a:rPr lang="en-GB" sz="1900" b="1" dirty="0"/>
              <a:t>Sprites</a:t>
            </a:r>
            <a:r>
              <a:rPr lang="en-GB" sz="1900" dirty="0"/>
              <a:t> are off-screen buffers</a:t>
            </a:r>
          </a:p>
          <a:p>
            <a:pPr marL="0" eaLnBrk="1" hangingPunct="1">
              <a:buFontTx/>
              <a:buNone/>
              <a:defRPr/>
            </a:pPr>
            <a:endParaRPr lang="en-GB" sz="1900" dirty="0"/>
          </a:p>
          <a:p>
            <a:pPr marL="0" eaLnBrk="1" hangingPunct="1">
              <a:buFontTx/>
              <a:buNone/>
              <a:defRPr/>
            </a:pPr>
            <a:r>
              <a:rPr lang="en-GB" sz="1900" dirty="0"/>
              <a:t>Make visual stimuli in advance:</a:t>
            </a:r>
          </a:p>
          <a:p>
            <a:pPr eaLnBrk="1" hangingPunct="1">
              <a:buFontTx/>
              <a:buNone/>
              <a:defRPr/>
            </a:pPr>
            <a:r>
              <a:rPr lang="en-GB" sz="1900" dirty="0"/>
              <a:t>	A) </a:t>
            </a:r>
            <a:r>
              <a:rPr lang="en-GB" sz="1900" b="1" dirty="0"/>
              <a:t>load premade stimuli into them (like a bitmap)</a:t>
            </a:r>
          </a:p>
          <a:p>
            <a:pPr eaLnBrk="1" hangingPunct="1">
              <a:buFontTx/>
              <a:buNone/>
              <a:defRPr/>
            </a:pPr>
            <a:r>
              <a:rPr lang="en-GB" sz="1900" dirty="0"/>
              <a:t>	B) </a:t>
            </a:r>
            <a:r>
              <a:rPr lang="en-GB" sz="1900" b="1" dirty="0"/>
              <a:t>write or draw in them (using cg commands)</a:t>
            </a:r>
          </a:p>
          <a:p>
            <a:pPr eaLnBrk="1" hangingPunct="1">
              <a:buFontTx/>
              <a:buNone/>
              <a:defRPr/>
            </a:pPr>
            <a:r>
              <a:rPr lang="en-GB" sz="1900" dirty="0"/>
              <a:t>	C) </a:t>
            </a:r>
            <a:r>
              <a:rPr lang="en-GB" sz="1900" b="1" dirty="0"/>
              <a:t>load </a:t>
            </a:r>
            <a:r>
              <a:rPr lang="en-GB" sz="1900" b="1" dirty="0" err="1"/>
              <a:t>matlab</a:t>
            </a:r>
            <a:r>
              <a:rPr lang="en-GB" sz="1900" b="1" dirty="0"/>
              <a:t> arrays into them (useful if you want to represent images as matrices)</a:t>
            </a:r>
          </a:p>
          <a:p>
            <a:pPr eaLnBrk="1" hangingPunct="1">
              <a:buFontTx/>
              <a:buNone/>
              <a:defRPr/>
            </a:pPr>
            <a:endParaRPr lang="en-GB" sz="1900" dirty="0"/>
          </a:p>
          <a:p>
            <a:pPr marL="0" eaLnBrk="1" hangingPunct="1">
              <a:buFontTx/>
              <a:buNone/>
              <a:defRPr/>
            </a:pPr>
            <a:r>
              <a:rPr lang="en-GB" sz="1900" dirty="0"/>
              <a:t>Sprites remain hidden until display</a:t>
            </a:r>
          </a:p>
          <a:p>
            <a:pPr marL="0" eaLnBrk="1" hangingPunct="1">
              <a:buFontTx/>
              <a:buNone/>
              <a:defRPr/>
            </a:pPr>
            <a:endParaRPr lang="en-GB" sz="1900" dirty="0"/>
          </a:p>
          <a:p>
            <a:pPr marL="0" eaLnBrk="1" hangingPunct="1">
              <a:buFontTx/>
              <a:buNone/>
              <a:defRPr/>
            </a:pPr>
            <a:r>
              <a:rPr lang="en-GB" sz="1900" dirty="0"/>
              <a:t>Unique identifier for each sprite (like a buffer)</a:t>
            </a:r>
          </a:p>
          <a:p>
            <a:pPr marL="0" eaLnBrk="1" hangingPunct="1">
              <a:buFontTx/>
              <a:buNone/>
              <a:defRPr/>
            </a:pPr>
            <a:endParaRPr lang="en-GB" sz="1900" dirty="0"/>
          </a:p>
          <a:p>
            <a:pPr marL="0" eaLnBrk="1" hangingPunct="1">
              <a:buFontTx/>
              <a:buNone/>
              <a:defRPr/>
            </a:pPr>
            <a:r>
              <a:rPr lang="en-GB" sz="1900" b="1" dirty="0"/>
              <a:t>Sprite #0 represents next screen</a:t>
            </a:r>
          </a:p>
          <a:p>
            <a:pPr eaLnBrk="1" hangingPunct="1">
              <a:buFontTx/>
              <a:buNone/>
              <a:defRPr/>
            </a:pPr>
            <a:endParaRPr lang="en-GB" sz="2000" dirty="0"/>
          </a:p>
        </p:txBody>
      </p:sp>
      <p:sp>
        <p:nvSpPr>
          <p:cNvPr id="25" name="Rounded Rectangle 24"/>
          <p:cNvSpPr/>
          <p:nvPr/>
        </p:nvSpPr>
        <p:spPr>
          <a:xfrm>
            <a:off x="1115616" y="3821113"/>
            <a:ext cx="2928937" cy="500062"/>
          </a:xfrm>
          <a:prstGeom prst="roundRect">
            <a:avLst/>
          </a:prstGeom>
          <a:solidFill>
            <a:srgbClr val="FF0000">
              <a:alpha val="35000"/>
            </a:srgbClr>
          </a:solidFill>
          <a:ln>
            <a:solidFill>
              <a:srgbClr val="FF0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Rounded Rectangle 25"/>
          <p:cNvSpPr/>
          <p:nvPr/>
        </p:nvSpPr>
        <p:spPr>
          <a:xfrm>
            <a:off x="1115616" y="4572000"/>
            <a:ext cx="2928937" cy="285750"/>
          </a:xfrm>
          <a:prstGeom prst="roundRect">
            <a:avLst/>
          </a:prstGeom>
          <a:solidFill>
            <a:srgbClr val="FF0000">
              <a:alpha val="35000"/>
            </a:srgbClr>
          </a:solidFill>
          <a:ln>
            <a:solidFill>
              <a:srgbClr val="FF0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71740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90892" y="118061"/>
            <a:ext cx="8229600" cy="768350"/>
          </a:xfrm>
        </p:spPr>
        <p:txBody>
          <a:bodyPr/>
          <a:lstStyle/>
          <a:p>
            <a:pPr eaLnBrk="1" hangingPunct="1"/>
            <a:r>
              <a:rPr lang="en-GB" altLang="en-US" dirty="0"/>
              <a:t>VISUAL:</a:t>
            </a:r>
            <a:r>
              <a:rPr lang="en-GB" altLang="en-US" sz="3600" dirty="0"/>
              <a:t> using sprites</a:t>
            </a:r>
          </a:p>
        </p:txBody>
      </p:sp>
      <p:sp>
        <p:nvSpPr>
          <p:cNvPr id="20" name="Content Placeholder 15"/>
          <p:cNvSpPr txBox="1">
            <a:spLocks/>
          </p:cNvSpPr>
          <p:nvPr/>
        </p:nvSpPr>
        <p:spPr bwMode="auto">
          <a:xfrm>
            <a:off x="461963" y="1482725"/>
            <a:ext cx="8218487" cy="874713"/>
          </a:xfrm>
          <a:prstGeom prst="rect">
            <a:avLst/>
          </a:prstGeom>
          <a:solidFill>
            <a:schemeClr val="bg1"/>
          </a:solidFill>
          <a:ln w="9525">
            <a:solidFill>
              <a:srgbClr val="0000FF"/>
            </a:solidFill>
            <a:miter lim="800000"/>
            <a:headEnd/>
            <a:tailEnd/>
          </a:ln>
        </p:spPr>
        <p:txBody>
          <a:bodyPr/>
          <a:lstStyle/>
          <a:p>
            <a:pPr marL="342900" indent="-342900" algn="ctr">
              <a:spcBef>
                <a:spcPct val="20000"/>
              </a:spcBef>
              <a:defRPr/>
            </a:pPr>
            <a:r>
              <a:rPr lang="en-US" sz="2400" kern="0" dirty="0"/>
              <a:t>Think of making and using sprites like using </a:t>
            </a:r>
            <a:r>
              <a:rPr lang="en-US" sz="2400" kern="0" dirty="0" err="1"/>
              <a:t>powerpoint</a:t>
            </a:r>
            <a:r>
              <a:rPr lang="en-US" sz="2400" kern="0" dirty="0"/>
              <a:t>.</a:t>
            </a:r>
          </a:p>
          <a:p>
            <a:pPr marL="342900" indent="-342900" algn="ctr">
              <a:spcBef>
                <a:spcPct val="20000"/>
              </a:spcBef>
              <a:defRPr/>
            </a:pPr>
            <a:r>
              <a:rPr lang="en-US" sz="2400" kern="0" dirty="0"/>
              <a:t>You make sprites (like slides) in advance &amp; present later</a:t>
            </a:r>
          </a:p>
        </p:txBody>
      </p:sp>
      <p:graphicFrame>
        <p:nvGraphicFramePr>
          <p:cNvPr id="15" name="Table 14"/>
          <p:cNvGraphicFramePr>
            <a:graphicFrameLocks noGrp="1"/>
          </p:cNvGraphicFramePr>
          <p:nvPr>
            <p:extLst>
              <p:ext uri="{D42A27DB-BD31-4B8C-83A1-F6EECF244321}">
                <p14:modId xmlns:p14="http://schemas.microsoft.com/office/powerpoint/2010/main" val="3166071392"/>
              </p:ext>
            </p:extLst>
          </p:nvPr>
        </p:nvGraphicFramePr>
        <p:xfrm>
          <a:off x="500063" y="2454275"/>
          <a:ext cx="8215312" cy="3952875"/>
        </p:xfrm>
        <a:graphic>
          <a:graphicData uri="http://schemas.openxmlformats.org/drawingml/2006/table">
            <a:tbl>
              <a:tblPr firstRow="1" bandRow="1">
                <a:tableStyleId>{5C22544A-7EE6-4342-B048-85BDC9FD1C3A}</a:tableStyleId>
              </a:tblPr>
              <a:tblGrid>
                <a:gridCol w="2786062">
                  <a:extLst>
                    <a:ext uri="{9D8B030D-6E8A-4147-A177-3AD203B41FA5}">
                      <a16:colId xmlns:a16="http://schemas.microsoft.com/office/drawing/2014/main" val="20000"/>
                    </a:ext>
                  </a:extLst>
                </a:gridCol>
                <a:gridCol w="2428875">
                  <a:extLst>
                    <a:ext uri="{9D8B030D-6E8A-4147-A177-3AD203B41FA5}">
                      <a16:colId xmlns:a16="http://schemas.microsoft.com/office/drawing/2014/main" val="20001"/>
                    </a:ext>
                  </a:extLst>
                </a:gridCol>
                <a:gridCol w="3000375">
                  <a:extLst>
                    <a:ext uri="{9D8B030D-6E8A-4147-A177-3AD203B41FA5}">
                      <a16:colId xmlns:a16="http://schemas.microsoft.com/office/drawing/2014/main" val="20002"/>
                    </a:ext>
                  </a:extLst>
                </a:gridCol>
              </a:tblGrid>
              <a:tr h="365768">
                <a:tc>
                  <a:txBody>
                    <a:bodyPr/>
                    <a:lstStyle/>
                    <a:p>
                      <a:endParaRPr lang="en-GB" sz="1800" dirty="0"/>
                    </a:p>
                  </a:txBody>
                  <a:tcPr marL="91439" marR="91439" marT="45721" marB="45721">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lang="en-GB" sz="1800" dirty="0">
                          <a:solidFill>
                            <a:srgbClr val="FF0000"/>
                          </a:solidFill>
                          <a:effectLst>
                            <a:outerShdw blurRad="38100" dist="38100" dir="2700000" algn="tl">
                              <a:srgbClr val="000000">
                                <a:alpha val="43137"/>
                              </a:srgbClr>
                            </a:outerShdw>
                          </a:effectLst>
                        </a:rPr>
                        <a:t>POWERPOINT</a:t>
                      </a:r>
                    </a:p>
                  </a:txBody>
                  <a:tcPr marL="91439" marR="9143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r>
                        <a:rPr lang="en-GB" sz="1800" dirty="0">
                          <a:solidFill>
                            <a:srgbClr val="FF0000"/>
                          </a:solidFill>
                          <a:effectLst>
                            <a:outerShdw blurRad="38100" dist="38100" dir="2700000" algn="tl">
                              <a:srgbClr val="000000">
                                <a:alpha val="43137"/>
                              </a:srgbClr>
                            </a:outerShdw>
                          </a:effectLst>
                        </a:rPr>
                        <a:t>SPRITES in COGENT</a:t>
                      </a:r>
                    </a:p>
                  </a:txBody>
                  <a:tcPr marL="91439" marR="91439" marT="45721" marB="45721">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412524">
                <a:tc>
                  <a:txBody>
                    <a:bodyPr/>
                    <a:lstStyle/>
                    <a:p>
                      <a:r>
                        <a:rPr lang="en-GB" sz="1800" dirty="0"/>
                        <a:t>Unique ID for each sprite</a:t>
                      </a:r>
                    </a:p>
                  </a:txBody>
                  <a:tcPr marL="91439" marR="91439" marT="45721" marB="45721">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r>
                        <a:rPr lang="en-GB" sz="1800" dirty="0"/>
                        <a:t>slide no</a:t>
                      </a:r>
                    </a:p>
                  </a:txBody>
                  <a:tcPr marL="91439" marR="9143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tc>
                  <a:txBody>
                    <a:bodyPr/>
                    <a:lstStyle/>
                    <a:p>
                      <a:r>
                        <a:rPr lang="en-GB" sz="1800" dirty="0" err="1"/>
                        <a:t>spriteno</a:t>
                      </a:r>
                      <a:endParaRPr lang="en-GB" sz="1800" dirty="0"/>
                    </a:p>
                  </a:txBody>
                  <a:tcPr marL="91439" marR="91439" marT="45721" marB="45721">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0940">
                <a:tc>
                  <a:txBody>
                    <a:bodyPr/>
                    <a:lstStyle/>
                    <a:p>
                      <a:r>
                        <a:rPr lang="en-GB" sz="1800" dirty="0"/>
                        <a:t>Create a new sprites</a:t>
                      </a:r>
                    </a:p>
                  </a:txBody>
                  <a:tcPr marL="91439" marR="91439" marT="45721" marB="4572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GB" sz="1800" dirty="0"/>
                        <a:t>insert</a:t>
                      </a:r>
                      <a:r>
                        <a:rPr lang="en-GB" sz="1800" baseline="0" dirty="0"/>
                        <a:t> </a:t>
                      </a:r>
                      <a:r>
                        <a:rPr lang="en-GB" sz="1800" dirty="0"/>
                        <a:t>new slide</a:t>
                      </a:r>
                    </a:p>
                  </a:txBody>
                  <a:tcPr marL="91439" marR="9143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GB" sz="1800" dirty="0" err="1"/>
                        <a:t>cgmakesprite</a:t>
                      </a:r>
                      <a:r>
                        <a:rPr lang="en-GB" sz="1800" dirty="0"/>
                        <a:t>(</a:t>
                      </a:r>
                      <a:r>
                        <a:rPr lang="en-GB" sz="1400" dirty="0" err="1"/>
                        <a:t>spriteno</a:t>
                      </a:r>
                      <a:r>
                        <a:rPr lang="en-GB" sz="1400" dirty="0"/>
                        <a:t>, </a:t>
                      </a:r>
                      <a:r>
                        <a:rPr lang="en-GB" sz="1400" dirty="0" err="1"/>
                        <a:t>w,h,col</a:t>
                      </a:r>
                      <a:r>
                        <a:rPr lang="en-GB" sz="1800" dirty="0"/>
                        <a:t>)</a:t>
                      </a:r>
                    </a:p>
                  </a:txBody>
                  <a:tcPr marL="91439" marR="91439" marT="45721" marB="4572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59038">
                <a:tc>
                  <a:txBody>
                    <a:bodyPr/>
                    <a:lstStyle/>
                    <a:p>
                      <a:r>
                        <a:rPr lang="en-GB" sz="1800" dirty="0"/>
                        <a:t>Select</a:t>
                      </a:r>
                      <a:r>
                        <a:rPr lang="en-GB" sz="1800" baseline="0" dirty="0"/>
                        <a:t> sprites</a:t>
                      </a:r>
                      <a:r>
                        <a:rPr lang="en-GB" sz="1800" dirty="0"/>
                        <a:t> to draw on</a:t>
                      </a:r>
                    </a:p>
                  </a:txBody>
                  <a:tcPr marL="91439" marR="91439" marT="45721" marB="4572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GB" sz="1800" dirty="0"/>
                        <a:t>scroll</a:t>
                      </a:r>
                      <a:r>
                        <a:rPr lang="en-GB" sz="1800" baseline="0" dirty="0"/>
                        <a:t> to slide no</a:t>
                      </a:r>
                      <a:endParaRPr lang="en-GB" sz="1800" dirty="0"/>
                    </a:p>
                  </a:txBody>
                  <a:tcPr marL="91439" marR="9143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GB" sz="1800" dirty="0" err="1"/>
                        <a:t>cgsetsprite</a:t>
                      </a:r>
                      <a:r>
                        <a:rPr lang="en-GB" sz="1800" dirty="0"/>
                        <a:t>(</a:t>
                      </a:r>
                      <a:r>
                        <a:rPr lang="en-GB" sz="1400" dirty="0" err="1"/>
                        <a:t>spriteno</a:t>
                      </a:r>
                      <a:r>
                        <a:rPr lang="en-GB" sz="1800" dirty="0"/>
                        <a:t>)</a:t>
                      </a:r>
                    </a:p>
                  </a:txBody>
                  <a:tcPr marL="91439" marR="91439" marT="45721" marB="4572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40093">
                <a:tc>
                  <a:txBody>
                    <a:bodyPr/>
                    <a:lstStyle/>
                    <a:p>
                      <a:r>
                        <a:rPr lang="en-GB" sz="1800" baseline="0" dirty="0"/>
                        <a:t>Draw onto current sprite</a:t>
                      </a:r>
                      <a:endParaRPr lang="en-GB" sz="1800" dirty="0"/>
                    </a:p>
                  </a:txBody>
                  <a:tcPr marL="91439" marR="91439" marT="45721" marB="4572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GB" sz="1800" dirty="0"/>
                        <a:t>insert text box &amp; insert shape</a:t>
                      </a:r>
                    </a:p>
                  </a:txBody>
                  <a:tcPr marL="91439" marR="9143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GB" sz="1800" dirty="0" err="1"/>
                        <a:t>cgtext</a:t>
                      </a:r>
                      <a:r>
                        <a:rPr lang="en-GB" sz="1800" dirty="0"/>
                        <a:t>(</a:t>
                      </a:r>
                      <a:r>
                        <a:rPr lang="en-GB" sz="1400" dirty="0" err="1"/>
                        <a:t>str,x,y</a:t>
                      </a:r>
                      <a:r>
                        <a:rPr lang="en-GB" sz="1800" dirty="0"/>
                        <a:t>), </a:t>
                      </a:r>
                      <a:r>
                        <a:rPr lang="en-GB" sz="1800" dirty="0" err="1"/>
                        <a:t>cgdraw</a:t>
                      </a:r>
                      <a:r>
                        <a:rPr lang="en-GB" sz="1800" dirty="0"/>
                        <a:t>(</a:t>
                      </a:r>
                      <a:r>
                        <a:rPr lang="en-GB" sz="1400" dirty="0"/>
                        <a:t>x1,y1,x2,x2</a:t>
                      </a:r>
                      <a:r>
                        <a:rPr lang="en-GB" sz="1800" dirty="0"/>
                        <a:t>), ....</a:t>
                      </a:r>
                    </a:p>
                  </a:txBody>
                  <a:tcPr marL="91439" marR="91439" marT="45721" marB="4572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40093">
                <a:tc>
                  <a:txBody>
                    <a:bodyPr/>
                    <a:lstStyle/>
                    <a:p>
                      <a:r>
                        <a:rPr lang="en-GB" sz="1800" dirty="0"/>
                        <a:t>Copy sprite</a:t>
                      </a:r>
                      <a:r>
                        <a:rPr lang="en-GB" sz="1800" baseline="0" dirty="0"/>
                        <a:t> onto a new sprite</a:t>
                      </a:r>
                      <a:endParaRPr lang="en-GB" sz="1800" dirty="0"/>
                    </a:p>
                  </a:txBody>
                  <a:tcPr marL="91439" marR="91439" marT="45721" marB="4572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GB" sz="1800" dirty="0"/>
                        <a:t>select new slide, copy &amp; paste original slide</a:t>
                      </a:r>
                    </a:p>
                  </a:txBody>
                  <a:tcPr marL="91439" marR="9143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err="1"/>
                        <a:t>cgsetsprite</a:t>
                      </a:r>
                      <a:r>
                        <a:rPr lang="en-GB" sz="1800" dirty="0"/>
                        <a:t>(</a:t>
                      </a:r>
                      <a:r>
                        <a:rPr lang="en-GB" sz="1400" dirty="0" err="1"/>
                        <a:t>spriteno_new</a:t>
                      </a:r>
                      <a:r>
                        <a:rPr lang="en-GB" sz="1800" dirty="0"/>
                        <a:t>)</a:t>
                      </a:r>
                    </a:p>
                    <a:p>
                      <a:r>
                        <a:rPr lang="en-GB" sz="1800" dirty="0" err="1"/>
                        <a:t>cgdrawsprite</a:t>
                      </a:r>
                      <a:r>
                        <a:rPr lang="en-GB" sz="1800" dirty="0"/>
                        <a:t>(</a:t>
                      </a:r>
                      <a:r>
                        <a:rPr lang="en-GB" sz="1400" dirty="0" err="1"/>
                        <a:t>spriteno,x,y</a:t>
                      </a:r>
                      <a:r>
                        <a:rPr lang="en-GB" sz="1800" dirty="0"/>
                        <a:t>)</a:t>
                      </a:r>
                    </a:p>
                  </a:txBody>
                  <a:tcPr marL="91439" marR="91439" marT="45721" marB="4572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914419">
                <a:tc>
                  <a:txBody>
                    <a:bodyPr/>
                    <a:lstStyle/>
                    <a:p>
                      <a:r>
                        <a:rPr lang="en-GB" sz="1800" dirty="0"/>
                        <a:t>Present specific sprite</a:t>
                      </a:r>
                    </a:p>
                  </a:txBody>
                  <a:tcPr marL="91439" marR="91439" marT="45721" marB="45721">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GB" sz="1800" dirty="0"/>
                        <a:t>select slide &amp; click</a:t>
                      </a:r>
                      <a:r>
                        <a:rPr lang="en-GB" sz="1800" baseline="0" dirty="0"/>
                        <a:t> slideshow</a:t>
                      </a:r>
                      <a:endParaRPr lang="en-GB" sz="1800" dirty="0"/>
                    </a:p>
                  </a:txBody>
                  <a:tcPr marL="91439" marR="91439" marT="45721" marB="457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GB" sz="1800" dirty="0" err="1"/>
                        <a:t>cgsetsprite</a:t>
                      </a:r>
                      <a:r>
                        <a:rPr lang="en-GB" sz="1800" dirty="0"/>
                        <a:t>(0)</a:t>
                      </a:r>
                    </a:p>
                    <a:p>
                      <a:r>
                        <a:rPr lang="en-GB" sz="1800" dirty="0" err="1"/>
                        <a:t>cgdrawsprite</a:t>
                      </a:r>
                      <a:r>
                        <a:rPr lang="en-GB" sz="1800" dirty="0"/>
                        <a:t>(</a:t>
                      </a:r>
                      <a:r>
                        <a:rPr lang="en-GB" sz="1800" dirty="0" err="1"/>
                        <a:t>spriteno,x,y</a:t>
                      </a:r>
                      <a:r>
                        <a:rPr lang="en-GB" sz="1800" dirty="0"/>
                        <a:t>)</a:t>
                      </a:r>
                    </a:p>
                    <a:p>
                      <a:r>
                        <a:rPr lang="en-GB" sz="1800" dirty="0" err="1"/>
                        <a:t>cgflip</a:t>
                      </a:r>
                      <a:endParaRPr lang="en-GB" sz="1800" dirty="0"/>
                    </a:p>
                  </a:txBody>
                  <a:tcPr marL="91439" marR="91439" marT="45721" marB="45721">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540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6"/>
          <p:cNvSpPr txBox="1">
            <a:spLocks/>
          </p:cNvSpPr>
          <p:nvPr/>
        </p:nvSpPr>
        <p:spPr bwMode="auto">
          <a:xfrm>
            <a:off x="4643438" y="1482725"/>
            <a:ext cx="4038600" cy="4886325"/>
          </a:xfrm>
          <a:prstGeom prst="rect">
            <a:avLst/>
          </a:prstGeom>
          <a:solidFill>
            <a:schemeClr val="bg1"/>
          </a:solidFill>
          <a:ln w="9525">
            <a:solidFill>
              <a:srgbClr val="0000FF"/>
            </a:solidFill>
            <a:miter lim="800000"/>
            <a:headEnd/>
            <a:tailEnd/>
          </a:ln>
        </p:spPr>
        <p:txBody>
          <a:bodyPr/>
          <a:lstStyle/>
          <a:p>
            <a:pPr marL="342900" indent="-342900">
              <a:spcBef>
                <a:spcPct val="20000"/>
              </a:spcBef>
              <a:defRPr/>
            </a:pPr>
            <a:r>
              <a:rPr lang="en-GB" sz="2000" u="sng" kern="0" dirty="0">
                <a:latin typeface="+mn-lt"/>
                <a:cs typeface="+mn-cs"/>
              </a:rPr>
              <a:t>Presenting a sprite:</a:t>
            </a:r>
          </a:p>
          <a:p>
            <a:pPr marL="342900" indent="-342900">
              <a:spcBef>
                <a:spcPct val="20000"/>
              </a:spcBef>
              <a:defRPr/>
            </a:pPr>
            <a:endParaRPr lang="en-GB" sz="2000" u="sng" kern="0" dirty="0">
              <a:latin typeface="+mn-lt"/>
              <a:cs typeface="+mn-cs"/>
            </a:endParaRPr>
          </a:p>
          <a:p>
            <a:pPr marL="457200" indent="-457200">
              <a:spcBef>
                <a:spcPct val="20000"/>
              </a:spcBef>
              <a:defRPr/>
            </a:pPr>
            <a:r>
              <a:rPr lang="en-GB" sz="2000" kern="0" dirty="0">
                <a:latin typeface="+mn-lt"/>
                <a:cs typeface="+mn-cs"/>
              </a:rPr>
              <a:t>1. Select next screen sprite (0)</a:t>
            </a:r>
          </a:p>
          <a:p>
            <a:pPr marL="457200" indent="-457200">
              <a:spcBef>
                <a:spcPct val="20000"/>
              </a:spcBef>
              <a:defRPr/>
            </a:pPr>
            <a:r>
              <a:rPr lang="en-GB" sz="2000" kern="0" dirty="0">
                <a:latin typeface="+mn-lt"/>
                <a:cs typeface="+mn-cs"/>
              </a:rPr>
              <a:t>2. Draw chosen sprite/s</a:t>
            </a:r>
          </a:p>
          <a:p>
            <a:pPr marL="457200" indent="-457200">
              <a:spcBef>
                <a:spcPct val="20000"/>
              </a:spcBef>
              <a:defRPr/>
            </a:pPr>
            <a:r>
              <a:rPr lang="en-GB" sz="2000" kern="0" dirty="0">
                <a:latin typeface="+mn-lt"/>
                <a:cs typeface="+mn-cs"/>
              </a:rPr>
              <a:t>3. Display next screen</a:t>
            </a:r>
          </a:p>
          <a:p>
            <a:pPr marL="457200" indent="-457200">
              <a:spcBef>
                <a:spcPct val="20000"/>
              </a:spcBef>
              <a:defRPr/>
            </a:pPr>
            <a:endParaRPr lang="en-GB" sz="2000" u="sng" kern="0" dirty="0">
              <a:latin typeface="+mn-lt"/>
              <a:cs typeface="+mn-cs"/>
            </a:endParaRPr>
          </a:p>
          <a:p>
            <a:pPr marL="457200" indent="-457200">
              <a:spcBef>
                <a:spcPct val="20000"/>
              </a:spcBef>
              <a:defRPr/>
            </a:pPr>
            <a:r>
              <a:rPr lang="en-GB" sz="1600" u="sng" dirty="0">
                <a:latin typeface="+mn-lt"/>
              </a:rPr>
              <a:t>EXAMPLE:</a:t>
            </a:r>
            <a:r>
              <a:rPr lang="en-GB" sz="1600" dirty="0">
                <a:latin typeface="+mn-lt"/>
              </a:rPr>
              <a:t> Draw sprite#1 centre of screen</a:t>
            </a:r>
          </a:p>
          <a:p>
            <a:pPr>
              <a:defRPr/>
            </a:pPr>
            <a:endParaRPr lang="en-GB" sz="1600" dirty="0">
              <a:latin typeface="+mn-lt"/>
            </a:endParaRPr>
          </a:p>
          <a:p>
            <a:pPr>
              <a:defRPr/>
            </a:pPr>
            <a:r>
              <a:rPr lang="en-GB" sz="1600" dirty="0" err="1">
                <a:latin typeface="+mn-lt"/>
              </a:rPr>
              <a:t>spriteno</a:t>
            </a:r>
            <a:r>
              <a:rPr lang="en-GB" sz="1600" dirty="0">
                <a:latin typeface="+mn-lt"/>
              </a:rPr>
              <a:t>	= 1;	% sprite no. (&gt;0)</a:t>
            </a:r>
          </a:p>
          <a:p>
            <a:pPr>
              <a:defRPr/>
            </a:pPr>
            <a:r>
              <a:rPr lang="en-GB" sz="1600" dirty="0">
                <a:latin typeface="+mn-lt"/>
              </a:rPr>
              <a:t>w = 100; h = 40; 	% sprite scaling (w*h)</a:t>
            </a:r>
          </a:p>
          <a:p>
            <a:pPr>
              <a:defRPr/>
            </a:pPr>
            <a:r>
              <a:rPr lang="en-GB" sz="1600" dirty="0">
                <a:latin typeface="+mn-lt"/>
              </a:rPr>
              <a:t>x = 0; y = 0; 	% sprite coordinates</a:t>
            </a:r>
          </a:p>
          <a:p>
            <a:pPr marL="457200" indent="-457200">
              <a:spcBef>
                <a:spcPct val="20000"/>
              </a:spcBef>
              <a:defRPr/>
            </a:pPr>
            <a:endParaRPr lang="en-GB" sz="1600" kern="0" dirty="0">
              <a:latin typeface="+mn-lt"/>
              <a:cs typeface="+mn-cs"/>
            </a:endParaRPr>
          </a:p>
          <a:p>
            <a:pPr>
              <a:defRPr/>
            </a:pPr>
            <a:r>
              <a:rPr lang="en-GB" sz="2000" dirty="0" err="1">
                <a:latin typeface="+mn-lt"/>
              </a:rPr>
              <a:t>cgsetsprite</a:t>
            </a:r>
            <a:r>
              <a:rPr lang="en-GB" sz="2000" dirty="0">
                <a:latin typeface="+mn-lt"/>
              </a:rPr>
              <a:t>(0)</a:t>
            </a:r>
            <a:r>
              <a:rPr lang="en-GB" sz="1600" dirty="0">
                <a:latin typeface="+mn-lt"/>
              </a:rPr>
              <a:t>;</a:t>
            </a:r>
          </a:p>
          <a:p>
            <a:pPr>
              <a:defRPr/>
            </a:pPr>
            <a:endParaRPr lang="en-GB" sz="600" dirty="0">
              <a:latin typeface="+mn-lt"/>
            </a:endParaRPr>
          </a:p>
          <a:p>
            <a:pPr>
              <a:defRPr/>
            </a:pPr>
            <a:r>
              <a:rPr lang="en-GB" sz="2000" dirty="0" err="1">
                <a:latin typeface="+mn-lt"/>
              </a:rPr>
              <a:t>cgdrawsprite</a:t>
            </a:r>
            <a:r>
              <a:rPr lang="en-GB" sz="1600" dirty="0">
                <a:latin typeface="+mn-lt"/>
              </a:rPr>
              <a:t>(</a:t>
            </a:r>
            <a:r>
              <a:rPr lang="en-GB" sz="1600" dirty="0" err="1">
                <a:latin typeface="+mn-lt"/>
              </a:rPr>
              <a:t>spriteno,x,y,w,h</a:t>
            </a:r>
            <a:r>
              <a:rPr lang="en-GB" sz="1600" dirty="0">
                <a:latin typeface="+mn-lt"/>
              </a:rPr>
              <a:t>);</a:t>
            </a:r>
          </a:p>
          <a:p>
            <a:pPr>
              <a:defRPr/>
            </a:pPr>
            <a:endParaRPr lang="en-GB" sz="600" dirty="0">
              <a:latin typeface="+mn-lt"/>
            </a:endParaRPr>
          </a:p>
          <a:p>
            <a:pPr>
              <a:defRPr/>
            </a:pPr>
            <a:r>
              <a:rPr lang="en-GB" sz="2000" dirty="0" err="1">
                <a:latin typeface="+mn-lt"/>
              </a:rPr>
              <a:t>cgflip</a:t>
            </a:r>
            <a:r>
              <a:rPr lang="en-GB" sz="1600" dirty="0">
                <a:latin typeface="+mn-lt"/>
              </a:rPr>
              <a:t>;</a:t>
            </a:r>
            <a:endParaRPr lang="en-GB" sz="1600" kern="0" dirty="0">
              <a:latin typeface="+mn-lt"/>
              <a:cs typeface="+mn-cs"/>
            </a:endParaRPr>
          </a:p>
        </p:txBody>
      </p:sp>
      <p:sp>
        <p:nvSpPr>
          <p:cNvPr id="16" name="Content Placeholder 16"/>
          <p:cNvSpPr txBox="1">
            <a:spLocks/>
          </p:cNvSpPr>
          <p:nvPr/>
        </p:nvSpPr>
        <p:spPr bwMode="auto">
          <a:xfrm>
            <a:off x="461963" y="1482725"/>
            <a:ext cx="4038600" cy="4886325"/>
          </a:xfrm>
          <a:prstGeom prst="rect">
            <a:avLst/>
          </a:prstGeom>
          <a:solidFill>
            <a:schemeClr val="bg1"/>
          </a:solidFill>
          <a:ln w="9525">
            <a:solidFill>
              <a:srgbClr val="0000FF"/>
            </a:solidFill>
            <a:miter lim="800000"/>
            <a:headEnd/>
            <a:tailEnd/>
          </a:ln>
        </p:spPr>
        <p:txBody>
          <a:bodyPr/>
          <a:lstStyle/>
          <a:p>
            <a:pPr marL="342900" indent="-342900">
              <a:spcBef>
                <a:spcPct val="20000"/>
              </a:spcBef>
              <a:defRPr/>
            </a:pPr>
            <a:r>
              <a:rPr lang="en-GB" sz="2000" u="sng" kern="0" dirty="0">
                <a:latin typeface="+mn-lt"/>
                <a:cs typeface="+mn-cs"/>
              </a:rPr>
              <a:t>Creating &amp; preparing a sprite:</a:t>
            </a:r>
          </a:p>
          <a:p>
            <a:pPr marL="342900" indent="-342900">
              <a:spcBef>
                <a:spcPct val="20000"/>
              </a:spcBef>
              <a:defRPr/>
            </a:pPr>
            <a:endParaRPr lang="en-GB" sz="2000" u="sng" kern="0" dirty="0">
              <a:latin typeface="+mn-lt"/>
              <a:cs typeface="+mn-cs"/>
            </a:endParaRPr>
          </a:p>
          <a:p>
            <a:pPr marL="457200" indent="-457200">
              <a:spcBef>
                <a:spcPct val="20000"/>
              </a:spcBef>
              <a:defRPr/>
            </a:pPr>
            <a:r>
              <a:rPr lang="en-GB" sz="2000" kern="0" dirty="0">
                <a:latin typeface="+mn-lt"/>
                <a:cs typeface="+mn-cs"/>
              </a:rPr>
              <a:t>1. Make an empty sprite</a:t>
            </a:r>
          </a:p>
          <a:p>
            <a:pPr marL="457200" indent="-457200">
              <a:spcBef>
                <a:spcPct val="20000"/>
              </a:spcBef>
              <a:defRPr/>
            </a:pPr>
            <a:r>
              <a:rPr lang="en-GB" sz="2000" kern="0" dirty="0">
                <a:latin typeface="+mn-lt"/>
                <a:cs typeface="+mn-cs"/>
              </a:rPr>
              <a:t>2. Select sprite to draw into</a:t>
            </a:r>
          </a:p>
          <a:p>
            <a:pPr marL="457200" indent="-457200">
              <a:spcBef>
                <a:spcPct val="20000"/>
              </a:spcBef>
              <a:defRPr/>
            </a:pPr>
            <a:r>
              <a:rPr lang="en-GB" sz="2000" kern="0" dirty="0">
                <a:latin typeface="+mn-lt"/>
                <a:cs typeface="+mn-cs"/>
              </a:rPr>
              <a:t>3. Write or draw into the sprite</a:t>
            </a:r>
          </a:p>
          <a:p>
            <a:pPr marL="457200" indent="-457200">
              <a:spcBef>
                <a:spcPct val="20000"/>
              </a:spcBef>
              <a:defRPr/>
            </a:pPr>
            <a:endParaRPr lang="en-GB" sz="2000" u="sng" kern="0" dirty="0">
              <a:latin typeface="+mn-lt"/>
              <a:cs typeface="+mn-cs"/>
            </a:endParaRPr>
          </a:p>
          <a:p>
            <a:pPr marL="457200" indent="-457200">
              <a:spcBef>
                <a:spcPct val="20000"/>
              </a:spcBef>
              <a:defRPr/>
            </a:pPr>
            <a:r>
              <a:rPr lang="en-GB" sz="1600" u="sng" dirty="0">
                <a:latin typeface="+mn-lt"/>
              </a:rPr>
              <a:t>EXAMPLE:</a:t>
            </a:r>
            <a:r>
              <a:rPr lang="en-GB" sz="1600" dirty="0">
                <a:latin typeface="+mn-lt"/>
              </a:rPr>
              <a:t> Write blue ‘hello’ in red sprite</a:t>
            </a:r>
          </a:p>
          <a:p>
            <a:pPr>
              <a:defRPr/>
            </a:pPr>
            <a:endParaRPr lang="en-GB" sz="1600" dirty="0">
              <a:latin typeface="+mn-lt"/>
            </a:endParaRPr>
          </a:p>
          <a:p>
            <a:pPr>
              <a:defRPr/>
            </a:pPr>
            <a:r>
              <a:rPr lang="en-GB" sz="1600" dirty="0" err="1">
                <a:latin typeface="+mn-lt"/>
              </a:rPr>
              <a:t>spriteno</a:t>
            </a:r>
            <a:r>
              <a:rPr lang="en-GB" sz="1600" dirty="0">
                <a:latin typeface="+mn-lt"/>
              </a:rPr>
              <a:t>	= 1;	% sprite no. (&gt;0)</a:t>
            </a:r>
          </a:p>
          <a:p>
            <a:pPr>
              <a:defRPr/>
            </a:pPr>
            <a:r>
              <a:rPr lang="en-GB" sz="1600" dirty="0">
                <a:latin typeface="+mn-lt"/>
              </a:rPr>
              <a:t>w = 100; h = 40; 	% sprite size (w*h)</a:t>
            </a:r>
          </a:p>
          <a:p>
            <a:pPr>
              <a:defRPr/>
            </a:pPr>
            <a:r>
              <a:rPr lang="en-GB" sz="1600" dirty="0" err="1">
                <a:latin typeface="+mn-lt"/>
              </a:rPr>
              <a:t>spritecol</a:t>
            </a:r>
            <a:r>
              <a:rPr lang="en-GB" sz="1600" dirty="0">
                <a:latin typeface="+mn-lt"/>
              </a:rPr>
              <a:t> 	= [ 1 0 0];	% colour RGB/palette</a:t>
            </a:r>
          </a:p>
          <a:p>
            <a:pPr marL="457200" indent="-457200">
              <a:spcBef>
                <a:spcPct val="20000"/>
              </a:spcBef>
              <a:defRPr/>
            </a:pPr>
            <a:endParaRPr lang="en-GB" sz="1600" kern="0" dirty="0">
              <a:latin typeface="+mn-lt"/>
              <a:cs typeface="+mn-cs"/>
            </a:endParaRPr>
          </a:p>
          <a:p>
            <a:pPr>
              <a:defRPr/>
            </a:pPr>
            <a:r>
              <a:rPr lang="en-GB" sz="2000" dirty="0" err="1">
                <a:latin typeface="+mn-lt"/>
              </a:rPr>
              <a:t>cgmakesprite</a:t>
            </a:r>
            <a:r>
              <a:rPr lang="en-GB" sz="1600" dirty="0">
                <a:latin typeface="+mn-lt"/>
              </a:rPr>
              <a:t>(</a:t>
            </a:r>
            <a:r>
              <a:rPr lang="en-GB" sz="1600" dirty="0" err="1">
                <a:latin typeface="+mn-lt"/>
              </a:rPr>
              <a:t>spriteno</a:t>
            </a:r>
            <a:r>
              <a:rPr lang="en-GB" sz="1600" dirty="0">
                <a:latin typeface="+mn-lt"/>
              </a:rPr>
              <a:t>, w, h, </a:t>
            </a:r>
            <a:r>
              <a:rPr lang="en-GB" sz="1600" dirty="0" err="1">
                <a:latin typeface="+mn-lt"/>
              </a:rPr>
              <a:t>spritecol</a:t>
            </a:r>
            <a:r>
              <a:rPr lang="en-GB" sz="1600" dirty="0">
                <a:latin typeface="+mn-lt"/>
              </a:rPr>
              <a:t>);</a:t>
            </a:r>
          </a:p>
          <a:p>
            <a:pPr>
              <a:defRPr/>
            </a:pPr>
            <a:endParaRPr lang="en-GB" sz="600" dirty="0">
              <a:latin typeface="+mn-lt"/>
            </a:endParaRPr>
          </a:p>
          <a:p>
            <a:pPr>
              <a:defRPr/>
            </a:pPr>
            <a:r>
              <a:rPr lang="en-GB" sz="2000" dirty="0" err="1">
                <a:latin typeface="+mn-lt"/>
              </a:rPr>
              <a:t>cgsetsprite</a:t>
            </a:r>
            <a:r>
              <a:rPr lang="en-GB" sz="1600" dirty="0">
                <a:latin typeface="+mn-lt"/>
              </a:rPr>
              <a:t>(</a:t>
            </a:r>
            <a:r>
              <a:rPr lang="en-GB" sz="1600" dirty="0" err="1">
                <a:latin typeface="+mn-lt"/>
              </a:rPr>
              <a:t>spriteno</a:t>
            </a:r>
            <a:r>
              <a:rPr lang="en-GB" sz="1600" dirty="0">
                <a:latin typeface="+mn-lt"/>
              </a:rPr>
              <a:t>);</a:t>
            </a:r>
          </a:p>
          <a:p>
            <a:pPr>
              <a:defRPr/>
            </a:pPr>
            <a:endParaRPr lang="en-GB" sz="600" dirty="0">
              <a:latin typeface="+mn-lt"/>
            </a:endParaRPr>
          </a:p>
          <a:p>
            <a:pPr>
              <a:defRPr/>
            </a:pPr>
            <a:r>
              <a:rPr lang="en-GB" sz="2000" dirty="0" err="1">
                <a:latin typeface="+mn-lt"/>
              </a:rPr>
              <a:t>cgpencol</a:t>
            </a:r>
            <a:r>
              <a:rPr lang="en-GB" sz="1600" dirty="0">
                <a:latin typeface="+mn-lt"/>
              </a:rPr>
              <a:t>(0,0,1); </a:t>
            </a:r>
            <a:r>
              <a:rPr lang="en-GB" sz="2000" dirty="0" err="1">
                <a:latin typeface="+mn-lt"/>
              </a:rPr>
              <a:t>cgtext</a:t>
            </a:r>
            <a:r>
              <a:rPr lang="en-GB" sz="1600" dirty="0">
                <a:latin typeface="+mn-lt"/>
              </a:rPr>
              <a:t>(‘Hello!’,0,0);</a:t>
            </a:r>
            <a:endParaRPr lang="en-GB" sz="1600" kern="0" dirty="0">
              <a:latin typeface="+mn-lt"/>
              <a:cs typeface="+mn-cs"/>
            </a:endParaRPr>
          </a:p>
        </p:txBody>
      </p:sp>
      <p:sp>
        <p:nvSpPr>
          <p:cNvPr id="13316" name="Title 1"/>
          <p:cNvSpPr>
            <a:spLocks noGrp="1"/>
          </p:cNvSpPr>
          <p:nvPr>
            <p:ph type="title"/>
          </p:nvPr>
        </p:nvSpPr>
        <p:spPr>
          <a:xfrm>
            <a:off x="236301" y="75793"/>
            <a:ext cx="8229600" cy="768350"/>
          </a:xfrm>
        </p:spPr>
        <p:txBody>
          <a:bodyPr/>
          <a:lstStyle/>
          <a:p>
            <a:pPr eaLnBrk="1" hangingPunct="1"/>
            <a:r>
              <a:rPr lang="en-GB" altLang="en-US" dirty="0"/>
              <a:t>VISUAL:</a:t>
            </a:r>
            <a:r>
              <a:rPr lang="en-GB" altLang="en-US" sz="3600" dirty="0"/>
              <a:t> using sprites</a:t>
            </a:r>
          </a:p>
        </p:txBody>
      </p:sp>
      <p:sp>
        <p:nvSpPr>
          <p:cNvPr id="6" name="TextBox 5"/>
          <p:cNvSpPr txBox="1">
            <a:spLocks noChangeArrowheads="1"/>
          </p:cNvSpPr>
          <p:nvPr/>
        </p:nvSpPr>
        <p:spPr bwMode="auto">
          <a:xfrm>
            <a:off x="571500" y="4000500"/>
            <a:ext cx="3000375" cy="12001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GB" altLang="en-US" sz="1400" dirty="0">
              <a:solidFill>
                <a:srgbClr val="0000CC"/>
              </a:solidFill>
            </a:endParaRPr>
          </a:p>
          <a:p>
            <a:pPr algn="ctr" eaLnBrk="1" hangingPunct="1"/>
            <a:r>
              <a:rPr lang="en-GB" altLang="en-US" sz="4400" dirty="0">
                <a:solidFill>
                  <a:srgbClr val="0000CC"/>
                </a:solidFill>
              </a:rPr>
              <a:t>Hello!</a:t>
            </a:r>
          </a:p>
          <a:p>
            <a:pPr algn="ctr" eaLnBrk="1" hangingPunct="1"/>
            <a:endParaRPr lang="en-GB" altLang="en-US" sz="1400" dirty="0">
              <a:solidFill>
                <a:srgbClr val="0000CC"/>
              </a:solidFill>
            </a:endParaRPr>
          </a:p>
        </p:txBody>
      </p:sp>
      <p:grpSp>
        <p:nvGrpSpPr>
          <p:cNvPr id="2" name="Group 8"/>
          <p:cNvGrpSpPr>
            <a:grpSpLocks/>
          </p:cNvGrpSpPr>
          <p:nvPr/>
        </p:nvGrpSpPr>
        <p:grpSpPr bwMode="auto">
          <a:xfrm>
            <a:off x="6357938" y="4000500"/>
            <a:ext cx="2286000" cy="1285875"/>
            <a:chOff x="4714876" y="4000504"/>
            <a:chExt cx="2286016" cy="1285884"/>
          </a:xfrm>
        </p:grpSpPr>
        <p:sp>
          <p:nvSpPr>
            <p:cNvPr id="7" name="Rectangle 6"/>
            <p:cNvSpPr/>
            <p:nvPr/>
          </p:nvSpPr>
          <p:spPr>
            <a:xfrm>
              <a:off x="4714876" y="4000504"/>
              <a:ext cx="2286016" cy="1285884"/>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GB"/>
            </a:p>
          </p:txBody>
        </p:sp>
        <p:sp>
          <p:nvSpPr>
            <p:cNvPr id="13320" name="TextBox 7"/>
            <p:cNvSpPr txBox="1">
              <a:spLocks noChangeArrowheads="1"/>
            </p:cNvSpPr>
            <p:nvPr/>
          </p:nvSpPr>
          <p:spPr bwMode="auto">
            <a:xfrm>
              <a:off x="5500694" y="4509323"/>
              <a:ext cx="642942" cy="276999"/>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tLang="en-US" sz="1000" dirty="0">
                  <a:solidFill>
                    <a:srgbClr val="0000CC"/>
                  </a:solidFill>
                </a:rPr>
                <a:t>Hello!</a:t>
              </a:r>
            </a:p>
            <a:p>
              <a:pPr algn="ctr" eaLnBrk="1" hangingPunct="1"/>
              <a:endParaRPr lang="en-GB" altLang="en-US" sz="200" dirty="0">
                <a:solidFill>
                  <a:srgbClr val="0000CC"/>
                </a:solidFill>
              </a:endParaRPr>
            </a:p>
          </p:txBody>
        </p:sp>
      </p:grpSp>
    </p:spTree>
    <p:extLst>
      <p:ext uri="{BB962C8B-B14F-4D97-AF65-F5344CB8AC3E}">
        <p14:creationId xmlns:p14="http://schemas.microsoft.com/office/powerpoint/2010/main" val="3479651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71450" y="161131"/>
            <a:ext cx="8229600" cy="768350"/>
          </a:xfrm>
        </p:spPr>
        <p:txBody>
          <a:bodyPr/>
          <a:lstStyle/>
          <a:p>
            <a:pPr eaLnBrk="1" hangingPunct="1"/>
            <a:r>
              <a:rPr lang="en-GB" altLang="en-US" dirty="0"/>
              <a:t>VISUAL:</a:t>
            </a:r>
            <a:r>
              <a:rPr lang="en-GB" altLang="en-US" sz="3600" dirty="0"/>
              <a:t> presenting stimuli</a:t>
            </a:r>
          </a:p>
        </p:txBody>
      </p:sp>
      <p:sp>
        <p:nvSpPr>
          <p:cNvPr id="5124" name="Content Placeholder 16"/>
          <p:cNvSpPr>
            <a:spLocks noGrp="1"/>
          </p:cNvSpPr>
          <p:nvPr>
            <p:ph sz="half" idx="2"/>
          </p:nvPr>
        </p:nvSpPr>
        <p:spPr>
          <a:xfrm>
            <a:off x="4643438" y="2286000"/>
            <a:ext cx="4038600" cy="4383360"/>
          </a:xfrm>
        </p:spPr>
        <p:txBody>
          <a:bodyPr>
            <a:normAutofit fontScale="85000" lnSpcReduction="20000"/>
          </a:bodyPr>
          <a:lstStyle/>
          <a:p>
            <a:pPr marL="0">
              <a:buFontTx/>
              <a:buNone/>
              <a:defRPr/>
            </a:pPr>
            <a:r>
              <a:rPr lang="en-GB" sz="2000" dirty="0"/>
              <a:t>A bit like the ‘</a:t>
            </a:r>
            <a:r>
              <a:rPr lang="en-GB" sz="2000" b="1" dirty="0" err="1"/>
              <a:t>drawpict</a:t>
            </a:r>
            <a:r>
              <a:rPr lang="en-GB" sz="2000" b="1" dirty="0"/>
              <a:t>’</a:t>
            </a:r>
            <a:r>
              <a:rPr lang="en-GB" sz="2000" dirty="0"/>
              <a:t> command you learned about last week</a:t>
            </a:r>
          </a:p>
          <a:p>
            <a:pPr marL="0">
              <a:buFontTx/>
              <a:buNone/>
              <a:defRPr/>
            </a:pPr>
            <a:endParaRPr lang="en-GB" sz="2000" dirty="0"/>
          </a:p>
          <a:p>
            <a:pPr marL="0">
              <a:buFontTx/>
              <a:buNone/>
              <a:defRPr/>
            </a:pPr>
            <a:r>
              <a:rPr lang="en-GB" sz="2000" b="1" u="sng" dirty="0"/>
              <a:t>Refreshes screen with sprite #0</a:t>
            </a:r>
          </a:p>
          <a:p>
            <a:pPr marL="0">
              <a:buFontTx/>
              <a:buNone/>
              <a:defRPr/>
            </a:pPr>
            <a:r>
              <a:rPr lang="en-GB" sz="2000" dirty="0"/>
              <a:t>So whatever is in sprite #0 will be displayed on the </a:t>
            </a:r>
            <a:r>
              <a:rPr lang="en-GB" sz="2000" dirty="0" err="1"/>
              <a:t>cgflip</a:t>
            </a:r>
            <a:r>
              <a:rPr lang="en-GB" sz="2000" dirty="0"/>
              <a:t> command.</a:t>
            </a:r>
          </a:p>
          <a:p>
            <a:pPr marL="0">
              <a:buFontTx/>
              <a:buNone/>
              <a:defRPr/>
            </a:pPr>
            <a:endParaRPr lang="en-GB" sz="2000" dirty="0"/>
          </a:p>
          <a:p>
            <a:pPr marL="0">
              <a:buFontTx/>
              <a:buNone/>
              <a:defRPr/>
            </a:pPr>
            <a:endParaRPr lang="en-GB" sz="1200" dirty="0"/>
          </a:p>
          <a:p>
            <a:pPr marL="0">
              <a:buFontTx/>
              <a:buNone/>
              <a:defRPr/>
            </a:pPr>
            <a:r>
              <a:rPr lang="en-GB" sz="1600" u="sng" dirty="0"/>
              <a:t>INPUT OPTIONS</a:t>
            </a:r>
          </a:p>
          <a:p>
            <a:pPr marL="0">
              <a:buFontTx/>
              <a:buNone/>
              <a:defRPr/>
            </a:pPr>
            <a:r>
              <a:rPr lang="en-GB" sz="2000" dirty="0"/>
              <a:t>Set </a:t>
            </a:r>
            <a:r>
              <a:rPr lang="en-GB" sz="2000" dirty="0" err="1"/>
              <a:t>backcolour</a:t>
            </a:r>
            <a:r>
              <a:rPr lang="en-GB" sz="2000" dirty="0"/>
              <a:t> of new sprite #0</a:t>
            </a:r>
          </a:p>
          <a:p>
            <a:pPr marL="0">
              <a:buFontTx/>
              <a:buNone/>
              <a:defRPr/>
            </a:pPr>
            <a:endParaRPr lang="en-GB" sz="1200" dirty="0"/>
          </a:p>
          <a:p>
            <a:pPr marL="0">
              <a:buFontTx/>
              <a:buNone/>
              <a:defRPr/>
            </a:pPr>
            <a:r>
              <a:rPr lang="en-GB" sz="1600" u="sng" dirty="0"/>
              <a:t>OUTPUTS</a:t>
            </a:r>
          </a:p>
          <a:p>
            <a:pPr marL="0">
              <a:buFontTx/>
              <a:buNone/>
              <a:defRPr/>
            </a:pPr>
            <a:r>
              <a:rPr lang="en-GB" sz="2000" dirty="0"/>
              <a:t>Reports time screen refreshed</a:t>
            </a:r>
          </a:p>
          <a:p>
            <a:pPr marL="0">
              <a:buFontTx/>
              <a:buNone/>
              <a:defRPr/>
            </a:pPr>
            <a:r>
              <a:rPr lang="en-GB" sz="2000" dirty="0"/>
              <a:t>from start of cogent (seconds!) so you can control the timing of the different parts of your trial.</a:t>
            </a:r>
          </a:p>
          <a:p>
            <a:pPr>
              <a:buFontTx/>
              <a:buNone/>
              <a:defRPr/>
            </a:pPr>
            <a:endParaRPr lang="en-GB" sz="1200" dirty="0"/>
          </a:p>
          <a:p>
            <a:pPr marL="0">
              <a:buFontTx/>
              <a:buNone/>
              <a:defRPr/>
            </a:pPr>
            <a:r>
              <a:rPr lang="en-GB" sz="2000" u="sng" dirty="0"/>
              <a:t>REMEMBER: </a:t>
            </a:r>
            <a:r>
              <a:rPr lang="en-GB" sz="2000" dirty="0"/>
              <a:t> You only view what was drawn in sprite 0 after </a:t>
            </a:r>
            <a:r>
              <a:rPr lang="en-GB" sz="2000" dirty="0" err="1"/>
              <a:t>cgflip</a:t>
            </a:r>
            <a:endParaRPr lang="en-GB" sz="2000" u="sng" dirty="0"/>
          </a:p>
        </p:txBody>
      </p:sp>
      <p:grpSp>
        <p:nvGrpSpPr>
          <p:cNvPr id="22532" name="Group 18"/>
          <p:cNvGrpSpPr>
            <a:grpSpLocks/>
          </p:cNvGrpSpPr>
          <p:nvPr/>
        </p:nvGrpSpPr>
        <p:grpSpPr bwMode="auto">
          <a:xfrm>
            <a:off x="500063" y="2286000"/>
            <a:ext cx="4000500" cy="3857625"/>
            <a:chOff x="500063" y="2286000"/>
            <a:chExt cx="4000500" cy="3857625"/>
          </a:xfrm>
        </p:grpSpPr>
        <p:grpSp>
          <p:nvGrpSpPr>
            <p:cNvPr id="22534" name="Group 18"/>
            <p:cNvGrpSpPr>
              <a:grpSpLocks/>
            </p:cNvGrpSpPr>
            <p:nvPr/>
          </p:nvGrpSpPr>
          <p:grpSpPr bwMode="auto">
            <a:xfrm>
              <a:off x="500063" y="2286000"/>
              <a:ext cx="4000500" cy="3857625"/>
              <a:chOff x="500034" y="1285859"/>
              <a:chExt cx="4000527" cy="4857782"/>
            </a:xfrm>
          </p:grpSpPr>
          <p:grpSp>
            <p:nvGrpSpPr>
              <p:cNvPr id="22536" name="Group 9"/>
              <p:cNvGrpSpPr>
                <a:grpSpLocks/>
              </p:cNvGrpSpPr>
              <p:nvPr/>
            </p:nvGrpSpPr>
            <p:grpSpPr bwMode="auto">
              <a:xfrm>
                <a:off x="500034" y="1285859"/>
                <a:ext cx="4000527" cy="4857782"/>
                <a:chOff x="2786050" y="2214554"/>
                <a:chExt cx="4000528" cy="4500594"/>
              </a:xfrm>
            </p:grpSpPr>
            <p:sp>
              <p:nvSpPr>
                <p:cNvPr id="10" name="Rectangle 9"/>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p>
              </p:txBody>
            </p:sp>
            <p:sp>
              <p:nvSpPr>
                <p:cNvPr id="11" name="TextBox 10"/>
                <p:cNvSpPr txBox="1"/>
                <p:nvPr/>
              </p:nvSpPr>
              <p:spPr>
                <a:xfrm>
                  <a:off x="2928926" y="2297899"/>
                  <a:ext cx="3643337" cy="394496"/>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1600" dirty="0"/>
                    <a:t>Initialising expt. variables</a:t>
                  </a:r>
                </a:p>
              </p:txBody>
            </p:sp>
            <p:sp>
              <p:nvSpPr>
                <p:cNvPr id="12" name="TextBox 11"/>
                <p:cNvSpPr txBox="1"/>
                <p:nvPr/>
              </p:nvSpPr>
              <p:spPr>
                <a:xfrm>
                  <a:off x="2928926" y="3236911"/>
                  <a:ext cx="3643337" cy="3944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1600" dirty="0" err="1"/>
                    <a:t>start_cogent</a:t>
                  </a:r>
                  <a:endParaRPr lang="en-GB" sz="1600" dirty="0"/>
                </a:p>
              </p:txBody>
            </p:sp>
            <p:sp>
              <p:nvSpPr>
                <p:cNvPr id="13" name="TextBox 12"/>
                <p:cNvSpPr txBox="1"/>
                <p:nvPr/>
              </p:nvSpPr>
              <p:spPr>
                <a:xfrm>
                  <a:off x="2928926" y="3714752"/>
                  <a:ext cx="3643337" cy="2478105"/>
                </a:xfrm>
                <a:prstGeom prst="rect">
                  <a:avLst/>
                </a:prstGeom>
                <a:solidFill>
                  <a:schemeClr val="bg1"/>
                </a:solidFill>
                <a:ln>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000" dirty="0">
                      <a:solidFill>
                        <a:srgbClr val="000000"/>
                      </a:solidFill>
                    </a:rPr>
                    <a:t>Run experiment</a:t>
                  </a:r>
                  <a:endParaRPr lang="en-GB" sz="1600" dirty="0">
                    <a:solidFill>
                      <a:srgbClr val="000000"/>
                    </a:solidFill>
                  </a:endParaRPr>
                </a:p>
                <a:p>
                  <a:pPr lvl="1">
                    <a:buFontTx/>
                    <a:buChar char="-"/>
                    <a:defRPr/>
                  </a:pPr>
                  <a:r>
                    <a:rPr lang="en-GB" sz="1600" dirty="0">
                      <a:solidFill>
                        <a:srgbClr val="000000"/>
                      </a:solidFill>
                    </a:rPr>
                    <a:t> load premade stimulus files</a:t>
                  </a:r>
                </a:p>
                <a:p>
                  <a:pPr lvl="1">
                    <a:buFontTx/>
                    <a:buChar char="-"/>
                    <a:defRPr/>
                  </a:pPr>
                  <a:r>
                    <a:rPr lang="en-GB" sz="1600" dirty="0">
                      <a:solidFill>
                        <a:srgbClr val="000000"/>
                      </a:solidFill>
                    </a:rPr>
                    <a:t> create new stimuli</a:t>
                  </a:r>
                </a:p>
                <a:p>
                  <a:pPr lvl="1">
                    <a:buFontTx/>
                    <a:buChar char="-"/>
                    <a:defRPr/>
                  </a:pPr>
                  <a:r>
                    <a:rPr lang="en-GB" sz="1600" dirty="0">
                      <a:solidFill>
                        <a:srgbClr val="000000"/>
                      </a:solidFill>
                    </a:rPr>
                    <a:t> trial loop:</a:t>
                  </a:r>
                </a:p>
                <a:p>
                  <a:pPr>
                    <a:defRPr/>
                  </a:pPr>
                  <a:r>
                    <a:rPr lang="en-GB" sz="1600" dirty="0">
                      <a:solidFill>
                        <a:srgbClr val="000000"/>
                      </a:solidFill>
                    </a:rPr>
                    <a:t>	- present stimuli</a:t>
                  </a:r>
                </a:p>
                <a:p>
                  <a:pPr>
                    <a:defRPr/>
                  </a:pPr>
                  <a:r>
                    <a:rPr lang="en-GB" sz="1600" dirty="0">
                      <a:solidFill>
                        <a:srgbClr val="000000"/>
                      </a:solidFill>
                    </a:rPr>
                    <a:t>	- get user responses</a:t>
                  </a:r>
                </a:p>
                <a:p>
                  <a:pPr lvl="2">
                    <a:defRPr/>
                  </a:pPr>
                  <a:r>
                    <a:rPr lang="en-GB" sz="1600" dirty="0">
                      <a:solidFill>
                        <a:srgbClr val="000000"/>
                      </a:solidFill>
                    </a:rPr>
                    <a:t>- save data as you go</a:t>
                  </a:r>
                </a:p>
                <a:p>
                  <a:pPr lvl="1">
                    <a:buFontTx/>
                    <a:buChar char="-"/>
                    <a:defRPr/>
                  </a:pPr>
                  <a:r>
                    <a:rPr lang="en-GB" sz="1600" dirty="0">
                      <a:solidFill>
                        <a:srgbClr val="000000"/>
                      </a:solidFill>
                    </a:rPr>
                    <a:t> save final data &amp; close files</a:t>
                  </a:r>
                </a:p>
              </p:txBody>
            </p:sp>
            <p:sp>
              <p:nvSpPr>
                <p:cNvPr id="14" name="TextBox 13"/>
                <p:cNvSpPr txBox="1"/>
                <p:nvPr/>
              </p:nvSpPr>
              <p:spPr>
                <a:xfrm>
                  <a:off x="2928926" y="6237307"/>
                  <a:ext cx="3643337" cy="3944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1600" dirty="0" err="1"/>
                    <a:t>stop_cogent</a:t>
                  </a:r>
                  <a:endParaRPr lang="en-GB" sz="1600" dirty="0"/>
                </a:p>
              </p:txBody>
            </p:sp>
          </p:grpSp>
          <p:sp>
            <p:nvSpPr>
              <p:cNvPr id="9" name="TextBox 8"/>
              <p:cNvSpPr txBox="1"/>
              <p:nvPr/>
            </p:nvSpPr>
            <p:spPr>
              <a:xfrm>
                <a:off x="642910" y="1915572"/>
                <a:ext cx="3643337" cy="425805"/>
              </a:xfrm>
              <a:prstGeom prst="rect">
                <a:avLst/>
              </a:prstGeom>
              <a:solidFill>
                <a:schemeClr val="tx2">
                  <a:lumMod val="75000"/>
                  <a:lumOff val="25000"/>
                </a:schemeClr>
              </a:solidFill>
              <a:ln>
                <a:solidFill>
                  <a:srgbClr val="89A4A7"/>
                </a:solidFill>
              </a:ln>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1600" dirty="0">
                    <a:solidFill>
                      <a:srgbClr val="FFFFFF"/>
                    </a:solidFill>
                  </a:rPr>
                  <a:t>Configuration of devices</a:t>
                </a:r>
              </a:p>
            </p:txBody>
          </p:sp>
        </p:grpSp>
        <p:sp>
          <p:nvSpPr>
            <p:cNvPr id="16" name="Rounded Rectangle 15"/>
            <p:cNvSpPr/>
            <p:nvPr/>
          </p:nvSpPr>
          <p:spPr>
            <a:xfrm>
              <a:off x="1071563" y="4678363"/>
              <a:ext cx="2928937" cy="250825"/>
            </a:xfrm>
            <a:prstGeom prst="roundRect">
              <a:avLst/>
            </a:prstGeom>
            <a:solidFill>
              <a:srgbClr val="89A4A7">
                <a:alpha val="10196"/>
              </a:srgbClr>
            </a:solidFill>
            <a:ln>
              <a:solidFill>
                <a:srgbClr val="0000FF"/>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
        <p:nvSpPr>
          <p:cNvPr id="20" name="Content Placeholder 15"/>
          <p:cNvSpPr txBox="1">
            <a:spLocks/>
          </p:cNvSpPr>
          <p:nvPr/>
        </p:nvSpPr>
        <p:spPr bwMode="auto">
          <a:xfrm>
            <a:off x="461963" y="1482725"/>
            <a:ext cx="8218487" cy="642938"/>
          </a:xfrm>
          <a:prstGeom prst="rect">
            <a:avLst/>
          </a:prstGeom>
          <a:solidFill>
            <a:schemeClr val="bg1"/>
          </a:solidFill>
          <a:ln w="9525">
            <a:solidFill>
              <a:srgbClr val="0000FF"/>
            </a:solidFill>
            <a:miter lim="800000"/>
            <a:headEnd/>
            <a:tailEnd/>
          </a:ln>
        </p:spPr>
        <p:txBody>
          <a:bodyPr/>
          <a:lstStyle/>
          <a:p>
            <a:pPr marL="342900" indent="-342900" algn="ctr">
              <a:spcBef>
                <a:spcPct val="20000"/>
              </a:spcBef>
              <a:defRPr/>
            </a:pPr>
            <a:endParaRPr lang="en-GB" sz="200" b="1" dirty="0"/>
          </a:p>
          <a:p>
            <a:pPr marL="342900" indent="-342900" algn="ctr">
              <a:spcBef>
                <a:spcPct val="20000"/>
              </a:spcBef>
              <a:defRPr/>
            </a:pPr>
            <a:r>
              <a:rPr lang="en-GB" sz="2400" dirty="0"/>
              <a:t>[</a:t>
            </a:r>
            <a:r>
              <a:rPr lang="en-GB" sz="2400" dirty="0" err="1"/>
              <a:t>tflip</a:t>
            </a:r>
            <a:r>
              <a:rPr lang="en-GB" sz="2400" dirty="0"/>
              <a:t>] = </a:t>
            </a:r>
            <a:r>
              <a:rPr lang="en-GB" sz="2400" b="1" dirty="0" err="1"/>
              <a:t>cgflip</a:t>
            </a:r>
            <a:r>
              <a:rPr lang="en-GB" sz="2400" dirty="0"/>
              <a:t>(</a:t>
            </a:r>
            <a:r>
              <a:rPr lang="en-GB" sz="2400" dirty="0" err="1"/>
              <a:t>backcol</a:t>
            </a:r>
            <a:r>
              <a:rPr lang="en-GB" sz="2400" dirty="0"/>
              <a:t>)</a:t>
            </a:r>
            <a:endParaRPr lang="en-US" sz="2400" kern="0" dirty="0"/>
          </a:p>
        </p:txBody>
      </p:sp>
    </p:spTree>
    <p:extLst>
      <p:ext uri="{BB962C8B-B14F-4D97-AF65-F5344CB8AC3E}">
        <p14:creationId xmlns:p14="http://schemas.microsoft.com/office/powerpoint/2010/main" val="390273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6"/>
          <p:cNvSpPr txBox="1">
            <a:spLocks/>
          </p:cNvSpPr>
          <p:nvPr/>
        </p:nvSpPr>
        <p:spPr bwMode="auto">
          <a:xfrm>
            <a:off x="675390" y="1319560"/>
            <a:ext cx="7776864" cy="4886325"/>
          </a:xfrm>
          <a:prstGeom prst="rect">
            <a:avLst/>
          </a:prstGeom>
          <a:solidFill>
            <a:schemeClr val="bg1"/>
          </a:solidFill>
          <a:ln w="28575">
            <a:solidFill>
              <a:schemeClr val="accent1"/>
            </a:solidFill>
            <a:miter lim="800000"/>
            <a:headEnd/>
            <a:tailEnd/>
          </a:ln>
        </p:spPr>
        <p:txBody>
          <a:bodyPr/>
          <a:lstStyle/>
          <a:p>
            <a:pPr marL="342900" indent="-342900">
              <a:spcBef>
                <a:spcPct val="20000"/>
              </a:spcBef>
              <a:defRPr/>
            </a:pPr>
            <a:r>
              <a:rPr lang="en-GB" sz="2400" u="sng" kern="0" dirty="0"/>
              <a:t>Why use sprites?</a:t>
            </a:r>
          </a:p>
          <a:p>
            <a:pPr marL="1257300" lvl="1" indent="-342900">
              <a:spcBef>
                <a:spcPct val="20000"/>
              </a:spcBef>
              <a:defRPr/>
            </a:pPr>
            <a:r>
              <a:rPr lang="en-GB" kern="0" dirty="0"/>
              <a:t>- can create them at start (before trial loop)</a:t>
            </a:r>
          </a:p>
          <a:p>
            <a:pPr marL="1257300" lvl="1" indent="-342900">
              <a:spcBef>
                <a:spcPct val="20000"/>
              </a:spcBef>
              <a:defRPr/>
            </a:pPr>
            <a:r>
              <a:rPr lang="en-GB" kern="0" dirty="0"/>
              <a:t>- reduce presentation delays</a:t>
            </a:r>
          </a:p>
          <a:p>
            <a:pPr marL="1257300" lvl="1" indent="-342900">
              <a:spcBef>
                <a:spcPct val="20000"/>
              </a:spcBef>
              <a:defRPr/>
            </a:pPr>
            <a:r>
              <a:rPr lang="en-GB" kern="0" dirty="0"/>
              <a:t>- can draw them:</a:t>
            </a:r>
          </a:p>
          <a:p>
            <a:pPr marL="1257300" indent="-342900">
              <a:spcBef>
                <a:spcPct val="20000"/>
              </a:spcBef>
              <a:defRPr/>
            </a:pPr>
            <a:r>
              <a:rPr lang="en-GB" kern="0" dirty="0"/>
              <a:t>		- multiple times</a:t>
            </a:r>
          </a:p>
          <a:p>
            <a:pPr marL="1257300" indent="-342900">
              <a:spcBef>
                <a:spcPct val="20000"/>
              </a:spcBef>
              <a:defRPr/>
            </a:pPr>
            <a:r>
              <a:rPr lang="en-GB" kern="0" dirty="0"/>
              <a:t>		- into any other sprites	</a:t>
            </a:r>
          </a:p>
          <a:p>
            <a:pPr marL="1257300" indent="-342900">
              <a:spcBef>
                <a:spcPct val="20000"/>
              </a:spcBef>
              <a:defRPr/>
            </a:pPr>
            <a:r>
              <a:rPr lang="en-GB" kern="0" dirty="0"/>
              <a:t>		- at different locations</a:t>
            </a:r>
          </a:p>
          <a:p>
            <a:pPr marL="1257300" indent="-342900">
              <a:spcBef>
                <a:spcPct val="20000"/>
              </a:spcBef>
              <a:defRPr/>
            </a:pPr>
            <a:r>
              <a:rPr lang="en-GB" kern="0" dirty="0"/>
              <a:t>		- with different orientation/transparency</a:t>
            </a:r>
          </a:p>
          <a:p>
            <a:pPr marL="1257300" indent="-342900">
              <a:spcBef>
                <a:spcPct val="20000"/>
              </a:spcBef>
              <a:defRPr/>
            </a:pPr>
            <a:r>
              <a:rPr lang="en-GB" kern="0" dirty="0"/>
              <a:t>                 - </a:t>
            </a:r>
            <a:r>
              <a:rPr lang="en-GB" b="1" kern="0" dirty="0"/>
              <a:t>can manipulate their parameters in real-time</a:t>
            </a:r>
            <a:endParaRPr lang="en-GB" sz="1600" kern="0" dirty="0"/>
          </a:p>
          <a:p>
            <a:pPr marL="342900" indent="-342900">
              <a:spcBef>
                <a:spcPct val="20000"/>
              </a:spcBef>
              <a:defRPr/>
            </a:pPr>
            <a:endParaRPr lang="en-GB" sz="1600" kern="0" dirty="0"/>
          </a:p>
          <a:p>
            <a:pPr marL="342900" indent="-342900">
              <a:spcBef>
                <a:spcPct val="20000"/>
              </a:spcBef>
              <a:defRPr/>
            </a:pPr>
            <a:r>
              <a:rPr lang="en-GB" sz="1600" b="1" kern="0" dirty="0" err="1"/>
              <a:t>cgdrawsprite</a:t>
            </a:r>
            <a:r>
              <a:rPr lang="en-GB" sz="1600" b="1" kern="0" dirty="0"/>
              <a:t>(</a:t>
            </a:r>
            <a:r>
              <a:rPr lang="en-GB" sz="1600" b="1" dirty="0" err="1"/>
              <a:t>spriteno</a:t>
            </a:r>
            <a:r>
              <a:rPr lang="en-GB" sz="1600" b="1" dirty="0"/>
              <a:t>, x, y, w, h</a:t>
            </a:r>
            <a:r>
              <a:rPr lang="en-GB" sz="1600" dirty="0"/>
              <a:t>)                       </a:t>
            </a:r>
            <a:r>
              <a:rPr lang="en-GB" sz="1600" b="1" dirty="0" err="1"/>
              <a:t>cgrotatesprite</a:t>
            </a:r>
            <a:r>
              <a:rPr lang="en-GB" sz="1600" b="1" dirty="0"/>
              <a:t>(</a:t>
            </a:r>
            <a:r>
              <a:rPr lang="en-GB" sz="1600" b="1" dirty="0" err="1"/>
              <a:t>spriteno</a:t>
            </a:r>
            <a:r>
              <a:rPr lang="en-GB" sz="1600" b="1" dirty="0"/>
              <a:t>, x, y, w, h, </a:t>
            </a:r>
            <a:r>
              <a:rPr lang="en-GB" sz="1600" b="1" dirty="0" err="1"/>
              <a:t>ang</a:t>
            </a:r>
            <a:r>
              <a:rPr lang="en-GB" sz="1600" b="1" dirty="0"/>
              <a:t>, trans)</a:t>
            </a:r>
          </a:p>
          <a:p>
            <a:pPr marL="342900" indent="-342900">
              <a:spcBef>
                <a:spcPct val="20000"/>
              </a:spcBef>
              <a:defRPr/>
            </a:pPr>
            <a:r>
              <a:rPr lang="en-GB" sz="1600" kern="0" dirty="0"/>
              <a:t>	- w &amp; h scales the sprite                                          -  </a:t>
            </a:r>
            <a:r>
              <a:rPr lang="en-GB" sz="1600" kern="0" dirty="0" err="1"/>
              <a:t>ang.</a:t>
            </a:r>
            <a:r>
              <a:rPr lang="en-GB" sz="1600" kern="0" dirty="0"/>
              <a:t> is angle to rotate by (e.g. 45⁰)</a:t>
            </a:r>
          </a:p>
          <a:p>
            <a:pPr marL="342900" indent="-342900">
              <a:spcBef>
                <a:spcPct val="20000"/>
              </a:spcBef>
              <a:defRPr/>
            </a:pPr>
            <a:r>
              <a:rPr lang="en-GB" sz="1600" kern="0" dirty="0"/>
              <a:t>	- w &lt; 0 flips sprite horizontally                               - </a:t>
            </a:r>
            <a:r>
              <a:rPr lang="en-GB" sz="1600" kern="0" dirty="0" err="1"/>
              <a:t>tras</a:t>
            </a:r>
            <a:r>
              <a:rPr lang="en-GB" sz="1600" kern="0" dirty="0"/>
              <a:t>. is transparency (value between</a:t>
            </a:r>
          </a:p>
          <a:p>
            <a:pPr marL="342900" indent="-342900">
              <a:spcBef>
                <a:spcPct val="20000"/>
              </a:spcBef>
              <a:defRPr/>
            </a:pPr>
            <a:r>
              <a:rPr lang="en-GB" sz="1600" kern="0" dirty="0"/>
              <a:t>	- h &lt; 0 flips sprite vertically                                          0 and 1)</a:t>
            </a:r>
          </a:p>
          <a:p>
            <a:pPr marL="342900" indent="-342900">
              <a:spcBef>
                <a:spcPct val="20000"/>
              </a:spcBef>
              <a:defRPr/>
            </a:pPr>
            <a:endParaRPr lang="en-GB" sz="2200" kern="0" dirty="0">
              <a:latin typeface="+mn-lt"/>
              <a:cs typeface="+mn-cs"/>
            </a:endParaRPr>
          </a:p>
          <a:p>
            <a:pPr marL="342900" indent="-342900">
              <a:spcBef>
                <a:spcPct val="20000"/>
              </a:spcBef>
              <a:defRPr/>
            </a:pPr>
            <a:endParaRPr lang="en-GB" sz="2200" kern="0" dirty="0">
              <a:latin typeface="+mn-lt"/>
              <a:cs typeface="+mn-cs"/>
            </a:endParaRPr>
          </a:p>
          <a:p>
            <a:pPr marL="457200" indent="-457200">
              <a:spcBef>
                <a:spcPct val="20000"/>
              </a:spcBef>
              <a:defRPr/>
            </a:pPr>
            <a:endParaRPr lang="en-GB" sz="2000" kern="0" dirty="0">
              <a:latin typeface="+mn-lt"/>
              <a:cs typeface="+mn-cs"/>
            </a:endParaRPr>
          </a:p>
          <a:p>
            <a:pPr indent="-342900">
              <a:spcBef>
                <a:spcPct val="20000"/>
              </a:spcBef>
              <a:defRPr/>
            </a:pPr>
            <a:endParaRPr lang="en-GB" sz="2000" kern="0" dirty="0">
              <a:latin typeface="+mn-lt"/>
              <a:cs typeface="+mn-cs"/>
            </a:endParaRPr>
          </a:p>
          <a:p>
            <a:pPr marL="342900" indent="-342900">
              <a:spcBef>
                <a:spcPct val="20000"/>
              </a:spcBef>
              <a:defRPr/>
            </a:pPr>
            <a:endParaRPr lang="en-GB" sz="2000" kern="0" dirty="0">
              <a:latin typeface="+mn-lt"/>
              <a:cs typeface="+mn-cs"/>
            </a:endParaRPr>
          </a:p>
        </p:txBody>
      </p:sp>
      <p:sp>
        <p:nvSpPr>
          <p:cNvPr id="14339" name="Title 1"/>
          <p:cNvSpPr>
            <a:spLocks noGrp="1"/>
          </p:cNvSpPr>
          <p:nvPr>
            <p:ph type="title"/>
          </p:nvPr>
        </p:nvSpPr>
        <p:spPr>
          <a:xfrm>
            <a:off x="222654" y="122830"/>
            <a:ext cx="8229600" cy="768350"/>
          </a:xfrm>
        </p:spPr>
        <p:txBody>
          <a:bodyPr/>
          <a:lstStyle/>
          <a:p>
            <a:pPr eaLnBrk="1" hangingPunct="1"/>
            <a:r>
              <a:rPr lang="en-GB" altLang="en-US" dirty="0"/>
              <a:t>VISUAL:</a:t>
            </a:r>
            <a:r>
              <a:rPr lang="en-GB" altLang="en-US" sz="3600" dirty="0"/>
              <a:t> using sprites</a:t>
            </a:r>
          </a:p>
        </p:txBody>
      </p:sp>
    </p:spTree>
    <p:extLst>
      <p:ext uri="{BB962C8B-B14F-4D97-AF65-F5344CB8AC3E}">
        <p14:creationId xmlns:p14="http://schemas.microsoft.com/office/powerpoint/2010/main" val="4166832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571500" y="1792288"/>
            <a:ext cx="4760913" cy="708025"/>
          </a:xfrm>
          <a:prstGeom prst="rect">
            <a:avLst/>
          </a:prstGeom>
          <a:solidFill>
            <a:schemeClr val="accent5"/>
          </a:solidFill>
          <a:ln>
            <a:solidFill>
              <a:schemeClr val="tx1"/>
            </a:solidFill>
            <a:prstDash val="sysDot"/>
          </a:ln>
        </p:spPr>
        <p:txBody>
          <a:bodyPr>
            <a:spAutoFit/>
          </a:bodyPr>
          <a:lstStyle/>
          <a:p>
            <a:pPr>
              <a:defRPr/>
            </a:pPr>
            <a:r>
              <a:rPr lang="en-GB" sz="2000" dirty="0"/>
              <a:t>Set line width (pixels) and colour (RGB):</a:t>
            </a:r>
          </a:p>
          <a:p>
            <a:pPr>
              <a:defRPr/>
            </a:pPr>
            <a:r>
              <a:rPr lang="en-GB" sz="2000" dirty="0" err="1"/>
              <a:t>cgpenwid</a:t>
            </a:r>
            <a:r>
              <a:rPr lang="en-GB" sz="2000" dirty="0"/>
              <a:t>(</a:t>
            </a:r>
            <a:r>
              <a:rPr lang="en-GB" sz="2000" dirty="0" err="1"/>
              <a:t>px</a:t>
            </a:r>
            <a:r>
              <a:rPr lang="en-GB" sz="2000" dirty="0"/>
              <a:t>) ; </a:t>
            </a:r>
            <a:r>
              <a:rPr lang="en-GB" sz="2000" dirty="0" err="1"/>
              <a:t>cgpencol</a:t>
            </a:r>
            <a:r>
              <a:rPr lang="en-GB" sz="2000" dirty="0"/>
              <a:t>(</a:t>
            </a:r>
            <a:r>
              <a:rPr lang="en-GB" sz="2000" dirty="0" err="1"/>
              <a:t>col</a:t>
            </a:r>
            <a:r>
              <a:rPr lang="en-GB" sz="2000" dirty="0"/>
              <a:t>);</a:t>
            </a:r>
          </a:p>
        </p:txBody>
      </p:sp>
      <p:grpSp>
        <p:nvGrpSpPr>
          <p:cNvPr id="17411" name="Group 29"/>
          <p:cNvGrpSpPr>
            <a:grpSpLocks/>
          </p:cNvGrpSpPr>
          <p:nvPr/>
        </p:nvGrpSpPr>
        <p:grpSpPr bwMode="auto">
          <a:xfrm rot="-892498">
            <a:off x="120650" y="2697163"/>
            <a:ext cx="3143250" cy="779462"/>
            <a:chOff x="78301" y="2537991"/>
            <a:chExt cx="3141774" cy="777261"/>
          </a:xfrm>
        </p:grpSpPr>
        <p:sp>
          <p:nvSpPr>
            <p:cNvPr id="17434" name="TextBox 20"/>
            <p:cNvSpPr txBox="1">
              <a:spLocks noChangeArrowheads="1"/>
            </p:cNvSpPr>
            <p:nvPr/>
          </p:nvSpPr>
          <p:spPr bwMode="auto">
            <a:xfrm rot="1224887">
              <a:off x="365759" y="2853711"/>
              <a:ext cx="2854316" cy="46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dirty="0" err="1"/>
                <a:t>cgdraw</a:t>
              </a:r>
              <a:r>
                <a:rPr lang="en-GB" altLang="en-US" sz="2000" dirty="0"/>
                <a:t>(x1, y1, x2, y2)</a:t>
              </a:r>
            </a:p>
          </p:txBody>
        </p:sp>
        <p:cxnSp>
          <p:nvCxnSpPr>
            <p:cNvPr id="28" name="Straight Connector 27"/>
            <p:cNvCxnSpPr>
              <a:endCxn id="17434" idx="1"/>
            </p:cNvCxnSpPr>
            <p:nvPr/>
          </p:nvCxnSpPr>
          <p:spPr>
            <a:xfrm rot="892498" flipV="1">
              <a:off x="74023" y="2529766"/>
              <a:ext cx="361780" cy="1678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1" name="Oval 30"/>
          <p:cNvSpPr/>
          <p:nvPr/>
        </p:nvSpPr>
        <p:spPr>
          <a:xfrm>
            <a:off x="8501063" y="3836988"/>
            <a:ext cx="500062" cy="3571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5" name="Oval 34"/>
          <p:cNvSpPr/>
          <p:nvPr/>
        </p:nvSpPr>
        <p:spPr>
          <a:xfrm>
            <a:off x="8536434" y="4765675"/>
            <a:ext cx="500062" cy="3571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nvGrpSpPr>
          <p:cNvPr id="17414" name="Group 65"/>
          <p:cNvGrpSpPr>
            <a:grpSpLocks/>
          </p:cNvGrpSpPr>
          <p:nvPr/>
        </p:nvGrpSpPr>
        <p:grpSpPr bwMode="auto">
          <a:xfrm>
            <a:off x="3143250" y="2998788"/>
            <a:ext cx="2857500" cy="1643062"/>
            <a:chOff x="3214678" y="2214554"/>
            <a:chExt cx="2857520" cy="1643074"/>
          </a:xfrm>
        </p:grpSpPr>
        <p:sp>
          <p:nvSpPr>
            <p:cNvPr id="64" name="Cloud 63"/>
            <p:cNvSpPr/>
            <p:nvPr/>
          </p:nvSpPr>
          <p:spPr>
            <a:xfrm flipH="1">
              <a:off x="3214678" y="2214554"/>
              <a:ext cx="2857520" cy="1643074"/>
            </a:xfrm>
            <a:prstGeom prst="cloud">
              <a:avLst/>
            </a:prstGeom>
            <a:solidFill>
              <a:schemeClr val="bg1">
                <a:lumMod val="85000"/>
              </a:schemeClr>
            </a:solidFill>
            <a:ln w="3175">
              <a:solidFill>
                <a:schemeClr val="tx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432" name="TextBox 19"/>
            <p:cNvSpPr txBox="1">
              <a:spLocks noChangeArrowheads="1"/>
            </p:cNvSpPr>
            <p:nvPr/>
          </p:nvSpPr>
          <p:spPr bwMode="auto">
            <a:xfrm>
              <a:off x="3571868" y="2747916"/>
              <a:ext cx="233127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000" dirty="0" err="1"/>
                <a:t>cgfont</a:t>
              </a:r>
              <a:r>
                <a:rPr lang="en-GB" altLang="en-US" sz="2000" dirty="0"/>
                <a:t>(‘Arial’)</a:t>
              </a:r>
            </a:p>
            <a:p>
              <a:pPr eaLnBrk="1" hangingPunct="1"/>
              <a:r>
                <a:rPr lang="en-GB" altLang="en-US" sz="2000" dirty="0" err="1"/>
                <a:t>cgtext</a:t>
              </a:r>
              <a:r>
                <a:rPr lang="en-GB" altLang="en-US" sz="2000" dirty="0"/>
                <a:t>(‘Hello’,</a:t>
              </a:r>
              <a:r>
                <a:rPr lang="en-GB" altLang="en-US" sz="2000" dirty="0" err="1"/>
                <a:t>x,y,a</a:t>
              </a:r>
              <a:r>
                <a:rPr lang="en-GB" altLang="en-US" sz="2000" dirty="0"/>
                <a:t>)</a:t>
              </a:r>
            </a:p>
          </p:txBody>
        </p:sp>
        <p:sp>
          <p:nvSpPr>
            <p:cNvPr id="17433" name="TextBox 37"/>
            <p:cNvSpPr txBox="1">
              <a:spLocks noChangeArrowheads="1"/>
            </p:cNvSpPr>
            <p:nvPr/>
          </p:nvSpPr>
          <p:spPr bwMode="auto">
            <a:xfrm>
              <a:off x="4000497" y="2312794"/>
              <a:ext cx="1165712" cy="554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3000">
                  <a:solidFill>
                    <a:srgbClr val="FF0000"/>
                  </a:solidFill>
                </a:rPr>
                <a:t>Hello!</a:t>
              </a:r>
            </a:p>
          </p:txBody>
        </p:sp>
      </p:grpSp>
      <p:sp>
        <p:nvSpPr>
          <p:cNvPr id="17416" name="TextBox 38"/>
          <p:cNvSpPr txBox="1">
            <a:spLocks noChangeArrowheads="1"/>
          </p:cNvSpPr>
          <p:nvPr/>
        </p:nvSpPr>
        <p:spPr bwMode="auto">
          <a:xfrm>
            <a:off x="2000250" y="5176838"/>
            <a:ext cx="5000625" cy="1323975"/>
          </a:xfrm>
          <a:prstGeom prst="rect">
            <a:avLst/>
          </a:prstGeom>
          <a:solidFill>
            <a:schemeClr val="accent5"/>
          </a:solidFill>
          <a:ln w="28575">
            <a:solidFill>
              <a:schemeClr val="tx1"/>
            </a:solidFill>
            <a:miter lim="800000"/>
            <a:headEnd/>
            <a:tailEnd/>
          </a:ln>
        </p:spPr>
        <p:txBody>
          <a:bodyPr>
            <a:spAutoFit/>
          </a:bodyPr>
          <a:lstStyle/>
          <a:p>
            <a:pPr>
              <a:defRPr/>
            </a:pPr>
            <a:r>
              <a:rPr lang="en-GB" sz="1600" dirty="0" err="1"/>
              <a:t>col</a:t>
            </a:r>
            <a:r>
              <a:rPr lang="en-GB" sz="1600" dirty="0"/>
              <a:t> = colour as [RGB] or palette index(0-255)</a:t>
            </a:r>
          </a:p>
          <a:p>
            <a:pPr>
              <a:defRPr/>
            </a:pPr>
            <a:r>
              <a:rPr lang="en-GB" sz="1600" dirty="0"/>
              <a:t>x = object position x axis	a = angle	</a:t>
            </a:r>
          </a:p>
          <a:p>
            <a:pPr>
              <a:defRPr/>
            </a:pPr>
            <a:r>
              <a:rPr lang="en-GB" sz="1600" dirty="0"/>
              <a:t>y = object position y axis	‘f’ = filled ellipse</a:t>
            </a:r>
          </a:p>
          <a:p>
            <a:pPr>
              <a:defRPr/>
            </a:pPr>
            <a:r>
              <a:rPr lang="en-GB" sz="1600" dirty="0"/>
              <a:t>w = object width		‘a’ = arc (outline only)</a:t>
            </a:r>
          </a:p>
          <a:p>
            <a:pPr>
              <a:defRPr/>
            </a:pPr>
            <a:r>
              <a:rPr lang="en-GB" sz="1600" dirty="0"/>
              <a:t>h = object height		‘s’ =  filled segment arc</a:t>
            </a:r>
          </a:p>
        </p:txBody>
      </p:sp>
      <p:grpSp>
        <p:nvGrpSpPr>
          <p:cNvPr id="2" name="Group 47"/>
          <p:cNvGrpSpPr>
            <a:grpSpLocks/>
          </p:cNvGrpSpPr>
          <p:nvPr/>
        </p:nvGrpSpPr>
        <p:grpSpPr bwMode="auto">
          <a:xfrm>
            <a:off x="142875" y="3711575"/>
            <a:ext cx="2773363" cy="485775"/>
            <a:chOff x="285720" y="3013476"/>
            <a:chExt cx="2773806" cy="486962"/>
          </a:xfrm>
        </p:grpSpPr>
        <p:sp>
          <p:nvSpPr>
            <p:cNvPr id="40" name="Rectangle 39"/>
            <p:cNvSpPr/>
            <p:nvPr/>
          </p:nvSpPr>
          <p:spPr>
            <a:xfrm>
              <a:off x="285720" y="3213990"/>
              <a:ext cx="571591" cy="286448"/>
            </a:xfrm>
            <a:prstGeom prst="rect">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430" name="TextBox 24"/>
            <p:cNvSpPr txBox="1">
              <a:spLocks noChangeArrowheads="1"/>
            </p:cNvSpPr>
            <p:nvPr/>
          </p:nvSpPr>
          <p:spPr bwMode="auto">
            <a:xfrm rot="-220502">
              <a:off x="891731" y="3013476"/>
              <a:ext cx="2167795" cy="46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t>cgrect</a:t>
              </a:r>
              <a:r>
                <a:rPr lang="en-GB" altLang="en-US" sz="2000"/>
                <a:t>(x, y, w, h)</a:t>
              </a:r>
            </a:p>
          </p:txBody>
        </p:sp>
      </p:grpSp>
      <p:sp>
        <p:nvSpPr>
          <p:cNvPr id="17417" name="TextBox 21"/>
          <p:cNvSpPr txBox="1">
            <a:spLocks noChangeArrowheads="1"/>
          </p:cNvSpPr>
          <p:nvPr/>
        </p:nvSpPr>
        <p:spPr bwMode="auto">
          <a:xfrm>
            <a:off x="6157913" y="3786188"/>
            <a:ext cx="2319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t>cgellipse</a:t>
            </a:r>
            <a:r>
              <a:rPr lang="en-GB" altLang="en-US" sz="2000"/>
              <a:t>(x,y,w,h)</a:t>
            </a:r>
          </a:p>
        </p:txBody>
      </p:sp>
      <p:grpSp>
        <p:nvGrpSpPr>
          <p:cNvPr id="17418" name="Group 49"/>
          <p:cNvGrpSpPr>
            <a:grpSpLocks/>
          </p:cNvGrpSpPr>
          <p:nvPr/>
        </p:nvGrpSpPr>
        <p:grpSpPr bwMode="auto">
          <a:xfrm rot="-1597978">
            <a:off x="5994400" y="1984375"/>
            <a:ext cx="3116263" cy="2146300"/>
            <a:chOff x="6009684" y="3910231"/>
            <a:chExt cx="3115150" cy="2145772"/>
          </a:xfrm>
        </p:grpSpPr>
        <p:sp>
          <p:nvSpPr>
            <p:cNvPr id="36" name="Arc 35"/>
            <p:cNvSpPr/>
            <p:nvPr/>
          </p:nvSpPr>
          <p:spPr>
            <a:xfrm rot="4269217">
              <a:off x="7702144" y="4790831"/>
              <a:ext cx="1428399" cy="1101332"/>
            </a:xfrm>
            <a:prstGeom prst="arc">
              <a:avLst>
                <a:gd name="adj1" fmla="val 16200000"/>
                <a:gd name="adj2" fmla="val 18206573"/>
              </a:avLst>
            </a:prstGeom>
            <a:solidFill>
              <a:srgbClr val="FF0000"/>
            </a:solidFill>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nvGrpSpPr>
            <p:cNvPr id="17425" name="Group 46"/>
            <p:cNvGrpSpPr>
              <a:grpSpLocks/>
            </p:cNvGrpSpPr>
            <p:nvPr/>
          </p:nvGrpSpPr>
          <p:grpSpPr bwMode="auto">
            <a:xfrm>
              <a:off x="6009684" y="3910231"/>
              <a:ext cx="3115150" cy="1478966"/>
              <a:chOff x="5813180" y="2981537"/>
              <a:chExt cx="3115150" cy="1478966"/>
            </a:xfrm>
          </p:grpSpPr>
          <p:sp>
            <p:nvSpPr>
              <p:cNvPr id="17426" name="TextBox 22"/>
              <p:cNvSpPr txBox="1">
                <a:spLocks noChangeArrowheads="1"/>
              </p:cNvSpPr>
              <p:nvPr/>
            </p:nvSpPr>
            <p:spPr bwMode="auto">
              <a:xfrm rot="584174">
                <a:off x="5880228" y="3227999"/>
                <a:ext cx="2911436" cy="46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t>cgarc</a:t>
                </a:r>
                <a:r>
                  <a:rPr lang="en-GB" altLang="en-US" sz="2000"/>
                  <a:t>(x,y,w,h,a1,a2,‘a’)</a:t>
                </a:r>
              </a:p>
            </p:txBody>
          </p:sp>
          <p:sp>
            <p:nvSpPr>
              <p:cNvPr id="45" name="Arc 44"/>
              <p:cNvSpPr/>
              <p:nvPr/>
            </p:nvSpPr>
            <p:spPr>
              <a:xfrm rot="5015413">
                <a:off x="7655097" y="3137632"/>
                <a:ext cx="1429985" cy="1101332"/>
              </a:xfrm>
              <a:prstGeom prst="arc">
                <a:avLst>
                  <a:gd name="adj1" fmla="val 16206110"/>
                  <a:gd name="adj2" fmla="val 18206573"/>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7428" name="TextBox 23"/>
              <p:cNvSpPr txBox="1">
                <a:spLocks noChangeArrowheads="1"/>
              </p:cNvSpPr>
              <p:nvPr/>
            </p:nvSpPr>
            <p:spPr bwMode="auto">
              <a:xfrm rot="1105449">
                <a:off x="5813180" y="3998790"/>
                <a:ext cx="2897012" cy="46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t>cgarc</a:t>
                </a:r>
                <a:r>
                  <a:rPr lang="en-GB" altLang="en-US" sz="2000"/>
                  <a:t>(x,y,w,h,a1,a2,‘s’)</a:t>
                </a:r>
              </a:p>
            </p:txBody>
          </p:sp>
        </p:grpSp>
      </p:grpSp>
      <p:grpSp>
        <p:nvGrpSpPr>
          <p:cNvPr id="17419" name="Group 59"/>
          <p:cNvGrpSpPr>
            <a:grpSpLocks/>
          </p:cNvGrpSpPr>
          <p:nvPr/>
        </p:nvGrpSpPr>
        <p:grpSpPr bwMode="auto">
          <a:xfrm>
            <a:off x="285750" y="4352925"/>
            <a:ext cx="3305175" cy="574675"/>
            <a:chOff x="428596" y="4425662"/>
            <a:chExt cx="3304975" cy="574974"/>
          </a:xfrm>
        </p:grpSpPr>
        <p:sp>
          <p:nvSpPr>
            <p:cNvPr id="17422" name="TextBox 25"/>
            <p:cNvSpPr txBox="1">
              <a:spLocks noChangeArrowheads="1"/>
            </p:cNvSpPr>
            <p:nvPr/>
          </p:nvSpPr>
          <p:spPr bwMode="auto">
            <a:xfrm rot="-600000">
              <a:off x="681486" y="4425662"/>
              <a:ext cx="3052085" cy="46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dirty="0" err="1"/>
                <a:t>cgpolygon</a:t>
              </a:r>
              <a:r>
                <a:rPr lang="en-GB" altLang="en-US" sz="2000" dirty="0"/>
                <a:t>(</a:t>
              </a:r>
              <a:r>
                <a:rPr lang="en-GB" altLang="en-US" sz="2000" dirty="0" err="1"/>
                <a:t>xpt,ypt</a:t>
              </a:r>
              <a:r>
                <a:rPr lang="en-GB" altLang="en-US" sz="2000" dirty="0"/>
                <a:t>, x, y)</a:t>
              </a:r>
            </a:p>
          </p:txBody>
        </p:sp>
        <p:sp>
          <p:nvSpPr>
            <p:cNvPr id="59" name="5-Point Star 58"/>
            <p:cNvSpPr/>
            <p:nvPr/>
          </p:nvSpPr>
          <p:spPr>
            <a:xfrm>
              <a:off x="428596" y="4714737"/>
              <a:ext cx="357166" cy="285899"/>
            </a:xfrm>
            <a:prstGeom prst="star5">
              <a:avLst/>
            </a:prstGeom>
            <a:solidFill>
              <a:srgbClr val="FF000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
        <p:nvSpPr>
          <p:cNvPr id="17420" name="Title 1"/>
          <p:cNvSpPr>
            <a:spLocks noGrp="1"/>
          </p:cNvSpPr>
          <p:nvPr>
            <p:ph type="title"/>
          </p:nvPr>
        </p:nvSpPr>
        <p:spPr>
          <a:xfrm>
            <a:off x="142875" y="78827"/>
            <a:ext cx="8229600" cy="768350"/>
          </a:xfrm>
        </p:spPr>
        <p:txBody>
          <a:bodyPr/>
          <a:lstStyle/>
          <a:p>
            <a:pPr eaLnBrk="1" hangingPunct="1"/>
            <a:r>
              <a:rPr lang="en-GB" altLang="en-US" dirty="0"/>
              <a:t>1. VISUAL:</a:t>
            </a:r>
            <a:r>
              <a:rPr lang="en-GB" altLang="en-US" sz="3600" dirty="0"/>
              <a:t> creating stimuli with Cogent</a:t>
            </a:r>
          </a:p>
        </p:txBody>
      </p:sp>
      <p:sp>
        <p:nvSpPr>
          <p:cNvPr id="17421" name="TextBox 33"/>
          <p:cNvSpPr txBox="1">
            <a:spLocks noChangeArrowheads="1"/>
          </p:cNvSpPr>
          <p:nvPr/>
        </p:nvSpPr>
        <p:spPr bwMode="auto">
          <a:xfrm rot="544026">
            <a:off x="6007100" y="4457700"/>
            <a:ext cx="26495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sz="2400"/>
              <a:t>cgellipse</a:t>
            </a:r>
            <a:r>
              <a:rPr lang="en-GB" altLang="en-US" sz="2000"/>
              <a:t>(x,y,w,h, ‘f’)</a:t>
            </a:r>
          </a:p>
        </p:txBody>
      </p:sp>
    </p:spTree>
    <p:extLst>
      <p:ext uri="{BB962C8B-B14F-4D97-AF65-F5344CB8AC3E}">
        <p14:creationId xmlns:p14="http://schemas.microsoft.com/office/powerpoint/2010/main" val="322853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880" y="644416"/>
            <a:ext cx="8229600" cy="1143000"/>
          </a:xfrm>
        </p:spPr>
        <p:txBody>
          <a:bodyPr/>
          <a:lstStyle/>
          <a:p>
            <a:r>
              <a:rPr lang="en-GB" dirty="0"/>
              <a:t>example1.m</a:t>
            </a:r>
          </a:p>
        </p:txBody>
      </p:sp>
      <p:sp>
        <p:nvSpPr>
          <p:cNvPr id="3" name="TextBox 2"/>
          <p:cNvSpPr txBox="1"/>
          <p:nvPr/>
        </p:nvSpPr>
        <p:spPr>
          <a:xfrm>
            <a:off x="683568" y="1412776"/>
            <a:ext cx="7920880" cy="2031325"/>
          </a:xfrm>
          <a:prstGeom prst="rect">
            <a:avLst/>
          </a:prstGeom>
          <a:noFill/>
        </p:spPr>
        <p:txBody>
          <a:bodyPr wrap="square" rtlCol="0">
            <a:spAutoFit/>
          </a:bodyPr>
          <a:lstStyle/>
          <a:p>
            <a:r>
              <a:rPr lang="en-GB" b="1" dirty="0"/>
              <a:t>In this script we will:</a:t>
            </a:r>
          </a:p>
          <a:p>
            <a:pPr marL="342900" indent="-342900">
              <a:buAutoNum type="arabicParenR"/>
            </a:pPr>
            <a:r>
              <a:rPr lang="en-GB" dirty="0"/>
              <a:t>make a sprite (sprite #1)</a:t>
            </a:r>
          </a:p>
          <a:p>
            <a:pPr marL="342900" indent="-342900">
              <a:buAutoNum type="arabicParenR"/>
            </a:pPr>
            <a:r>
              <a:rPr lang="en-GB" dirty="0"/>
              <a:t>We will then draw some ellipses on to it to form the stimulus we want to present. </a:t>
            </a:r>
          </a:p>
          <a:p>
            <a:pPr marL="342900" indent="-342900">
              <a:buAutoNum type="arabicParenR"/>
            </a:pPr>
            <a:r>
              <a:rPr lang="en-GB" dirty="0"/>
              <a:t>Next we load sprite #1 on to sprite #0 (remember, sprite #0 is what is presented with the ‘</a:t>
            </a:r>
            <a:r>
              <a:rPr lang="en-GB" dirty="0" err="1"/>
              <a:t>cgflip</a:t>
            </a:r>
            <a:r>
              <a:rPr lang="en-GB" dirty="0"/>
              <a:t>’ command) </a:t>
            </a:r>
          </a:p>
          <a:p>
            <a:pPr marL="342900" indent="-342900">
              <a:buAutoNum type="arabicParenR"/>
            </a:pPr>
            <a:r>
              <a:rPr lang="en-GB" dirty="0"/>
              <a:t>then we present sprite #0 with ‘</a:t>
            </a:r>
            <a:r>
              <a:rPr lang="en-GB" dirty="0" err="1"/>
              <a:t>cgflip</a:t>
            </a:r>
            <a:r>
              <a:rPr lang="en-GB" dirty="0"/>
              <a:t>’.</a:t>
            </a:r>
          </a:p>
        </p:txBody>
      </p:sp>
      <p:sp>
        <p:nvSpPr>
          <p:cNvPr id="4" name="Rectangle 3"/>
          <p:cNvSpPr/>
          <p:nvPr/>
        </p:nvSpPr>
        <p:spPr>
          <a:xfrm>
            <a:off x="755576" y="3717032"/>
            <a:ext cx="2304256" cy="864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p:cNvGrpSpPr/>
          <p:nvPr/>
        </p:nvGrpSpPr>
        <p:grpSpPr>
          <a:xfrm>
            <a:off x="3923928" y="3723433"/>
            <a:ext cx="2304256" cy="864096"/>
            <a:chOff x="3419872" y="3717032"/>
            <a:chExt cx="2304256" cy="864096"/>
          </a:xfrm>
        </p:grpSpPr>
        <p:sp>
          <p:nvSpPr>
            <p:cNvPr id="5" name="Rectangle 4"/>
            <p:cNvSpPr/>
            <p:nvPr/>
          </p:nvSpPr>
          <p:spPr>
            <a:xfrm>
              <a:off x="3419872" y="3717032"/>
              <a:ext cx="2304256" cy="864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4067944" y="3933056"/>
              <a:ext cx="1152128" cy="432048"/>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4427984" y="39330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4572000" y="407707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TextBox 9"/>
          <p:cNvSpPr txBox="1"/>
          <p:nvPr/>
        </p:nvSpPr>
        <p:spPr>
          <a:xfrm>
            <a:off x="323528" y="3861048"/>
            <a:ext cx="720080" cy="523220"/>
          </a:xfrm>
          <a:prstGeom prst="rect">
            <a:avLst/>
          </a:prstGeom>
          <a:noFill/>
        </p:spPr>
        <p:txBody>
          <a:bodyPr wrap="square" rtlCol="0">
            <a:spAutoFit/>
          </a:bodyPr>
          <a:lstStyle/>
          <a:p>
            <a:r>
              <a:rPr lang="en-GB" sz="2800" b="1" dirty="0"/>
              <a:t>1.</a:t>
            </a:r>
          </a:p>
        </p:txBody>
      </p:sp>
      <p:sp>
        <p:nvSpPr>
          <p:cNvPr id="11" name="TextBox 10"/>
          <p:cNvSpPr txBox="1"/>
          <p:nvPr/>
        </p:nvSpPr>
        <p:spPr>
          <a:xfrm>
            <a:off x="3419872" y="3861048"/>
            <a:ext cx="720080" cy="523220"/>
          </a:xfrm>
          <a:prstGeom prst="rect">
            <a:avLst/>
          </a:prstGeom>
          <a:noFill/>
        </p:spPr>
        <p:txBody>
          <a:bodyPr wrap="square" rtlCol="0">
            <a:spAutoFit/>
          </a:bodyPr>
          <a:lstStyle/>
          <a:p>
            <a:r>
              <a:rPr lang="en-GB" sz="2800" b="1" dirty="0"/>
              <a:t>2.</a:t>
            </a:r>
          </a:p>
        </p:txBody>
      </p:sp>
      <p:sp>
        <p:nvSpPr>
          <p:cNvPr id="12" name="TextBox 11"/>
          <p:cNvSpPr txBox="1"/>
          <p:nvPr/>
        </p:nvSpPr>
        <p:spPr>
          <a:xfrm>
            <a:off x="6948264" y="3765824"/>
            <a:ext cx="1944216" cy="923330"/>
          </a:xfrm>
          <a:prstGeom prst="rect">
            <a:avLst/>
          </a:prstGeom>
          <a:noFill/>
        </p:spPr>
        <p:txBody>
          <a:bodyPr wrap="square" rtlCol="0">
            <a:spAutoFit/>
          </a:bodyPr>
          <a:lstStyle/>
          <a:p>
            <a:r>
              <a:rPr lang="en-GB" b="1" dirty="0"/>
              <a:t>‘</a:t>
            </a:r>
            <a:r>
              <a:rPr lang="en-GB" b="1" dirty="0" err="1"/>
              <a:t>cgsetsprite</a:t>
            </a:r>
            <a:r>
              <a:rPr lang="en-GB" b="1" dirty="0"/>
              <a:t>(0)’</a:t>
            </a:r>
          </a:p>
          <a:p>
            <a:r>
              <a:rPr lang="en-GB" b="1" dirty="0"/>
              <a:t>‘</a:t>
            </a:r>
            <a:r>
              <a:rPr lang="en-GB" b="1" dirty="0" err="1"/>
              <a:t>cgdrawsprite</a:t>
            </a:r>
            <a:r>
              <a:rPr lang="en-GB" b="1" dirty="0"/>
              <a:t>(1)’</a:t>
            </a:r>
          </a:p>
          <a:p>
            <a:r>
              <a:rPr lang="en-GB" b="1" dirty="0"/>
              <a:t>‘</a:t>
            </a:r>
            <a:r>
              <a:rPr lang="en-GB" b="1" dirty="0" err="1"/>
              <a:t>cgflip</a:t>
            </a:r>
            <a:r>
              <a:rPr lang="en-GB" b="1" dirty="0"/>
              <a:t>’</a:t>
            </a:r>
          </a:p>
        </p:txBody>
      </p:sp>
      <p:sp>
        <p:nvSpPr>
          <p:cNvPr id="13" name="TextBox 12"/>
          <p:cNvSpPr txBox="1"/>
          <p:nvPr/>
        </p:nvSpPr>
        <p:spPr>
          <a:xfrm>
            <a:off x="6588224" y="3893871"/>
            <a:ext cx="720080" cy="523220"/>
          </a:xfrm>
          <a:prstGeom prst="rect">
            <a:avLst/>
          </a:prstGeom>
          <a:noFill/>
        </p:spPr>
        <p:txBody>
          <a:bodyPr wrap="square" rtlCol="0">
            <a:spAutoFit/>
          </a:bodyPr>
          <a:lstStyle/>
          <a:p>
            <a:r>
              <a:rPr lang="en-GB" sz="2800" b="1" dirty="0"/>
              <a:t>3.</a:t>
            </a:r>
          </a:p>
        </p:txBody>
      </p:sp>
      <p:sp>
        <p:nvSpPr>
          <p:cNvPr id="14" name="TextBox 13"/>
          <p:cNvSpPr txBox="1"/>
          <p:nvPr/>
        </p:nvSpPr>
        <p:spPr>
          <a:xfrm>
            <a:off x="683568" y="4869160"/>
            <a:ext cx="7920880" cy="1477328"/>
          </a:xfrm>
          <a:prstGeom prst="rect">
            <a:avLst/>
          </a:prstGeom>
          <a:noFill/>
        </p:spPr>
        <p:txBody>
          <a:bodyPr wrap="square" rtlCol="0">
            <a:spAutoFit/>
          </a:bodyPr>
          <a:lstStyle/>
          <a:p>
            <a:r>
              <a:rPr lang="en-GB" b="1" dirty="0"/>
              <a:t>Then:</a:t>
            </a:r>
          </a:p>
          <a:p>
            <a:pPr marL="342900" indent="-342900">
              <a:buAutoNum type="arabicParenR" startAt="5"/>
            </a:pPr>
            <a:r>
              <a:rPr lang="en-GB" dirty="0"/>
              <a:t>make a new sprite (sprite #2)</a:t>
            </a:r>
          </a:p>
          <a:p>
            <a:pPr marL="342900" indent="-342900">
              <a:buAutoNum type="arabicParenR" startAt="5"/>
            </a:pPr>
            <a:r>
              <a:rPr lang="en-GB" dirty="0"/>
              <a:t>We draw sprite #1 in 4 different locations on sprite #2</a:t>
            </a:r>
          </a:p>
          <a:p>
            <a:pPr marL="342900" indent="-342900">
              <a:buAutoNum type="arabicParenR" startAt="5"/>
            </a:pPr>
            <a:r>
              <a:rPr lang="en-GB" dirty="0"/>
              <a:t>we load sprite #2 on to sprite #0</a:t>
            </a:r>
          </a:p>
          <a:p>
            <a:pPr marL="342900" indent="-342900">
              <a:buAutoNum type="arabicParenR" startAt="5"/>
            </a:pPr>
            <a:r>
              <a:rPr lang="en-GB" dirty="0"/>
              <a:t>then we present sprite #0 with ‘</a:t>
            </a:r>
            <a:r>
              <a:rPr lang="en-GB" dirty="0" err="1"/>
              <a:t>cgflip</a:t>
            </a:r>
            <a:r>
              <a:rPr lang="en-GB" dirty="0"/>
              <a:t>’.</a:t>
            </a:r>
          </a:p>
        </p:txBody>
      </p:sp>
      <p:grpSp>
        <p:nvGrpSpPr>
          <p:cNvPr id="15" name="Group 14"/>
          <p:cNvGrpSpPr/>
          <p:nvPr/>
        </p:nvGrpSpPr>
        <p:grpSpPr>
          <a:xfrm>
            <a:off x="6444208" y="5373216"/>
            <a:ext cx="1080120" cy="432048"/>
            <a:chOff x="3419872" y="3717032"/>
            <a:chExt cx="2304256" cy="864096"/>
          </a:xfrm>
        </p:grpSpPr>
        <p:sp>
          <p:nvSpPr>
            <p:cNvPr id="16" name="Rectangle 15"/>
            <p:cNvSpPr/>
            <p:nvPr/>
          </p:nvSpPr>
          <p:spPr>
            <a:xfrm>
              <a:off x="3419872" y="3717032"/>
              <a:ext cx="2304256" cy="864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4067944" y="3933056"/>
              <a:ext cx="1152128" cy="432048"/>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4427984" y="39330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4572000" y="407707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p:cNvGrpSpPr/>
          <p:nvPr/>
        </p:nvGrpSpPr>
        <p:grpSpPr>
          <a:xfrm>
            <a:off x="7524328" y="5373216"/>
            <a:ext cx="1080120" cy="432048"/>
            <a:chOff x="3419872" y="3717032"/>
            <a:chExt cx="2304256" cy="864096"/>
          </a:xfrm>
        </p:grpSpPr>
        <p:sp>
          <p:nvSpPr>
            <p:cNvPr id="21" name="Rectangle 20"/>
            <p:cNvSpPr/>
            <p:nvPr/>
          </p:nvSpPr>
          <p:spPr>
            <a:xfrm>
              <a:off x="3419872" y="3717032"/>
              <a:ext cx="2304256" cy="864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4067944" y="3933056"/>
              <a:ext cx="1152128" cy="432048"/>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4427984" y="39330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4572000" y="407707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p:cNvGrpSpPr/>
          <p:nvPr/>
        </p:nvGrpSpPr>
        <p:grpSpPr>
          <a:xfrm>
            <a:off x="6444208" y="5805264"/>
            <a:ext cx="1080120" cy="432048"/>
            <a:chOff x="3419872" y="3717032"/>
            <a:chExt cx="2304256" cy="864096"/>
          </a:xfrm>
        </p:grpSpPr>
        <p:sp>
          <p:nvSpPr>
            <p:cNvPr id="26" name="Rectangle 25"/>
            <p:cNvSpPr/>
            <p:nvPr/>
          </p:nvSpPr>
          <p:spPr>
            <a:xfrm>
              <a:off x="3419872" y="3717032"/>
              <a:ext cx="2304256" cy="864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4067944" y="3933056"/>
              <a:ext cx="1152128" cy="432048"/>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4427984" y="39330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4572000" y="407707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0" name="Group 29"/>
          <p:cNvGrpSpPr/>
          <p:nvPr/>
        </p:nvGrpSpPr>
        <p:grpSpPr>
          <a:xfrm>
            <a:off x="7524328" y="5805264"/>
            <a:ext cx="1080120" cy="432048"/>
            <a:chOff x="3419872" y="3717032"/>
            <a:chExt cx="2304256" cy="864096"/>
          </a:xfrm>
        </p:grpSpPr>
        <p:sp>
          <p:nvSpPr>
            <p:cNvPr id="31" name="Rectangle 30"/>
            <p:cNvSpPr/>
            <p:nvPr/>
          </p:nvSpPr>
          <p:spPr>
            <a:xfrm>
              <a:off x="3419872" y="3717032"/>
              <a:ext cx="2304256" cy="8640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4067944" y="3933056"/>
              <a:ext cx="1152128" cy="432048"/>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4427984" y="39330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a:off x="4572000" y="4077072"/>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6" name="Title 1"/>
          <p:cNvSpPr txBox="1">
            <a:spLocks/>
          </p:cNvSpPr>
          <p:nvPr/>
        </p:nvSpPr>
        <p:spPr>
          <a:xfrm>
            <a:off x="142875" y="78827"/>
            <a:ext cx="8229600" cy="7683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500" kern="1200">
                <a:solidFill>
                  <a:schemeClr val="tx1"/>
                </a:solidFill>
                <a:latin typeface="+mj-lt"/>
                <a:ea typeface="+mj-ea"/>
                <a:cs typeface="+mj-cs"/>
              </a:defRPr>
            </a:lvl1pPr>
          </a:lstStyle>
          <a:p>
            <a:r>
              <a:rPr lang="en-GB" altLang="en-US"/>
              <a:t>1. VISUAL:</a:t>
            </a:r>
            <a:r>
              <a:rPr lang="en-GB" altLang="en-US" sz="3600"/>
              <a:t> creating stimuli with Cogent</a:t>
            </a:r>
            <a:endParaRPr lang="en-GB" altLang="en-US" sz="3600" dirty="0"/>
          </a:p>
        </p:txBody>
      </p:sp>
    </p:spTree>
    <p:extLst>
      <p:ext uri="{BB962C8B-B14F-4D97-AF65-F5344CB8AC3E}">
        <p14:creationId xmlns:p14="http://schemas.microsoft.com/office/powerpoint/2010/main" val="258271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71450" y="73026"/>
            <a:ext cx="8229600" cy="768350"/>
          </a:xfrm>
        </p:spPr>
        <p:txBody>
          <a:bodyPr/>
          <a:lstStyle/>
          <a:p>
            <a:pPr eaLnBrk="1" hangingPunct="1"/>
            <a:r>
              <a:rPr lang="en-GB" altLang="en-US" dirty="0"/>
              <a:t>2. VISUAL: </a:t>
            </a:r>
            <a:r>
              <a:rPr lang="en-GB" altLang="en-US" sz="3600" dirty="0"/>
              <a:t>loading pre-made stim</a:t>
            </a:r>
          </a:p>
        </p:txBody>
      </p:sp>
      <p:sp>
        <p:nvSpPr>
          <p:cNvPr id="5124" name="Content Placeholder 16"/>
          <p:cNvSpPr>
            <a:spLocks noGrp="1"/>
          </p:cNvSpPr>
          <p:nvPr>
            <p:ph sz="half" idx="2"/>
          </p:nvPr>
        </p:nvSpPr>
        <p:spPr>
          <a:xfrm>
            <a:off x="4643438" y="2286000"/>
            <a:ext cx="4038600" cy="3857625"/>
          </a:xfrm>
        </p:spPr>
        <p:txBody>
          <a:bodyPr>
            <a:normAutofit lnSpcReduction="10000"/>
          </a:bodyPr>
          <a:lstStyle/>
          <a:p>
            <a:pPr>
              <a:buFontTx/>
              <a:buNone/>
              <a:defRPr/>
            </a:pPr>
            <a:r>
              <a:rPr lang="en-GB" sz="1600" u="sng" dirty="0"/>
              <a:t>INPUT OPTIONS</a:t>
            </a:r>
            <a:r>
              <a:rPr lang="en-GB" sz="1600" dirty="0"/>
              <a:t>: </a:t>
            </a:r>
            <a:r>
              <a:rPr lang="en-GB" sz="1600" dirty="0" err="1"/>
              <a:t>cgloadbmp</a:t>
            </a:r>
            <a:endParaRPr lang="en-GB" sz="1600" dirty="0"/>
          </a:p>
          <a:p>
            <a:pPr>
              <a:buFontTx/>
              <a:buNone/>
              <a:defRPr/>
            </a:pPr>
            <a:endParaRPr lang="en-GB" sz="600" dirty="0"/>
          </a:p>
          <a:p>
            <a:pPr>
              <a:buFontTx/>
              <a:buNone/>
              <a:defRPr/>
            </a:pPr>
            <a:r>
              <a:rPr lang="en-GB" sz="1600" dirty="0" err="1"/>
              <a:t>spriteno</a:t>
            </a:r>
            <a:r>
              <a:rPr lang="en-GB" sz="1600" dirty="0"/>
              <a:t>	- sprite to hold image</a:t>
            </a:r>
          </a:p>
          <a:p>
            <a:pPr>
              <a:buFontTx/>
              <a:buNone/>
              <a:defRPr/>
            </a:pPr>
            <a:r>
              <a:rPr lang="en-GB" sz="1600" dirty="0" err="1"/>
              <a:t>fname</a:t>
            </a:r>
            <a:r>
              <a:rPr lang="en-GB" sz="1600" dirty="0"/>
              <a:t>	- filename inc. extension</a:t>
            </a:r>
          </a:p>
          <a:p>
            <a:pPr>
              <a:buFontTx/>
              <a:buNone/>
              <a:defRPr/>
            </a:pPr>
            <a:r>
              <a:rPr lang="en-GB" sz="1600" dirty="0"/>
              <a:t>w, h 	- image scaling dimension (w*h)</a:t>
            </a:r>
          </a:p>
          <a:p>
            <a:pPr>
              <a:buFontTx/>
              <a:buNone/>
              <a:defRPr/>
            </a:pPr>
            <a:r>
              <a:rPr lang="en-GB" sz="1600" dirty="0"/>
              <a:t>X , y	- position within sprite (</a:t>
            </a:r>
            <a:r>
              <a:rPr lang="en-GB" sz="1600" dirty="0" err="1"/>
              <a:t>loadpict</a:t>
            </a:r>
            <a:r>
              <a:rPr lang="en-GB" sz="1600" dirty="0"/>
              <a:t>)</a:t>
            </a:r>
          </a:p>
          <a:p>
            <a:pPr>
              <a:buFontTx/>
              <a:buNone/>
              <a:defRPr/>
            </a:pPr>
            <a:endParaRPr lang="en-GB" sz="1600" dirty="0"/>
          </a:p>
          <a:p>
            <a:pPr marL="0">
              <a:buFontTx/>
              <a:buNone/>
              <a:defRPr/>
            </a:pPr>
            <a:r>
              <a:rPr lang="en-GB" sz="1600" u="sng" dirty="0"/>
              <a:t>EXAMPLE</a:t>
            </a:r>
            <a:r>
              <a:rPr lang="en-GB" sz="1600" dirty="0"/>
              <a:t>: Load 10 files named image1, image2, etc into separate sprites (#1-10) and retain original image dimensions.</a:t>
            </a:r>
          </a:p>
          <a:p>
            <a:pPr eaLnBrk="1" hangingPunct="1">
              <a:lnSpc>
                <a:spcPct val="90000"/>
              </a:lnSpc>
              <a:buFontTx/>
              <a:buNone/>
              <a:defRPr/>
            </a:pPr>
            <a:endParaRPr lang="en-GB" sz="600" dirty="0"/>
          </a:p>
          <a:p>
            <a:pPr eaLnBrk="1" hangingPunct="1">
              <a:lnSpc>
                <a:spcPct val="90000"/>
              </a:lnSpc>
              <a:buFontTx/>
              <a:buNone/>
              <a:defRPr/>
            </a:pPr>
            <a:r>
              <a:rPr lang="en-GB" sz="1600" dirty="0">
                <a:solidFill>
                  <a:srgbClr val="0000FF"/>
                </a:solidFill>
              </a:rPr>
              <a:t>for</a:t>
            </a:r>
            <a:r>
              <a:rPr lang="en-GB" sz="1600" dirty="0"/>
              <a:t> </a:t>
            </a:r>
            <a:r>
              <a:rPr lang="en-GB" sz="1600" dirty="0" err="1"/>
              <a:t>spriteno</a:t>
            </a:r>
            <a:r>
              <a:rPr lang="en-GB" sz="1600" dirty="0"/>
              <a:t> = 1:10;</a:t>
            </a:r>
          </a:p>
          <a:p>
            <a:pPr eaLnBrk="1" hangingPunct="1">
              <a:lnSpc>
                <a:spcPct val="90000"/>
              </a:lnSpc>
              <a:buFontTx/>
              <a:buNone/>
              <a:defRPr/>
            </a:pPr>
            <a:r>
              <a:rPr lang="en-GB" sz="1600" dirty="0"/>
              <a:t>    </a:t>
            </a:r>
            <a:r>
              <a:rPr lang="en-GB" sz="1600" dirty="0" err="1"/>
              <a:t>fname</a:t>
            </a:r>
            <a:r>
              <a:rPr lang="en-GB" sz="1600" dirty="0"/>
              <a:t> </a:t>
            </a:r>
            <a:r>
              <a:rPr lang="en-GB" sz="1400" dirty="0"/>
              <a:t>= [ ‘image’ num2str(</a:t>
            </a:r>
            <a:r>
              <a:rPr lang="en-GB" sz="1400" dirty="0" err="1"/>
              <a:t>spriteno</a:t>
            </a:r>
            <a:r>
              <a:rPr lang="en-GB" sz="1400" dirty="0"/>
              <a:t>) ‘.bmp’ ];</a:t>
            </a:r>
          </a:p>
          <a:p>
            <a:pPr eaLnBrk="1" hangingPunct="1">
              <a:lnSpc>
                <a:spcPct val="90000"/>
              </a:lnSpc>
              <a:buFontTx/>
              <a:buNone/>
              <a:defRPr/>
            </a:pPr>
            <a:r>
              <a:rPr lang="en-GB" sz="1600" dirty="0"/>
              <a:t>    </a:t>
            </a:r>
            <a:r>
              <a:rPr lang="en-GB" sz="1600" dirty="0" err="1"/>
              <a:t>cgloadbmp</a:t>
            </a:r>
            <a:r>
              <a:rPr lang="en-GB" sz="1600" dirty="0"/>
              <a:t>(</a:t>
            </a:r>
            <a:r>
              <a:rPr lang="en-GB" sz="1400" dirty="0" err="1"/>
              <a:t>spriteno</a:t>
            </a:r>
            <a:r>
              <a:rPr lang="en-GB" sz="1400" dirty="0"/>
              <a:t>, </a:t>
            </a:r>
            <a:r>
              <a:rPr lang="en-GB" sz="1400" dirty="0" err="1"/>
              <a:t>fname</a:t>
            </a:r>
            <a:r>
              <a:rPr lang="en-GB" sz="1600" dirty="0"/>
              <a:t>);</a:t>
            </a:r>
          </a:p>
          <a:p>
            <a:pPr eaLnBrk="1" hangingPunct="1">
              <a:lnSpc>
                <a:spcPct val="90000"/>
              </a:lnSpc>
              <a:buFontTx/>
              <a:buNone/>
              <a:defRPr/>
            </a:pPr>
            <a:r>
              <a:rPr lang="en-GB" sz="1600" dirty="0">
                <a:solidFill>
                  <a:srgbClr val="0000FF"/>
                </a:solidFill>
              </a:rPr>
              <a:t>end</a:t>
            </a:r>
            <a:r>
              <a:rPr lang="en-GB" sz="1600" dirty="0"/>
              <a:t>;</a:t>
            </a:r>
          </a:p>
          <a:p>
            <a:pPr>
              <a:buFontTx/>
              <a:buNone/>
              <a:defRPr/>
            </a:pPr>
            <a:endParaRPr lang="en-GB" sz="1400" u="sng" dirty="0"/>
          </a:p>
        </p:txBody>
      </p:sp>
      <p:grpSp>
        <p:nvGrpSpPr>
          <p:cNvPr id="15364" name="Group 18"/>
          <p:cNvGrpSpPr>
            <a:grpSpLocks/>
          </p:cNvGrpSpPr>
          <p:nvPr/>
        </p:nvGrpSpPr>
        <p:grpSpPr bwMode="auto">
          <a:xfrm>
            <a:off x="500063" y="2286000"/>
            <a:ext cx="4000500" cy="3857625"/>
            <a:chOff x="500063" y="2286000"/>
            <a:chExt cx="4000500" cy="3857625"/>
          </a:xfrm>
        </p:grpSpPr>
        <p:grpSp>
          <p:nvGrpSpPr>
            <p:cNvPr id="15366" name="Group 18"/>
            <p:cNvGrpSpPr>
              <a:grpSpLocks/>
            </p:cNvGrpSpPr>
            <p:nvPr/>
          </p:nvGrpSpPr>
          <p:grpSpPr bwMode="auto">
            <a:xfrm>
              <a:off x="500063" y="2286000"/>
              <a:ext cx="4000500" cy="3857625"/>
              <a:chOff x="500034" y="1285859"/>
              <a:chExt cx="4000527" cy="4857782"/>
            </a:xfrm>
          </p:grpSpPr>
          <p:grpSp>
            <p:nvGrpSpPr>
              <p:cNvPr id="15368" name="Group 9"/>
              <p:cNvGrpSpPr>
                <a:grpSpLocks/>
              </p:cNvGrpSpPr>
              <p:nvPr/>
            </p:nvGrpSpPr>
            <p:grpSpPr bwMode="auto">
              <a:xfrm>
                <a:off x="500034" y="1285859"/>
                <a:ext cx="4000527" cy="4857782"/>
                <a:chOff x="2786050" y="2214554"/>
                <a:chExt cx="4000528" cy="4500594"/>
              </a:xfrm>
            </p:grpSpPr>
            <p:sp>
              <p:nvSpPr>
                <p:cNvPr id="10" name="Rectangle 9"/>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000" dirty="0"/>
                </a:p>
              </p:txBody>
            </p:sp>
            <p:sp>
              <p:nvSpPr>
                <p:cNvPr id="11" name="TextBox 10"/>
                <p:cNvSpPr txBox="1"/>
                <p:nvPr/>
              </p:nvSpPr>
              <p:spPr>
                <a:xfrm>
                  <a:off x="2928926" y="2297899"/>
                  <a:ext cx="3643337" cy="394496"/>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1600" dirty="0"/>
                    <a:t>Initialising expt. variables</a:t>
                  </a:r>
                </a:p>
              </p:txBody>
            </p:sp>
            <p:sp>
              <p:nvSpPr>
                <p:cNvPr id="12" name="TextBox 11"/>
                <p:cNvSpPr txBox="1"/>
                <p:nvPr/>
              </p:nvSpPr>
              <p:spPr>
                <a:xfrm>
                  <a:off x="2928926" y="3236911"/>
                  <a:ext cx="3643337" cy="3944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1600" dirty="0" err="1"/>
                    <a:t>start_cogent</a:t>
                  </a:r>
                  <a:endParaRPr lang="en-GB" sz="1600" dirty="0"/>
                </a:p>
              </p:txBody>
            </p:sp>
            <p:sp>
              <p:nvSpPr>
                <p:cNvPr id="13" name="TextBox 12"/>
                <p:cNvSpPr txBox="1"/>
                <p:nvPr/>
              </p:nvSpPr>
              <p:spPr>
                <a:xfrm>
                  <a:off x="2928926" y="3714752"/>
                  <a:ext cx="3643337" cy="2478105"/>
                </a:xfrm>
                <a:prstGeom prst="rect">
                  <a:avLst/>
                </a:prstGeom>
                <a:solidFill>
                  <a:schemeClr val="bg1"/>
                </a:solidFill>
                <a:ln>
                  <a:solidFill>
                    <a:srgbClr val="0000FF"/>
                  </a:solidFill>
                </a:ln>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000" dirty="0">
                      <a:solidFill>
                        <a:srgbClr val="000000"/>
                      </a:solidFill>
                    </a:rPr>
                    <a:t>Run experiment</a:t>
                  </a:r>
                  <a:endParaRPr lang="en-GB" sz="1600" dirty="0">
                    <a:solidFill>
                      <a:srgbClr val="000000"/>
                    </a:solidFill>
                  </a:endParaRPr>
                </a:p>
                <a:p>
                  <a:pPr lvl="1">
                    <a:buFontTx/>
                    <a:buChar char="-"/>
                    <a:defRPr/>
                  </a:pPr>
                  <a:r>
                    <a:rPr lang="en-GB" sz="1600" dirty="0">
                      <a:solidFill>
                        <a:srgbClr val="000000"/>
                      </a:solidFill>
                    </a:rPr>
                    <a:t> load premade stimulus files</a:t>
                  </a:r>
                </a:p>
                <a:p>
                  <a:pPr lvl="1">
                    <a:buFontTx/>
                    <a:buChar char="-"/>
                    <a:defRPr/>
                  </a:pPr>
                  <a:r>
                    <a:rPr lang="en-GB" sz="1600" dirty="0">
                      <a:solidFill>
                        <a:srgbClr val="000000"/>
                      </a:solidFill>
                    </a:rPr>
                    <a:t> create new stimuli</a:t>
                  </a:r>
                </a:p>
                <a:p>
                  <a:pPr lvl="1">
                    <a:buFontTx/>
                    <a:buChar char="-"/>
                    <a:defRPr/>
                  </a:pPr>
                  <a:r>
                    <a:rPr lang="en-GB" sz="1600" dirty="0">
                      <a:solidFill>
                        <a:srgbClr val="000000"/>
                      </a:solidFill>
                    </a:rPr>
                    <a:t> trial loop:</a:t>
                  </a:r>
                </a:p>
                <a:p>
                  <a:pPr>
                    <a:defRPr/>
                  </a:pPr>
                  <a:r>
                    <a:rPr lang="en-GB" sz="1600" dirty="0">
                      <a:solidFill>
                        <a:srgbClr val="000000"/>
                      </a:solidFill>
                    </a:rPr>
                    <a:t>	- present stimuli</a:t>
                  </a:r>
                </a:p>
                <a:p>
                  <a:pPr>
                    <a:defRPr/>
                  </a:pPr>
                  <a:r>
                    <a:rPr lang="en-GB" sz="1600" dirty="0">
                      <a:solidFill>
                        <a:srgbClr val="000000"/>
                      </a:solidFill>
                    </a:rPr>
                    <a:t>	- get user responses</a:t>
                  </a:r>
                </a:p>
                <a:p>
                  <a:pPr lvl="2">
                    <a:defRPr/>
                  </a:pPr>
                  <a:r>
                    <a:rPr lang="en-GB" sz="1600" dirty="0">
                      <a:solidFill>
                        <a:srgbClr val="000000"/>
                      </a:solidFill>
                    </a:rPr>
                    <a:t>- save data as you go</a:t>
                  </a:r>
                </a:p>
                <a:p>
                  <a:pPr lvl="1">
                    <a:buFontTx/>
                    <a:buChar char="-"/>
                    <a:defRPr/>
                  </a:pPr>
                  <a:r>
                    <a:rPr lang="en-GB" sz="1600" dirty="0">
                      <a:solidFill>
                        <a:srgbClr val="000000"/>
                      </a:solidFill>
                    </a:rPr>
                    <a:t> save final data &amp; close files</a:t>
                  </a:r>
                </a:p>
              </p:txBody>
            </p:sp>
            <p:sp>
              <p:nvSpPr>
                <p:cNvPr id="14" name="TextBox 13"/>
                <p:cNvSpPr txBox="1"/>
                <p:nvPr/>
              </p:nvSpPr>
              <p:spPr>
                <a:xfrm>
                  <a:off x="2928926" y="6237307"/>
                  <a:ext cx="3643337" cy="3944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1600" dirty="0" err="1"/>
                    <a:t>stop_cogent</a:t>
                  </a:r>
                  <a:endParaRPr lang="en-GB" sz="1600" dirty="0"/>
                </a:p>
              </p:txBody>
            </p:sp>
          </p:grpSp>
          <p:sp>
            <p:nvSpPr>
              <p:cNvPr id="9" name="TextBox 8"/>
              <p:cNvSpPr txBox="1"/>
              <p:nvPr/>
            </p:nvSpPr>
            <p:spPr>
              <a:xfrm>
                <a:off x="642910" y="1915572"/>
                <a:ext cx="3643337" cy="425805"/>
              </a:xfrm>
              <a:prstGeom prst="rect">
                <a:avLst/>
              </a:prstGeom>
              <a:solidFill>
                <a:schemeClr val="tx2">
                  <a:lumMod val="75000"/>
                  <a:lumOff val="25000"/>
                </a:schemeClr>
              </a:solidFill>
              <a:ln>
                <a:solidFill>
                  <a:srgbClr val="89A4A7"/>
                </a:solidFill>
              </a:ln>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1600" dirty="0">
                    <a:solidFill>
                      <a:srgbClr val="FFFFFF"/>
                    </a:solidFill>
                  </a:rPr>
                  <a:t>Configuration of devices</a:t>
                </a:r>
              </a:p>
            </p:txBody>
          </p:sp>
        </p:grpSp>
        <p:sp>
          <p:nvSpPr>
            <p:cNvPr id="16" name="Rounded Rectangle 15"/>
            <p:cNvSpPr/>
            <p:nvPr/>
          </p:nvSpPr>
          <p:spPr>
            <a:xfrm>
              <a:off x="1071563" y="3929063"/>
              <a:ext cx="2928937" cy="250825"/>
            </a:xfrm>
            <a:prstGeom prst="roundRect">
              <a:avLst/>
            </a:prstGeom>
            <a:solidFill>
              <a:srgbClr val="89A4A7">
                <a:alpha val="10196"/>
              </a:srgbClr>
            </a:solidFill>
            <a:ln>
              <a:solidFill>
                <a:srgbClr val="0000FF"/>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sp>
        <p:nvSpPr>
          <p:cNvPr id="20" name="Content Placeholder 15"/>
          <p:cNvSpPr txBox="1">
            <a:spLocks/>
          </p:cNvSpPr>
          <p:nvPr/>
        </p:nvSpPr>
        <p:spPr bwMode="auto">
          <a:xfrm>
            <a:off x="461963" y="1482725"/>
            <a:ext cx="8218487" cy="642938"/>
          </a:xfrm>
          <a:prstGeom prst="rect">
            <a:avLst/>
          </a:prstGeom>
          <a:solidFill>
            <a:schemeClr val="bg1"/>
          </a:solidFill>
          <a:ln w="9525">
            <a:solidFill>
              <a:srgbClr val="0000FF"/>
            </a:solidFill>
            <a:miter lim="800000"/>
            <a:headEnd/>
            <a:tailEnd/>
          </a:ln>
        </p:spPr>
        <p:txBody>
          <a:bodyPr/>
          <a:lstStyle/>
          <a:p>
            <a:pPr marL="342900" indent="-342900" algn="ctr">
              <a:spcBef>
                <a:spcPct val="20000"/>
              </a:spcBef>
              <a:defRPr/>
            </a:pPr>
            <a:endParaRPr lang="en-GB" sz="200" b="1" dirty="0"/>
          </a:p>
          <a:p>
            <a:pPr marL="342900" indent="-342900" algn="ctr">
              <a:spcBef>
                <a:spcPct val="20000"/>
              </a:spcBef>
              <a:defRPr/>
            </a:pPr>
            <a:r>
              <a:rPr lang="en-GB" sz="2400" b="1" dirty="0" err="1"/>
              <a:t>cgloadbmp</a:t>
            </a:r>
            <a:r>
              <a:rPr lang="en-GB" sz="2400" dirty="0"/>
              <a:t>(</a:t>
            </a:r>
            <a:r>
              <a:rPr lang="en-GB" sz="1600" dirty="0" err="1"/>
              <a:t>spriteno</a:t>
            </a:r>
            <a:r>
              <a:rPr lang="en-GB" sz="1600" dirty="0"/>
              <a:t>, </a:t>
            </a:r>
            <a:r>
              <a:rPr lang="en-GB" sz="1600" dirty="0" err="1"/>
              <a:t>fname</a:t>
            </a:r>
            <a:r>
              <a:rPr lang="en-GB" sz="1600" dirty="0"/>
              <a:t>, w, h</a:t>
            </a:r>
            <a:r>
              <a:rPr lang="en-GB" sz="2400" dirty="0"/>
              <a:t>)      </a:t>
            </a:r>
            <a:r>
              <a:rPr lang="en-GB" sz="2400" b="1" dirty="0" err="1">
                <a:solidFill>
                  <a:schemeClr val="bg1">
                    <a:lumMod val="65000"/>
                  </a:schemeClr>
                </a:solidFill>
              </a:rPr>
              <a:t>loadpict</a:t>
            </a:r>
            <a:r>
              <a:rPr lang="en-GB" sz="2400" dirty="0">
                <a:solidFill>
                  <a:schemeClr val="bg1">
                    <a:lumMod val="65000"/>
                  </a:schemeClr>
                </a:solidFill>
              </a:rPr>
              <a:t>(</a:t>
            </a:r>
            <a:r>
              <a:rPr lang="en-GB" sz="1600" dirty="0" err="1">
                <a:solidFill>
                  <a:schemeClr val="bg1">
                    <a:lumMod val="65000"/>
                  </a:schemeClr>
                </a:solidFill>
              </a:rPr>
              <a:t>fname,spriteno,x,y,w,h</a:t>
            </a:r>
            <a:r>
              <a:rPr lang="en-GB" sz="2400" dirty="0">
                <a:solidFill>
                  <a:schemeClr val="bg1">
                    <a:lumMod val="65000"/>
                  </a:schemeClr>
                </a:solidFill>
              </a:rPr>
              <a:t>)</a:t>
            </a:r>
            <a:endParaRPr lang="en-US" sz="2400" kern="0" dirty="0">
              <a:solidFill>
                <a:schemeClr val="bg1">
                  <a:lumMod val="65000"/>
                </a:schemeClr>
              </a:solidFill>
            </a:endParaRPr>
          </a:p>
        </p:txBody>
      </p:sp>
    </p:spTree>
    <p:extLst>
      <p:ext uri="{BB962C8B-B14F-4D97-AF65-F5344CB8AC3E}">
        <p14:creationId xmlns:p14="http://schemas.microsoft.com/office/powerpoint/2010/main" val="928527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9823" y="60650"/>
            <a:ext cx="8229600" cy="768350"/>
          </a:xfrm>
        </p:spPr>
        <p:txBody>
          <a:bodyPr/>
          <a:lstStyle/>
          <a:p>
            <a:pPr eaLnBrk="1" hangingPunct="1"/>
            <a:r>
              <a:rPr lang="en-GB" altLang="en-US" dirty="0"/>
              <a:t>2. VISUAL: </a:t>
            </a:r>
            <a:r>
              <a:rPr lang="en-GB" altLang="en-US" sz="3600" dirty="0"/>
              <a:t>loading pre-made stim</a:t>
            </a:r>
          </a:p>
        </p:txBody>
      </p:sp>
      <p:sp>
        <p:nvSpPr>
          <p:cNvPr id="7" name="Title 1"/>
          <p:cNvSpPr txBox="1">
            <a:spLocks/>
          </p:cNvSpPr>
          <p:nvPr/>
        </p:nvSpPr>
        <p:spPr>
          <a:xfrm>
            <a:off x="482253" y="90872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example2.m</a:t>
            </a:r>
          </a:p>
        </p:txBody>
      </p:sp>
      <p:sp>
        <p:nvSpPr>
          <p:cNvPr id="8" name="TextBox 7"/>
          <p:cNvSpPr txBox="1"/>
          <p:nvPr/>
        </p:nvSpPr>
        <p:spPr>
          <a:xfrm>
            <a:off x="622673" y="1916832"/>
            <a:ext cx="7920880" cy="1477328"/>
          </a:xfrm>
          <a:prstGeom prst="rect">
            <a:avLst/>
          </a:prstGeom>
          <a:noFill/>
        </p:spPr>
        <p:txBody>
          <a:bodyPr wrap="square" rtlCol="0">
            <a:spAutoFit/>
          </a:bodyPr>
          <a:lstStyle/>
          <a:p>
            <a:r>
              <a:rPr lang="en-GB" b="1" dirty="0"/>
              <a:t>In this script we will:</a:t>
            </a:r>
          </a:p>
          <a:p>
            <a:pPr marL="342900" indent="-342900">
              <a:buAutoNum type="arabicParenR"/>
            </a:pPr>
            <a:r>
              <a:rPr lang="en-GB" dirty="0"/>
              <a:t>make some sprites</a:t>
            </a:r>
          </a:p>
          <a:p>
            <a:pPr marL="342900" indent="-342900">
              <a:buAutoNum type="arabicParenR"/>
            </a:pPr>
            <a:r>
              <a:rPr lang="en-GB" dirty="0"/>
              <a:t>Draw some bitmaps onto those sprites</a:t>
            </a:r>
          </a:p>
          <a:p>
            <a:pPr marL="342900" indent="-342900">
              <a:buAutoNum type="arabicParenR"/>
            </a:pPr>
            <a:r>
              <a:rPr lang="en-GB" dirty="0"/>
              <a:t>Amend the bitmaps (transparency, size, position)</a:t>
            </a:r>
          </a:p>
          <a:p>
            <a:pPr marL="342900" indent="-342900">
              <a:buAutoNum type="arabicParenR"/>
            </a:pPr>
            <a:r>
              <a:rPr lang="en-GB" dirty="0"/>
              <a:t>then we present sprite #0 with ‘</a:t>
            </a:r>
            <a:r>
              <a:rPr lang="en-GB" dirty="0" err="1"/>
              <a:t>cgflip</a:t>
            </a:r>
            <a:r>
              <a:rPr lang="en-GB" dirty="0"/>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645024"/>
            <a:ext cx="2592288" cy="26441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3774871"/>
            <a:ext cx="2847619" cy="2514286"/>
          </a:xfrm>
          <a:prstGeom prst="rect">
            <a:avLst/>
          </a:prstGeom>
        </p:spPr>
      </p:pic>
      <p:sp>
        <p:nvSpPr>
          <p:cNvPr id="10" name="Rectangle 9"/>
          <p:cNvSpPr/>
          <p:nvPr/>
        </p:nvSpPr>
        <p:spPr>
          <a:xfrm rot="702781">
            <a:off x="5604386" y="2078721"/>
            <a:ext cx="2872225" cy="954107"/>
          </a:xfrm>
          <a:prstGeom prst="rect">
            <a:avLst/>
          </a:prstGeom>
          <a:noFill/>
        </p:spPr>
        <p:txBody>
          <a:bodyPr wrap="square" lIns="91440" tIns="45720" rIns="91440" bIns="45720">
            <a:spAutoFit/>
          </a:bodyPr>
          <a:lstStyle/>
          <a:p>
            <a:pPr algn="ctr"/>
            <a:r>
              <a:rPr lang="en-GB"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Flexible little sprites!</a:t>
            </a:r>
          </a:p>
        </p:txBody>
      </p:sp>
    </p:spTree>
    <p:extLst>
      <p:ext uri="{BB962C8B-B14F-4D97-AF65-F5344CB8AC3E}">
        <p14:creationId xmlns:p14="http://schemas.microsoft.com/office/powerpoint/2010/main" val="1778507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579549" y="192178"/>
            <a:ext cx="8229600" cy="768350"/>
          </a:xfrm>
        </p:spPr>
        <p:txBody>
          <a:bodyPr/>
          <a:lstStyle/>
          <a:p>
            <a:pPr eaLnBrk="1" hangingPunct="1"/>
            <a:r>
              <a:rPr lang="en-GB" altLang="en-US" dirty="0"/>
              <a:t>Autumn/Winter Term – Cogent</a:t>
            </a:r>
          </a:p>
        </p:txBody>
      </p:sp>
      <p:sp>
        <p:nvSpPr>
          <p:cNvPr id="5123" name="TextBox 2"/>
          <p:cNvSpPr txBox="1">
            <a:spLocks noChangeArrowheads="1"/>
          </p:cNvSpPr>
          <p:nvPr/>
        </p:nvSpPr>
        <p:spPr bwMode="auto">
          <a:xfrm>
            <a:off x="278684" y="1371197"/>
            <a:ext cx="854644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3429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ct val="20000"/>
              </a:spcBef>
            </a:pPr>
            <a:r>
              <a:rPr lang="en-GB" altLang="en-US" sz="2400" strike="sngStrike" dirty="0">
                <a:latin typeface="Calibri" panose="020F0502020204030204" pitchFamily="34" charset="0"/>
              </a:rPr>
              <a:t>2:00pm  Thurs 23</a:t>
            </a:r>
            <a:r>
              <a:rPr lang="en-GB" altLang="en-US" sz="2400" strike="sngStrike" baseline="30000" dirty="0">
                <a:latin typeface="Calibri" panose="020F0502020204030204" pitchFamily="34" charset="0"/>
              </a:rPr>
              <a:t>rd</a:t>
            </a:r>
            <a:r>
              <a:rPr lang="en-GB" altLang="en-US" sz="2400" strike="sngStrike" dirty="0">
                <a:latin typeface="Calibri" panose="020F0502020204030204" pitchFamily="34" charset="0"/>
              </a:rPr>
              <a:t> </a:t>
            </a:r>
            <a:r>
              <a:rPr lang="en-GB" altLang="en-US" sz="2400" strike="sngStrike">
                <a:latin typeface="Calibri" panose="020F0502020204030204" pitchFamily="34" charset="0"/>
              </a:rPr>
              <a:t>Nov        	An </a:t>
            </a:r>
            <a:r>
              <a:rPr lang="en-GB" altLang="en-US" sz="2400" strike="sngStrike" dirty="0">
                <a:latin typeface="Calibri" panose="020F0502020204030204" pitchFamily="34" charset="0"/>
              </a:rPr>
              <a:t>introduction to Cogent 2000</a:t>
            </a:r>
          </a:p>
          <a:p>
            <a:pPr lvl="1" eaLnBrk="1" hangingPunct="1">
              <a:spcBef>
                <a:spcPct val="20000"/>
              </a:spcBef>
            </a:pPr>
            <a:r>
              <a:rPr lang="en-GB" altLang="en-US" sz="2400" strike="sngStrike" dirty="0">
                <a:latin typeface="Calibri" panose="020F0502020204030204" pitchFamily="34" charset="0"/>
              </a:rPr>
              <a:t>2:00pm  Thurs 30</a:t>
            </a:r>
            <a:r>
              <a:rPr lang="en-GB" altLang="en-US" sz="2400" strike="sngStrike" baseline="30000" dirty="0">
                <a:latin typeface="Calibri" panose="020F0502020204030204" pitchFamily="34" charset="0"/>
              </a:rPr>
              <a:t>th</a:t>
            </a:r>
            <a:r>
              <a:rPr lang="en-GB" altLang="en-US" sz="2400" strike="sngStrike" dirty="0">
                <a:latin typeface="Calibri" panose="020F0502020204030204" pitchFamily="34" charset="0"/>
              </a:rPr>
              <a:t> Nov        	Logging responses, script logic etc. </a:t>
            </a:r>
          </a:p>
          <a:p>
            <a:pPr lvl="1" eaLnBrk="1" hangingPunct="1">
              <a:spcBef>
                <a:spcPct val="20000"/>
              </a:spcBef>
            </a:pPr>
            <a:r>
              <a:rPr lang="en-GB" altLang="en-US" sz="2400" dirty="0">
                <a:latin typeface="Calibri" panose="020F0502020204030204" pitchFamily="34" charset="0"/>
              </a:rPr>
              <a:t>2:00pm  Thurs 7</a:t>
            </a:r>
            <a:r>
              <a:rPr lang="en-GB" altLang="en-US" sz="2400" baseline="30000" dirty="0">
                <a:latin typeface="Calibri" panose="020F0502020204030204" pitchFamily="34" charset="0"/>
              </a:rPr>
              <a:t>st</a:t>
            </a:r>
            <a:r>
              <a:rPr lang="en-GB" altLang="en-US" sz="2400" dirty="0">
                <a:latin typeface="Calibri" panose="020F0502020204030204" pitchFamily="34" charset="0"/>
              </a:rPr>
              <a:t> Dec           	Cogent Graphics and external devices</a:t>
            </a:r>
          </a:p>
          <a:p>
            <a:pPr lvl="1" eaLnBrk="1" hangingPunct="1">
              <a:spcBef>
                <a:spcPct val="20000"/>
              </a:spcBef>
            </a:pPr>
            <a:endParaRPr lang="en-GB" altLang="en-US" sz="2400" dirty="0">
              <a:latin typeface="Calibri" panose="020F0502020204030204" pitchFamily="34" charset="0"/>
            </a:endParaRPr>
          </a:p>
          <a:p>
            <a:pPr lvl="1" eaLnBrk="1" hangingPunct="1">
              <a:spcBef>
                <a:spcPct val="20000"/>
              </a:spcBef>
            </a:pPr>
            <a:r>
              <a:rPr lang="en-GB" altLang="en-US" sz="2400" strike="sngStrike" dirty="0">
                <a:latin typeface="Calibri" panose="020F0502020204030204" pitchFamily="34" charset="0"/>
              </a:rPr>
              <a:t>10:00am Mon 4</a:t>
            </a:r>
            <a:r>
              <a:rPr lang="en-GB" altLang="en-US" sz="2400" strike="sngStrike" baseline="30000" dirty="0">
                <a:latin typeface="Calibri" panose="020F0502020204030204" pitchFamily="34" charset="0"/>
              </a:rPr>
              <a:t>st</a:t>
            </a:r>
            <a:r>
              <a:rPr lang="en-GB" altLang="en-US" sz="2400" strike="sngStrike" dirty="0">
                <a:latin typeface="Calibri" panose="020F0502020204030204" pitchFamily="34" charset="0"/>
              </a:rPr>
              <a:t> Dec         	Practical 1 – Cogent 2000</a:t>
            </a:r>
          </a:p>
          <a:p>
            <a:pPr lvl="1" eaLnBrk="1" hangingPunct="1">
              <a:spcBef>
                <a:spcPct val="20000"/>
              </a:spcBef>
            </a:pPr>
            <a:r>
              <a:rPr lang="en-GB" altLang="en-US" sz="2400" dirty="0">
                <a:latin typeface="Calibri" panose="020F0502020204030204" pitchFamily="34" charset="0"/>
              </a:rPr>
              <a:t>10:00am Mon 11</a:t>
            </a:r>
            <a:r>
              <a:rPr lang="en-GB" altLang="en-US" sz="2400" baseline="30000" dirty="0">
                <a:latin typeface="Calibri" panose="020F0502020204030204" pitchFamily="34" charset="0"/>
              </a:rPr>
              <a:t>th</a:t>
            </a:r>
            <a:r>
              <a:rPr lang="en-GB" altLang="en-US" sz="2400" dirty="0">
                <a:latin typeface="Calibri" panose="020F0502020204030204" pitchFamily="34" charset="0"/>
              </a:rPr>
              <a:t> Dec           	Practical 2 – Cogent Graphics</a:t>
            </a:r>
          </a:p>
          <a:p>
            <a:pPr eaLnBrk="1" hangingPunct="1">
              <a:spcBef>
                <a:spcPct val="20000"/>
              </a:spcBef>
            </a:pPr>
            <a:endParaRPr lang="en-GB" altLang="en-US" sz="2400" dirty="0">
              <a:latin typeface="Calibri" panose="020F0502020204030204" pitchFamily="34" charset="0"/>
            </a:endParaRPr>
          </a:p>
          <a:p>
            <a:pPr eaLnBrk="1" hangingPunct="1">
              <a:spcBef>
                <a:spcPct val="20000"/>
              </a:spcBef>
            </a:pPr>
            <a:endParaRPr lang="en-GB" altLang="en-US" sz="2400" dirty="0">
              <a:latin typeface="Calibri" panose="020F0502020204030204" pitchFamily="34" charset="0"/>
            </a:endParaRPr>
          </a:p>
          <a:p>
            <a:pPr eaLnBrk="1" hangingPunct="1">
              <a:spcBef>
                <a:spcPct val="20000"/>
              </a:spcBef>
            </a:pPr>
            <a:endParaRPr lang="en-GB" altLang="en-US" sz="2400" dirty="0">
              <a:latin typeface="Calibri" panose="020F0502020204030204" pitchFamily="34" charset="0"/>
            </a:endParaRPr>
          </a:p>
          <a:p>
            <a:pPr eaLnBrk="1" hangingPunct="1">
              <a:spcBef>
                <a:spcPct val="20000"/>
              </a:spcBef>
            </a:pPr>
            <a:r>
              <a:rPr lang="en-GB" altLang="en-US" sz="2400" dirty="0">
                <a:latin typeface="Calibri" panose="020F0502020204030204" pitchFamily="34" charset="0"/>
              </a:rPr>
              <a:t>Course Materials</a:t>
            </a:r>
          </a:p>
          <a:p>
            <a:pPr eaLnBrk="1" hangingPunct="1">
              <a:spcBef>
                <a:spcPct val="20000"/>
              </a:spcBef>
            </a:pPr>
            <a:r>
              <a:rPr lang="en-GB" altLang="en-US" sz="2400" u="sng" dirty="0">
                <a:solidFill>
                  <a:srgbClr val="0000FF"/>
                </a:solidFill>
                <a:latin typeface="Calibri" panose="020F0502020204030204" pitchFamily="34" charset="0"/>
              </a:rPr>
              <a:t>https://www.ucl.ac.uk/icn/study/matlab-course/index</a:t>
            </a:r>
            <a:endParaRPr lang="en-GB" altLang="en-US" sz="1200" u="sng" dirty="0">
              <a:solidFill>
                <a:srgbClr val="0000FF"/>
              </a:solidFill>
              <a:latin typeface="Calibri" panose="020F050202020403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332380">
            <a:off x="6880867" y="2940468"/>
            <a:ext cx="2139402" cy="1757525"/>
          </a:xfrm>
          <a:prstGeom prst="rect">
            <a:avLst/>
          </a:prstGeom>
        </p:spPr>
      </p:pic>
    </p:spTree>
    <p:extLst>
      <p:ext uri="{BB962C8B-B14F-4D97-AF65-F5344CB8AC3E}">
        <p14:creationId xmlns:p14="http://schemas.microsoft.com/office/powerpoint/2010/main" val="1449521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ontent Placeholder 16"/>
          <p:cNvSpPr>
            <a:spLocks noGrp="1"/>
          </p:cNvSpPr>
          <p:nvPr>
            <p:ph sz="half" idx="2"/>
          </p:nvPr>
        </p:nvSpPr>
        <p:spPr>
          <a:xfrm>
            <a:off x="460375" y="1511981"/>
            <a:ext cx="8218488" cy="5130182"/>
          </a:xfrm>
          <a:ln w="28575">
            <a:solidFill>
              <a:schemeClr val="accent1"/>
            </a:solidFill>
          </a:ln>
        </p:spPr>
        <p:txBody>
          <a:bodyPr>
            <a:normAutofit/>
          </a:bodyPr>
          <a:lstStyle/>
          <a:p>
            <a:pPr eaLnBrk="1" hangingPunct="1">
              <a:lnSpc>
                <a:spcPct val="80000"/>
              </a:lnSpc>
              <a:buFontTx/>
              <a:buNone/>
              <a:defRPr/>
            </a:pPr>
            <a:endParaRPr lang="en-GB" sz="1600" u="sng" dirty="0"/>
          </a:p>
          <a:p>
            <a:pPr marL="0">
              <a:buFontTx/>
              <a:buNone/>
              <a:defRPr/>
            </a:pPr>
            <a:endParaRPr lang="en-GB" sz="1600" dirty="0"/>
          </a:p>
          <a:p>
            <a:pPr marL="0">
              <a:buFontTx/>
              <a:buNone/>
              <a:defRPr/>
            </a:pPr>
            <a:r>
              <a:rPr lang="en-GB" sz="1600" dirty="0"/>
              <a:t>	</a:t>
            </a:r>
          </a:p>
          <a:p>
            <a:pPr>
              <a:buFontTx/>
              <a:buNone/>
              <a:defRPr/>
            </a:pPr>
            <a:endParaRPr lang="en-GB" sz="1600" dirty="0"/>
          </a:p>
          <a:p>
            <a:pPr>
              <a:buFontTx/>
              <a:buNone/>
              <a:defRPr/>
            </a:pPr>
            <a:endParaRPr lang="en-GB" sz="1400" u="sng" dirty="0"/>
          </a:p>
        </p:txBody>
      </p:sp>
      <p:sp>
        <p:nvSpPr>
          <p:cNvPr id="21506" name="Title 1"/>
          <p:cNvSpPr>
            <a:spLocks noGrp="1"/>
          </p:cNvSpPr>
          <p:nvPr>
            <p:ph type="title"/>
          </p:nvPr>
        </p:nvSpPr>
        <p:spPr>
          <a:xfrm>
            <a:off x="97587" y="105468"/>
            <a:ext cx="8229600" cy="768350"/>
          </a:xfrm>
        </p:spPr>
        <p:txBody>
          <a:bodyPr/>
          <a:lstStyle/>
          <a:p>
            <a:pPr eaLnBrk="1" hangingPunct="1"/>
            <a:r>
              <a:rPr lang="en-GB" altLang="en-US" dirty="0"/>
              <a:t>3. VISUAL:</a:t>
            </a:r>
            <a:r>
              <a:rPr lang="en-GB" altLang="en-US" sz="3600" dirty="0"/>
              <a:t> creating stimuli with </a:t>
            </a:r>
            <a:r>
              <a:rPr lang="en-GB" altLang="en-US" sz="3600" dirty="0" err="1"/>
              <a:t>Matlab</a:t>
            </a:r>
            <a:endParaRPr lang="en-GB" altLang="en-US" sz="3600" dirty="0"/>
          </a:p>
        </p:txBody>
      </p:sp>
      <p:sp>
        <p:nvSpPr>
          <p:cNvPr id="21509" name="Rectangle 12"/>
          <p:cNvSpPr>
            <a:spLocks noChangeArrowheads="1"/>
          </p:cNvSpPr>
          <p:nvPr/>
        </p:nvSpPr>
        <p:spPr bwMode="auto">
          <a:xfrm>
            <a:off x="4252913" y="2643188"/>
            <a:ext cx="41735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 name="AutoShape 2" descr="Image result for red square shap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752" y="1715750"/>
            <a:ext cx="1943100" cy="1943100"/>
          </a:xfrm>
          <a:prstGeom prst="rect">
            <a:avLst/>
          </a:prstGeom>
        </p:spPr>
      </p:pic>
      <p:sp>
        <p:nvSpPr>
          <p:cNvPr id="4" name="TextBox 3"/>
          <p:cNvSpPr txBox="1"/>
          <p:nvPr/>
        </p:nvSpPr>
        <p:spPr>
          <a:xfrm>
            <a:off x="3261360" y="1764388"/>
            <a:ext cx="5065827" cy="2031325"/>
          </a:xfrm>
          <a:prstGeom prst="rect">
            <a:avLst/>
          </a:prstGeom>
          <a:noFill/>
        </p:spPr>
        <p:txBody>
          <a:bodyPr wrap="square" rtlCol="0">
            <a:spAutoFit/>
          </a:bodyPr>
          <a:lstStyle/>
          <a:p>
            <a:r>
              <a:rPr lang="en-US" b="1" dirty="0"/>
              <a:t>Imagine you want to present a red square to your participant, we’ve already covered two ways to do this with Cogent Graphics.</a:t>
            </a:r>
          </a:p>
          <a:p>
            <a:endParaRPr lang="en-US" dirty="0"/>
          </a:p>
          <a:p>
            <a:r>
              <a:rPr lang="en-US" dirty="0"/>
              <a:t>You could </a:t>
            </a:r>
            <a:r>
              <a:rPr lang="en-US" b="1" dirty="0"/>
              <a:t>load a bitmap </a:t>
            </a:r>
            <a:r>
              <a:rPr lang="en-US" dirty="0"/>
              <a:t>of a red square into a sprite and present it, or you could draw a red square onto the sprite directly using </a:t>
            </a:r>
            <a:r>
              <a:rPr lang="en-US" b="1" dirty="0" err="1"/>
              <a:t>cgrect</a:t>
            </a:r>
            <a:r>
              <a:rPr lang="en-US" b="1" dirty="0"/>
              <a:t> (x, y, w, h)</a:t>
            </a:r>
          </a:p>
        </p:txBody>
      </p:sp>
      <p:sp>
        <p:nvSpPr>
          <p:cNvPr id="5" name="TextBox 4"/>
          <p:cNvSpPr txBox="1"/>
          <p:nvPr/>
        </p:nvSpPr>
        <p:spPr>
          <a:xfrm>
            <a:off x="904752" y="4077072"/>
            <a:ext cx="7785223" cy="2062103"/>
          </a:xfrm>
          <a:prstGeom prst="rect">
            <a:avLst/>
          </a:prstGeom>
          <a:noFill/>
        </p:spPr>
        <p:txBody>
          <a:bodyPr wrap="square" rtlCol="0">
            <a:spAutoFit/>
          </a:bodyPr>
          <a:lstStyle/>
          <a:p>
            <a:r>
              <a:rPr lang="en-US" dirty="0"/>
              <a:t>There’s a third way! You can use </a:t>
            </a:r>
            <a:r>
              <a:rPr lang="en-US" dirty="0" err="1"/>
              <a:t>Matlab</a:t>
            </a:r>
            <a:r>
              <a:rPr lang="en-US" dirty="0"/>
              <a:t> to create an array of Red, Green and Blue values that’s the same size as the square you want to present and Cogent Graphics can interpret this array as an image and present it.</a:t>
            </a:r>
          </a:p>
          <a:p>
            <a:r>
              <a:rPr lang="en-US" sz="2800" b="1" dirty="0"/>
              <a:t>                         </a:t>
            </a:r>
          </a:p>
          <a:p>
            <a:r>
              <a:rPr lang="en-US" sz="2800" b="1" dirty="0"/>
              <a:t>                      </a:t>
            </a:r>
            <a:r>
              <a:rPr lang="en-GB" sz="2800" b="1" dirty="0" err="1"/>
              <a:t>cgloadarray</a:t>
            </a:r>
            <a:r>
              <a:rPr lang="en-GB" sz="2800" dirty="0"/>
              <a:t>(</a:t>
            </a:r>
            <a:r>
              <a:rPr lang="en-GB" dirty="0" err="1"/>
              <a:t>spriteno</a:t>
            </a:r>
            <a:r>
              <a:rPr lang="en-GB" dirty="0"/>
              <a:t>, w, h, array</a:t>
            </a:r>
            <a:r>
              <a:rPr lang="en-GB" sz="2800" dirty="0"/>
              <a:t>)</a:t>
            </a:r>
            <a:endParaRPr lang="en-US" sz="2800" kern="0" dirty="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5141513"/>
            <a:ext cx="1266914" cy="126691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248" y="5089863"/>
            <a:ext cx="1378923" cy="1324999"/>
          </a:xfrm>
          <a:prstGeom prst="rect">
            <a:avLst/>
          </a:prstGeom>
        </p:spPr>
      </p:pic>
    </p:spTree>
    <p:extLst>
      <p:ext uri="{BB962C8B-B14F-4D97-AF65-F5344CB8AC3E}">
        <p14:creationId xmlns:p14="http://schemas.microsoft.com/office/powerpoint/2010/main" val="73428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ontent Placeholder 16"/>
          <p:cNvSpPr>
            <a:spLocks noGrp="1"/>
          </p:cNvSpPr>
          <p:nvPr>
            <p:ph sz="half" idx="2"/>
          </p:nvPr>
        </p:nvSpPr>
        <p:spPr>
          <a:xfrm>
            <a:off x="460375" y="2286000"/>
            <a:ext cx="8218488" cy="4383360"/>
          </a:xfrm>
          <a:ln w="3175">
            <a:solidFill>
              <a:schemeClr val="accent1"/>
            </a:solidFill>
          </a:ln>
        </p:spPr>
        <p:txBody>
          <a:bodyPr>
            <a:normAutofit fontScale="92500" lnSpcReduction="20000"/>
          </a:bodyPr>
          <a:lstStyle/>
          <a:p>
            <a:pPr eaLnBrk="1" hangingPunct="1">
              <a:lnSpc>
                <a:spcPct val="80000"/>
              </a:lnSpc>
              <a:buFontTx/>
              <a:buNone/>
              <a:defRPr/>
            </a:pPr>
            <a:endParaRPr lang="en-GB" sz="1600" u="sng" dirty="0"/>
          </a:p>
          <a:p>
            <a:pPr eaLnBrk="1" hangingPunct="1">
              <a:lnSpc>
                <a:spcPct val="80000"/>
              </a:lnSpc>
              <a:buFontTx/>
              <a:buNone/>
              <a:defRPr/>
            </a:pPr>
            <a:r>
              <a:rPr lang="en-GB" sz="1600" u="sng" dirty="0"/>
              <a:t>EXAMPLE</a:t>
            </a:r>
            <a:r>
              <a:rPr lang="en-GB" sz="1600" dirty="0"/>
              <a:t>: Generate the illustrated 10 x 10 pixel image &amp; load into sprite #1	</a:t>
            </a:r>
          </a:p>
          <a:p>
            <a:pPr eaLnBrk="1" hangingPunct="1">
              <a:lnSpc>
                <a:spcPct val="80000"/>
              </a:lnSpc>
              <a:buFontTx/>
              <a:buNone/>
              <a:defRPr/>
            </a:pPr>
            <a:endParaRPr lang="en-GB" sz="1600" dirty="0"/>
          </a:p>
          <a:p>
            <a:pPr eaLnBrk="1" hangingPunct="1">
              <a:lnSpc>
                <a:spcPct val="80000"/>
              </a:lnSpc>
              <a:buFontTx/>
              <a:buNone/>
              <a:defRPr/>
            </a:pPr>
            <a:r>
              <a:rPr lang="en-GB" sz="1600" dirty="0"/>
              <a:t>	</a:t>
            </a:r>
          </a:p>
          <a:p>
            <a:pPr eaLnBrk="1" hangingPunct="1">
              <a:lnSpc>
                <a:spcPct val="80000"/>
              </a:lnSpc>
              <a:buFontTx/>
              <a:buNone/>
              <a:defRPr/>
            </a:pPr>
            <a:r>
              <a:rPr lang="en-GB" sz="1900" dirty="0"/>
              <a:t>	</a:t>
            </a:r>
            <a:endParaRPr lang="en-GB" sz="1900" dirty="0">
              <a:solidFill>
                <a:srgbClr val="92D050"/>
              </a:solidFill>
            </a:endParaRPr>
          </a:p>
          <a:p>
            <a:pPr lvl="0">
              <a:lnSpc>
                <a:spcPct val="80000"/>
              </a:lnSpc>
              <a:buNone/>
              <a:defRPr/>
            </a:pPr>
            <a:r>
              <a:rPr lang="en-GB" sz="1900" dirty="0">
                <a:solidFill>
                  <a:prstClr val="black"/>
                </a:solidFill>
              </a:rPr>
              <a:t>	</a:t>
            </a:r>
            <a:r>
              <a:rPr lang="en-GB" sz="1900" dirty="0" err="1">
                <a:solidFill>
                  <a:prstClr val="black"/>
                </a:solidFill>
              </a:rPr>
              <a:t>spriteno</a:t>
            </a:r>
            <a:r>
              <a:rPr lang="en-GB" sz="1900" dirty="0">
                <a:solidFill>
                  <a:prstClr val="black"/>
                </a:solidFill>
              </a:rPr>
              <a:t> = 1; 	</a:t>
            </a:r>
            <a:r>
              <a:rPr lang="en-GB" sz="1900" dirty="0">
                <a:solidFill>
                  <a:srgbClr val="92D050"/>
                </a:solidFill>
              </a:rPr>
              <a:t>% sprite no</a:t>
            </a:r>
          </a:p>
          <a:p>
            <a:pPr lvl="0">
              <a:lnSpc>
                <a:spcPct val="80000"/>
              </a:lnSpc>
              <a:buNone/>
              <a:defRPr/>
            </a:pPr>
            <a:r>
              <a:rPr lang="en-GB" sz="1900" b="1" dirty="0">
                <a:solidFill>
                  <a:prstClr val="black"/>
                </a:solidFill>
              </a:rPr>
              <a:t>	</a:t>
            </a:r>
            <a:r>
              <a:rPr lang="en-GB" sz="1900" dirty="0">
                <a:solidFill>
                  <a:prstClr val="black"/>
                </a:solidFill>
              </a:rPr>
              <a:t>w = 10; 	</a:t>
            </a:r>
            <a:r>
              <a:rPr lang="en-GB" sz="1900" dirty="0">
                <a:solidFill>
                  <a:srgbClr val="92D050"/>
                </a:solidFill>
              </a:rPr>
              <a:t>% image width (</a:t>
            </a:r>
            <a:r>
              <a:rPr lang="en-GB" sz="1900" dirty="0" err="1">
                <a:solidFill>
                  <a:srgbClr val="92D050"/>
                </a:solidFill>
              </a:rPr>
              <a:t>px</a:t>
            </a:r>
            <a:r>
              <a:rPr lang="en-GB" sz="1900" dirty="0">
                <a:solidFill>
                  <a:srgbClr val="92D050"/>
                </a:solidFill>
              </a:rPr>
              <a:t>)</a:t>
            </a:r>
          </a:p>
          <a:p>
            <a:pPr lvl="0">
              <a:lnSpc>
                <a:spcPct val="80000"/>
              </a:lnSpc>
              <a:buNone/>
              <a:defRPr/>
            </a:pPr>
            <a:r>
              <a:rPr lang="en-GB" sz="1900" dirty="0">
                <a:solidFill>
                  <a:prstClr val="black"/>
                </a:solidFill>
              </a:rPr>
              <a:t>         h = 10;	</a:t>
            </a:r>
            <a:r>
              <a:rPr lang="en-GB" sz="1900" dirty="0">
                <a:solidFill>
                  <a:srgbClr val="92D050"/>
                </a:solidFill>
              </a:rPr>
              <a:t>% image height (</a:t>
            </a:r>
            <a:r>
              <a:rPr lang="en-GB" sz="1900" dirty="0" err="1">
                <a:solidFill>
                  <a:srgbClr val="92D050"/>
                </a:solidFill>
              </a:rPr>
              <a:t>px</a:t>
            </a:r>
            <a:r>
              <a:rPr lang="en-GB" sz="1900" dirty="0">
                <a:solidFill>
                  <a:srgbClr val="92D050"/>
                </a:solidFill>
              </a:rPr>
              <a:t>)</a:t>
            </a:r>
          </a:p>
          <a:p>
            <a:pPr lvl="0">
              <a:lnSpc>
                <a:spcPct val="80000"/>
              </a:lnSpc>
              <a:buNone/>
              <a:defRPr/>
            </a:pPr>
            <a:r>
              <a:rPr lang="en-GB" sz="1900" dirty="0">
                <a:solidFill>
                  <a:prstClr val="black"/>
                </a:solidFill>
              </a:rPr>
              <a:t>	</a:t>
            </a:r>
          </a:p>
          <a:p>
            <a:pPr lvl="0">
              <a:lnSpc>
                <a:spcPct val="80000"/>
              </a:lnSpc>
              <a:buNone/>
              <a:defRPr/>
            </a:pPr>
            <a:r>
              <a:rPr lang="en-GB" sz="1900" dirty="0">
                <a:solidFill>
                  <a:prstClr val="black"/>
                </a:solidFill>
              </a:rPr>
              <a:t>	</a:t>
            </a:r>
            <a:r>
              <a:rPr lang="en-GB" sz="1900" dirty="0" err="1">
                <a:solidFill>
                  <a:prstClr val="black"/>
                </a:solidFill>
              </a:rPr>
              <a:t>arrayR</a:t>
            </a:r>
            <a:r>
              <a:rPr lang="en-GB" sz="1900" dirty="0">
                <a:solidFill>
                  <a:prstClr val="black"/>
                </a:solidFill>
              </a:rPr>
              <a:t>   =  ones(w); 	</a:t>
            </a:r>
            <a:r>
              <a:rPr lang="en-GB" sz="1900" dirty="0">
                <a:solidFill>
                  <a:srgbClr val="92D050"/>
                </a:solidFill>
              </a:rPr>
              <a:t>% set all red guns to 1</a:t>
            </a:r>
          </a:p>
          <a:p>
            <a:pPr lvl="0">
              <a:lnSpc>
                <a:spcPct val="80000"/>
              </a:lnSpc>
              <a:buNone/>
              <a:defRPr/>
            </a:pPr>
            <a:r>
              <a:rPr lang="en-GB" sz="1900" dirty="0">
                <a:solidFill>
                  <a:prstClr val="black"/>
                </a:solidFill>
              </a:rPr>
              <a:t>	</a:t>
            </a:r>
            <a:r>
              <a:rPr lang="en-GB" sz="1900" dirty="0" err="1">
                <a:solidFill>
                  <a:prstClr val="black"/>
                </a:solidFill>
              </a:rPr>
              <a:t>arrayG</a:t>
            </a:r>
            <a:r>
              <a:rPr lang="en-GB" sz="1900" dirty="0">
                <a:solidFill>
                  <a:prstClr val="black"/>
                </a:solidFill>
              </a:rPr>
              <a:t>   = zeros(w) ;	</a:t>
            </a:r>
            <a:r>
              <a:rPr lang="en-GB" sz="1900" dirty="0">
                <a:solidFill>
                  <a:srgbClr val="92D050"/>
                </a:solidFill>
              </a:rPr>
              <a:t>% set all green guns to 0</a:t>
            </a:r>
          </a:p>
          <a:p>
            <a:pPr lvl="0">
              <a:lnSpc>
                <a:spcPct val="80000"/>
              </a:lnSpc>
              <a:buNone/>
              <a:defRPr/>
            </a:pPr>
            <a:r>
              <a:rPr lang="en-GB" sz="1900" dirty="0">
                <a:solidFill>
                  <a:prstClr val="black"/>
                </a:solidFill>
              </a:rPr>
              <a:t>	</a:t>
            </a:r>
            <a:r>
              <a:rPr lang="en-GB" sz="1900" dirty="0" err="1">
                <a:solidFill>
                  <a:prstClr val="black"/>
                </a:solidFill>
              </a:rPr>
              <a:t>arrayB</a:t>
            </a:r>
            <a:r>
              <a:rPr lang="en-GB" sz="1900" dirty="0">
                <a:solidFill>
                  <a:prstClr val="black"/>
                </a:solidFill>
              </a:rPr>
              <a:t>   = zeros(w) ;	</a:t>
            </a:r>
            <a:r>
              <a:rPr lang="en-GB" sz="1900" dirty="0">
                <a:solidFill>
                  <a:srgbClr val="92D050"/>
                </a:solidFill>
              </a:rPr>
              <a:t>% set all blue guns to 0 </a:t>
            </a:r>
          </a:p>
          <a:p>
            <a:pPr lvl="0">
              <a:lnSpc>
                <a:spcPct val="80000"/>
              </a:lnSpc>
              <a:buNone/>
              <a:defRPr/>
            </a:pPr>
            <a:endParaRPr lang="en-GB" sz="1900" dirty="0">
              <a:solidFill>
                <a:prstClr val="black"/>
              </a:solidFill>
            </a:endParaRPr>
          </a:p>
          <a:p>
            <a:pPr lvl="0">
              <a:lnSpc>
                <a:spcPct val="80000"/>
              </a:lnSpc>
              <a:buNone/>
              <a:defRPr/>
            </a:pPr>
            <a:r>
              <a:rPr lang="en-GB" sz="1900" dirty="0">
                <a:solidFill>
                  <a:prstClr val="black"/>
                </a:solidFill>
              </a:rPr>
              <a:t>	</a:t>
            </a:r>
            <a:r>
              <a:rPr lang="en-GB" sz="1900" b="1" dirty="0">
                <a:solidFill>
                  <a:prstClr val="black"/>
                </a:solidFill>
              </a:rPr>
              <a:t>array</a:t>
            </a:r>
            <a:r>
              <a:rPr lang="en-GB" sz="1900" dirty="0">
                <a:solidFill>
                  <a:prstClr val="black"/>
                </a:solidFill>
              </a:rPr>
              <a:t>	= zeros(h*w, 3) ;	                 </a:t>
            </a:r>
            <a:r>
              <a:rPr lang="en-GB" sz="1900" dirty="0">
                <a:solidFill>
                  <a:srgbClr val="92D050"/>
                </a:solidFill>
              </a:rPr>
              <a:t>% empty array matrix</a:t>
            </a:r>
          </a:p>
          <a:p>
            <a:pPr lvl="0">
              <a:lnSpc>
                <a:spcPct val="80000"/>
              </a:lnSpc>
              <a:buNone/>
              <a:defRPr/>
            </a:pPr>
            <a:r>
              <a:rPr lang="en-GB" sz="1900" dirty="0">
                <a:solidFill>
                  <a:prstClr val="black"/>
                </a:solidFill>
              </a:rPr>
              <a:t>	</a:t>
            </a:r>
            <a:r>
              <a:rPr lang="en-GB" sz="1900" b="1" dirty="0">
                <a:solidFill>
                  <a:prstClr val="black"/>
                </a:solidFill>
              </a:rPr>
              <a:t>array </a:t>
            </a:r>
            <a:r>
              <a:rPr lang="en-GB" sz="1900" dirty="0">
                <a:solidFill>
                  <a:prstClr val="black"/>
                </a:solidFill>
              </a:rPr>
              <a:t>= ( [ </a:t>
            </a:r>
            <a:r>
              <a:rPr lang="en-GB" sz="1900" dirty="0" err="1">
                <a:solidFill>
                  <a:prstClr val="black"/>
                </a:solidFill>
              </a:rPr>
              <a:t>arrayR</a:t>
            </a:r>
            <a:r>
              <a:rPr lang="en-GB" sz="1900" dirty="0">
                <a:solidFill>
                  <a:prstClr val="black"/>
                </a:solidFill>
              </a:rPr>
              <a:t>(:) </a:t>
            </a:r>
            <a:r>
              <a:rPr lang="en-GB" sz="1900" dirty="0" err="1">
                <a:solidFill>
                  <a:prstClr val="black"/>
                </a:solidFill>
              </a:rPr>
              <a:t>arrayB</a:t>
            </a:r>
            <a:r>
              <a:rPr lang="en-GB" sz="1900" dirty="0">
                <a:solidFill>
                  <a:prstClr val="black"/>
                </a:solidFill>
              </a:rPr>
              <a:t>(:) </a:t>
            </a:r>
            <a:r>
              <a:rPr lang="en-GB" sz="1900" dirty="0" err="1">
                <a:solidFill>
                  <a:prstClr val="black"/>
                </a:solidFill>
              </a:rPr>
              <a:t>arrayG</a:t>
            </a:r>
            <a:r>
              <a:rPr lang="en-GB" sz="1900" dirty="0">
                <a:solidFill>
                  <a:prstClr val="black"/>
                </a:solidFill>
              </a:rPr>
              <a:t>(:) ] ) ;     </a:t>
            </a:r>
            <a:r>
              <a:rPr lang="en-GB" sz="1900" dirty="0">
                <a:solidFill>
                  <a:srgbClr val="92D050"/>
                </a:solidFill>
              </a:rPr>
              <a:t>% 3 column format</a:t>
            </a:r>
          </a:p>
          <a:p>
            <a:pPr lvl="0">
              <a:lnSpc>
                <a:spcPct val="80000"/>
              </a:lnSpc>
              <a:buNone/>
              <a:defRPr/>
            </a:pPr>
            <a:r>
              <a:rPr lang="en-GB" sz="1900" dirty="0">
                <a:solidFill>
                  <a:prstClr val="black"/>
                </a:solidFill>
              </a:rPr>
              <a:t> 		</a:t>
            </a:r>
          </a:p>
          <a:p>
            <a:pPr lvl="0">
              <a:lnSpc>
                <a:spcPct val="80000"/>
              </a:lnSpc>
              <a:buNone/>
              <a:defRPr/>
            </a:pPr>
            <a:r>
              <a:rPr lang="en-GB" sz="1900" dirty="0">
                <a:solidFill>
                  <a:prstClr val="black"/>
                </a:solidFill>
              </a:rPr>
              <a:t>	</a:t>
            </a:r>
            <a:r>
              <a:rPr lang="en-GB" sz="1900" b="1" dirty="0" err="1">
                <a:solidFill>
                  <a:prstClr val="black"/>
                </a:solidFill>
              </a:rPr>
              <a:t>cgloadarray</a:t>
            </a:r>
            <a:r>
              <a:rPr lang="en-GB" sz="1900" dirty="0">
                <a:solidFill>
                  <a:prstClr val="black"/>
                </a:solidFill>
              </a:rPr>
              <a:t>(</a:t>
            </a:r>
            <a:r>
              <a:rPr lang="en-GB" sz="1900" dirty="0" err="1">
                <a:solidFill>
                  <a:prstClr val="black"/>
                </a:solidFill>
              </a:rPr>
              <a:t>spriteno,w,h,array</a:t>
            </a:r>
            <a:r>
              <a:rPr lang="en-GB" sz="1900" dirty="0">
                <a:solidFill>
                  <a:prstClr val="black"/>
                </a:solidFill>
              </a:rPr>
              <a:t>);	</a:t>
            </a:r>
            <a:r>
              <a:rPr lang="en-GB" sz="1900" dirty="0">
                <a:solidFill>
                  <a:srgbClr val="92D050"/>
                </a:solidFill>
              </a:rPr>
              <a:t>% load into sprite 1</a:t>
            </a:r>
          </a:p>
          <a:p>
            <a:pPr lvl="0">
              <a:buNone/>
              <a:defRPr/>
            </a:pPr>
            <a:r>
              <a:rPr lang="en-GB" sz="1900" b="1" dirty="0">
                <a:solidFill>
                  <a:prstClr val="black"/>
                </a:solidFill>
              </a:rPr>
              <a:t>         </a:t>
            </a:r>
            <a:r>
              <a:rPr lang="en-GB" sz="1900" b="1" dirty="0" err="1">
                <a:solidFill>
                  <a:prstClr val="black"/>
                </a:solidFill>
              </a:rPr>
              <a:t>cgflip</a:t>
            </a:r>
            <a:r>
              <a:rPr lang="en-GB" sz="1900" b="1" dirty="0">
                <a:solidFill>
                  <a:prstClr val="black"/>
                </a:solidFill>
              </a:rPr>
              <a:t>;    </a:t>
            </a:r>
            <a:r>
              <a:rPr lang="en-GB" sz="1900" dirty="0">
                <a:solidFill>
                  <a:srgbClr val="92D050"/>
                </a:solidFill>
              </a:rPr>
              <a:t>% present it</a:t>
            </a:r>
          </a:p>
          <a:p>
            <a:pPr marL="0">
              <a:buFontTx/>
              <a:buNone/>
              <a:defRPr/>
            </a:pPr>
            <a:endParaRPr lang="en-GB" sz="1600" dirty="0"/>
          </a:p>
          <a:p>
            <a:pPr marL="0">
              <a:buFontTx/>
              <a:buNone/>
              <a:defRPr/>
            </a:pPr>
            <a:r>
              <a:rPr lang="en-GB" sz="1600" dirty="0"/>
              <a:t>	</a:t>
            </a:r>
          </a:p>
          <a:p>
            <a:pPr>
              <a:buFontTx/>
              <a:buNone/>
              <a:defRPr/>
            </a:pPr>
            <a:endParaRPr lang="en-GB" sz="1600" dirty="0"/>
          </a:p>
          <a:p>
            <a:pPr>
              <a:buFontTx/>
              <a:buNone/>
              <a:defRPr/>
            </a:pPr>
            <a:endParaRPr lang="en-GB" sz="1400" u="sng" dirty="0"/>
          </a:p>
        </p:txBody>
      </p:sp>
      <p:sp>
        <p:nvSpPr>
          <p:cNvPr id="20" name="Content Placeholder 15"/>
          <p:cNvSpPr txBox="1">
            <a:spLocks/>
          </p:cNvSpPr>
          <p:nvPr/>
        </p:nvSpPr>
        <p:spPr bwMode="auto">
          <a:xfrm>
            <a:off x="461963" y="1482725"/>
            <a:ext cx="8218487" cy="642938"/>
          </a:xfrm>
          <a:prstGeom prst="rect">
            <a:avLst/>
          </a:prstGeom>
          <a:solidFill>
            <a:schemeClr val="bg1"/>
          </a:solidFill>
          <a:ln w="9525">
            <a:solidFill>
              <a:schemeClr val="accent1"/>
            </a:solidFill>
            <a:miter lim="800000"/>
            <a:headEnd/>
            <a:tailEnd/>
          </a:ln>
        </p:spPr>
        <p:txBody>
          <a:bodyPr/>
          <a:lstStyle/>
          <a:p>
            <a:pPr marL="342900" indent="-342900" algn="ctr">
              <a:spcBef>
                <a:spcPct val="20000"/>
              </a:spcBef>
              <a:defRPr/>
            </a:pPr>
            <a:endParaRPr lang="en-GB" sz="200" b="1" dirty="0"/>
          </a:p>
          <a:p>
            <a:pPr marL="342900" indent="-342900" algn="ctr">
              <a:spcBef>
                <a:spcPct val="20000"/>
              </a:spcBef>
              <a:defRPr/>
            </a:pPr>
            <a:r>
              <a:rPr lang="en-GB" sz="2400" b="1" dirty="0" err="1"/>
              <a:t>cgloadarray</a:t>
            </a:r>
            <a:r>
              <a:rPr lang="en-GB" sz="2400" dirty="0"/>
              <a:t>(</a:t>
            </a:r>
            <a:r>
              <a:rPr lang="en-GB" sz="1600" dirty="0" err="1"/>
              <a:t>spriteno</a:t>
            </a:r>
            <a:r>
              <a:rPr lang="en-GB" sz="1600" dirty="0"/>
              <a:t>, w, h, array</a:t>
            </a:r>
            <a:r>
              <a:rPr lang="en-GB" sz="2400" dirty="0"/>
              <a:t>)</a:t>
            </a:r>
            <a:endParaRPr lang="en-US" sz="2400" kern="0" dirty="0"/>
          </a:p>
        </p:txBody>
      </p:sp>
      <p:sp>
        <p:nvSpPr>
          <p:cNvPr id="21509" name="Rectangle 12"/>
          <p:cNvSpPr>
            <a:spLocks noChangeArrowheads="1"/>
          </p:cNvSpPr>
          <p:nvPr/>
        </p:nvSpPr>
        <p:spPr bwMode="auto">
          <a:xfrm>
            <a:off x="4252913" y="2643188"/>
            <a:ext cx="41735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nvGrpSpPr>
          <p:cNvPr id="21512" name="Group 31"/>
          <p:cNvGrpSpPr>
            <a:grpSpLocks/>
          </p:cNvGrpSpPr>
          <p:nvPr/>
        </p:nvGrpSpPr>
        <p:grpSpPr bwMode="auto">
          <a:xfrm>
            <a:off x="5437992" y="2928938"/>
            <a:ext cx="2205821" cy="1857374"/>
            <a:chOff x="4153668" y="2928940"/>
            <a:chExt cx="3489964" cy="1857383"/>
          </a:xfrm>
        </p:grpSpPr>
        <p:cxnSp>
          <p:nvCxnSpPr>
            <p:cNvPr id="27" name="Straight Arrow Connector 26"/>
            <p:cNvCxnSpPr/>
            <p:nvPr/>
          </p:nvCxnSpPr>
          <p:spPr>
            <a:xfrm flipV="1">
              <a:off x="4153668" y="2928940"/>
              <a:ext cx="3489964" cy="12128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380021" y="3956057"/>
              <a:ext cx="3263607" cy="41370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153668" y="4734380"/>
              <a:ext cx="3489961" cy="51943"/>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p:nvPr/>
        </p:nvCxnSpPr>
        <p:spPr>
          <a:xfrm flipV="1">
            <a:off x="3421846" y="6086897"/>
            <a:ext cx="4064804" cy="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5792" y="2803067"/>
            <a:ext cx="902201" cy="83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5932" y="2551176"/>
            <a:ext cx="818516" cy="755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8503" y="3450047"/>
            <a:ext cx="855945" cy="79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8503" y="4519596"/>
            <a:ext cx="855945" cy="79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8503" y="5709136"/>
            <a:ext cx="818516" cy="755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itle 1"/>
          <p:cNvSpPr txBox="1">
            <a:spLocks/>
          </p:cNvSpPr>
          <p:nvPr/>
        </p:nvSpPr>
        <p:spPr>
          <a:xfrm>
            <a:off x="460375" y="525769"/>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example3.m</a:t>
            </a:r>
          </a:p>
        </p:txBody>
      </p:sp>
      <p:sp>
        <p:nvSpPr>
          <p:cNvPr id="22" name="Title 1"/>
          <p:cNvSpPr>
            <a:spLocks noGrp="1"/>
          </p:cNvSpPr>
          <p:nvPr>
            <p:ph type="title"/>
          </p:nvPr>
        </p:nvSpPr>
        <p:spPr>
          <a:xfrm>
            <a:off x="97587" y="105468"/>
            <a:ext cx="8229600" cy="768350"/>
          </a:xfrm>
        </p:spPr>
        <p:txBody>
          <a:bodyPr/>
          <a:lstStyle/>
          <a:p>
            <a:pPr eaLnBrk="1" hangingPunct="1"/>
            <a:r>
              <a:rPr lang="en-GB" altLang="en-US" dirty="0"/>
              <a:t>3. VISUAL:</a:t>
            </a:r>
            <a:r>
              <a:rPr lang="en-GB" altLang="en-US" sz="3600" dirty="0"/>
              <a:t> creating stimuli with </a:t>
            </a:r>
            <a:r>
              <a:rPr lang="en-GB" altLang="en-US" sz="3600" dirty="0" err="1"/>
              <a:t>Matlab</a:t>
            </a:r>
            <a:endParaRPr lang="en-GB" altLang="en-US" sz="3600" dirty="0"/>
          </a:p>
        </p:txBody>
      </p:sp>
    </p:spTree>
    <p:extLst>
      <p:ext uri="{BB962C8B-B14F-4D97-AF65-F5344CB8AC3E}">
        <p14:creationId xmlns:p14="http://schemas.microsoft.com/office/powerpoint/2010/main" val="34050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ontent Placeholder 16"/>
          <p:cNvSpPr>
            <a:spLocks noGrp="1"/>
          </p:cNvSpPr>
          <p:nvPr>
            <p:ph sz="half" idx="2"/>
          </p:nvPr>
        </p:nvSpPr>
        <p:spPr>
          <a:xfrm>
            <a:off x="460375" y="2477072"/>
            <a:ext cx="8218488" cy="4141442"/>
          </a:xfrm>
        </p:spPr>
        <p:txBody>
          <a:bodyPr>
            <a:normAutofit fontScale="77500" lnSpcReduction="20000"/>
          </a:bodyPr>
          <a:lstStyle/>
          <a:p>
            <a:pPr eaLnBrk="1" hangingPunct="1">
              <a:lnSpc>
                <a:spcPct val="80000"/>
              </a:lnSpc>
              <a:buFontTx/>
              <a:buNone/>
              <a:defRPr/>
            </a:pPr>
            <a:endParaRPr lang="en-GB" sz="1900" u="sng" dirty="0"/>
          </a:p>
          <a:p>
            <a:pPr eaLnBrk="1" hangingPunct="1">
              <a:lnSpc>
                <a:spcPct val="80000"/>
              </a:lnSpc>
              <a:buFontTx/>
              <a:buNone/>
              <a:defRPr/>
            </a:pPr>
            <a:r>
              <a:rPr lang="en-GB" sz="1900" u="sng" dirty="0"/>
              <a:t>EXAMPLE</a:t>
            </a:r>
            <a:r>
              <a:rPr lang="en-GB" sz="1900" dirty="0"/>
              <a:t>: Generate the illustrated 10 x 10 pixel image &amp; load into sprite #1</a:t>
            </a:r>
            <a:r>
              <a:rPr lang="en-GB" sz="1600" dirty="0"/>
              <a:t>		</a:t>
            </a:r>
          </a:p>
          <a:p>
            <a:pPr marL="57150" indent="0" eaLnBrk="1" hangingPunct="1">
              <a:lnSpc>
                <a:spcPct val="80000"/>
              </a:lnSpc>
              <a:buFontTx/>
              <a:buNone/>
              <a:defRPr/>
            </a:pPr>
            <a:endParaRPr lang="en-GB" sz="1600" dirty="0"/>
          </a:p>
          <a:p>
            <a:pPr marL="57150" indent="0" eaLnBrk="1" hangingPunct="1">
              <a:lnSpc>
                <a:spcPct val="80000"/>
              </a:lnSpc>
              <a:buFontTx/>
              <a:buNone/>
              <a:defRPr/>
            </a:pPr>
            <a:endParaRPr lang="en-GB" sz="1600" dirty="0"/>
          </a:p>
          <a:p>
            <a:pPr>
              <a:lnSpc>
                <a:spcPct val="80000"/>
              </a:lnSpc>
              <a:buNone/>
              <a:defRPr/>
            </a:pPr>
            <a:r>
              <a:rPr lang="en-GB" sz="2400" dirty="0"/>
              <a:t>	</a:t>
            </a:r>
            <a:r>
              <a:rPr lang="en-GB" sz="2400" dirty="0" err="1"/>
              <a:t>spriteno</a:t>
            </a:r>
            <a:r>
              <a:rPr lang="en-GB" sz="2400" dirty="0"/>
              <a:t> = 1; 	</a:t>
            </a:r>
            <a:r>
              <a:rPr lang="en-GB" sz="2400" dirty="0">
                <a:solidFill>
                  <a:srgbClr val="92D050"/>
                </a:solidFill>
              </a:rPr>
              <a:t>% sprite no</a:t>
            </a:r>
          </a:p>
          <a:p>
            <a:pPr>
              <a:lnSpc>
                <a:spcPct val="80000"/>
              </a:lnSpc>
              <a:buNone/>
              <a:defRPr/>
            </a:pPr>
            <a:r>
              <a:rPr lang="en-GB" sz="2400" b="1" dirty="0"/>
              <a:t>	</a:t>
            </a:r>
            <a:r>
              <a:rPr lang="en-GB" sz="2400" dirty="0"/>
              <a:t>w = 10; 	</a:t>
            </a:r>
            <a:r>
              <a:rPr lang="en-GB" sz="2400" dirty="0">
                <a:solidFill>
                  <a:srgbClr val="92D050"/>
                </a:solidFill>
              </a:rPr>
              <a:t>% image width (</a:t>
            </a:r>
            <a:r>
              <a:rPr lang="en-GB" sz="2400" dirty="0" err="1">
                <a:solidFill>
                  <a:srgbClr val="92D050"/>
                </a:solidFill>
              </a:rPr>
              <a:t>px</a:t>
            </a:r>
            <a:r>
              <a:rPr lang="en-GB" sz="2400" dirty="0">
                <a:solidFill>
                  <a:srgbClr val="92D050"/>
                </a:solidFill>
              </a:rPr>
              <a:t>)</a:t>
            </a:r>
          </a:p>
          <a:p>
            <a:pPr>
              <a:lnSpc>
                <a:spcPct val="80000"/>
              </a:lnSpc>
              <a:buNone/>
              <a:defRPr/>
            </a:pPr>
            <a:r>
              <a:rPr lang="en-GB" sz="2400" dirty="0"/>
              <a:t>         h = 10;	</a:t>
            </a:r>
            <a:r>
              <a:rPr lang="en-GB" sz="2400" dirty="0">
                <a:solidFill>
                  <a:srgbClr val="92D050"/>
                </a:solidFill>
              </a:rPr>
              <a:t>% image height (</a:t>
            </a:r>
            <a:r>
              <a:rPr lang="en-GB" sz="2400" dirty="0" err="1">
                <a:solidFill>
                  <a:srgbClr val="92D050"/>
                </a:solidFill>
              </a:rPr>
              <a:t>px</a:t>
            </a:r>
            <a:r>
              <a:rPr lang="en-GB" sz="2400" dirty="0">
                <a:solidFill>
                  <a:srgbClr val="92D050"/>
                </a:solidFill>
              </a:rPr>
              <a:t>)</a:t>
            </a:r>
          </a:p>
          <a:p>
            <a:pPr>
              <a:lnSpc>
                <a:spcPct val="80000"/>
              </a:lnSpc>
              <a:buNone/>
              <a:defRPr/>
            </a:pPr>
            <a:r>
              <a:rPr lang="en-GB" sz="2400" dirty="0"/>
              <a:t>	</a:t>
            </a:r>
          </a:p>
          <a:p>
            <a:pPr>
              <a:lnSpc>
                <a:spcPct val="80000"/>
              </a:lnSpc>
              <a:buNone/>
              <a:defRPr/>
            </a:pPr>
            <a:r>
              <a:rPr lang="en-GB" sz="2400" dirty="0"/>
              <a:t>	</a:t>
            </a:r>
            <a:r>
              <a:rPr lang="en-GB" sz="2400" dirty="0" err="1"/>
              <a:t>arrayR</a:t>
            </a:r>
            <a:r>
              <a:rPr lang="en-GB" sz="2400" dirty="0"/>
              <a:t>   =  </a:t>
            </a:r>
            <a:r>
              <a:rPr lang="en-GB" sz="2400" dirty="0" err="1"/>
              <a:t>randw</a:t>
            </a:r>
            <a:r>
              <a:rPr lang="en-GB" sz="2400" dirty="0"/>
              <a:t>); 	</a:t>
            </a:r>
            <a:r>
              <a:rPr lang="en-GB" sz="2400" dirty="0">
                <a:solidFill>
                  <a:srgbClr val="92D050"/>
                </a:solidFill>
              </a:rPr>
              <a:t>% randomly assign red</a:t>
            </a:r>
          </a:p>
          <a:p>
            <a:pPr>
              <a:lnSpc>
                <a:spcPct val="80000"/>
              </a:lnSpc>
              <a:buNone/>
              <a:defRPr/>
            </a:pPr>
            <a:r>
              <a:rPr lang="en-GB" sz="2400" dirty="0"/>
              <a:t>	</a:t>
            </a:r>
            <a:r>
              <a:rPr lang="en-GB" sz="2400" dirty="0" err="1"/>
              <a:t>arrayG</a:t>
            </a:r>
            <a:r>
              <a:rPr lang="en-GB" sz="2400" dirty="0"/>
              <a:t>   =  </a:t>
            </a:r>
            <a:r>
              <a:rPr lang="en-GB" sz="2400" dirty="0" err="1"/>
              <a:t>repmat</a:t>
            </a:r>
            <a:r>
              <a:rPr lang="en-GB" sz="2400" dirty="0"/>
              <a:t>([1:w]/w , [h,1]) ; </a:t>
            </a:r>
            <a:r>
              <a:rPr lang="en-GB" sz="2400" dirty="0">
                <a:solidFill>
                  <a:srgbClr val="92D050"/>
                </a:solidFill>
              </a:rPr>
              <a:t>% columns graduated green</a:t>
            </a:r>
          </a:p>
          <a:p>
            <a:pPr>
              <a:lnSpc>
                <a:spcPct val="80000"/>
              </a:lnSpc>
              <a:buNone/>
              <a:defRPr/>
            </a:pPr>
            <a:r>
              <a:rPr lang="en-GB" sz="2400" dirty="0"/>
              <a:t>	</a:t>
            </a:r>
            <a:r>
              <a:rPr lang="en-GB" sz="2400" dirty="0" err="1"/>
              <a:t>arrayB</a:t>
            </a:r>
            <a:r>
              <a:rPr lang="en-GB" sz="2400" dirty="0"/>
              <a:t>   =  eye(w) ;	</a:t>
            </a:r>
            <a:r>
              <a:rPr lang="en-GB" sz="2400" dirty="0">
                <a:solidFill>
                  <a:srgbClr val="92D050"/>
                </a:solidFill>
              </a:rPr>
              <a:t>% set 1’s along the diagonal for blue</a:t>
            </a:r>
          </a:p>
          <a:p>
            <a:pPr>
              <a:lnSpc>
                <a:spcPct val="80000"/>
              </a:lnSpc>
              <a:buNone/>
              <a:defRPr/>
            </a:pPr>
            <a:endParaRPr lang="en-GB" sz="2400" dirty="0"/>
          </a:p>
          <a:p>
            <a:pPr>
              <a:lnSpc>
                <a:spcPct val="80000"/>
              </a:lnSpc>
              <a:buNone/>
              <a:defRPr/>
            </a:pPr>
            <a:r>
              <a:rPr lang="en-GB" sz="2400" dirty="0"/>
              <a:t>	</a:t>
            </a:r>
            <a:r>
              <a:rPr lang="en-GB" sz="2400" b="1" dirty="0"/>
              <a:t>array</a:t>
            </a:r>
            <a:r>
              <a:rPr lang="en-GB" sz="2400" dirty="0"/>
              <a:t> = zeros(h*w, 3) ;  </a:t>
            </a:r>
            <a:r>
              <a:rPr lang="en-GB" sz="2400" dirty="0">
                <a:solidFill>
                  <a:srgbClr val="92D050"/>
                </a:solidFill>
              </a:rPr>
              <a:t>% empty array matrix</a:t>
            </a:r>
          </a:p>
          <a:p>
            <a:pPr>
              <a:lnSpc>
                <a:spcPct val="80000"/>
              </a:lnSpc>
              <a:buNone/>
              <a:defRPr/>
            </a:pPr>
            <a:r>
              <a:rPr lang="en-GB" sz="2400" dirty="0"/>
              <a:t>	</a:t>
            </a:r>
            <a:r>
              <a:rPr lang="en-GB" sz="2400" b="1" dirty="0"/>
              <a:t>array </a:t>
            </a:r>
            <a:r>
              <a:rPr lang="en-GB" sz="2400" dirty="0"/>
              <a:t>= ( [ </a:t>
            </a:r>
            <a:r>
              <a:rPr lang="en-GB" sz="2400" dirty="0" err="1"/>
              <a:t>arrayR</a:t>
            </a:r>
            <a:r>
              <a:rPr lang="en-GB" sz="2400" dirty="0"/>
              <a:t>(:) </a:t>
            </a:r>
            <a:r>
              <a:rPr lang="en-GB" sz="2400" dirty="0" err="1"/>
              <a:t>arrayB</a:t>
            </a:r>
            <a:r>
              <a:rPr lang="en-GB" sz="2400" dirty="0"/>
              <a:t>(:) </a:t>
            </a:r>
            <a:r>
              <a:rPr lang="en-GB" sz="2400" dirty="0" err="1"/>
              <a:t>arrayG</a:t>
            </a:r>
            <a:r>
              <a:rPr lang="en-GB" sz="2400" dirty="0"/>
              <a:t>(:) ] ) ;  </a:t>
            </a:r>
            <a:r>
              <a:rPr lang="en-GB" sz="2400" dirty="0">
                <a:solidFill>
                  <a:srgbClr val="92D050"/>
                </a:solidFill>
              </a:rPr>
              <a:t>% 3 column format</a:t>
            </a:r>
          </a:p>
          <a:p>
            <a:pPr>
              <a:lnSpc>
                <a:spcPct val="80000"/>
              </a:lnSpc>
              <a:buNone/>
              <a:defRPr/>
            </a:pPr>
            <a:r>
              <a:rPr lang="en-GB" sz="2400" dirty="0"/>
              <a:t> 		</a:t>
            </a:r>
          </a:p>
          <a:p>
            <a:pPr>
              <a:lnSpc>
                <a:spcPct val="80000"/>
              </a:lnSpc>
              <a:buNone/>
              <a:defRPr/>
            </a:pPr>
            <a:r>
              <a:rPr lang="en-GB" sz="2400" dirty="0"/>
              <a:t>	</a:t>
            </a:r>
            <a:r>
              <a:rPr lang="en-GB" sz="2400" b="1" dirty="0" err="1"/>
              <a:t>cgloadarray</a:t>
            </a:r>
            <a:r>
              <a:rPr lang="en-GB" sz="2400" dirty="0"/>
              <a:t>(</a:t>
            </a:r>
            <a:r>
              <a:rPr lang="en-GB" sz="2400" dirty="0" err="1"/>
              <a:t>spriteno,w,h,array</a:t>
            </a:r>
            <a:r>
              <a:rPr lang="en-GB" sz="2400" dirty="0"/>
              <a:t>);	</a:t>
            </a:r>
            <a:r>
              <a:rPr lang="en-GB" sz="2400" dirty="0">
                <a:solidFill>
                  <a:srgbClr val="92D050"/>
                </a:solidFill>
              </a:rPr>
              <a:t>% load into sprite 1</a:t>
            </a:r>
          </a:p>
          <a:p>
            <a:pPr>
              <a:buFontTx/>
              <a:buNone/>
              <a:defRPr/>
            </a:pPr>
            <a:r>
              <a:rPr lang="en-GB" sz="2400" b="1" dirty="0"/>
              <a:t>         </a:t>
            </a:r>
            <a:r>
              <a:rPr lang="en-GB" sz="2400" b="1" dirty="0" err="1"/>
              <a:t>cgflip</a:t>
            </a:r>
            <a:r>
              <a:rPr lang="en-GB" sz="2400" b="1" dirty="0"/>
              <a:t>;    </a:t>
            </a:r>
            <a:r>
              <a:rPr lang="en-GB" sz="2400" dirty="0">
                <a:solidFill>
                  <a:srgbClr val="92D050"/>
                </a:solidFill>
              </a:rPr>
              <a:t>% present it</a:t>
            </a:r>
          </a:p>
          <a:p>
            <a:pPr marL="0">
              <a:buFontTx/>
              <a:buNone/>
              <a:defRPr/>
            </a:pPr>
            <a:endParaRPr lang="en-GB" sz="1600" dirty="0"/>
          </a:p>
          <a:p>
            <a:pPr marL="0">
              <a:buFontTx/>
              <a:buNone/>
              <a:defRPr/>
            </a:pPr>
            <a:r>
              <a:rPr lang="en-GB" sz="1600" dirty="0"/>
              <a:t>	</a:t>
            </a:r>
          </a:p>
          <a:p>
            <a:pPr>
              <a:buFontTx/>
              <a:buNone/>
              <a:defRPr/>
            </a:pPr>
            <a:endParaRPr lang="en-GB" sz="1600" dirty="0"/>
          </a:p>
          <a:p>
            <a:pPr>
              <a:buFontTx/>
              <a:buNone/>
              <a:defRPr/>
            </a:pPr>
            <a:endParaRPr lang="en-GB" sz="1400" u="sng" dirty="0"/>
          </a:p>
        </p:txBody>
      </p:sp>
      <p:sp>
        <p:nvSpPr>
          <p:cNvPr id="20" name="Content Placeholder 15"/>
          <p:cNvSpPr txBox="1">
            <a:spLocks/>
          </p:cNvSpPr>
          <p:nvPr/>
        </p:nvSpPr>
        <p:spPr bwMode="auto">
          <a:xfrm>
            <a:off x="461963" y="1673797"/>
            <a:ext cx="8218487" cy="642938"/>
          </a:xfrm>
          <a:prstGeom prst="rect">
            <a:avLst/>
          </a:prstGeom>
          <a:solidFill>
            <a:schemeClr val="bg1"/>
          </a:solidFill>
          <a:ln w="9525">
            <a:solidFill>
              <a:schemeClr val="accent1"/>
            </a:solidFill>
            <a:miter lim="800000"/>
            <a:headEnd/>
            <a:tailEnd/>
          </a:ln>
        </p:spPr>
        <p:txBody>
          <a:bodyPr/>
          <a:lstStyle/>
          <a:p>
            <a:pPr marL="342900" indent="-342900" algn="ctr" fontAlgn="base">
              <a:spcBef>
                <a:spcPct val="20000"/>
              </a:spcBef>
              <a:spcAft>
                <a:spcPct val="0"/>
              </a:spcAft>
              <a:defRPr/>
            </a:pPr>
            <a:endParaRPr lang="en-GB" sz="200" b="1" dirty="0">
              <a:solidFill>
                <a:srgbClr val="000000"/>
              </a:solidFill>
            </a:endParaRPr>
          </a:p>
          <a:p>
            <a:pPr marL="342900" indent="-342900" algn="ctr" fontAlgn="base">
              <a:spcBef>
                <a:spcPct val="20000"/>
              </a:spcBef>
              <a:spcAft>
                <a:spcPct val="0"/>
              </a:spcAft>
              <a:defRPr/>
            </a:pPr>
            <a:r>
              <a:rPr lang="en-GB" sz="2400" b="1" dirty="0" err="1">
                <a:solidFill>
                  <a:srgbClr val="000000"/>
                </a:solidFill>
              </a:rPr>
              <a:t>cgloadarray</a:t>
            </a:r>
            <a:r>
              <a:rPr lang="en-GB" sz="2400" dirty="0">
                <a:solidFill>
                  <a:srgbClr val="000000"/>
                </a:solidFill>
              </a:rPr>
              <a:t>(</a:t>
            </a:r>
            <a:r>
              <a:rPr lang="en-GB" sz="1600" dirty="0" err="1">
                <a:solidFill>
                  <a:srgbClr val="000000"/>
                </a:solidFill>
              </a:rPr>
              <a:t>spriteno</a:t>
            </a:r>
            <a:r>
              <a:rPr lang="en-GB" sz="1600" dirty="0">
                <a:solidFill>
                  <a:srgbClr val="000000"/>
                </a:solidFill>
              </a:rPr>
              <a:t>, w, h, array</a:t>
            </a:r>
            <a:r>
              <a:rPr lang="en-GB" sz="2400" dirty="0">
                <a:solidFill>
                  <a:srgbClr val="000000"/>
                </a:solidFill>
              </a:rPr>
              <a:t>)</a:t>
            </a:r>
            <a:endParaRPr lang="en-US" sz="2400" kern="0" dirty="0">
              <a:solidFill>
                <a:srgbClr val="000000"/>
              </a:solidFill>
            </a:endParaRPr>
          </a:p>
        </p:txBody>
      </p:sp>
      <p:sp>
        <p:nvSpPr>
          <p:cNvPr id="21509" name="Rectangle 12"/>
          <p:cNvSpPr>
            <a:spLocks noChangeArrowheads="1"/>
          </p:cNvSpPr>
          <p:nvPr/>
        </p:nvSpPr>
        <p:spPr bwMode="auto">
          <a:xfrm>
            <a:off x="4252913" y="2834260"/>
            <a:ext cx="41735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endParaRPr lang="en-US" altLang="en-US">
              <a:solidFill>
                <a:srgbClr val="000000"/>
              </a:solidFill>
            </a:endParaRPr>
          </a:p>
        </p:txBody>
      </p:sp>
      <p:pic>
        <p:nvPicPr>
          <p:cNvPr id="21510"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l="22330" b="9387"/>
          <a:stretch>
            <a:fillRect/>
          </a:stretch>
        </p:blipFill>
        <p:spPr bwMode="auto">
          <a:xfrm>
            <a:off x="8007126" y="5582675"/>
            <a:ext cx="120015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l="22330" b="9387"/>
          <a:stretch>
            <a:fillRect/>
          </a:stretch>
        </p:blipFill>
        <p:spPr bwMode="auto">
          <a:xfrm>
            <a:off x="4800499" y="2835244"/>
            <a:ext cx="120015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12" name="Group 31"/>
          <p:cNvGrpSpPr>
            <a:grpSpLocks/>
          </p:cNvGrpSpPr>
          <p:nvPr/>
        </p:nvGrpSpPr>
        <p:grpSpPr bwMode="auto">
          <a:xfrm>
            <a:off x="5724195" y="2695201"/>
            <a:ext cx="3249840" cy="2681287"/>
            <a:chOff x="5413345" y="2462212"/>
            <a:chExt cx="3249289" cy="2681300"/>
          </a:xfrm>
        </p:grpSpPr>
        <p:grpSp>
          <p:nvGrpSpPr>
            <p:cNvPr id="21514" name="Group 23"/>
            <p:cNvGrpSpPr>
              <a:grpSpLocks/>
            </p:cNvGrpSpPr>
            <p:nvPr/>
          </p:nvGrpSpPr>
          <p:grpSpPr bwMode="auto">
            <a:xfrm>
              <a:off x="7643834" y="2462212"/>
              <a:ext cx="1018800" cy="2681300"/>
              <a:chOff x="7572396" y="2357430"/>
              <a:chExt cx="1147985" cy="2681300"/>
            </a:xfrm>
          </p:grpSpPr>
          <p:pic>
            <p:nvPicPr>
              <p:cNvPr id="21518" name="Picture 8"/>
              <p:cNvPicPr>
                <a:picLocks noChangeAspect="1" noChangeArrowheads="1"/>
              </p:cNvPicPr>
              <p:nvPr/>
            </p:nvPicPr>
            <p:blipFill>
              <a:blip r:embed="rId4">
                <a:extLst>
                  <a:ext uri="{28A0092B-C50C-407E-A947-70E740481C1C}">
                    <a14:useLocalDpi xmlns:a14="http://schemas.microsoft.com/office/drawing/2010/main" val="0"/>
                  </a:ext>
                </a:extLst>
              </a:blip>
              <a:srcRect l="14288" b="8905"/>
              <a:stretch>
                <a:fillRect/>
              </a:stretch>
            </p:blipFill>
            <p:spPr bwMode="auto">
              <a:xfrm>
                <a:off x="7596118" y="2357430"/>
                <a:ext cx="1119286"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9"/>
              <p:cNvPicPr>
                <a:picLocks noChangeAspect="1" noChangeArrowheads="1"/>
              </p:cNvPicPr>
              <p:nvPr/>
            </p:nvPicPr>
            <p:blipFill>
              <a:blip r:embed="rId5">
                <a:extLst>
                  <a:ext uri="{28A0092B-C50C-407E-A947-70E740481C1C}">
                    <a14:useLocalDpi xmlns:a14="http://schemas.microsoft.com/office/drawing/2010/main" val="0"/>
                  </a:ext>
                </a:extLst>
              </a:blip>
              <a:srcRect l="12091" b="8905"/>
              <a:stretch>
                <a:fillRect/>
              </a:stretch>
            </p:blipFill>
            <p:spPr bwMode="auto">
              <a:xfrm>
                <a:off x="7572396" y="3214686"/>
                <a:ext cx="1147985"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0" name="Picture 10"/>
              <p:cNvPicPr>
                <a:picLocks noChangeAspect="1" noChangeArrowheads="1"/>
              </p:cNvPicPr>
              <p:nvPr/>
            </p:nvPicPr>
            <p:blipFill>
              <a:blip r:embed="rId6">
                <a:extLst>
                  <a:ext uri="{28A0092B-C50C-407E-A947-70E740481C1C}">
                    <a14:useLocalDpi xmlns:a14="http://schemas.microsoft.com/office/drawing/2010/main" val="0"/>
                  </a:ext>
                </a:extLst>
              </a:blip>
              <a:srcRect l="12091" b="8905"/>
              <a:stretch>
                <a:fillRect/>
              </a:stretch>
            </p:blipFill>
            <p:spPr bwMode="auto">
              <a:xfrm>
                <a:off x="7572396" y="4071942"/>
                <a:ext cx="1147985"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7" name="Straight Arrow Connector 26"/>
            <p:cNvCxnSpPr/>
            <p:nvPr/>
          </p:nvCxnSpPr>
          <p:spPr>
            <a:xfrm flipV="1">
              <a:off x="5413345" y="2928940"/>
              <a:ext cx="2230287" cy="100206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6927893" y="3786194"/>
              <a:ext cx="715739" cy="35813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528488" y="4453381"/>
              <a:ext cx="1074906" cy="42102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p:cNvCxnSpPr/>
          <p:nvPr/>
        </p:nvCxnSpPr>
        <p:spPr>
          <a:xfrm flipV="1">
            <a:off x="3591505" y="6052575"/>
            <a:ext cx="4265383" cy="327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460375" y="71684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example3.m</a:t>
            </a:r>
          </a:p>
        </p:txBody>
      </p:sp>
      <p:sp>
        <p:nvSpPr>
          <p:cNvPr id="19" name="Title 1"/>
          <p:cNvSpPr>
            <a:spLocks noGrp="1"/>
          </p:cNvSpPr>
          <p:nvPr>
            <p:ph type="title"/>
          </p:nvPr>
        </p:nvSpPr>
        <p:spPr>
          <a:xfrm>
            <a:off x="97587" y="105468"/>
            <a:ext cx="8229600" cy="768350"/>
          </a:xfrm>
        </p:spPr>
        <p:txBody>
          <a:bodyPr/>
          <a:lstStyle/>
          <a:p>
            <a:pPr eaLnBrk="1" hangingPunct="1"/>
            <a:r>
              <a:rPr lang="en-GB" altLang="en-US" dirty="0"/>
              <a:t>3. VISUAL:</a:t>
            </a:r>
            <a:r>
              <a:rPr lang="en-GB" altLang="en-US" sz="3600" dirty="0"/>
              <a:t> creating stimuli with </a:t>
            </a:r>
            <a:r>
              <a:rPr lang="en-GB" altLang="en-US" sz="3600" dirty="0" err="1"/>
              <a:t>Matlab</a:t>
            </a:r>
            <a:endParaRPr lang="en-GB" altLang="en-US" sz="3600" dirty="0"/>
          </a:p>
        </p:txBody>
      </p:sp>
    </p:spTree>
    <p:extLst>
      <p:ext uri="{BB962C8B-B14F-4D97-AF65-F5344CB8AC3E}">
        <p14:creationId xmlns:p14="http://schemas.microsoft.com/office/powerpoint/2010/main" val="3491333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half" idx="1"/>
          </p:nvPr>
        </p:nvPicPr>
        <p:blipFill>
          <a:blip r:embed="rId2"/>
          <a:stretch>
            <a:fillRect/>
          </a:stretch>
        </p:blipFill>
        <p:spPr>
          <a:xfrm>
            <a:off x="281468" y="1170432"/>
            <a:ext cx="3871431" cy="2515877"/>
          </a:xfrm>
          <a:prstGeom prst="rect">
            <a:avLst/>
          </a:prstGeom>
        </p:spPr>
      </p:pic>
      <p:sp>
        <p:nvSpPr>
          <p:cNvPr id="5" name="Title 1"/>
          <p:cNvSpPr txBox="1">
            <a:spLocks/>
          </p:cNvSpPr>
          <p:nvPr/>
        </p:nvSpPr>
        <p:spPr>
          <a:xfrm>
            <a:off x="146304" y="0"/>
            <a:ext cx="8229600" cy="7683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500" kern="1200">
                <a:solidFill>
                  <a:schemeClr val="tx1"/>
                </a:solidFill>
                <a:latin typeface="+mj-lt"/>
                <a:ea typeface="+mj-ea"/>
                <a:cs typeface="+mj-cs"/>
              </a:defRPr>
            </a:lvl1pPr>
          </a:lstStyle>
          <a:p>
            <a:r>
              <a:rPr lang="en-GB" altLang="en-US" dirty="0"/>
              <a:t>A side note on positioning.</a:t>
            </a:r>
            <a:endParaRPr lang="en-GB" altLang="en-US" sz="3600" dirty="0"/>
          </a:p>
        </p:txBody>
      </p:sp>
      <p:sp>
        <p:nvSpPr>
          <p:cNvPr id="12" name="TextBox 11"/>
          <p:cNvSpPr txBox="1"/>
          <p:nvPr/>
        </p:nvSpPr>
        <p:spPr>
          <a:xfrm>
            <a:off x="281468" y="3784314"/>
            <a:ext cx="4318000" cy="3785652"/>
          </a:xfrm>
          <a:prstGeom prst="rect">
            <a:avLst/>
          </a:prstGeom>
          <a:noFill/>
        </p:spPr>
        <p:txBody>
          <a:bodyPr wrap="square" rtlCol="0">
            <a:spAutoFit/>
          </a:bodyPr>
          <a:lstStyle/>
          <a:p>
            <a:r>
              <a:rPr lang="en-US" sz="1200" dirty="0">
                <a:solidFill>
                  <a:schemeClr val="accent3">
                    <a:lumMod val="75000"/>
                  </a:schemeClr>
                </a:solidFill>
                <a:latin typeface="Courier New" panose="02070309020205020404" pitchFamily="49" charset="0"/>
              </a:rPr>
              <a:t>%make a white sprite (#1) full screen</a:t>
            </a:r>
          </a:p>
          <a:p>
            <a:r>
              <a:rPr lang="en-US" sz="1200" dirty="0" err="1">
                <a:solidFill>
                  <a:srgbClr val="000000"/>
                </a:solidFill>
                <a:latin typeface="Courier New" panose="02070309020205020404" pitchFamily="49" charset="0"/>
              </a:rPr>
              <a:t>cgmakesprite</a:t>
            </a:r>
            <a:r>
              <a:rPr lang="en-US" sz="1200" dirty="0">
                <a:solidFill>
                  <a:srgbClr val="000000"/>
                </a:solidFill>
                <a:latin typeface="Courier New" panose="02070309020205020404" pitchFamily="49" charset="0"/>
              </a:rPr>
              <a:t>(1,768,1024,[0,0,0]);</a:t>
            </a:r>
          </a:p>
          <a:p>
            <a:r>
              <a:rPr lang="en-US" sz="1200" dirty="0">
                <a:solidFill>
                  <a:schemeClr val="accent3">
                    <a:lumMod val="75000"/>
                  </a:schemeClr>
                </a:solidFill>
                <a:latin typeface="Courier New" panose="02070309020205020404" pitchFamily="49" charset="0"/>
              </a:rPr>
              <a:t>%make a magenta sprite (#2) 100*100 </a:t>
            </a:r>
            <a:r>
              <a:rPr lang="en-US" sz="1200" dirty="0" err="1">
                <a:solidFill>
                  <a:schemeClr val="accent3">
                    <a:lumMod val="75000"/>
                  </a:schemeClr>
                </a:solidFill>
                <a:latin typeface="Courier New" panose="02070309020205020404" pitchFamily="49" charset="0"/>
              </a:rPr>
              <a:t>px</a:t>
            </a:r>
            <a:endParaRPr lang="en-US" sz="1200" dirty="0">
              <a:solidFill>
                <a:schemeClr val="accent3">
                  <a:lumMod val="75000"/>
                </a:schemeClr>
              </a:solidFill>
              <a:latin typeface="Courier New" panose="02070309020205020404" pitchFamily="49" charset="0"/>
            </a:endParaRPr>
          </a:p>
          <a:p>
            <a:r>
              <a:rPr lang="en-US" sz="1200" dirty="0" err="1">
                <a:solidFill>
                  <a:srgbClr val="000000"/>
                </a:solidFill>
                <a:latin typeface="Courier New" panose="02070309020205020404" pitchFamily="49" charset="0"/>
              </a:rPr>
              <a:t>cgmakesprite</a:t>
            </a:r>
            <a:r>
              <a:rPr lang="en-US" sz="1200" dirty="0">
                <a:solidFill>
                  <a:srgbClr val="000000"/>
                </a:solidFill>
                <a:latin typeface="Courier New" panose="02070309020205020404" pitchFamily="49" charset="0"/>
              </a:rPr>
              <a:t>(2,100,100,[1,0,1]);</a:t>
            </a:r>
          </a:p>
          <a:p>
            <a:endParaRPr lang="en-US" sz="1200" dirty="0">
              <a:solidFill>
                <a:srgbClr val="000000"/>
              </a:solidFill>
              <a:latin typeface="Courier New" panose="02070309020205020404" pitchFamily="49" charset="0"/>
            </a:endParaRPr>
          </a:p>
          <a:p>
            <a:r>
              <a:rPr lang="en-US" sz="1200" dirty="0" err="1">
                <a:solidFill>
                  <a:srgbClr val="000000"/>
                </a:solidFill>
                <a:latin typeface="Courier New" panose="02070309020205020404" pitchFamily="49" charset="0"/>
              </a:rPr>
              <a:t>cgsetsprite</a:t>
            </a:r>
            <a:r>
              <a:rPr lang="en-US" sz="1200" dirty="0">
                <a:solidFill>
                  <a:srgbClr val="000000"/>
                </a:solidFill>
                <a:latin typeface="Courier New" panose="02070309020205020404" pitchFamily="49" charset="0"/>
              </a:rPr>
              <a:t>(1);</a:t>
            </a:r>
            <a:r>
              <a:rPr lang="en-US" sz="1200" dirty="0">
                <a:solidFill>
                  <a:schemeClr val="accent3">
                    <a:lumMod val="75000"/>
                  </a:schemeClr>
                </a:solidFill>
                <a:latin typeface="Courier New" panose="02070309020205020404" pitchFamily="49" charset="0"/>
              </a:rPr>
              <a:t>%start working with sprite 1</a:t>
            </a:r>
          </a:p>
          <a:p>
            <a:endParaRPr lang="en-US" sz="1200" dirty="0">
              <a:solidFill>
                <a:schemeClr val="accent3">
                  <a:lumMod val="75000"/>
                </a:schemeClr>
              </a:solidFill>
              <a:latin typeface="Courier New" panose="02070309020205020404" pitchFamily="49" charset="0"/>
            </a:endParaRPr>
          </a:p>
          <a:p>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(2,-256,192); </a:t>
            </a:r>
            <a:r>
              <a:rPr lang="en-US" sz="1200" dirty="0">
                <a:solidFill>
                  <a:srgbClr val="228B22"/>
                </a:solidFill>
                <a:latin typeface="Courier New" panose="02070309020205020404" pitchFamily="49" charset="0"/>
              </a:rPr>
              <a:t>% top left</a:t>
            </a:r>
          </a:p>
          <a:p>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(2,256,192); </a:t>
            </a:r>
            <a:r>
              <a:rPr lang="en-US" sz="1200" dirty="0">
                <a:solidFill>
                  <a:srgbClr val="228B22"/>
                </a:solidFill>
                <a:latin typeface="Courier New" panose="02070309020205020404" pitchFamily="49" charset="0"/>
              </a:rPr>
              <a:t>% top right</a:t>
            </a:r>
          </a:p>
          <a:p>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(2,-256,-192); </a:t>
            </a:r>
            <a:r>
              <a:rPr lang="en-US" sz="1200" dirty="0">
                <a:solidFill>
                  <a:srgbClr val="228B22"/>
                </a:solidFill>
                <a:latin typeface="Courier New" panose="02070309020205020404" pitchFamily="49" charset="0"/>
              </a:rPr>
              <a:t>% bottom left</a:t>
            </a:r>
          </a:p>
          <a:p>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(2,256,-192); </a:t>
            </a:r>
            <a:r>
              <a:rPr lang="en-US" sz="1200" dirty="0">
                <a:solidFill>
                  <a:srgbClr val="228B22"/>
                </a:solidFill>
                <a:latin typeface="Courier New" panose="02070309020205020404" pitchFamily="49" charset="0"/>
              </a:rPr>
              <a:t>% bottom right</a:t>
            </a:r>
          </a:p>
          <a:p>
            <a:endParaRPr lang="en-US" sz="1200" dirty="0">
              <a:solidFill>
                <a:srgbClr val="228B22"/>
              </a:solidFill>
              <a:latin typeface="Courier New" panose="02070309020205020404" pitchFamily="49" charset="0"/>
            </a:endParaRPr>
          </a:p>
          <a:p>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(2,-50,0); </a:t>
            </a:r>
            <a:r>
              <a:rPr lang="en-US" sz="1200" dirty="0">
                <a:solidFill>
                  <a:srgbClr val="228B22"/>
                </a:solidFill>
                <a:latin typeface="Courier New" panose="02070309020205020404" pitchFamily="49" charset="0"/>
              </a:rPr>
              <a:t>% top left</a:t>
            </a:r>
          </a:p>
          <a:p>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(2,50,0); </a:t>
            </a:r>
            <a:r>
              <a:rPr lang="en-US" sz="1200" dirty="0">
                <a:solidFill>
                  <a:srgbClr val="228B22"/>
                </a:solidFill>
                <a:latin typeface="Courier New" panose="02070309020205020404" pitchFamily="49" charset="0"/>
              </a:rPr>
              <a:t>% top right</a:t>
            </a:r>
          </a:p>
          <a:p>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(2,0,-50); </a:t>
            </a:r>
            <a:r>
              <a:rPr lang="en-US" sz="1200" dirty="0">
                <a:solidFill>
                  <a:srgbClr val="228B22"/>
                </a:solidFill>
                <a:latin typeface="Courier New" panose="02070309020205020404" pitchFamily="49" charset="0"/>
              </a:rPr>
              <a:t>% bottom left</a:t>
            </a:r>
          </a:p>
          <a:p>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(2,0,50); </a:t>
            </a:r>
            <a:r>
              <a:rPr lang="en-US" sz="1200" dirty="0">
                <a:solidFill>
                  <a:srgbClr val="228B22"/>
                </a:solidFill>
                <a:latin typeface="Courier New" panose="02070309020205020404" pitchFamily="49" charset="0"/>
              </a:rPr>
              <a:t>% bottom right</a:t>
            </a:r>
          </a:p>
          <a:p>
            <a:endParaRPr lang="en-US" sz="1200" dirty="0">
              <a:solidFill>
                <a:srgbClr val="228B22"/>
              </a:solidFill>
              <a:latin typeface="Courier New" panose="02070309020205020404" pitchFamily="49" charset="0"/>
            </a:endParaRPr>
          </a:p>
          <a:p>
            <a:endParaRPr lang="en-US" dirty="0">
              <a:solidFill>
                <a:srgbClr val="000000"/>
              </a:solidFill>
              <a:latin typeface="Courier New" panose="02070309020205020404" pitchFamily="49" charset="0"/>
            </a:endParaRPr>
          </a:p>
          <a:p>
            <a:endParaRPr lang="en-US" dirty="0"/>
          </a:p>
        </p:txBody>
      </p:sp>
      <p:sp>
        <p:nvSpPr>
          <p:cNvPr id="13" name="Rectangle 12"/>
          <p:cNvSpPr/>
          <p:nvPr/>
        </p:nvSpPr>
        <p:spPr>
          <a:xfrm>
            <a:off x="1384300" y="1549400"/>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98800" y="1549400"/>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98800" y="2478154"/>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384300" y="2503553"/>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0"/>
          <p:cNvPicPr>
            <a:picLocks noGrp="1" noChangeAspect="1"/>
          </p:cNvPicPr>
          <p:nvPr>
            <p:ph sz="half" idx="1"/>
          </p:nvPr>
        </p:nvPicPr>
        <p:blipFill>
          <a:blip r:embed="rId2"/>
          <a:stretch>
            <a:fillRect/>
          </a:stretch>
        </p:blipFill>
        <p:spPr>
          <a:xfrm>
            <a:off x="4713768" y="1220215"/>
            <a:ext cx="3871431" cy="2515877"/>
          </a:xfrm>
          <a:prstGeom prst="rect">
            <a:avLst/>
          </a:prstGeom>
        </p:spPr>
      </p:pic>
      <p:sp>
        <p:nvSpPr>
          <p:cNvPr id="18" name="Rectangle 17"/>
          <p:cNvSpPr/>
          <p:nvPr/>
        </p:nvSpPr>
        <p:spPr>
          <a:xfrm>
            <a:off x="6554233" y="1907158"/>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838949" y="1907158"/>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845299" y="2223733"/>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553199" y="2223733"/>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359400" y="3784314"/>
            <a:ext cx="3225799" cy="1292662"/>
          </a:xfrm>
          <a:prstGeom prst="rect">
            <a:avLst/>
          </a:prstGeom>
          <a:noFill/>
          <a:ln w="19050">
            <a:solidFill>
              <a:schemeClr val="tx2">
                <a:lumMod val="60000"/>
                <a:lumOff val="40000"/>
              </a:schemeClr>
            </a:solidFill>
          </a:ln>
        </p:spPr>
        <p:txBody>
          <a:bodyPr wrap="square" rtlCol="0">
            <a:spAutoFit/>
          </a:bodyPr>
          <a:lstStyle/>
          <a:p>
            <a:r>
              <a:rPr lang="en-US" b="1" dirty="0" err="1"/>
              <a:t>cgalign</a:t>
            </a:r>
            <a:r>
              <a:rPr lang="en-US" b="1" dirty="0"/>
              <a:t>(‘</a:t>
            </a:r>
            <a:r>
              <a:rPr lang="en-US" b="1" dirty="0" err="1"/>
              <a:t>horz</a:t>
            </a:r>
            <a:r>
              <a:rPr lang="en-US" b="1" dirty="0"/>
              <a:t>',‘vert')</a:t>
            </a:r>
          </a:p>
          <a:p>
            <a:r>
              <a:rPr lang="en-US" dirty="0" err="1"/>
              <a:t>horz</a:t>
            </a:r>
            <a:r>
              <a:rPr lang="en-US" dirty="0"/>
              <a:t>=[‘l’, ‘c’, ‘r’]’ vert=[‘t’, ‘c’, ‘b’]</a:t>
            </a:r>
          </a:p>
          <a:p>
            <a:r>
              <a:rPr lang="en-US" sz="1400" dirty="0"/>
              <a:t>Sets the 0,0 coordinate to a specific corner of whatever sprite, bitmap, video you’re currently working with</a:t>
            </a:r>
          </a:p>
        </p:txBody>
      </p:sp>
      <p:sp>
        <p:nvSpPr>
          <p:cNvPr id="23" name="Rectangle 22"/>
          <p:cNvSpPr/>
          <p:nvPr/>
        </p:nvSpPr>
        <p:spPr>
          <a:xfrm>
            <a:off x="2121934" y="1856358"/>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426734" y="1856358"/>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426734" y="2161158"/>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121934" y="2161158"/>
            <a:ext cx="266700" cy="279400"/>
          </a:xfrm>
          <a:prstGeom prst="rect">
            <a:avLst/>
          </a:prstGeom>
          <a:solidFill>
            <a:srgbClr val="CC3399"/>
          </a:solid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026149" y="5219700"/>
            <a:ext cx="1905000" cy="1846659"/>
          </a:xfrm>
          <a:prstGeom prst="rect">
            <a:avLst/>
          </a:prstGeom>
          <a:noFill/>
        </p:spPr>
        <p:txBody>
          <a:bodyPr wrap="square" rtlCol="0">
            <a:spAutoFit/>
          </a:bodyPr>
          <a:lstStyle/>
          <a:p>
            <a:pPr lvl="0"/>
            <a:r>
              <a:rPr lang="en-US" sz="1200" dirty="0" err="1">
                <a:solidFill>
                  <a:srgbClr val="000000"/>
                </a:solidFill>
                <a:latin typeface="Courier New" panose="02070309020205020404" pitchFamily="49" charset="0"/>
              </a:rPr>
              <a:t>cgalign</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b’,’r</a:t>
            </a:r>
            <a:r>
              <a:rPr lang="en-US" sz="1200" dirty="0">
                <a:solidFill>
                  <a:srgbClr val="000000"/>
                </a:solidFill>
                <a:latin typeface="Courier New" panose="02070309020205020404" pitchFamily="49" charset="0"/>
              </a:rPr>
              <a:t>’); </a:t>
            </a:r>
          </a:p>
          <a:p>
            <a:pPr lvl="0"/>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 </a:t>
            </a:r>
          </a:p>
          <a:p>
            <a:pPr lvl="0"/>
            <a:r>
              <a:rPr lang="en-US" sz="1200" dirty="0" err="1">
                <a:solidFill>
                  <a:srgbClr val="000000"/>
                </a:solidFill>
                <a:latin typeface="Courier New" panose="02070309020205020404" pitchFamily="49" charset="0"/>
              </a:rPr>
              <a:t>cgalign</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b’,’l</a:t>
            </a:r>
            <a:r>
              <a:rPr lang="en-US" sz="1200" dirty="0">
                <a:solidFill>
                  <a:srgbClr val="000000"/>
                </a:solidFill>
                <a:latin typeface="Courier New" panose="02070309020205020404" pitchFamily="49" charset="0"/>
              </a:rPr>
              <a:t>’);</a:t>
            </a:r>
          </a:p>
          <a:p>
            <a:pPr lvl="0"/>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a:t>
            </a:r>
          </a:p>
          <a:p>
            <a:pPr lvl="0"/>
            <a:r>
              <a:rPr lang="en-US" sz="1200" dirty="0" err="1">
                <a:solidFill>
                  <a:srgbClr val="000000"/>
                </a:solidFill>
                <a:latin typeface="Courier New" panose="02070309020205020404" pitchFamily="49" charset="0"/>
              </a:rPr>
              <a:t>cgalign</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t’,’r</a:t>
            </a:r>
            <a:r>
              <a:rPr lang="en-US" sz="1200" dirty="0">
                <a:solidFill>
                  <a:srgbClr val="000000"/>
                </a:solidFill>
                <a:latin typeface="Courier New" panose="02070309020205020404" pitchFamily="49" charset="0"/>
              </a:rPr>
              <a:t>’);</a:t>
            </a:r>
          </a:p>
          <a:p>
            <a:pPr lvl="0"/>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 </a:t>
            </a:r>
          </a:p>
          <a:p>
            <a:pPr lvl="0"/>
            <a:r>
              <a:rPr lang="en-US" sz="1200" dirty="0" err="1">
                <a:solidFill>
                  <a:srgbClr val="000000"/>
                </a:solidFill>
                <a:latin typeface="Courier New" panose="02070309020205020404" pitchFamily="49" charset="0"/>
              </a:rPr>
              <a:t>cgalign</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t’,’l</a:t>
            </a:r>
            <a:r>
              <a:rPr lang="en-US" sz="1200" dirty="0">
                <a:solidFill>
                  <a:srgbClr val="000000"/>
                </a:solidFill>
                <a:latin typeface="Courier New" panose="02070309020205020404" pitchFamily="49" charset="0"/>
              </a:rPr>
              <a:t>’);</a:t>
            </a:r>
            <a:endParaRPr lang="en-US" sz="1200" dirty="0">
              <a:solidFill>
                <a:srgbClr val="228B22"/>
              </a:solidFill>
              <a:latin typeface="Courier New" panose="02070309020205020404" pitchFamily="49" charset="0"/>
            </a:endParaRPr>
          </a:p>
          <a:p>
            <a:pPr lvl="0"/>
            <a:r>
              <a:rPr lang="en-US" sz="1200" dirty="0" err="1">
                <a:solidFill>
                  <a:srgbClr val="000000"/>
                </a:solidFill>
                <a:latin typeface="Courier New" panose="02070309020205020404" pitchFamily="49" charset="0"/>
              </a:rPr>
              <a:t>cgdrawsprite</a:t>
            </a:r>
            <a:r>
              <a:rPr lang="en-US" sz="1200" dirty="0">
                <a:solidFill>
                  <a:srgbClr val="000000"/>
                </a:solidFill>
                <a:latin typeface="Courier New" panose="02070309020205020404" pitchFamily="49" charset="0"/>
              </a:rPr>
              <a:t>(2);</a:t>
            </a:r>
            <a:endParaRPr lang="en-US" sz="1200" dirty="0">
              <a:solidFill>
                <a:srgbClr val="228B22"/>
              </a:solidFill>
              <a:latin typeface="Courier New" panose="02070309020205020404" pitchFamily="49" charset="0"/>
            </a:endParaRPr>
          </a:p>
          <a:p>
            <a:endParaRPr lang="en-US" dirty="0"/>
          </a:p>
        </p:txBody>
      </p:sp>
      <p:sp>
        <p:nvSpPr>
          <p:cNvPr id="30" name="Rectangle 29"/>
          <p:cNvSpPr/>
          <p:nvPr/>
        </p:nvSpPr>
        <p:spPr>
          <a:xfrm>
            <a:off x="2121934" y="1841500"/>
            <a:ext cx="571500" cy="599058"/>
          </a:xfrm>
          <a:prstGeom prst="rect">
            <a:avLst/>
          </a:prstGeom>
          <a:noFill/>
          <a:ln>
            <a:solidFill>
              <a:srgbClr val="CC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43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12" end="12"/>
                                            </p:txEl>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12">
                                            <p:txEl>
                                              <p:pRg st="13" end="13"/>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12">
                                            <p:txEl>
                                              <p:pRg st="14" end="14"/>
                                            </p:txEl>
                                          </p:spTgt>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12">
                                            <p:txEl>
                                              <p:pRg st="15" end="1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16"/>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4"/>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5"/>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7"/>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29">
                                            <p:txEl>
                                              <p:pRg st="0" end="0"/>
                                            </p:txEl>
                                          </p:spTgt>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29">
                                            <p:txEl>
                                              <p:pRg st="2" end="2"/>
                                            </p:txEl>
                                          </p:spTgt>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9"/>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29">
                                            <p:txEl>
                                              <p:pRg st="4" end="4"/>
                                            </p:txEl>
                                          </p:spTgt>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2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29">
                                            <p:txEl>
                                              <p:pRg st="6" end="6"/>
                                            </p:txEl>
                                          </p:spTgt>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8" grpId="0" animBg="1"/>
      <p:bldP spid="19" grpId="0" animBg="1"/>
      <p:bldP spid="20" grpId="0" animBg="1"/>
      <p:bldP spid="21" grpId="0" animBg="1"/>
      <p:bldP spid="22" grpId="0" animBg="1"/>
      <p:bldP spid="23" grpId="0" animBg="1"/>
      <p:bldP spid="24" grpId="0" animBg="1"/>
      <p:bldP spid="25" grpId="0" animBg="1"/>
      <p:bldP spid="26"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50599" y="116115"/>
            <a:ext cx="8229600" cy="768350"/>
          </a:xfrm>
        </p:spPr>
        <p:txBody>
          <a:bodyPr/>
          <a:lstStyle/>
          <a:p>
            <a:pPr eaLnBrk="1" hangingPunct="1"/>
            <a:r>
              <a:rPr lang="en-GB" altLang="en-US" dirty="0"/>
              <a:t>4. VISUAL: </a:t>
            </a:r>
            <a:r>
              <a:rPr lang="en-GB" altLang="en-US" sz="3600" dirty="0"/>
              <a:t>movies</a:t>
            </a:r>
          </a:p>
        </p:txBody>
      </p:sp>
      <p:sp>
        <p:nvSpPr>
          <p:cNvPr id="20" name="Content Placeholder 15"/>
          <p:cNvSpPr txBox="1">
            <a:spLocks/>
          </p:cNvSpPr>
          <p:nvPr/>
        </p:nvSpPr>
        <p:spPr bwMode="auto">
          <a:xfrm>
            <a:off x="461963" y="1482725"/>
            <a:ext cx="8218487" cy="1089025"/>
          </a:xfrm>
          <a:prstGeom prst="rect">
            <a:avLst/>
          </a:prstGeom>
          <a:solidFill>
            <a:schemeClr val="bg1"/>
          </a:solidFill>
          <a:ln w="9525">
            <a:solidFill>
              <a:srgbClr val="0000FF"/>
            </a:solidFill>
            <a:miter lim="800000"/>
            <a:headEnd/>
            <a:tailEnd/>
          </a:ln>
        </p:spPr>
        <p:txBody>
          <a:bodyPr/>
          <a:lstStyle/>
          <a:p>
            <a:pPr marL="342900" indent="-342900" algn="ctr">
              <a:spcBef>
                <a:spcPct val="20000"/>
              </a:spcBef>
              <a:defRPr/>
            </a:pPr>
            <a:endParaRPr lang="en-GB" sz="1200" b="1" dirty="0"/>
          </a:p>
          <a:p>
            <a:pPr marL="342900" indent="-342900" algn="ctr">
              <a:spcBef>
                <a:spcPct val="20000"/>
              </a:spcBef>
              <a:defRPr/>
            </a:pPr>
            <a:r>
              <a:rPr lang="en-GB" sz="2400" b="1" dirty="0" err="1"/>
              <a:t>cgloadmovie</a:t>
            </a:r>
            <a:r>
              <a:rPr lang="en-GB" sz="2400" dirty="0"/>
              <a:t>(</a:t>
            </a:r>
            <a:r>
              <a:rPr lang="en-GB" sz="2000" dirty="0" err="1"/>
              <a:t>spriteno,‘filename.avi</a:t>
            </a:r>
            <a:r>
              <a:rPr lang="en-GB" sz="2000" dirty="0"/>
              <a:t>’</a:t>
            </a:r>
            <a:r>
              <a:rPr lang="en-GB" sz="2400" dirty="0"/>
              <a:t>)</a:t>
            </a:r>
            <a:endParaRPr lang="en-US" sz="2400" kern="0" dirty="0"/>
          </a:p>
        </p:txBody>
      </p:sp>
      <p:sp>
        <p:nvSpPr>
          <p:cNvPr id="17" name="Content Placeholder 15"/>
          <p:cNvSpPr txBox="1">
            <a:spLocks/>
          </p:cNvSpPr>
          <p:nvPr/>
        </p:nvSpPr>
        <p:spPr bwMode="auto">
          <a:xfrm>
            <a:off x="460375" y="2786063"/>
            <a:ext cx="8218488" cy="1714500"/>
          </a:xfrm>
          <a:prstGeom prst="rect">
            <a:avLst/>
          </a:prstGeom>
          <a:solidFill>
            <a:schemeClr val="bg1"/>
          </a:solidFill>
          <a:ln w="9525">
            <a:solidFill>
              <a:srgbClr val="0000FF"/>
            </a:solidFill>
            <a:miter lim="800000"/>
            <a:headEnd/>
            <a:tailEnd/>
          </a:ln>
        </p:spPr>
        <p:txBody>
          <a:bodyPr/>
          <a:lstStyle/>
          <a:p>
            <a:pPr marL="342900" indent="-342900" algn="ctr">
              <a:spcBef>
                <a:spcPct val="20000"/>
              </a:spcBef>
              <a:defRPr/>
            </a:pPr>
            <a:endParaRPr lang="en-GB" sz="1200" b="1" dirty="0"/>
          </a:p>
          <a:p>
            <a:pPr marL="342900" indent="-342900" algn="ctr">
              <a:spcBef>
                <a:spcPct val="20000"/>
              </a:spcBef>
              <a:defRPr/>
            </a:pPr>
            <a:r>
              <a:rPr lang="en-GB" sz="2400" b="1" dirty="0" err="1"/>
              <a:t>cgplaymovie</a:t>
            </a:r>
            <a:r>
              <a:rPr lang="en-GB" sz="2400" dirty="0"/>
              <a:t>(</a:t>
            </a:r>
            <a:r>
              <a:rPr lang="en-GB" sz="2000" dirty="0" err="1"/>
              <a:t>spriteno,x,y,w,h</a:t>
            </a:r>
            <a:r>
              <a:rPr lang="en-GB" sz="2000" dirty="0"/>
              <a:t>)</a:t>
            </a:r>
          </a:p>
          <a:p>
            <a:pPr marL="342900" indent="-342900" algn="ctr">
              <a:spcBef>
                <a:spcPct val="20000"/>
              </a:spcBef>
              <a:defRPr/>
            </a:pPr>
            <a:r>
              <a:rPr lang="en-GB" sz="600" dirty="0"/>
              <a:t>------------------------------------------------------------------------------------------------------</a:t>
            </a:r>
          </a:p>
          <a:p>
            <a:pPr marL="342900" indent="-342900" algn="ctr">
              <a:spcBef>
                <a:spcPct val="20000"/>
              </a:spcBef>
              <a:defRPr/>
            </a:pPr>
            <a:r>
              <a:rPr lang="en-GB" sz="2000" kern="0" dirty="0" err="1"/>
              <a:t>x,y</a:t>
            </a:r>
            <a:r>
              <a:rPr lang="en-GB" sz="2000" kern="0" dirty="0"/>
              <a:t> = screen coordinates centred on</a:t>
            </a:r>
          </a:p>
          <a:p>
            <a:pPr marL="342900" indent="-342900" algn="ctr">
              <a:spcBef>
                <a:spcPct val="20000"/>
              </a:spcBef>
              <a:defRPr/>
            </a:pPr>
            <a:r>
              <a:rPr lang="en-GB" sz="2000" kern="0" dirty="0" err="1"/>
              <a:t>w,h</a:t>
            </a:r>
            <a:r>
              <a:rPr lang="en-GB" sz="2000" kern="0" dirty="0"/>
              <a:t> = scaling dimensions (-</a:t>
            </a:r>
            <a:r>
              <a:rPr lang="en-GB" sz="2000" kern="0" dirty="0" err="1"/>
              <a:t>ve</a:t>
            </a:r>
            <a:r>
              <a:rPr lang="en-GB" sz="2000" kern="0" dirty="0"/>
              <a:t> value flip like </a:t>
            </a:r>
            <a:r>
              <a:rPr lang="en-GB" sz="2000" kern="0" dirty="0" err="1"/>
              <a:t>cgdrawsprite</a:t>
            </a:r>
            <a:r>
              <a:rPr lang="en-GB" sz="2000" kern="0" dirty="0"/>
              <a:t>)</a:t>
            </a:r>
          </a:p>
          <a:p>
            <a:pPr marL="342900" indent="-342900" algn="ctr">
              <a:spcBef>
                <a:spcPct val="20000"/>
              </a:spcBef>
              <a:defRPr/>
            </a:pPr>
            <a:endParaRPr lang="en-US" sz="2400" kern="0" dirty="0"/>
          </a:p>
        </p:txBody>
      </p:sp>
      <p:sp>
        <p:nvSpPr>
          <p:cNvPr id="18" name="Content Placeholder 15"/>
          <p:cNvSpPr txBox="1">
            <a:spLocks/>
          </p:cNvSpPr>
          <p:nvPr/>
        </p:nvSpPr>
        <p:spPr bwMode="auto">
          <a:xfrm>
            <a:off x="460375" y="4714875"/>
            <a:ext cx="8218488" cy="1214438"/>
          </a:xfrm>
          <a:prstGeom prst="rect">
            <a:avLst/>
          </a:prstGeom>
          <a:solidFill>
            <a:schemeClr val="bg1"/>
          </a:solidFill>
          <a:ln w="9525">
            <a:solidFill>
              <a:srgbClr val="0000FF"/>
            </a:solidFill>
            <a:miter lim="800000"/>
            <a:headEnd/>
            <a:tailEnd/>
          </a:ln>
        </p:spPr>
        <p:txBody>
          <a:bodyPr/>
          <a:lstStyle/>
          <a:p>
            <a:pPr marL="342900" indent="-342900" algn="ctr">
              <a:spcBef>
                <a:spcPct val="20000"/>
              </a:spcBef>
              <a:defRPr/>
            </a:pPr>
            <a:endParaRPr lang="en-GB" sz="1200" b="1" dirty="0"/>
          </a:p>
          <a:p>
            <a:pPr marL="342900" indent="-342900" algn="ctr">
              <a:spcBef>
                <a:spcPct val="20000"/>
              </a:spcBef>
              <a:defRPr/>
            </a:pPr>
            <a:r>
              <a:rPr lang="en-GB" sz="2400" b="1" dirty="0" err="1"/>
              <a:t>cgshutmovie</a:t>
            </a:r>
            <a:r>
              <a:rPr lang="en-GB" sz="2400" dirty="0"/>
              <a:t>(</a:t>
            </a:r>
            <a:r>
              <a:rPr lang="en-GB" sz="2000" dirty="0" err="1"/>
              <a:t>spriteno</a:t>
            </a:r>
            <a:r>
              <a:rPr lang="en-GB" sz="2400" dirty="0"/>
              <a:t>)</a:t>
            </a:r>
          </a:p>
          <a:p>
            <a:pPr marL="342900" indent="-342900" algn="ctr">
              <a:spcBef>
                <a:spcPct val="20000"/>
              </a:spcBef>
              <a:defRPr/>
            </a:pPr>
            <a:r>
              <a:rPr lang="en-GB" sz="600" dirty="0"/>
              <a:t>------------------------------------------------------------------------------------------------------</a:t>
            </a:r>
            <a:endParaRPr lang="en-GB" sz="600" kern="0" dirty="0"/>
          </a:p>
          <a:p>
            <a:pPr marL="342900" indent="-342900" algn="ctr">
              <a:spcBef>
                <a:spcPct val="20000"/>
              </a:spcBef>
              <a:defRPr/>
            </a:pPr>
            <a:r>
              <a:rPr lang="en-GB" sz="2000" kern="0" dirty="0"/>
              <a:t>helps to free up memory</a:t>
            </a:r>
            <a:endParaRPr lang="en-US" sz="2000" kern="0" dirty="0"/>
          </a:p>
        </p:txBody>
      </p:sp>
    </p:spTree>
    <p:extLst>
      <p:ext uri="{BB962C8B-B14F-4D97-AF65-F5344CB8AC3E}">
        <p14:creationId xmlns:p14="http://schemas.microsoft.com/office/powerpoint/2010/main" val="8591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eaLnBrk="1" hangingPunct="1"/>
            <a:r>
              <a:rPr lang="en-GB" altLang="en-US" dirty="0"/>
              <a:t>4. VISUAL: </a:t>
            </a:r>
            <a:r>
              <a:rPr lang="en-GB" altLang="en-US" sz="3600" dirty="0"/>
              <a:t>movies</a:t>
            </a:r>
          </a:p>
        </p:txBody>
      </p:sp>
      <p:pic>
        <p:nvPicPr>
          <p:cNvPr id="6" name="Picture 5"/>
          <p:cNvPicPr>
            <a:picLocks noChangeAspect="1"/>
          </p:cNvPicPr>
          <p:nvPr/>
        </p:nvPicPr>
        <p:blipFill>
          <a:blip r:embed="rId2"/>
          <a:stretch>
            <a:fillRect/>
          </a:stretch>
        </p:blipFill>
        <p:spPr>
          <a:xfrm>
            <a:off x="188144" y="2044700"/>
            <a:ext cx="4725435" cy="3734719"/>
          </a:xfrm>
          <a:prstGeom prst="rect">
            <a:avLst/>
          </a:prstGeom>
        </p:spPr>
      </p:pic>
      <p:sp>
        <p:nvSpPr>
          <p:cNvPr id="8" name="Title 1"/>
          <p:cNvSpPr txBox="1">
            <a:spLocks/>
          </p:cNvSpPr>
          <p:nvPr/>
        </p:nvSpPr>
        <p:spPr>
          <a:xfrm>
            <a:off x="460375" y="71684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example4.m</a:t>
            </a:r>
          </a:p>
        </p:txBody>
      </p:sp>
      <p:sp>
        <p:nvSpPr>
          <p:cNvPr id="9" name="TextBox 8"/>
          <p:cNvSpPr txBox="1"/>
          <p:nvPr/>
        </p:nvSpPr>
        <p:spPr>
          <a:xfrm>
            <a:off x="5092700" y="2133600"/>
            <a:ext cx="3937000" cy="4739759"/>
          </a:xfrm>
          <a:prstGeom prst="rect">
            <a:avLst/>
          </a:prstGeom>
          <a:noFill/>
        </p:spPr>
        <p:txBody>
          <a:bodyPr wrap="square" rtlCol="0">
            <a:spAutoFit/>
          </a:bodyPr>
          <a:lstStyle/>
          <a:p>
            <a:r>
              <a:rPr lang="en-US" dirty="0"/>
              <a:t>Movie file of a space shuttle launch (‘movie.avi’)</a:t>
            </a:r>
          </a:p>
          <a:p>
            <a:endParaRPr lang="en-US" dirty="0"/>
          </a:p>
          <a:p>
            <a:pPr marL="285750" indent="-285750">
              <a:buFont typeface="Arial" panose="020B0604020202020204" pitchFamily="34" charset="0"/>
              <a:buChar char="•"/>
            </a:pPr>
            <a:r>
              <a:rPr lang="en-US" dirty="0"/>
              <a:t>Load into a sprite</a:t>
            </a:r>
            <a:r>
              <a:rPr lang="en-GB" sz="2000" b="1" dirty="0"/>
              <a:t> </a:t>
            </a:r>
            <a:r>
              <a:rPr lang="en-GB" sz="2000" b="1" dirty="0" err="1"/>
              <a:t>cgloadmovie</a:t>
            </a:r>
            <a:r>
              <a:rPr lang="en-GB" sz="2000" dirty="0"/>
              <a:t>(</a:t>
            </a:r>
            <a:r>
              <a:rPr lang="en-GB" dirty="0"/>
              <a:t>spriteno,‘movie.avi’</a:t>
            </a:r>
            <a:r>
              <a:rPr lang="en-GB" sz="2000" dirty="0"/>
              <a:t>)</a:t>
            </a:r>
            <a:endParaRPr lang="en-US" dirty="0"/>
          </a:p>
          <a:p>
            <a:pPr marL="285750" indent="-285750">
              <a:buFont typeface="Arial" panose="020B0604020202020204" pitchFamily="34" charset="0"/>
              <a:buChar char="•"/>
            </a:pPr>
            <a:r>
              <a:rPr lang="en-US" dirty="0"/>
              <a:t>Play the sprite</a:t>
            </a:r>
          </a:p>
          <a:p>
            <a:r>
              <a:rPr lang="en-US" sz="2000" b="1" dirty="0"/>
              <a:t>     </a:t>
            </a:r>
            <a:r>
              <a:rPr lang="en-GB" sz="2000" b="1" dirty="0" err="1"/>
              <a:t>cgplaymovie</a:t>
            </a:r>
            <a:r>
              <a:rPr lang="en-GB" sz="2000" dirty="0"/>
              <a:t>(</a:t>
            </a:r>
            <a:r>
              <a:rPr lang="en-GB" dirty="0" err="1"/>
              <a:t>spriteno,x,y,w,h</a:t>
            </a:r>
            <a:r>
              <a:rPr lang="en-GB" dirty="0"/>
              <a:t>)</a:t>
            </a:r>
            <a:endParaRPr lang="en-US" dirty="0"/>
          </a:p>
          <a:p>
            <a:pPr marL="285750" indent="-285750">
              <a:buFont typeface="Arial" panose="020B0604020202020204" pitchFamily="34" charset="0"/>
              <a:buChar char="•"/>
            </a:pPr>
            <a:r>
              <a:rPr lang="en-US" dirty="0"/>
              <a:t>Close the sprite</a:t>
            </a:r>
          </a:p>
          <a:p>
            <a:r>
              <a:rPr lang="en-GB" b="1" dirty="0"/>
              <a:t>      </a:t>
            </a:r>
            <a:r>
              <a:rPr lang="en-GB" sz="2000" b="1" dirty="0" err="1"/>
              <a:t>cgshutmovie</a:t>
            </a:r>
            <a:r>
              <a:rPr lang="en-GB" sz="2000" dirty="0"/>
              <a:t>(</a:t>
            </a:r>
            <a:r>
              <a:rPr lang="en-GB" sz="2000" dirty="0" err="1"/>
              <a:t>spriteno</a:t>
            </a:r>
            <a:r>
              <a:rPr lang="en-GB" sz="2000" dirty="0"/>
              <a:t>)</a:t>
            </a:r>
          </a:p>
          <a:p>
            <a:endParaRPr lang="en-GB" sz="2000" dirty="0"/>
          </a:p>
          <a:p>
            <a:pPr marL="342900" indent="-342900">
              <a:buFont typeface="Arial" panose="020B0604020202020204" pitchFamily="34" charset="0"/>
              <a:buChar char="•"/>
            </a:pPr>
            <a:r>
              <a:rPr lang="en-GB" sz="2000" dirty="0"/>
              <a:t>Scale and position the sprite</a:t>
            </a:r>
          </a:p>
          <a:p>
            <a:r>
              <a:rPr lang="en-GB" sz="2000" dirty="0"/>
              <a:t>      </a:t>
            </a:r>
            <a:r>
              <a:rPr lang="en-GB" sz="2000" b="1" dirty="0" err="1"/>
              <a:t>cgalign</a:t>
            </a:r>
            <a:r>
              <a:rPr lang="en-GB" sz="2000" b="1" dirty="0"/>
              <a:t>(‘</a:t>
            </a:r>
            <a:r>
              <a:rPr lang="en-GB" sz="2000" b="1" dirty="0" err="1"/>
              <a:t>horz</a:t>
            </a:r>
            <a:r>
              <a:rPr lang="en-GB" sz="2000" b="1" dirty="0"/>
              <a:t>’, ‘vert’);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10" name="Picture 9"/>
          <p:cNvPicPr>
            <a:picLocks noChangeAspect="1"/>
          </p:cNvPicPr>
          <p:nvPr/>
        </p:nvPicPr>
        <p:blipFill>
          <a:blip r:embed="rId3"/>
          <a:stretch>
            <a:fillRect/>
          </a:stretch>
        </p:blipFill>
        <p:spPr>
          <a:xfrm>
            <a:off x="238955" y="2133600"/>
            <a:ext cx="4674624" cy="3607688"/>
          </a:xfrm>
          <a:prstGeom prst="rect">
            <a:avLst/>
          </a:prstGeom>
        </p:spPr>
      </p:pic>
    </p:spTree>
    <p:extLst>
      <p:ext uri="{BB962C8B-B14F-4D97-AF65-F5344CB8AC3E}">
        <p14:creationId xmlns:p14="http://schemas.microsoft.com/office/powerpoint/2010/main" val="152209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19970" y="110996"/>
            <a:ext cx="8229600" cy="768350"/>
          </a:xfrm>
        </p:spPr>
        <p:txBody>
          <a:bodyPr/>
          <a:lstStyle/>
          <a:p>
            <a:r>
              <a:rPr lang="en-GB" altLang="en-US" dirty="0"/>
              <a:t>SOUND:</a:t>
            </a:r>
            <a:r>
              <a:rPr lang="en-GB" altLang="en-US" sz="3600" dirty="0"/>
              <a:t> creating  &amp; present stimuli</a:t>
            </a:r>
          </a:p>
        </p:txBody>
      </p:sp>
      <p:sp>
        <p:nvSpPr>
          <p:cNvPr id="30723" name="Content Placeholder 2"/>
          <p:cNvSpPr>
            <a:spLocks noGrp="1"/>
          </p:cNvSpPr>
          <p:nvPr>
            <p:ph sz="half" idx="1"/>
          </p:nvPr>
        </p:nvSpPr>
        <p:spPr>
          <a:xfrm>
            <a:off x="468313" y="1482725"/>
            <a:ext cx="5103812" cy="4886325"/>
          </a:xfrm>
          <a:ln w="6350">
            <a:solidFill>
              <a:schemeClr val="tx1"/>
            </a:solidFill>
          </a:ln>
        </p:spPr>
        <p:txBody>
          <a:bodyPr/>
          <a:lstStyle/>
          <a:p>
            <a:pPr>
              <a:buFontTx/>
              <a:buNone/>
            </a:pPr>
            <a:r>
              <a:rPr lang="en-GB" altLang="en-US" sz="2400" b="1" u="sng" dirty="0"/>
              <a:t>Load &amp; create stimuli</a:t>
            </a:r>
          </a:p>
          <a:p>
            <a:pPr>
              <a:buFontTx/>
              <a:buNone/>
            </a:pPr>
            <a:endParaRPr lang="en-GB" altLang="en-US" sz="1200" dirty="0"/>
          </a:p>
          <a:p>
            <a:pPr>
              <a:buFontTx/>
              <a:buNone/>
            </a:pPr>
            <a:r>
              <a:rPr lang="en-GB" altLang="en-US" sz="2400" dirty="0" err="1"/>
              <a:t>loadsound</a:t>
            </a:r>
            <a:r>
              <a:rPr lang="en-GB" altLang="en-US" sz="2400" dirty="0"/>
              <a:t>(</a:t>
            </a:r>
            <a:r>
              <a:rPr lang="en-GB" altLang="en-US" sz="2000" dirty="0"/>
              <a:t>‘</a:t>
            </a:r>
            <a:r>
              <a:rPr lang="en-GB" altLang="en-US" sz="2000" dirty="0" err="1"/>
              <a:t>fname.wav’,buffer</a:t>
            </a:r>
            <a:r>
              <a:rPr lang="en-GB" altLang="en-US" sz="2400" dirty="0"/>
              <a:t>)</a:t>
            </a:r>
          </a:p>
          <a:p>
            <a:pPr>
              <a:buFontTx/>
              <a:buNone/>
            </a:pPr>
            <a:r>
              <a:rPr lang="en-GB" altLang="en-US" sz="2000" dirty="0">
                <a:solidFill>
                  <a:srgbClr val="FF0000"/>
                </a:solidFill>
              </a:rPr>
              <a:t>- </a:t>
            </a:r>
            <a:r>
              <a:rPr lang="en-GB" altLang="en-US" sz="2000" dirty="0">
                <a:solidFill>
                  <a:schemeClr val="bg1">
                    <a:lumMod val="65000"/>
                  </a:schemeClr>
                </a:solidFill>
              </a:rPr>
              <a:t>Loads a pre-prepared stimulus</a:t>
            </a:r>
          </a:p>
          <a:p>
            <a:pPr>
              <a:buFontTx/>
              <a:buNone/>
            </a:pPr>
            <a:endParaRPr lang="en-GB" altLang="en-US" sz="2400" dirty="0"/>
          </a:p>
          <a:p>
            <a:pPr>
              <a:buFontTx/>
              <a:buNone/>
            </a:pPr>
            <a:r>
              <a:rPr lang="en-GB" altLang="en-US" sz="2400" dirty="0" err="1"/>
              <a:t>preparepuretone</a:t>
            </a:r>
            <a:r>
              <a:rPr lang="en-GB" altLang="en-US" sz="2400" dirty="0"/>
              <a:t>(</a:t>
            </a:r>
            <a:r>
              <a:rPr lang="en-GB" altLang="en-US" sz="2000" dirty="0" err="1"/>
              <a:t>freq,dur,buffer</a:t>
            </a:r>
            <a:r>
              <a:rPr lang="en-GB" altLang="en-US" sz="2400" dirty="0"/>
              <a:t>)</a:t>
            </a:r>
          </a:p>
          <a:p>
            <a:pPr>
              <a:buFontTx/>
              <a:buNone/>
            </a:pPr>
            <a:r>
              <a:rPr lang="en-GB" altLang="en-US" sz="1600" dirty="0"/>
              <a:t>	</a:t>
            </a:r>
            <a:r>
              <a:rPr lang="en-GB" altLang="en-US" sz="1600" dirty="0" err="1"/>
              <a:t>freq</a:t>
            </a:r>
            <a:r>
              <a:rPr lang="en-GB" altLang="en-US" sz="1600" dirty="0"/>
              <a:t> = pitch of tone (Hz), </a:t>
            </a:r>
            <a:r>
              <a:rPr lang="en-GB" altLang="en-US" sz="1600" dirty="0" err="1"/>
              <a:t>dur</a:t>
            </a:r>
            <a:r>
              <a:rPr lang="en-GB" altLang="en-US" sz="1600" dirty="0"/>
              <a:t> = duration (</a:t>
            </a:r>
            <a:r>
              <a:rPr lang="en-GB" altLang="en-US" sz="1600" dirty="0" err="1"/>
              <a:t>ms</a:t>
            </a:r>
            <a:r>
              <a:rPr lang="en-GB" altLang="en-US" sz="1600" dirty="0"/>
              <a:t>)</a:t>
            </a:r>
          </a:p>
          <a:p>
            <a:pPr>
              <a:buFontTx/>
              <a:buChar char="-"/>
            </a:pPr>
            <a:r>
              <a:rPr lang="en-GB" altLang="en-US" sz="2000" dirty="0">
                <a:solidFill>
                  <a:schemeClr val="bg1">
                    <a:lumMod val="65000"/>
                  </a:schemeClr>
                </a:solidFill>
              </a:rPr>
              <a:t>Makes a stimulus using cg commands</a:t>
            </a:r>
          </a:p>
          <a:p>
            <a:pPr marL="0" indent="0">
              <a:buNone/>
            </a:pPr>
            <a:endParaRPr lang="en-GB" altLang="en-US" sz="2400" dirty="0"/>
          </a:p>
          <a:p>
            <a:pPr>
              <a:buFontTx/>
              <a:buNone/>
            </a:pPr>
            <a:r>
              <a:rPr lang="en-GB" altLang="en-US" sz="2400" dirty="0" err="1"/>
              <a:t>preparesound</a:t>
            </a:r>
            <a:r>
              <a:rPr lang="en-GB" altLang="en-US" sz="2400" dirty="0"/>
              <a:t>(</a:t>
            </a:r>
            <a:r>
              <a:rPr lang="en-GB" altLang="en-US" sz="2000" dirty="0" err="1"/>
              <a:t>array,buffer</a:t>
            </a:r>
            <a:r>
              <a:rPr lang="en-GB" altLang="en-US" sz="2400" dirty="0"/>
              <a:t>)</a:t>
            </a:r>
          </a:p>
          <a:p>
            <a:pPr>
              <a:buFontTx/>
              <a:buNone/>
            </a:pPr>
            <a:r>
              <a:rPr lang="en-GB" altLang="en-US" sz="1600" dirty="0"/>
              <a:t>	array = </a:t>
            </a:r>
            <a:r>
              <a:rPr lang="en-GB" altLang="en-US" sz="1600" dirty="0" err="1"/>
              <a:t>nsamples</a:t>
            </a:r>
            <a:r>
              <a:rPr lang="en-GB" altLang="en-US" sz="1600" dirty="0"/>
              <a:t> * </a:t>
            </a:r>
            <a:r>
              <a:rPr lang="en-GB" altLang="en-US" sz="1600" dirty="0" err="1"/>
              <a:t>nchannels</a:t>
            </a:r>
            <a:r>
              <a:rPr lang="en-GB" altLang="en-US" sz="1600" dirty="0"/>
              <a:t> (1=mono, 2=stereo)</a:t>
            </a:r>
          </a:p>
          <a:p>
            <a:pPr>
              <a:buNone/>
            </a:pPr>
            <a:r>
              <a:rPr lang="en-GB" altLang="en-US" sz="2000" dirty="0">
                <a:solidFill>
                  <a:srgbClr val="FF0000"/>
                </a:solidFill>
              </a:rPr>
              <a:t>- Loads a </a:t>
            </a:r>
            <a:r>
              <a:rPr lang="en-GB" altLang="en-US" sz="2000" dirty="0" err="1">
                <a:solidFill>
                  <a:srgbClr val="FF0000"/>
                </a:solidFill>
              </a:rPr>
              <a:t>sinewave</a:t>
            </a:r>
            <a:r>
              <a:rPr lang="en-GB" altLang="en-US" sz="2000" dirty="0">
                <a:solidFill>
                  <a:srgbClr val="FF0000"/>
                </a:solidFill>
              </a:rPr>
              <a:t> made in </a:t>
            </a:r>
            <a:r>
              <a:rPr lang="en-GB" altLang="en-US" sz="2000" dirty="0" err="1">
                <a:solidFill>
                  <a:srgbClr val="FF0000"/>
                </a:solidFill>
              </a:rPr>
              <a:t>matlab</a:t>
            </a:r>
            <a:r>
              <a:rPr lang="en-GB" altLang="en-US" sz="2000" dirty="0">
                <a:solidFill>
                  <a:srgbClr val="FF0000"/>
                </a:solidFill>
              </a:rPr>
              <a:t> for use as a stimulus</a:t>
            </a:r>
          </a:p>
          <a:p>
            <a:pPr>
              <a:buFontTx/>
              <a:buNone/>
            </a:pPr>
            <a:endParaRPr lang="en-GB" altLang="en-US" sz="1600" dirty="0"/>
          </a:p>
        </p:txBody>
      </p:sp>
      <p:sp>
        <p:nvSpPr>
          <p:cNvPr id="30724" name="Content Placeholder 3"/>
          <p:cNvSpPr>
            <a:spLocks noGrp="1"/>
          </p:cNvSpPr>
          <p:nvPr>
            <p:ph sz="half" idx="2"/>
          </p:nvPr>
        </p:nvSpPr>
        <p:spPr>
          <a:xfrm>
            <a:off x="6000750" y="1482725"/>
            <a:ext cx="2697163" cy="4886325"/>
          </a:xfrm>
          <a:ln w="6350">
            <a:solidFill>
              <a:schemeClr val="tx1"/>
            </a:solidFill>
          </a:ln>
        </p:spPr>
        <p:txBody>
          <a:bodyPr/>
          <a:lstStyle/>
          <a:p>
            <a:pPr>
              <a:buFontTx/>
              <a:buNone/>
            </a:pPr>
            <a:r>
              <a:rPr lang="en-GB" altLang="en-US" sz="2400" b="1" u="sng" dirty="0"/>
              <a:t>Present stimuli</a:t>
            </a:r>
          </a:p>
          <a:p>
            <a:pPr>
              <a:buFontTx/>
              <a:buNone/>
            </a:pPr>
            <a:endParaRPr lang="en-GB" altLang="en-US" sz="1200" dirty="0"/>
          </a:p>
          <a:p>
            <a:pPr>
              <a:buFontTx/>
              <a:buNone/>
            </a:pPr>
            <a:r>
              <a:rPr lang="en-GB" altLang="en-US" sz="2400" dirty="0" err="1"/>
              <a:t>playsound</a:t>
            </a:r>
            <a:r>
              <a:rPr lang="en-GB" altLang="en-US" sz="2400" dirty="0"/>
              <a:t>(</a:t>
            </a:r>
            <a:r>
              <a:rPr lang="en-GB" altLang="en-US" sz="2000" dirty="0"/>
              <a:t>buffer</a:t>
            </a:r>
            <a:r>
              <a:rPr lang="en-GB" altLang="en-US" sz="2400" dirty="0"/>
              <a:t>)</a:t>
            </a:r>
          </a:p>
          <a:p>
            <a:pPr>
              <a:buFontTx/>
              <a:buNone/>
            </a:pPr>
            <a:endParaRPr lang="en-GB" altLang="en-US" sz="2400" dirty="0"/>
          </a:p>
          <a:p>
            <a:pPr>
              <a:buFontTx/>
              <a:buNone/>
            </a:pPr>
            <a:r>
              <a:rPr lang="en-GB" altLang="en-US" sz="2400" dirty="0" err="1"/>
              <a:t>loopsound</a:t>
            </a:r>
            <a:r>
              <a:rPr lang="en-GB" altLang="en-US" sz="2400" dirty="0"/>
              <a:t>(</a:t>
            </a:r>
            <a:r>
              <a:rPr lang="en-GB" altLang="en-US" sz="2000" dirty="0"/>
              <a:t>buffer</a:t>
            </a:r>
            <a:r>
              <a:rPr lang="en-GB" altLang="en-US" sz="2400" dirty="0"/>
              <a:t>)</a:t>
            </a:r>
          </a:p>
          <a:p>
            <a:pPr>
              <a:buFontTx/>
              <a:buNone/>
            </a:pPr>
            <a:r>
              <a:rPr lang="en-GB" altLang="en-US" sz="1600" dirty="0"/>
              <a:t>	repeats continuously</a:t>
            </a:r>
          </a:p>
          <a:p>
            <a:pPr>
              <a:buFontTx/>
              <a:buNone/>
            </a:pPr>
            <a:endParaRPr lang="en-GB" altLang="en-US" sz="2400" dirty="0"/>
          </a:p>
          <a:p>
            <a:pPr>
              <a:buFontTx/>
              <a:buNone/>
            </a:pPr>
            <a:r>
              <a:rPr lang="en-GB" altLang="en-US" sz="2400" dirty="0" err="1"/>
              <a:t>waitsound</a:t>
            </a:r>
            <a:r>
              <a:rPr lang="en-GB" altLang="en-US" sz="2400" dirty="0"/>
              <a:t>(</a:t>
            </a:r>
            <a:r>
              <a:rPr lang="en-GB" altLang="en-US" sz="2000" dirty="0"/>
              <a:t>buffer</a:t>
            </a:r>
            <a:r>
              <a:rPr lang="en-GB" altLang="en-US" sz="2400" dirty="0"/>
              <a:t>)</a:t>
            </a:r>
          </a:p>
          <a:p>
            <a:pPr>
              <a:buFontTx/>
              <a:buNone/>
            </a:pPr>
            <a:r>
              <a:rPr lang="en-GB" altLang="en-US" sz="1600" dirty="0"/>
              <a:t>	waits until sound ended</a:t>
            </a:r>
          </a:p>
          <a:p>
            <a:pPr>
              <a:buFontTx/>
              <a:buNone/>
            </a:pPr>
            <a:endParaRPr lang="en-GB" altLang="en-US" sz="2400" dirty="0"/>
          </a:p>
          <a:p>
            <a:pPr>
              <a:buFontTx/>
              <a:buNone/>
            </a:pPr>
            <a:r>
              <a:rPr lang="en-GB" altLang="en-US" sz="2400" dirty="0" err="1"/>
              <a:t>stopsound</a:t>
            </a:r>
            <a:r>
              <a:rPr lang="en-GB" altLang="en-US" sz="2400" dirty="0"/>
              <a:t>(</a:t>
            </a:r>
            <a:r>
              <a:rPr lang="en-GB" altLang="en-US" sz="2000" dirty="0"/>
              <a:t>buffer</a:t>
            </a:r>
            <a:r>
              <a:rPr lang="en-GB" altLang="en-US" sz="2400" dirty="0"/>
              <a:t>)</a:t>
            </a:r>
          </a:p>
          <a:p>
            <a:pPr>
              <a:buFontTx/>
              <a:buNone/>
            </a:pPr>
            <a:endParaRPr lang="en-GB" altLang="en-US" dirty="0"/>
          </a:p>
        </p:txBody>
      </p:sp>
      <p:sp>
        <p:nvSpPr>
          <p:cNvPr id="2" name="Rectangle 1"/>
          <p:cNvSpPr/>
          <p:nvPr/>
        </p:nvSpPr>
        <p:spPr>
          <a:xfrm>
            <a:off x="468313" y="2132856"/>
            <a:ext cx="3959671" cy="936104"/>
          </a:xfrm>
          <a:prstGeom prst="rect">
            <a:avLst/>
          </a:prstGeom>
          <a:no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schemeClr>
              </a:solidFill>
            </a:endParaRPr>
          </a:p>
        </p:txBody>
      </p:sp>
      <p:sp>
        <p:nvSpPr>
          <p:cNvPr id="6" name="Rectangle 5"/>
          <p:cNvSpPr/>
          <p:nvPr/>
        </p:nvSpPr>
        <p:spPr>
          <a:xfrm>
            <a:off x="468312" y="3457834"/>
            <a:ext cx="4535736" cy="1123293"/>
          </a:xfrm>
          <a:prstGeom prst="rect">
            <a:avLst/>
          </a:prstGeom>
          <a:noFill/>
          <a:ln w="571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6607" y="5003145"/>
            <a:ext cx="5085517" cy="13659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35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sz="half" idx="1"/>
          </p:nvPr>
        </p:nvSpPr>
        <p:spPr>
          <a:xfrm>
            <a:off x="335323" y="1445181"/>
            <a:ext cx="8391847" cy="5244306"/>
          </a:xfrm>
        </p:spPr>
        <p:txBody>
          <a:bodyPr>
            <a:noAutofit/>
          </a:bodyPr>
          <a:lstStyle/>
          <a:p>
            <a:pPr>
              <a:buFontTx/>
              <a:buNone/>
            </a:pPr>
            <a:r>
              <a:rPr lang="en-GB" altLang="en-US" sz="2400" dirty="0"/>
              <a:t>Create a 1000 Hz </a:t>
            </a:r>
            <a:r>
              <a:rPr lang="en-GB" altLang="en-US" sz="2400" dirty="0" err="1"/>
              <a:t>puretone</a:t>
            </a:r>
            <a:r>
              <a:rPr lang="en-GB" altLang="en-US" sz="2400" dirty="0"/>
              <a:t> of duration 1s using:</a:t>
            </a:r>
          </a:p>
          <a:p>
            <a:pPr>
              <a:buFontTx/>
              <a:buNone/>
            </a:pPr>
            <a:r>
              <a:rPr lang="en-GB" altLang="en-US" sz="2400" dirty="0"/>
              <a:t>	- buffer 1: </a:t>
            </a:r>
            <a:r>
              <a:rPr lang="en-GB" altLang="en-US" sz="2400" dirty="0" err="1"/>
              <a:t>preparepuretone</a:t>
            </a:r>
            <a:r>
              <a:rPr lang="en-GB" altLang="en-US" sz="2400" dirty="0"/>
              <a:t>(</a:t>
            </a:r>
            <a:r>
              <a:rPr lang="en-GB" altLang="en-US" sz="2400" dirty="0" err="1"/>
              <a:t>freq</a:t>
            </a:r>
            <a:r>
              <a:rPr lang="en-GB" altLang="en-US" sz="2400" dirty="0"/>
              <a:t>, buffer, </a:t>
            </a:r>
            <a:r>
              <a:rPr lang="en-GB" altLang="en-US" sz="2400" dirty="0" err="1"/>
              <a:t>dur</a:t>
            </a:r>
            <a:r>
              <a:rPr lang="en-GB" altLang="en-US" sz="2400" dirty="0"/>
              <a:t>)</a:t>
            </a:r>
          </a:p>
          <a:p>
            <a:pPr>
              <a:buFontTx/>
              <a:buNone/>
            </a:pPr>
            <a:r>
              <a:rPr lang="en-GB" altLang="en-US" sz="2400" dirty="0"/>
              <a:t>	- buffer 2: MATLAB array </a:t>
            </a:r>
            <a:r>
              <a:rPr lang="en-GB" altLang="en-US" sz="2400" dirty="0" err="1"/>
              <a:t>sinewave</a:t>
            </a:r>
            <a:endParaRPr lang="en-GB" altLang="en-US" sz="2400" dirty="0"/>
          </a:p>
          <a:p>
            <a:pPr>
              <a:buFontTx/>
              <a:buNone/>
            </a:pPr>
            <a:r>
              <a:rPr lang="en-GB" altLang="en-US" sz="2000" dirty="0"/>
              <a:t>Basic equation for generating sounds (sinewaves!)</a:t>
            </a:r>
          </a:p>
          <a:p>
            <a:pPr>
              <a:buFontTx/>
              <a:buNone/>
            </a:pPr>
            <a:r>
              <a:rPr lang="en-GB" altLang="en-US" sz="2000" dirty="0"/>
              <a:t>	</a:t>
            </a:r>
            <a:r>
              <a:rPr lang="en-GB" altLang="en-US" sz="2000" b="1" dirty="0"/>
              <a:t>array</a:t>
            </a:r>
            <a:r>
              <a:rPr lang="en-GB" altLang="en-US" sz="2000" dirty="0"/>
              <a:t> = </a:t>
            </a:r>
            <a:r>
              <a:rPr lang="en-GB" altLang="en-US" sz="2000" b="1" dirty="0"/>
              <a:t>a</a:t>
            </a:r>
            <a:r>
              <a:rPr lang="en-GB" altLang="en-US" sz="2000" dirty="0"/>
              <a:t> * sin( 2 * pi * </a:t>
            </a:r>
            <a:r>
              <a:rPr lang="en-GB" altLang="en-US" sz="2000" b="1" dirty="0" err="1"/>
              <a:t>freq</a:t>
            </a:r>
            <a:r>
              <a:rPr lang="en-GB" altLang="en-US" sz="2000" dirty="0"/>
              <a:t> * </a:t>
            </a:r>
            <a:r>
              <a:rPr lang="en-GB" altLang="en-US" sz="2000" b="1" dirty="0"/>
              <a:t>t</a:t>
            </a:r>
            <a:r>
              <a:rPr lang="en-GB" altLang="en-US" sz="2000" dirty="0"/>
              <a:t> + </a:t>
            </a:r>
            <a:r>
              <a:rPr lang="en-GB" altLang="en-US" sz="2000" b="1" dirty="0"/>
              <a:t>phase</a:t>
            </a:r>
            <a:r>
              <a:rPr lang="en-GB" altLang="en-US" sz="2000" dirty="0"/>
              <a:t>) ; 	% in radians!</a:t>
            </a:r>
          </a:p>
          <a:p>
            <a:pPr>
              <a:buFontTx/>
              <a:buNone/>
            </a:pPr>
            <a:endParaRPr lang="en-GB" altLang="en-US" sz="2000" dirty="0"/>
          </a:p>
          <a:p>
            <a:pPr>
              <a:buFontTx/>
              <a:buNone/>
            </a:pPr>
            <a:r>
              <a:rPr lang="en-GB" altLang="en-US" sz="2000" dirty="0"/>
              <a:t>		</a:t>
            </a:r>
            <a:r>
              <a:rPr lang="en-GB" altLang="en-US" sz="1600" b="1" dirty="0"/>
              <a:t>a</a:t>
            </a:r>
            <a:r>
              <a:rPr lang="en-GB" altLang="en-US" sz="1600" dirty="0"/>
              <a:t> 	   = amplitude (scale 0-1, effects volume)</a:t>
            </a:r>
          </a:p>
          <a:p>
            <a:pPr>
              <a:buFontTx/>
              <a:buNone/>
            </a:pPr>
            <a:r>
              <a:rPr lang="en-GB" altLang="en-US" sz="1600" dirty="0"/>
              <a:t>		</a:t>
            </a:r>
            <a:r>
              <a:rPr lang="en-GB" altLang="en-US" sz="1600" b="1" dirty="0" err="1"/>
              <a:t>freq</a:t>
            </a:r>
            <a:r>
              <a:rPr lang="en-GB" altLang="en-US" sz="1600" dirty="0"/>
              <a:t> 	   = tone pitch (Hz) </a:t>
            </a:r>
          </a:p>
          <a:p>
            <a:pPr>
              <a:buFontTx/>
              <a:buNone/>
            </a:pPr>
            <a:r>
              <a:rPr lang="en-GB" altLang="en-US" sz="1600" dirty="0"/>
              <a:t>		</a:t>
            </a:r>
            <a:r>
              <a:rPr lang="en-GB" altLang="en-US" sz="1600" b="1" dirty="0"/>
              <a:t>phase</a:t>
            </a:r>
            <a:r>
              <a:rPr lang="en-GB" altLang="en-US" sz="1600" dirty="0"/>
              <a:t> 	   = phase of cycle </a:t>
            </a:r>
          </a:p>
          <a:p>
            <a:pPr>
              <a:buFontTx/>
              <a:buNone/>
            </a:pPr>
            <a:r>
              <a:rPr lang="en-GB" altLang="en-US" sz="1600" dirty="0"/>
              <a:t>		</a:t>
            </a:r>
            <a:r>
              <a:rPr lang="en-GB" altLang="en-US" sz="1600" b="1" dirty="0"/>
              <a:t>t</a:t>
            </a:r>
            <a:r>
              <a:rPr lang="en-GB" altLang="en-US" sz="1600" dirty="0"/>
              <a:t>	   = time(in cycles)</a:t>
            </a:r>
            <a:r>
              <a:rPr lang="en-GB" altLang="en-US" sz="2000" dirty="0"/>
              <a:t>	</a:t>
            </a:r>
          </a:p>
          <a:p>
            <a:pPr>
              <a:buFontTx/>
              <a:buNone/>
            </a:pPr>
            <a:r>
              <a:rPr lang="en-GB" altLang="en-US" sz="2000" dirty="0"/>
              <a:t>          </a:t>
            </a:r>
            <a:r>
              <a:rPr lang="en-GB" altLang="en-US" sz="2400" dirty="0"/>
              <a:t>- buffer 3 : .wav file of a </a:t>
            </a:r>
            <a:r>
              <a:rPr lang="en-GB" altLang="en-US" sz="2400" dirty="0" err="1"/>
              <a:t>puretone</a:t>
            </a:r>
            <a:endParaRPr lang="en-GB" altLang="en-US" sz="2400" dirty="0"/>
          </a:p>
          <a:p>
            <a:pPr>
              <a:buFontTx/>
              <a:buNone/>
            </a:pPr>
            <a:r>
              <a:rPr lang="en-GB" altLang="en-US" sz="2400" dirty="0"/>
              <a:t>         </a:t>
            </a:r>
            <a:r>
              <a:rPr lang="en-GB" altLang="en-US" sz="2000" dirty="0"/>
              <a:t>Play each tone 2 times, waiting until end of each.</a:t>
            </a:r>
          </a:p>
          <a:p>
            <a:pPr>
              <a:buFontTx/>
              <a:buNone/>
            </a:pPr>
            <a:r>
              <a:rPr lang="en-GB" altLang="en-US" sz="2000" dirty="0"/>
              <a:t>           Display the buffer number being played on screen</a:t>
            </a:r>
            <a:r>
              <a:rPr lang="en-GB" altLang="en-US" sz="2400" dirty="0"/>
              <a:t>. </a:t>
            </a:r>
          </a:p>
        </p:txBody>
      </p:sp>
      <p:sp>
        <p:nvSpPr>
          <p:cNvPr id="2" name="Title 1"/>
          <p:cNvSpPr>
            <a:spLocks noGrp="1"/>
          </p:cNvSpPr>
          <p:nvPr>
            <p:ph type="title"/>
          </p:nvPr>
        </p:nvSpPr>
        <p:spPr>
          <a:xfrm>
            <a:off x="308770" y="879346"/>
            <a:ext cx="8229600" cy="1143000"/>
          </a:xfrm>
        </p:spPr>
        <p:txBody>
          <a:bodyPr>
            <a:normAutofit fontScale="90000"/>
          </a:bodyPr>
          <a:lstStyle/>
          <a:p>
            <a:r>
              <a:rPr lang="en-GB" altLang="en-US" dirty="0"/>
              <a:t>example 5.m</a:t>
            </a:r>
            <a:br>
              <a:rPr lang="en-GB" altLang="en-US" u="sng" dirty="0"/>
            </a:br>
            <a:endParaRPr lang="en-GB"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4601" y="3156223"/>
            <a:ext cx="21336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a:spLocks/>
          </p:cNvSpPr>
          <p:nvPr/>
        </p:nvSpPr>
        <p:spPr bwMode="auto">
          <a:xfrm>
            <a:off x="370248" y="2738659"/>
            <a:ext cx="8356922" cy="2457456"/>
          </a:xfrm>
          <a:prstGeom prst="rect">
            <a:avLst/>
          </a:prstGeom>
          <a:noFill/>
          <a:ln w="12700">
            <a:solidFill>
              <a:srgbClr val="0000FF"/>
            </a:solidFill>
            <a:miter lim="800000"/>
            <a:headEnd/>
            <a:tailEnd/>
          </a:ln>
        </p:spPr>
        <p:txBody>
          <a:bodyPr lIns="0" tIns="0" rIns="0" bIns="0"/>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endParaRPr lang="en-GB" altLang="en-US"/>
          </a:p>
        </p:txBody>
      </p:sp>
      <p:sp>
        <p:nvSpPr>
          <p:cNvPr id="7" name="Title 1"/>
          <p:cNvSpPr txBox="1">
            <a:spLocks/>
          </p:cNvSpPr>
          <p:nvPr/>
        </p:nvSpPr>
        <p:spPr>
          <a:xfrm>
            <a:off x="119970" y="110996"/>
            <a:ext cx="8229600" cy="76835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500" kern="1200">
                <a:solidFill>
                  <a:schemeClr val="tx1"/>
                </a:solidFill>
                <a:latin typeface="+mj-lt"/>
                <a:ea typeface="+mj-ea"/>
                <a:cs typeface="+mj-cs"/>
              </a:defRPr>
            </a:lvl1pPr>
          </a:lstStyle>
          <a:p>
            <a:r>
              <a:rPr lang="en-GB" altLang="en-US"/>
              <a:t>SOUND:</a:t>
            </a:r>
            <a:r>
              <a:rPr lang="en-GB" altLang="en-US" sz="3600"/>
              <a:t> creating  &amp; present stimuli</a:t>
            </a:r>
            <a:endParaRPr lang="en-GB" altLang="en-US" sz="3600" dirty="0"/>
          </a:p>
        </p:txBody>
      </p:sp>
    </p:spTree>
    <p:extLst>
      <p:ext uri="{BB962C8B-B14F-4D97-AF65-F5344CB8AC3E}">
        <p14:creationId xmlns:p14="http://schemas.microsoft.com/office/powerpoint/2010/main" val="587716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 y="-65637"/>
            <a:ext cx="8229600" cy="1143000"/>
          </a:xfrm>
        </p:spPr>
        <p:txBody>
          <a:bodyPr>
            <a:normAutofit/>
          </a:bodyPr>
          <a:lstStyle/>
          <a:p>
            <a:r>
              <a:rPr lang="en-GB" dirty="0"/>
              <a:t>Cogent Graphics in a trial sequence!</a:t>
            </a:r>
          </a:p>
        </p:txBody>
      </p:sp>
      <p:grpSp>
        <p:nvGrpSpPr>
          <p:cNvPr id="17" name="Group 12"/>
          <p:cNvGrpSpPr>
            <a:grpSpLocks/>
          </p:cNvGrpSpPr>
          <p:nvPr/>
        </p:nvGrpSpPr>
        <p:grpSpPr bwMode="auto">
          <a:xfrm>
            <a:off x="827088" y="1336254"/>
            <a:ext cx="3527936" cy="5390010"/>
            <a:chOff x="467544" y="1628800"/>
            <a:chExt cx="3168352" cy="4680520"/>
          </a:xfrm>
        </p:grpSpPr>
        <p:sp>
          <p:nvSpPr>
            <p:cNvPr id="18" name="Rectangle 17"/>
            <p:cNvSpPr/>
            <p:nvPr/>
          </p:nvSpPr>
          <p:spPr>
            <a:xfrm>
              <a:off x="755648" y="3880700"/>
              <a:ext cx="2599332" cy="606284"/>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0" name="Rectangle 19"/>
            <p:cNvSpPr/>
            <p:nvPr/>
          </p:nvSpPr>
          <p:spPr>
            <a:xfrm>
              <a:off x="467544" y="1628800"/>
              <a:ext cx="3168352" cy="4680520"/>
            </a:xfrm>
            <a:prstGeom prst="rect">
              <a:avLst/>
            </a:prstGeom>
            <a:no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grpSp>
      <p:sp>
        <p:nvSpPr>
          <p:cNvPr id="21" name="Rectangle 20"/>
          <p:cNvSpPr/>
          <p:nvPr/>
        </p:nvSpPr>
        <p:spPr bwMode="auto">
          <a:xfrm>
            <a:off x="1143449" y="2457444"/>
            <a:ext cx="2890774" cy="606210"/>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2" name="Rectangle 21"/>
          <p:cNvSpPr/>
          <p:nvPr/>
        </p:nvSpPr>
        <p:spPr bwMode="auto">
          <a:xfrm>
            <a:off x="1115219" y="5263278"/>
            <a:ext cx="2919004" cy="606210"/>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7" name="TextBox 6"/>
          <p:cNvSpPr txBox="1"/>
          <p:nvPr/>
        </p:nvSpPr>
        <p:spPr>
          <a:xfrm>
            <a:off x="1051852" y="1799813"/>
            <a:ext cx="2092916" cy="369332"/>
          </a:xfrm>
          <a:prstGeom prst="rect">
            <a:avLst/>
          </a:prstGeom>
          <a:noFill/>
        </p:spPr>
        <p:txBody>
          <a:bodyPr wrap="square" rtlCol="0">
            <a:spAutoFit/>
          </a:bodyPr>
          <a:lstStyle/>
          <a:p>
            <a:r>
              <a:rPr lang="en-US" b="1" dirty="0"/>
              <a:t>For trial=1:p.ntrials;</a:t>
            </a:r>
          </a:p>
        </p:txBody>
      </p:sp>
      <p:sp>
        <p:nvSpPr>
          <p:cNvPr id="23" name="TextBox 22"/>
          <p:cNvSpPr txBox="1"/>
          <p:nvPr/>
        </p:nvSpPr>
        <p:spPr>
          <a:xfrm>
            <a:off x="1022243" y="6237781"/>
            <a:ext cx="2092916" cy="369332"/>
          </a:xfrm>
          <a:prstGeom prst="rect">
            <a:avLst/>
          </a:prstGeom>
          <a:noFill/>
        </p:spPr>
        <p:txBody>
          <a:bodyPr wrap="square" rtlCol="0">
            <a:spAutoFit/>
          </a:bodyPr>
          <a:lstStyle/>
          <a:p>
            <a:r>
              <a:rPr lang="en-US" b="1" dirty="0"/>
              <a:t>end;</a:t>
            </a:r>
          </a:p>
        </p:txBody>
      </p:sp>
      <p:sp>
        <p:nvSpPr>
          <p:cNvPr id="11" name="Left Bracket 10"/>
          <p:cNvSpPr/>
          <p:nvPr/>
        </p:nvSpPr>
        <p:spPr>
          <a:xfrm>
            <a:off x="948294" y="2026644"/>
            <a:ext cx="45719" cy="435865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1060848" y="2117422"/>
            <a:ext cx="2235182" cy="369332"/>
          </a:xfrm>
          <a:prstGeom prst="rect">
            <a:avLst/>
          </a:prstGeom>
          <a:noFill/>
        </p:spPr>
        <p:txBody>
          <a:bodyPr wrap="square" rtlCol="0">
            <a:spAutoFit/>
          </a:bodyPr>
          <a:lstStyle/>
          <a:p>
            <a:r>
              <a:rPr lang="en-US" b="1" dirty="0">
                <a:solidFill>
                  <a:schemeClr val="tx2">
                    <a:lumMod val="60000"/>
                    <a:lumOff val="40000"/>
                  </a:schemeClr>
                </a:solidFill>
              </a:rPr>
              <a:t>fix1=</a:t>
            </a:r>
            <a:r>
              <a:rPr lang="en-US" b="1" dirty="0" err="1">
                <a:solidFill>
                  <a:schemeClr val="tx2">
                    <a:lumMod val="60000"/>
                    <a:lumOff val="40000"/>
                  </a:schemeClr>
                </a:solidFill>
              </a:rPr>
              <a:t>cgflip</a:t>
            </a:r>
            <a:r>
              <a:rPr lang="en-US" b="1" dirty="0">
                <a:solidFill>
                  <a:schemeClr val="tx2">
                    <a:lumMod val="60000"/>
                    <a:lumOff val="40000"/>
                  </a:schemeClr>
                </a:solidFill>
              </a:rPr>
              <a:t>(0,0,0);</a:t>
            </a:r>
          </a:p>
        </p:txBody>
      </p:sp>
      <p:sp>
        <p:nvSpPr>
          <p:cNvPr id="25" name="TextBox 24"/>
          <p:cNvSpPr txBox="1"/>
          <p:nvPr/>
        </p:nvSpPr>
        <p:spPr>
          <a:xfrm>
            <a:off x="1040501" y="3065840"/>
            <a:ext cx="3001725" cy="369332"/>
          </a:xfrm>
          <a:prstGeom prst="rect">
            <a:avLst/>
          </a:prstGeom>
          <a:noFill/>
        </p:spPr>
        <p:txBody>
          <a:bodyPr wrap="square" rtlCol="0">
            <a:spAutoFit/>
          </a:bodyPr>
          <a:lstStyle/>
          <a:p>
            <a:r>
              <a:rPr lang="en-US" b="1" dirty="0" err="1">
                <a:solidFill>
                  <a:schemeClr val="tx2">
                    <a:lumMod val="60000"/>
                    <a:lumOff val="40000"/>
                  </a:schemeClr>
                </a:solidFill>
              </a:rPr>
              <a:t>waituntil</a:t>
            </a:r>
            <a:r>
              <a:rPr lang="en-US" b="1" dirty="0">
                <a:solidFill>
                  <a:schemeClr val="tx2">
                    <a:lumMod val="60000"/>
                    <a:lumOff val="40000"/>
                  </a:schemeClr>
                </a:solidFill>
              </a:rPr>
              <a:t>(fix1+p.fix1_dur</a:t>
            </a:r>
            <a:r>
              <a:rPr lang="en-US" dirty="0">
                <a:solidFill>
                  <a:schemeClr val="tx2">
                    <a:lumMod val="60000"/>
                    <a:lumOff val="40000"/>
                  </a:schemeClr>
                </a:solidFill>
              </a:rPr>
              <a:t>);</a:t>
            </a:r>
          </a:p>
        </p:txBody>
      </p:sp>
      <p:sp>
        <p:nvSpPr>
          <p:cNvPr id="26" name="TextBox 25"/>
          <p:cNvSpPr txBox="1"/>
          <p:nvPr/>
        </p:nvSpPr>
        <p:spPr>
          <a:xfrm>
            <a:off x="1060848" y="3615519"/>
            <a:ext cx="2235182" cy="369332"/>
          </a:xfrm>
          <a:prstGeom prst="rect">
            <a:avLst/>
          </a:prstGeom>
          <a:noFill/>
        </p:spPr>
        <p:txBody>
          <a:bodyPr wrap="square" rtlCol="0">
            <a:spAutoFit/>
          </a:bodyPr>
          <a:lstStyle/>
          <a:p>
            <a:r>
              <a:rPr lang="en-US" b="1" dirty="0">
                <a:solidFill>
                  <a:srgbClr val="FF0000"/>
                </a:solidFill>
              </a:rPr>
              <a:t>stim=</a:t>
            </a:r>
            <a:r>
              <a:rPr lang="en-US" b="1" dirty="0" err="1">
                <a:solidFill>
                  <a:srgbClr val="FF0000"/>
                </a:solidFill>
              </a:rPr>
              <a:t>cgflip</a:t>
            </a:r>
            <a:r>
              <a:rPr lang="en-US" b="1" dirty="0">
                <a:solidFill>
                  <a:srgbClr val="FF0000"/>
                </a:solidFill>
              </a:rPr>
              <a:t>(0,0,0);</a:t>
            </a:r>
          </a:p>
        </p:txBody>
      </p:sp>
      <p:sp>
        <p:nvSpPr>
          <p:cNvPr id="27" name="TextBox 26"/>
          <p:cNvSpPr txBox="1"/>
          <p:nvPr/>
        </p:nvSpPr>
        <p:spPr>
          <a:xfrm>
            <a:off x="1060848" y="4572294"/>
            <a:ext cx="3001725" cy="369332"/>
          </a:xfrm>
          <a:prstGeom prst="rect">
            <a:avLst/>
          </a:prstGeom>
          <a:noFill/>
        </p:spPr>
        <p:txBody>
          <a:bodyPr wrap="square" rtlCol="0">
            <a:spAutoFit/>
          </a:bodyPr>
          <a:lstStyle/>
          <a:p>
            <a:r>
              <a:rPr lang="en-US" b="1" dirty="0" err="1">
                <a:solidFill>
                  <a:srgbClr val="FF0000"/>
                </a:solidFill>
              </a:rPr>
              <a:t>waituntil</a:t>
            </a:r>
            <a:r>
              <a:rPr lang="en-US" b="1" dirty="0">
                <a:solidFill>
                  <a:srgbClr val="FF0000"/>
                </a:solidFill>
              </a:rPr>
              <a:t>(</a:t>
            </a:r>
            <a:r>
              <a:rPr lang="en-US" b="1" dirty="0" err="1">
                <a:solidFill>
                  <a:srgbClr val="FF0000"/>
                </a:solidFill>
              </a:rPr>
              <a:t>stim+p.stim_dur</a:t>
            </a:r>
            <a:r>
              <a:rPr lang="en-US" b="1" dirty="0">
                <a:solidFill>
                  <a:srgbClr val="FF0000"/>
                </a:solidFill>
              </a:rPr>
              <a:t>);</a:t>
            </a:r>
          </a:p>
        </p:txBody>
      </p:sp>
      <p:sp>
        <p:nvSpPr>
          <p:cNvPr id="28" name="TextBox 27"/>
          <p:cNvSpPr txBox="1"/>
          <p:nvPr/>
        </p:nvSpPr>
        <p:spPr>
          <a:xfrm>
            <a:off x="1027272" y="4976786"/>
            <a:ext cx="2235182" cy="369332"/>
          </a:xfrm>
          <a:prstGeom prst="rect">
            <a:avLst/>
          </a:prstGeom>
          <a:noFill/>
        </p:spPr>
        <p:txBody>
          <a:bodyPr wrap="square" rtlCol="0">
            <a:spAutoFit/>
          </a:bodyPr>
          <a:lstStyle/>
          <a:p>
            <a:r>
              <a:rPr lang="en-US" b="1" dirty="0">
                <a:solidFill>
                  <a:srgbClr val="92D050"/>
                </a:solidFill>
              </a:rPr>
              <a:t>fix2=</a:t>
            </a:r>
            <a:r>
              <a:rPr lang="en-US" b="1" dirty="0" err="1">
                <a:solidFill>
                  <a:srgbClr val="92D050"/>
                </a:solidFill>
              </a:rPr>
              <a:t>cgflip</a:t>
            </a:r>
            <a:r>
              <a:rPr lang="en-US" b="1" dirty="0">
                <a:solidFill>
                  <a:srgbClr val="92D050"/>
                </a:solidFill>
              </a:rPr>
              <a:t>(0,0,0);</a:t>
            </a:r>
          </a:p>
        </p:txBody>
      </p:sp>
      <p:sp>
        <p:nvSpPr>
          <p:cNvPr id="29" name="TextBox 28"/>
          <p:cNvSpPr txBox="1"/>
          <p:nvPr/>
        </p:nvSpPr>
        <p:spPr>
          <a:xfrm>
            <a:off x="1058267" y="5871570"/>
            <a:ext cx="3001725" cy="369332"/>
          </a:xfrm>
          <a:prstGeom prst="rect">
            <a:avLst/>
          </a:prstGeom>
          <a:noFill/>
        </p:spPr>
        <p:txBody>
          <a:bodyPr wrap="square" rtlCol="0">
            <a:spAutoFit/>
          </a:bodyPr>
          <a:lstStyle/>
          <a:p>
            <a:r>
              <a:rPr lang="en-US" b="1" dirty="0" err="1">
                <a:solidFill>
                  <a:srgbClr val="92D050"/>
                </a:solidFill>
              </a:rPr>
              <a:t>waituntil</a:t>
            </a:r>
            <a:r>
              <a:rPr lang="en-US" b="1" dirty="0">
                <a:solidFill>
                  <a:srgbClr val="92D050"/>
                </a:solidFill>
              </a:rPr>
              <a:t>(fix2+p.fix2_dur);</a:t>
            </a:r>
          </a:p>
        </p:txBody>
      </p:sp>
      <p:sp>
        <p:nvSpPr>
          <p:cNvPr id="30" name="TextBox 29"/>
          <p:cNvSpPr txBox="1"/>
          <p:nvPr/>
        </p:nvSpPr>
        <p:spPr>
          <a:xfrm>
            <a:off x="952786" y="1420435"/>
            <a:ext cx="3177152" cy="369332"/>
          </a:xfrm>
          <a:prstGeom prst="rect">
            <a:avLst/>
          </a:prstGeom>
          <a:noFill/>
        </p:spPr>
        <p:txBody>
          <a:bodyPr wrap="square" rtlCol="0">
            <a:spAutoFit/>
          </a:bodyPr>
          <a:lstStyle/>
          <a:p>
            <a:r>
              <a:rPr lang="en-US" b="1" dirty="0">
                <a:solidFill>
                  <a:schemeClr val="bg1">
                    <a:lumMod val="75000"/>
                  </a:schemeClr>
                </a:solidFill>
              </a:rPr>
              <a:t>Prepare 1</a:t>
            </a:r>
            <a:r>
              <a:rPr lang="en-US" b="1" baseline="30000" dirty="0">
                <a:solidFill>
                  <a:schemeClr val="bg1">
                    <a:lumMod val="75000"/>
                  </a:schemeClr>
                </a:solidFill>
              </a:rPr>
              <a:t>st</a:t>
            </a:r>
            <a:r>
              <a:rPr lang="en-US" b="1" dirty="0">
                <a:solidFill>
                  <a:schemeClr val="bg1">
                    <a:lumMod val="75000"/>
                  </a:schemeClr>
                </a:solidFill>
              </a:rPr>
              <a:t> stim off screen</a:t>
            </a:r>
          </a:p>
        </p:txBody>
      </p:sp>
      <p:sp>
        <p:nvSpPr>
          <p:cNvPr id="31" name="Rectangle 30"/>
          <p:cNvSpPr/>
          <p:nvPr/>
        </p:nvSpPr>
        <p:spPr>
          <a:xfrm>
            <a:off x="1248949" y="2595809"/>
            <a:ext cx="2867452" cy="369332"/>
          </a:xfrm>
          <a:prstGeom prst="rect">
            <a:avLst/>
          </a:prstGeom>
        </p:spPr>
        <p:txBody>
          <a:bodyPr wrap="none">
            <a:spAutoFit/>
          </a:bodyPr>
          <a:lstStyle/>
          <a:p>
            <a:r>
              <a:rPr lang="en-US" b="1" dirty="0">
                <a:solidFill>
                  <a:schemeClr val="bg1">
                    <a:lumMod val="75000"/>
                  </a:schemeClr>
                </a:solidFill>
              </a:rPr>
              <a:t>Prepare 2</a:t>
            </a:r>
            <a:r>
              <a:rPr lang="en-US" b="1" baseline="30000" dirty="0">
                <a:solidFill>
                  <a:schemeClr val="bg1">
                    <a:lumMod val="75000"/>
                  </a:schemeClr>
                </a:solidFill>
              </a:rPr>
              <a:t>nd</a:t>
            </a:r>
            <a:r>
              <a:rPr lang="en-US" b="1" dirty="0">
                <a:solidFill>
                  <a:schemeClr val="bg1">
                    <a:lumMod val="75000"/>
                  </a:schemeClr>
                </a:solidFill>
              </a:rPr>
              <a:t>  stim off screen</a:t>
            </a:r>
          </a:p>
        </p:txBody>
      </p:sp>
      <p:sp>
        <p:nvSpPr>
          <p:cNvPr id="32" name="Rectangle 31"/>
          <p:cNvSpPr/>
          <p:nvPr/>
        </p:nvSpPr>
        <p:spPr>
          <a:xfrm>
            <a:off x="1221823" y="4093932"/>
            <a:ext cx="2822952" cy="369332"/>
          </a:xfrm>
          <a:prstGeom prst="rect">
            <a:avLst/>
          </a:prstGeom>
        </p:spPr>
        <p:txBody>
          <a:bodyPr wrap="none">
            <a:spAutoFit/>
          </a:bodyPr>
          <a:lstStyle/>
          <a:p>
            <a:r>
              <a:rPr lang="en-US" b="1" dirty="0">
                <a:solidFill>
                  <a:schemeClr val="bg1">
                    <a:lumMod val="75000"/>
                  </a:schemeClr>
                </a:solidFill>
              </a:rPr>
              <a:t>Prepare 3</a:t>
            </a:r>
            <a:r>
              <a:rPr lang="en-US" b="1" baseline="30000" dirty="0">
                <a:solidFill>
                  <a:schemeClr val="bg1">
                    <a:lumMod val="75000"/>
                  </a:schemeClr>
                </a:solidFill>
              </a:rPr>
              <a:t>rd</a:t>
            </a:r>
            <a:r>
              <a:rPr lang="en-US" b="1" dirty="0">
                <a:solidFill>
                  <a:schemeClr val="bg1">
                    <a:lumMod val="75000"/>
                  </a:schemeClr>
                </a:solidFill>
              </a:rPr>
              <a:t>  stim off screen</a:t>
            </a:r>
          </a:p>
        </p:txBody>
      </p:sp>
      <p:sp>
        <p:nvSpPr>
          <p:cNvPr id="33" name="Rectangle 32"/>
          <p:cNvSpPr/>
          <p:nvPr/>
        </p:nvSpPr>
        <p:spPr>
          <a:xfrm>
            <a:off x="1201476" y="5393182"/>
            <a:ext cx="2679773" cy="369332"/>
          </a:xfrm>
          <a:prstGeom prst="rect">
            <a:avLst/>
          </a:prstGeom>
        </p:spPr>
        <p:txBody>
          <a:bodyPr wrap="none">
            <a:spAutoFit/>
          </a:bodyPr>
          <a:lstStyle/>
          <a:p>
            <a:r>
              <a:rPr lang="en-US" b="1" dirty="0">
                <a:solidFill>
                  <a:schemeClr val="bg1">
                    <a:lumMod val="75000"/>
                  </a:schemeClr>
                </a:solidFill>
              </a:rPr>
              <a:t>Prepare 1</a:t>
            </a:r>
            <a:r>
              <a:rPr lang="en-US" b="1" baseline="30000" dirty="0">
                <a:solidFill>
                  <a:schemeClr val="bg1">
                    <a:lumMod val="75000"/>
                  </a:schemeClr>
                </a:solidFill>
              </a:rPr>
              <a:t>st</a:t>
            </a:r>
            <a:r>
              <a:rPr lang="en-US" b="1" dirty="0">
                <a:solidFill>
                  <a:schemeClr val="bg1">
                    <a:lumMod val="75000"/>
                  </a:schemeClr>
                </a:solidFill>
              </a:rPr>
              <a:t> stim off screen</a:t>
            </a:r>
          </a:p>
        </p:txBody>
      </p:sp>
      <p:sp>
        <p:nvSpPr>
          <p:cNvPr id="34" name="Rectangle 33"/>
          <p:cNvSpPr/>
          <p:nvPr/>
        </p:nvSpPr>
        <p:spPr>
          <a:xfrm>
            <a:off x="4973046" y="2312576"/>
            <a:ext cx="1487273" cy="94841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p>
        </p:txBody>
      </p:sp>
      <p:cxnSp>
        <p:nvCxnSpPr>
          <p:cNvPr id="36" name="Straight Arrow Connector 35"/>
          <p:cNvCxnSpPr/>
          <p:nvPr/>
        </p:nvCxnSpPr>
        <p:spPr>
          <a:xfrm>
            <a:off x="2843717" y="2302088"/>
            <a:ext cx="2066774" cy="104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676806" y="3272992"/>
            <a:ext cx="1233685" cy="88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089218" y="3833837"/>
            <a:ext cx="182127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99557" y="4782255"/>
            <a:ext cx="111093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988436" y="3804389"/>
            <a:ext cx="1487273" cy="94841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p>
        </p:txBody>
      </p:sp>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1712" y="3955630"/>
            <a:ext cx="689940" cy="689940"/>
          </a:xfrm>
          <a:prstGeom prst="rect">
            <a:avLst/>
          </a:prstGeom>
        </p:spPr>
      </p:pic>
      <p:sp>
        <p:nvSpPr>
          <p:cNvPr id="45" name="Rectangle 44"/>
          <p:cNvSpPr/>
          <p:nvPr/>
        </p:nvSpPr>
        <p:spPr>
          <a:xfrm>
            <a:off x="4988436" y="5161452"/>
            <a:ext cx="1487273" cy="948418"/>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a:t>
            </a:r>
          </a:p>
        </p:txBody>
      </p:sp>
      <p:cxnSp>
        <p:nvCxnSpPr>
          <p:cNvPr id="46" name="Straight Arrow Connector 45"/>
          <p:cNvCxnSpPr/>
          <p:nvPr/>
        </p:nvCxnSpPr>
        <p:spPr>
          <a:xfrm>
            <a:off x="2906272" y="5150964"/>
            <a:ext cx="2066774" cy="10488"/>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616611" y="6099382"/>
            <a:ext cx="1356435" cy="10488"/>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3" name="Curved Down Arrow 52"/>
          <p:cNvSpPr/>
          <p:nvPr/>
        </p:nvSpPr>
        <p:spPr>
          <a:xfrm rot="7017218">
            <a:off x="3099156" y="1830851"/>
            <a:ext cx="1020658" cy="503504"/>
          </a:xfrm>
          <a:prstGeom prst="curvedDownArrow">
            <a:avLst>
              <a:gd name="adj1" fmla="val 25000"/>
              <a:gd name="adj2" fmla="val 48497"/>
              <a:gd name="adj3" fmla="val 2500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Curved Down Arrow 53"/>
          <p:cNvSpPr/>
          <p:nvPr/>
        </p:nvSpPr>
        <p:spPr>
          <a:xfrm rot="7661021">
            <a:off x="2958137" y="3237132"/>
            <a:ext cx="1596223" cy="513263"/>
          </a:xfrm>
          <a:prstGeom prst="curvedDownArrow">
            <a:avLst>
              <a:gd name="adj1" fmla="val 25000"/>
              <a:gd name="adj2" fmla="val 53228"/>
              <a:gd name="adj3" fmla="val 2500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Curved Down Arrow 54"/>
          <p:cNvSpPr/>
          <p:nvPr/>
        </p:nvSpPr>
        <p:spPr>
          <a:xfrm rot="7661021">
            <a:off x="3150142" y="4654425"/>
            <a:ext cx="1317824" cy="556986"/>
          </a:xfrm>
          <a:prstGeom prst="curvedDownArrow">
            <a:avLst>
              <a:gd name="adj1" fmla="val 25000"/>
              <a:gd name="adj2" fmla="val 53228"/>
              <a:gd name="adj3" fmla="val 25000"/>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Box 2"/>
          <p:cNvSpPr txBox="1"/>
          <p:nvPr/>
        </p:nvSpPr>
        <p:spPr>
          <a:xfrm>
            <a:off x="4703068" y="1181860"/>
            <a:ext cx="4433320" cy="923330"/>
          </a:xfrm>
          <a:prstGeom prst="rect">
            <a:avLst/>
          </a:prstGeom>
          <a:solidFill>
            <a:schemeClr val="bg1"/>
          </a:solidFill>
        </p:spPr>
        <p:txBody>
          <a:bodyPr wrap="square" rtlCol="0">
            <a:spAutoFit/>
          </a:bodyPr>
          <a:lstStyle/>
          <a:p>
            <a:r>
              <a:rPr lang="en-US" dirty="0"/>
              <a:t>Good practice, helps you chunk up the code to keep track of it, helps you ensure accurate timing (important for some studies!)</a:t>
            </a:r>
          </a:p>
        </p:txBody>
      </p:sp>
      <p:sp>
        <p:nvSpPr>
          <p:cNvPr id="4" name="Curved Down Arrow 3"/>
          <p:cNvSpPr/>
          <p:nvPr/>
        </p:nvSpPr>
        <p:spPr>
          <a:xfrm rot="16200000">
            <a:off x="-1107167" y="3407364"/>
            <a:ext cx="3369620" cy="94841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rot="1753086">
            <a:off x="4248507" y="3932096"/>
            <a:ext cx="4719918" cy="1200329"/>
          </a:xfrm>
          <a:prstGeom prst="rect">
            <a:avLst/>
          </a:prstGeom>
          <a:solidFill>
            <a:schemeClr val="bg2"/>
          </a:solidFill>
        </p:spPr>
        <p:txBody>
          <a:bodyPr wrap="square" rtlCol="0">
            <a:spAutoFit/>
          </a:bodyPr>
          <a:lstStyle/>
          <a:p>
            <a:r>
              <a:rPr lang="en-US" sz="3600" dirty="0"/>
              <a:t>Example!</a:t>
            </a:r>
          </a:p>
          <a:p>
            <a:r>
              <a:rPr lang="en-US" sz="3600" dirty="0" err="1"/>
              <a:t>experiment_cg</a:t>
            </a:r>
            <a:r>
              <a:rPr lang="en-US" sz="3600" dirty="0"/>
              <a:t>(‘</a:t>
            </a:r>
            <a:r>
              <a:rPr lang="en-US" sz="3600" dirty="0" err="1"/>
              <a:t>subid</a:t>
            </a:r>
            <a:r>
              <a:rPr lang="en-US" sz="3600" dirty="0"/>
              <a:t>’);</a:t>
            </a:r>
          </a:p>
        </p:txBody>
      </p:sp>
    </p:spTree>
    <p:extLst>
      <p:ext uri="{BB962C8B-B14F-4D97-AF65-F5344CB8AC3E}">
        <p14:creationId xmlns:p14="http://schemas.microsoft.com/office/powerpoint/2010/main" val="285802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3" grpId="0" animBg="1"/>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6"/>
          <p:cNvSpPr>
            <a:spLocks/>
          </p:cNvSpPr>
          <p:nvPr/>
        </p:nvSpPr>
        <p:spPr bwMode="auto">
          <a:xfrm>
            <a:off x="461963" y="1857375"/>
            <a:ext cx="8216900" cy="4140200"/>
          </a:xfrm>
          <a:prstGeom prst="rect">
            <a:avLst/>
          </a:prstGeom>
          <a:noFill/>
          <a:ln w="38100">
            <a:solidFill>
              <a:schemeClr val="accent1">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40639" bIns="0"/>
          <a:lstStyle>
            <a:lvl1pPr marL="382588" indent="-342900"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algn="ctr" eaLnBrk="1" hangingPunct="1">
              <a:spcBef>
                <a:spcPts val="275"/>
              </a:spcBef>
            </a:pPr>
            <a:endParaRPr lang="en-US" altLang="en-US" sz="1200" dirty="0">
              <a:solidFill>
                <a:schemeClr val="tx1"/>
              </a:solidFill>
              <a:latin typeface="Arial Bold" charset="0"/>
              <a:cs typeface="Arial Bold" charset="0"/>
              <a:sym typeface="Arial Bold" charset="0"/>
            </a:endParaRPr>
          </a:p>
          <a:p>
            <a:pPr algn="ctr" eaLnBrk="1" hangingPunct="1">
              <a:spcBef>
                <a:spcPts val="450"/>
              </a:spcBef>
            </a:pPr>
            <a:endParaRPr lang="en-US" altLang="en-US" sz="2000" dirty="0">
              <a:solidFill>
                <a:schemeClr val="tx1"/>
              </a:solidFill>
              <a:latin typeface="Arial Bold" charset="0"/>
              <a:cs typeface="Arial Bold" charset="0"/>
              <a:sym typeface="Arial Bold" charset="0"/>
            </a:endParaRPr>
          </a:p>
          <a:p>
            <a:pPr algn="ctr" eaLnBrk="1" hangingPunct="1">
              <a:spcBef>
                <a:spcPts val="450"/>
              </a:spcBef>
            </a:pPr>
            <a:endParaRPr lang="en-US" altLang="en-US" sz="2000" dirty="0">
              <a:solidFill>
                <a:schemeClr val="tx1"/>
              </a:solidFill>
              <a:latin typeface="Arial Bold" charset="0"/>
              <a:cs typeface="Arial Bold" charset="0"/>
              <a:sym typeface="Arial Bold" charset="0"/>
            </a:endParaRPr>
          </a:p>
          <a:p>
            <a:pPr algn="ctr" eaLnBrk="1" hangingPunct="1">
              <a:spcBef>
                <a:spcPts val="450"/>
              </a:spcBef>
            </a:pPr>
            <a:r>
              <a:rPr lang="en-US" altLang="en-US" sz="3600" dirty="0">
                <a:solidFill>
                  <a:schemeClr val="tx1"/>
                </a:solidFill>
                <a:latin typeface="Arial Bold" charset="0"/>
                <a:cs typeface="Arial Bold" charset="0"/>
                <a:sym typeface="Arial Bold" charset="0"/>
              </a:rPr>
              <a:t>PART B</a:t>
            </a:r>
          </a:p>
          <a:p>
            <a:pPr algn="ctr" eaLnBrk="1" hangingPunct="1">
              <a:spcBef>
                <a:spcPts val="838"/>
              </a:spcBef>
            </a:pPr>
            <a:r>
              <a:rPr lang="en-US" altLang="en-US" sz="3600" dirty="0">
                <a:solidFill>
                  <a:schemeClr val="tx1"/>
                </a:solidFill>
                <a:latin typeface="Arial Bold" charset="0"/>
                <a:cs typeface="Arial Bold" charset="0"/>
                <a:sym typeface="Arial Bold" charset="0"/>
              </a:rPr>
              <a:t>Cogent &amp; External Devices</a:t>
            </a:r>
          </a:p>
          <a:p>
            <a:pPr algn="ctr" eaLnBrk="1" hangingPunct="1">
              <a:spcBef>
                <a:spcPts val="838"/>
              </a:spcBef>
            </a:pPr>
            <a:r>
              <a:rPr lang="en-US" altLang="en-US" sz="3600" dirty="0">
                <a:solidFill>
                  <a:schemeClr val="tx1"/>
                </a:solidFill>
                <a:latin typeface="Arial Bold" charset="0"/>
                <a:cs typeface="Arial Bold" charset="0"/>
                <a:sym typeface="Arial Bold" charset="0"/>
              </a:rPr>
              <a:t>(a brief intro)</a:t>
            </a:r>
          </a:p>
        </p:txBody>
      </p:sp>
    </p:spTree>
    <p:extLst>
      <p:ext uri="{BB962C8B-B14F-4D97-AF65-F5344CB8AC3E}">
        <p14:creationId xmlns:p14="http://schemas.microsoft.com/office/powerpoint/2010/main" val="23155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6"/>
          <p:cNvSpPr>
            <a:spLocks/>
          </p:cNvSpPr>
          <p:nvPr/>
        </p:nvSpPr>
        <p:spPr bwMode="auto">
          <a:xfrm>
            <a:off x="461963" y="1857375"/>
            <a:ext cx="8216900" cy="4140200"/>
          </a:xfrm>
          <a:prstGeom prst="rect">
            <a:avLst/>
          </a:prstGeom>
          <a:noFill/>
          <a:ln w="38100">
            <a:solidFill>
              <a:schemeClr val="accent1">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lIns="0" tIns="0" rIns="40639" bIns="0"/>
          <a:lstStyle>
            <a:lvl1pPr marL="382588" indent="-342900"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algn="ctr" eaLnBrk="1" hangingPunct="1">
              <a:spcBef>
                <a:spcPts val="275"/>
              </a:spcBef>
            </a:pPr>
            <a:endParaRPr lang="en-US" altLang="en-US" sz="1200" dirty="0">
              <a:solidFill>
                <a:schemeClr val="tx1"/>
              </a:solidFill>
              <a:latin typeface="Arial Bold" charset="0"/>
              <a:cs typeface="Arial Bold" charset="0"/>
              <a:sym typeface="Arial Bold" charset="0"/>
            </a:endParaRPr>
          </a:p>
          <a:p>
            <a:pPr algn="ctr" eaLnBrk="1" hangingPunct="1">
              <a:spcBef>
                <a:spcPts val="450"/>
              </a:spcBef>
            </a:pPr>
            <a:endParaRPr lang="en-US" altLang="en-US" sz="2000" dirty="0">
              <a:solidFill>
                <a:schemeClr val="tx1"/>
              </a:solidFill>
              <a:latin typeface="Arial Bold" charset="0"/>
              <a:cs typeface="Arial Bold" charset="0"/>
              <a:sym typeface="Arial Bold" charset="0"/>
            </a:endParaRPr>
          </a:p>
          <a:p>
            <a:pPr algn="ctr" eaLnBrk="1" hangingPunct="1">
              <a:spcBef>
                <a:spcPts val="450"/>
              </a:spcBef>
            </a:pPr>
            <a:endParaRPr lang="en-US" altLang="en-US" sz="2000" dirty="0">
              <a:solidFill>
                <a:schemeClr val="tx1"/>
              </a:solidFill>
              <a:latin typeface="Arial Bold" charset="0"/>
              <a:cs typeface="Arial Bold" charset="0"/>
              <a:sym typeface="Arial Bold" charset="0"/>
            </a:endParaRPr>
          </a:p>
          <a:p>
            <a:pPr algn="ctr" eaLnBrk="1" hangingPunct="1">
              <a:spcBef>
                <a:spcPts val="450"/>
              </a:spcBef>
            </a:pPr>
            <a:r>
              <a:rPr lang="en-US" altLang="en-US" sz="3600" dirty="0">
                <a:solidFill>
                  <a:schemeClr val="tx1"/>
                </a:solidFill>
                <a:latin typeface="Arial Bold" charset="0"/>
                <a:cs typeface="Arial Bold" charset="0"/>
                <a:sym typeface="Arial Bold" charset="0"/>
              </a:rPr>
              <a:t>PART A</a:t>
            </a:r>
          </a:p>
          <a:p>
            <a:pPr algn="ctr" eaLnBrk="1" hangingPunct="1">
              <a:spcBef>
                <a:spcPts val="450"/>
              </a:spcBef>
            </a:pPr>
            <a:r>
              <a:rPr lang="en-US" altLang="en-US" sz="3600" dirty="0">
                <a:solidFill>
                  <a:schemeClr val="tx1"/>
                </a:solidFill>
                <a:latin typeface="Arial Bold" charset="0"/>
                <a:cs typeface="Arial Bold" charset="0"/>
                <a:sym typeface="Arial Bold" charset="0"/>
              </a:rPr>
              <a:t>Preparing and presenting stimuli with Cogent Graphics</a:t>
            </a:r>
          </a:p>
          <a:p>
            <a:pPr algn="ctr" eaLnBrk="1" hangingPunct="1">
              <a:spcBef>
                <a:spcPts val="838"/>
              </a:spcBef>
            </a:pPr>
            <a:endParaRPr lang="en-US" altLang="en-US" sz="3600" dirty="0">
              <a:solidFill>
                <a:schemeClr val="tx1"/>
              </a:solidFill>
              <a:latin typeface="Arial Bold" charset="0"/>
              <a:cs typeface="Arial Bold" charset="0"/>
              <a:sym typeface="Arial Bold" charset="0"/>
            </a:endParaRPr>
          </a:p>
        </p:txBody>
      </p:sp>
    </p:spTree>
    <p:extLst>
      <p:ext uri="{BB962C8B-B14F-4D97-AF65-F5344CB8AC3E}">
        <p14:creationId xmlns:p14="http://schemas.microsoft.com/office/powerpoint/2010/main" val="1106062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5"/>
          <p:cNvSpPr>
            <a:spLocks/>
          </p:cNvSpPr>
          <p:nvPr/>
        </p:nvSpPr>
        <p:spPr bwMode="auto">
          <a:xfrm>
            <a:off x="176212" y="1444625"/>
            <a:ext cx="4107755" cy="5008711"/>
          </a:xfrm>
          <a:prstGeom prst="rect">
            <a:avLst/>
          </a:prstGeom>
          <a:solidFill>
            <a:srgbClr val="FFFFFF"/>
          </a:solidFill>
          <a:ln w="9525">
            <a:solidFill>
              <a:srgbClr val="0000FF"/>
            </a:solidFill>
            <a:miter lim="800000"/>
            <a:headEnd/>
            <a:tailEnd/>
          </a:ln>
        </p:spPr>
        <p:txBody>
          <a:bodyPr lIns="0" tIns="0" rIns="0" bIns="0"/>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endParaRPr lang="en-GB" altLang="en-US" dirty="0"/>
          </a:p>
        </p:txBody>
      </p:sp>
      <p:sp>
        <p:nvSpPr>
          <p:cNvPr id="7175" name="Rectangle 6"/>
          <p:cNvSpPr>
            <a:spLocks/>
          </p:cNvSpPr>
          <p:nvPr/>
        </p:nvSpPr>
        <p:spPr bwMode="auto">
          <a:xfrm>
            <a:off x="279400" y="1638300"/>
            <a:ext cx="3835400"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293688" indent="-254000"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marL="39688" indent="0" eaLnBrk="1" hangingPunct="1">
              <a:spcBef>
                <a:spcPts val="1000"/>
              </a:spcBef>
              <a:buSzPct val="125000"/>
            </a:pPr>
            <a:r>
              <a:rPr lang="en-US" altLang="en-US" sz="2400" dirty="0">
                <a:solidFill>
                  <a:schemeClr val="tx1"/>
                </a:solidFill>
                <a:cs typeface="Arial" charset="0"/>
              </a:rPr>
              <a:t>Receiving triggers from:</a:t>
            </a:r>
          </a:p>
          <a:p>
            <a:pPr eaLnBrk="1" hangingPunct="1">
              <a:spcBef>
                <a:spcPts val="1000"/>
              </a:spcBef>
              <a:buSzPct val="125000"/>
              <a:buFont typeface="Arial" charset="0"/>
              <a:buChar char="•"/>
            </a:pPr>
            <a:r>
              <a:rPr lang="en-US" altLang="en-US" sz="2400" dirty="0" err="1">
                <a:solidFill>
                  <a:schemeClr val="tx1"/>
                </a:solidFill>
                <a:cs typeface="Arial" charset="0"/>
              </a:rPr>
              <a:t>Eyetracker</a:t>
            </a:r>
            <a:endParaRPr lang="en-US" altLang="en-US" sz="2400" dirty="0">
              <a:solidFill>
                <a:schemeClr val="tx1"/>
              </a:solidFill>
              <a:cs typeface="Arial" charset="0"/>
            </a:endParaRPr>
          </a:p>
          <a:p>
            <a:pPr eaLnBrk="1" hangingPunct="1">
              <a:spcBef>
                <a:spcPts val="1000"/>
              </a:spcBef>
              <a:buSzPct val="125000"/>
              <a:buFont typeface="Arial" charset="0"/>
              <a:buChar char="•"/>
            </a:pPr>
            <a:r>
              <a:rPr lang="en-US" altLang="en-US" sz="2800" b="1" dirty="0">
                <a:solidFill>
                  <a:schemeClr val="tx1"/>
                </a:solidFill>
                <a:cs typeface="Arial" charset="0"/>
              </a:rPr>
              <a:t>MRI scanner</a:t>
            </a:r>
          </a:p>
          <a:p>
            <a:pPr eaLnBrk="1" hangingPunct="1">
              <a:spcBef>
                <a:spcPts val="1000"/>
              </a:spcBef>
              <a:buSzPct val="125000"/>
              <a:buFont typeface="Arial" charset="0"/>
              <a:buChar char="•"/>
            </a:pPr>
            <a:r>
              <a:rPr lang="en-US" altLang="en-US" sz="2400" dirty="0">
                <a:solidFill>
                  <a:schemeClr val="tx1"/>
                </a:solidFill>
                <a:cs typeface="Arial" charset="0"/>
              </a:rPr>
              <a:t>Check sound or display synchronization</a:t>
            </a:r>
          </a:p>
          <a:p>
            <a:pPr marL="39688" indent="0" eaLnBrk="1" hangingPunct="1">
              <a:spcBef>
                <a:spcPts val="1000"/>
              </a:spcBef>
              <a:buSzPct val="125000"/>
            </a:pPr>
            <a:endParaRPr lang="en-US" altLang="en-US" sz="2400" dirty="0">
              <a:solidFill>
                <a:schemeClr val="tx1"/>
              </a:solidFill>
              <a:cs typeface="Arial" charset="0"/>
            </a:endParaRPr>
          </a:p>
          <a:p>
            <a:pPr marL="39688" indent="0" eaLnBrk="1" hangingPunct="1">
              <a:spcBef>
                <a:spcPts val="1000"/>
              </a:spcBef>
              <a:buSzPct val="125000"/>
            </a:pPr>
            <a:r>
              <a:rPr lang="en-US" altLang="en-US" sz="2400" dirty="0">
                <a:solidFill>
                  <a:schemeClr val="tx1"/>
                </a:solidFill>
                <a:cs typeface="Arial" charset="0"/>
              </a:rPr>
              <a:t>Sending triggers to:</a:t>
            </a:r>
          </a:p>
          <a:p>
            <a:pPr eaLnBrk="1" hangingPunct="1">
              <a:spcBef>
                <a:spcPts val="1000"/>
              </a:spcBef>
              <a:buSzPct val="125000"/>
              <a:buFont typeface="Arial" charset="0"/>
              <a:buChar char="•"/>
            </a:pPr>
            <a:r>
              <a:rPr lang="en-US" altLang="en-US" sz="2400" dirty="0">
                <a:solidFill>
                  <a:schemeClr val="tx1"/>
                </a:solidFill>
                <a:cs typeface="Arial" charset="0"/>
              </a:rPr>
              <a:t>TMS</a:t>
            </a:r>
          </a:p>
          <a:p>
            <a:pPr eaLnBrk="1" hangingPunct="1">
              <a:spcBef>
                <a:spcPts val="1000"/>
              </a:spcBef>
              <a:buSzPct val="125000"/>
              <a:buFont typeface="Arial" charset="0"/>
              <a:buChar char="•"/>
            </a:pPr>
            <a:r>
              <a:rPr lang="en-US" altLang="en-US" sz="2400" dirty="0">
                <a:solidFill>
                  <a:schemeClr val="tx1"/>
                </a:solidFill>
                <a:cs typeface="Arial" charset="0"/>
              </a:rPr>
              <a:t>EEG</a:t>
            </a:r>
          </a:p>
          <a:p>
            <a:pPr eaLnBrk="1" hangingPunct="1">
              <a:spcBef>
                <a:spcPts val="1000"/>
              </a:spcBef>
              <a:buSzPct val="125000"/>
              <a:buFont typeface="Arial" charset="0"/>
              <a:buChar char="•"/>
            </a:pPr>
            <a:r>
              <a:rPr lang="en-US" altLang="en-US" sz="2800" b="1" dirty="0">
                <a:solidFill>
                  <a:schemeClr val="tx1"/>
                </a:solidFill>
                <a:cs typeface="Arial" charset="0"/>
              </a:rPr>
              <a:t>Electric Shock Box</a:t>
            </a:r>
          </a:p>
          <a:p>
            <a:pPr eaLnBrk="1" hangingPunct="1">
              <a:spcBef>
                <a:spcPts val="1000"/>
              </a:spcBef>
              <a:buSzPct val="125000"/>
              <a:buFont typeface="Arial" charset="0"/>
              <a:buChar char="•"/>
            </a:pPr>
            <a:endParaRPr lang="en-US" altLang="en-US" sz="2400" dirty="0">
              <a:solidFill>
                <a:schemeClr val="tx1"/>
              </a:solidFill>
              <a:cs typeface="Arial" charset="0"/>
            </a:endParaRPr>
          </a:p>
        </p:txBody>
      </p:sp>
      <p:sp>
        <p:nvSpPr>
          <p:cNvPr id="7176" name="Rectangle 7"/>
          <p:cNvSpPr>
            <a:spLocks/>
          </p:cNvSpPr>
          <p:nvPr/>
        </p:nvSpPr>
        <p:spPr bwMode="auto">
          <a:xfrm>
            <a:off x="4508500" y="1863725"/>
            <a:ext cx="4013200" cy="2514600"/>
          </a:xfrm>
          <a:prstGeom prst="rect">
            <a:avLst/>
          </a:prstGeom>
          <a:solidFill>
            <a:srgbClr val="FFFFFF"/>
          </a:solidFill>
          <a:ln w="9525">
            <a:solidFill>
              <a:srgbClr val="0000FF"/>
            </a:solidFill>
            <a:miter lim="800000"/>
            <a:headEnd/>
            <a:tailEnd/>
          </a:ln>
        </p:spPr>
        <p:txBody>
          <a:bodyPr lIns="0" tIns="0" rIns="0" bIns="0"/>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endParaRPr lang="en-GB" altLang="en-US" dirty="0"/>
          </a:p>
        </p:txBody>
      </p:sp>
      <p:sp>
        <p:nvSpPr>
          <p:cNvPr id="7177" name="Rectangle 8"/>
          <p:cNvSpPr>
            <a:spLocks/>
          </p:cNvSpPr>
          <p:nvPr/>
        </p:nvSpPr>
        <p:spPr bwMode="auto">
          <a:xfrm>
            <a:off x="4508500" y="4445000"/>
            <a:ext cx="4013200" cy="1892300"/>
          </a:xfrm>
          <a:prstGeom prst="rect">
            <a:avLst/>
          </a:prstGeom>
          <a:solidFill>
            <a:srgbClr val="FFFFFF"/>
          </a:solidFill>
          <a:ln w="9525">
            <a:solidFill>
              <a:srgbClr val="0000FF"/>
            </a:solidFill>
            <a:miter lim="800000"/>
            <a:headEnd/>
            <a:tailEnd/>
          </a:ln>
        </p:spPr>
        <p:txBody>
          <a:bodyPr lIns="0" tIns="0" rIns="0" bIns="0"/>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endParaRPr lang="en-GB" altLang="en-US" dirty="0"/>
          </a:p>
        </p:txBody>
      </p:sp>
      <p:sp>
        <p:nvSpPr>
          <p:cNvPr id="7178" name="Rectangle 9"/>
          <p:cNvSpPr>
            <a:spLocks/>
          </p:cNvSpPr>
          <p:nvPr/>
        </p:nvSpPr>
        <p:spPr bwMode="auto">
          <a:xfrm>
            <a:off x="4610100" y="1943100"/>
            <a:ext cx="183038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lvl1pPr marL="39688"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r>
              <a:rPr lang="en-US" altLang="en-US" sz="2400" dirty="0">
                <a:solidFill>
                  <a:schemeClr val="tx1"/>
                </a:solidFill>
                <a:cs typeface="Arial" charset="0"/>
              </a:rPr>
              <a:t>serial port ...</a:t>
            </a:r>
          </a:p>
        </p:txBody>
      </p:sp>
      <p:sp>
        <p:nvSpPr>
          <p:cNvPr id="7179" name="Rectangle 10"/>
          <p:cNvSpPr>
            <a:spLocks/>
          </p:cNvSpPr>
          <p:nvPr/>
        </p:nvSpPr>
        <p:spPr bwMode="auto">
          <a:xfrm>
            <a:off x="4610100" y="4546600"/>
            <a:ext cx="20859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lvl1pPr marL="39688"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r>
              <a:rPr lang="en-US" altLang="en-US" sz="2400" dirty="0">
                <a:solidFill>
                  <a:schemeClr val="tx1"/>
                </a:solidFill>
                <a:cs typeface="Arial" charset="0"/>
              </a:rPr>
              <a:t>parallel port ...</a:t>
            </a:r>
          </a:p>
        </p:txBody>
      </p:sp>
      <p:sp>
        <p:nvSpPr>
          <p:cNvPr id="7180" name="Line 11"/>
          <p:cNvSpPr>
            <a:spLocks noChangeShapeType="1"/>
          </p:cNvSpPr>
          <p:nvPr/>
        </p:nvSpPr>
        <p:spPr bwMode="auto">
          <a:xfrm flipH="1">
            <a:off x="3779912" y="2933700"/>
            <a:ext cx="842888" cy="0"/>
          </a:xfrm>
          <a:prstGeom prst="line">
            <a:avLst/>
          </a:prstGeom>
          <a:noFill/>
          <a:ln w="127000">
            <a:solidFill>
              <a:srgbClr val="FF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GB" dirty="0"/>
          </a:p>
        </p:txBody>
      </p:sp>
      <p:sp>
        <p:nvSpPr>
          <p:cNvPr id="7181" name="Line 12"/>
          <p:cNvSpPr>
            <a:spLocks noChangeShapeType="1"/>
          </p:cNvSpPr>
          <p:nvPr/>
        </p:nvSpPr>
        <p:spPr bwMode="auto">
          <a:xfrm flipH="1">
            <a:off x="3530600" y="5397500"/>
            <a:ext cx="1092200" cy="0"/>
          </a:xfrm>
          <a:prstGeom prst="line">
            <a:avLst/>
          </a:prstGeom>
          <a:noFill/>
          <a:ln w="127000">
            <a:solidFill>
              <a:srgbClr val="FF0000"/>
            </a:solidFill>
            <a:round/>
            <a:headEnd type="stealth" w="med" len="med"/>
            <a:tailEnd/>
          </a:ln>
          <a:extLst>
            <a:ext uri="{909E8E84-426E-40DD-AFC4-6F175D3DCCD1}">
              <a14:hiddenFill xmlns:a14="http://schemas.microsoft.com/office/drawing/2010/main">
                <a:noFill/>
              </a14:hiddenFill>
            </a:ext>
          </a:extLst>
        </p:spPr>
        <p:txBody>
          <a:bodyPr lIns="0" tIns="0" rIns="0" bIns="0"/>
          <a:lstStyle/>
          <a:p>
            <a:endParaRPr lang="en-GB" dirty="0"/>
          </a:p>
        </p:txBody>
      </p:sp>
      <p:sp>
        <p:nvSpPr>
          <p:cNvPr id="7182" name="Rectangle 13"/>
          <p:cNvSpPr>
            <a:spLocks/>
          </p:cNvSpPr>
          <p:nvPr/>
        </p:nvSpPr>
        <p:spPr bwMode="auto">
          <a:xfrm>
            <a:off x="4681538" y="2684463"/>
            <a:ext cx="3657600" cy="469900"/>
          </a:xfrm>
          <a:prstGeom prst="rect">
            <a:avLst/>
          </a:prstGeom>
          <a:solidFill>
            <a:srgbClr val="404040"/>
          </a:solidFill>
          <a:ln w="25400">
            <a:solidFill>
              <a:srgbClr val="89A4A7"/>
            </a:solidFill>
            <a:miter lim="800000"/>
            <a:headEnd/>
            <a:tailEnd/>
          </a:ln>
        </p:spPr>
        <p:txBody>
          <a:bodyPr lIns="0" tIns="0" rIns="40639" bIns="0"/>
          <a:lstStyle>
            <a:lvl1pPr marL="39688"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r>
              <a:rPr lang="en-US" altLang="en-US" sz="2400" dirty="0">
                <a:solidFill>
                  <a:srgbClr val="FFFFFF"/>
                </a:solidFill>
                <a:cs typeface="Arial" charset="0"/>
              </a:rPr>
              <a:t>Configuration of devices</a:t>
            </a:r>
          </a:p>
        </p:txBody>
      </p:sp>
      <p:sp>
        <p:nvSpPr>
          <p:cNvPr id="7183" name="Rectangle 14"/>
          <p:cNvSpPr>
            <a:spLocks/>
          </p:cNvSpPr>
          <p:nvPr/>
        </p:nvSpPr>
        <p:spPr bwMode="auto">
          <a:xfrm>
            <a:off x="4686300" y="5130800"/>
            <a:ext cx="3657600" cy="469900"/>
          </a:xfrm>
          <a:prstGeom prst="rect">
            <a:avLst/>
          </a:prstGeom>
          <a:solidFill>
            <a:srgbClr val="404040"/>
          </a:solidFill>
          <a:ln w="25400">
            <a:solidFill>
              <a:srgbClr val="89A4A7"/>
            </a:solidFill>
            <a:miter lim="800000"/>
            <a:headEnd/>
            <a:tailEnd/>
          </a:ln>
        </p:spPr>
        <p:txBody>
          <a:bodyPr lIns="0" tIns="0" rIns="40639" bIns="0"/>
          <a:lstStyle>
            <a:lvl1pPr marL="39688"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r>
              <a:rPr lang="en-US" altLang="en-US" sz="2400" dirty="0">
                <a:solidFill>
                  <a:srgbClr val="FFFFFF"/>
                </a:solidFill>
                <a:cs typeface="Arial" charset="0"/>
              </a:rPr>
              <a:t>Configuration of devices</a:t>
            </a:r>
          </a:p>
        </p:txBody>
      </p:sp>
      <p:sp>
        <p:nvSpPr>
          <p:cNvPr id="7184" name="Rectangle 15"/>
          <p:cNvSpPr>
            <a:spLocks/>
          </p:cNvSpPr>
          <p:nvPr/>
        </p:nvSpPr>
        <p:spPr bwMode="auto">
          <a:xfrm>
            <a:off x="4610100" y="3441700"/>
            <a:ext cx="37369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lvl1pPr marL="39688"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r>
              <a:rPr lang="en-US" altLang="en-US" sz="2400" dirty="0">
                <a:solidFill>
                  <a:schemeClr val="tx1"/>
                </a:solidFill>
                <a:cs typeface="Arial" charset="0"/>
              </a:rPr>
              <a:t>+ some cogent commands</a:t>
            </a:r>
          </a:p>
        </p:txBody>
      </p:sp>
      <p:sp>
        <p:nvSpPr>
          <p:cNvPr id="7185" name="Rectangle 16"/>
          <p:cNvSpPr>
            <a:spLocks/>
          </p:cNvSpPr>
          <p:nvPr/>
        </p:nvSpPr>
        <p:spPr bwMode="auto">
          <a:xfrm>
            <a:off x="4610100" y="5727700"/>
            <a:ext cx="37369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lvl1pPr marL="39688"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r>
              <a:rPr lang="en-US" altLang="en-US" sz="2400" dirty="0">
                <a:solidFill>
                  <a:schemeClr val="tx1"/>
                </a:solidFill>
                <a:cs typeface="Arial" charset="0"/>
              </a:rPr>
              <a:t>+ some cogent commands</a:t>
            </a:r>
          </a:p>
        </p:txBody>
      </p:sp>
      <p:sp>
        <p:nvSpPr>
          <p:cNvPr id="7186" name="Rectangle 17"/>
          <p:cNvSpPr>
            <a:spLocks/>
          </p:cNvSpPr>
          <p:nvPr/>
        </p:nvSpPr>
        <p:spPr bwMode="auto">
          <a:xfrm>
            <a:off x="4521200" y="1397000"/>
            <a:ext cx="23907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spAutoFit/>
          </a:bodyPr>
          <a:lstStyle>
            <a:lvl1pPr marL="39688"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r>
              <a:rPr lang="en-US" altLang="en-US" sz="2400" dirty="0">
                <a:solidFill>
                  <a:schemeClr val="tx1"/>
                </a:solidFill>
                <a:latin typeface="Arial Bold" charset="0"/>
                <a:cs typeface="Arial Bold" charset="0"/>
                <a:sym typeface="Arial Bold" charset="0"/>
              </a:rPr>
              <a:t>General Usage:</a:t>
            </a:r>
          </a:p>
        </p:txBody>
      </p:sp>
      <p:sp>
        <p:nvSpPr>
          <p:cNvPr id="2" name="Title 1"/>
          <p:cNvSpPr>
            <a:spLocks noGrp="1"/>
          </p:cNvSpPr>
          <p:nvPr>
            <p:ph type="title"/>
          </p:nvPr>
        </p:nvSpPr>
        <p:spPr/>
        <p:txBody>
          <a:bodyPr>
            <a:normAutofit/>
          </a:bodyPr>
          <a:lstStyle/>
          <a:p>
            <a:r>
              <a:rPr lang="en-GB" dirty="0"/>
              <a:t>examples of external device syncing</a:t>
            </a:r>
          </a:p>
        </p:txBody>
      </p:sp>
    </p:spTree>
    <p:extLst>
      <p:ext uri="{BB962C8B-B14F-4D97-AF65-F5344CB8AC3E}">
        <p14:creationId xmlns:p14="http://schemas.microsoft.com/office/powerpoint/2010/main" val="3218563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50" y="1066726"/>
            <a:ext cx="3106688" cy="994122"/>
          </a:xfrm>
        </p:spPr>
        <p:txBody>
          <a:bodyPr/>
          <a:lstStyle/>
          <a:p>
            <a:r>
              <a:rPr lang="en-GB" dirty="0"/>
              <a:t>Serial Port</a:t>
            </a:r>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659" y="2006216"/>
            <a:ext cx="2984269" cy="224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TextBox 4"/>
          <p:cNvSpPr txBox="1"/>
          <p:nvPr/>
        </p:nvSpPr>
        <p:spPr>
          <a:xfrm>
            <a:off x="5220072" y="1958352"/>
            <a:ext cx="2520280" cy="461665"/>
          </a:xfrm>
          <a:prstGeom prst="rect">
            <a:avLst/>
          </a:prstGeom>
          <a:noFill/>
        </p:spPr>
        <p:txBody>
          <a:bodyPr wrap="square" rtlCol="0">
            <a:spAutoFit/>
          </a:bodyPr>
          <a:lstStyle/>
          <a:p>
            <a:r>
              <a:rPr lang="en-GB" sz="2400" dirty="0"/>
              <a:t>Looks like this!</a:t>
            </a:r>
          </a:p>
        </p:txBody>
      </p:sp>
      <p:sp>
        <p:nvSpPr>
          <p:cNvPr id="6" name="Left Arrow 5"/>
          <p:cNvSpPr/>
          <p:nvPr/>
        </p:nvSpPr>
        <p:spPr>
          <a:xfrm>
            <a:off x="3491880" y="2060848"/>
            <a:ext cx="1584176" cy="2566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4365104"/>
            <a:ext cx="30861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Title 1"/>
          <p:cNvSpPr txBox="1">
            <a:spLocks/>
          </p:cNvSpPr>
          <p:nvPr/>
        </p:nvSpPr>
        <p:spPr>
          <a:xfrm>
            <a:off x="5778607" y="3400300"/>
            <a:ext cx="3106688" cy="9941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Parallel Port</a:t>
            </a:r>
          </a:p>
        </p:txBody>
      </p:sp>
      <p:sp>
        <p:nvSpPr>
          <p:cNvPr id="9" name="TextBox 8"/>
          <p:cNvSpPr txBox="1"/>
          <p:nvPr/>
        </p:nvSpPr>
        <p:spPr>
          <a:xfrm>
            <a:off x="1952781" y="5486744"/>
            <a:ext cx="2115162" cy="461665"/>
          </a:xfrm>
          <a:prstGeom prst="rect">
            <a:avLst/>
          </a:prstGeom>
          <a:noFill/>
        </p:spPr>
        <p:txBody>
          <a:bodyPr wrap="square" rtlCol="0">
            <a:spAutoFit/>
          </a:bodyPr>
          <a:lstStyle/>
          <a:p>
            <a:r>
              <a:rPr lang="en-GB" sz="2400" dirty="0"/>
              <a:t>Looks like this!</a:t>
            </a:r>
          </a:p>
        </p:txBody>
      </p:sp>
      <p:sp>
        <p:nvSpPr>
          <p:cNvPr id="10" name="Left Arrow 9"/>
          <p:cNvSpPr/>
          <p:nvPr/>
        </p:nvSpPr>
        <p:spPr>
          <a:xfrm rot="10800000">
            <a:off x="4067944" y="5589240"/>
            <a:ext cx="1584176" cy="25667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p:cNvSpPr txBox="1"/>
          <p:nvPr/>
        </p:nvSpPr>
        <p:spPr>
          <a:xfrm>
            <a:off x="611560" y="188640"/>
            <a:ext cx="7632848" cy="861774"/>
          </a:xfrm>
          <a:prstGeom prst="rect">
            <a:avLst/>
          </a:prstGeom>
          <a:noFill/>
        </p:spPr>
        <p:txBody>
          <a:bodyPr wrap="square" rtlCol="0">
            <a:spAutoFit/>
          </a:bodyPr>
          <a:lstStyle/>
          <a:p>
            <a:r>
              <a:rPr lang="en-GB" sz="3200" dirty="0"/>
              <a:t>Some old ports on your PC </a:t>
            </a:r>
          </a:p>
          <a:p>
            <a:r>
              <a:rPr lang="en-GB" dirty="0"/>
              <a:t>– still useful for external device synchronisation in experiments</a:t>
            </a:r>
          </a:p>
        </p:txBody>
      </p:sp>
      <p:sp>
        <p:nvSpPr>
          <p:cNvPr id="13" name="TextBox 12"/>
          <p:cNvSpPr txBox="1"/>
          <p:nvPr/>
        </p:nvSpPr>
        <p:spPr>
          <a:xfrm>
            <a:off x="3704533" y="2641156"/>
            <a:ext cx="1944216" cy="2308324"/>
          </a:xfrm>
          <a:prstGeom prst="rect">
            <a:avLst/>
          </a:prstGeom>
          <a:solidFill>
            <a:schemeClr val="accent5">
              <a:lumMod val="40000"/>
              <a:lumOff val="60000"/>
            </a:schemeClr>
          </a:solidFill>
          <a:ln w="12700">
            <a:solidFill>
              <a:schemeClr val="tx1"/>
            </a:solidFill>
          </a:ln>
        </p:spPr>
        <p:txBody>
          <a:bodyPr wrap="square" rtlCol="0">
            <a:spAutoFit/>
          </a:bodyPr>
          <a:lstStyle/>
          <a:p>
            <a:r>
              <a:rPr lang="en-GB" dirty="0"/>
              <a:t>Both allow computers to communicate with external devices, whether they be a £3million fMRI scanner or humble £30 printers.</a:t>
            </a:r>
          </a:p>
        </p:txBody>
      </p:sp>
    </p:spTree>
    <p:extLst>
      <p:ext uri="{BB962C8B-B14F-4D97-AF65-F5344CB8AC3E}">
        <p14:creationId xmlns:p14="http://schemas.microsoft.com/office/powerpoint/2010/main" val="2179737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5"/>
          <p:cNvSpPr>
            <a:spLocks noGrp="1" noChangeArrowheads="1"/>
          </p:cNvSpPr>
          <p:nvPr>
            <p:ph type="title"/>
          </p:nvPr>
        </p:nvSpPr>
        <p:spPr>
          <a:xfrm>
            <a:off x="323528" y="260648"/>
            <a:ext cx="8229600" cy="768350"/>
          </a:xfrm>
        </p:spPr>
        <p:txBody>
          <a:bodyPr rIns="132080">
            <a:normAutofit fontScale="90000"/>
          </a:bodyPr>
          <a:lstStyle/>
          <a:p>
            <a:pPr indent="0" eaLnBrk="1" hangingPunct="1"/>
            <a:r>
              <a:rPr lang="en-US" altLang="en-US" dirty="0"/>
              <a:t>Example: </a:t>
            </a:r>
            <a:r>
              <a:rPr lang="en-US" altLang="en-US" sz="3600" dirty="0"/>
              <a:t>Synchronization</a:t>
            </a:r>
            <a:br>
              <a:rPr lang="en-US" altLang="en-US" sz="3600" dirty="0"/>
            </a:br>
            <a:r>
              <a:rPr lang="en-US" altLang="en-US" sz="3600" b="1" dirty="0"/>
              <a:t>Serial Port</a:t>
            </a:r>
          </a:p>
        </p:txBody>
      </p:sp>
      <p:grpSp>
        <p:nvGrpSpPr>
          <p:cNvPr id="15368" name="Group 6"/>
          <p:cNvGrpSpPr>
            <a:grpSpLocks/>
          </p:cNvGrpSpPr>
          <p:nvPr/>
        </p:nvGrpSpPr>
        <p:grpSpPr bwMode="auto">
          <a:xfrm>
            <a:off x="461963" y="1268760"/>
            <a:ext cx="8216900" cy="965200"/>
            <a:chOff x="0" y="0"/>
            <a:chExt cx="5176" cy="608"/>
          </a:xfrm>
        </p:grpSpPr>
        <p:sp>
          <p:nvSpPr>
            <p:cNvPr id="15369" name="Rectangle 7"/>
            <p:cNvSpPr>
              <a:spLocks/>
            </p:cNvSpPr>
            <p:nvPr/>
          </p:nvSpPr>
          <p:spPr bwMode="auto">
            <a:xfrm>
              <a:off x="0" y="0"/>
              <a:ext cx="5176" cy="304"/>
            </a:xfrm>
            <a:prstGeom prst="rect">
              <a:avLst/>
            </a:prstGeom>
            <a:solidFill>
              <a:srgbClr val="FFFFFF"/>
            </a:solidFill>
            <a:ln w="9525">
              <a:solidFill>
                <a:srgbClr val="0000FF"/>
              </a:solidFill>
              <a:miter lim="800000"/>
              <a:headEnd/>
              <a:tailEnd/>
            </a:ln>
          </p:spPr>
          <p:txBody>
            <a:bodyPr lIns="0" tIns="0" rIns="0" bIns="0"/>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endParaRPr lang="en-GB" altLang="en-US"/>
            </a:p>
          </p:txBody>
        </p:sp>
        <p:sp>
          <p:nvSpPr>
            <p:cNvPr id="15370" name="Rectangle 8"/>
            <p:cNvSpPr>
              <a:spLocks/>
            </p:cNvSpPr>
            <p:nvPr/>
          </p:nvSpPr>
          <p:spPr bwMode="auto">
            <a:xfrm>
              <a:off x="0" y="0"/>
              <a:ext cx="517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82588" indent="-342900"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algn="ctr" eaLnBrk="1" hangingPunct="1">
                <a:spcBef>
                  <a:spcPts val="550"/>
                </a:spcBef>
              </a:pPr>
              <a:r>
                <a:rPr lang="en-US" altLang="en-US" sz="2400">
                  <a:solidFill>
                    <a:schemeClr val="tx1"/>
                  </a:solidFill>
                  <a:latin typeface="Arial Bold" charset="0"/>
                  <a:cs typeface="Arial Bold" charset="0"/>
                  <a:sym typeface="Arial Bold" charset="0"/>
                </a:rPr>
                <a:t>with the FIL MRI scanner.</a:t>
              </a:r>
            </a:p>
          </p:txBody>
        </p:sp>
      </p:grpSp>
      <p:sp>
        <p:nvSpPr>
          <p:cNvPr id="2" name="TextBox 1"/>
          <p:cNvSpPr txBox="1"/>
          <p:nvPr/>
        </p:nvSpPr>
        <p:spPr>
          <a:xfrm>
            <a:off x="461963" y="1844824"/>
            <a:ext cx="8286501" cy="1882567"/>
          </a:xfrm>
          <a:prstGeom prst="rect">
            <a:avLst/>
          </a:prstGeom>
          <a:noFill/>
        </p:spPr>
        <p:txBody>
          <a:bodyPr wrap="square" rtlCol="0">
            <a:spAutoFit/>
          </a:bodyPr>
          <a:lstStyle/>
          <a:p>
            <a:pPr>
              <a:spcBef>
                <a:spcPts val="1000"/>
              </a:spcBef>
            </a:pPr>
            <a:r>
              <a:rPr lang="en-US" altLang="en-US" b="1" dirty="0">
                <a:solidFill>
                  <a:srgbClr val="FF0000"/>
                </a:solidFill>
                <a:cs typeface="Arial" charset="0"/>
              </a:rPr>
              <a:t>Key code:</a:t>
            </a:r>
          </a:p>
          <a:p>
            <a:r>
              <a:rPr lang="en-GB" b="1" dirty="0" err="1"/>
              <a:t>config_serial</a:t>
            </a:r>
            <a:r>
              <a:rPr lang="en-GB" b="1" dirty="0"/>
              <a:t>(1);  </a:t>
            </a:r>
            <a:r>
              <a:rPr lang="en-GB" dirty="0"/>
              <a:t>%</a:t>
            </a:r>
            <a:r>
              <a:rPr lang="en-GB" dirty="0" err="1"/>
              <a:t>configs</a:t>
            </a:r>
            <a:r>
              <a:rPr lang="en-GB" dirty="0"/>
              <a:t> the serial port. Type help </a:t>
            </a:r>
            <a:r>
              <a:rPr lang="en-GB" dirty="0" err="1"/>
              <a:t>config_serial</a:t>
            </a:r>
            <a:r>
              <a:rPr lang="en-GB" dirty="0"/>
              <a:t> for more info.</a:t>
            </a:r>
            <a:endParaRPr lang="en-US" altLang="en-US" dirty="0">
              <a:solidFill>
                <a:schemeClr val="tx1"/>
              </a:solidFill>
              <a:cs typeface="Arial" charset="0"/>
            </a:endParaRPr>
          </a:p>
          <a:p>
            <a:pPr>
              <a:spcBef>
                <a:spcPts val="1000"/>
              </a:spcBef>
            </a:pPr>
            <a:r>
              <a:rPr lang="en-US" altLang="en-US" dirty="0">
                <a:solidFill>
                  <a:schemeClr val="tx1"/>
                </a:solidFill>
                <a:cs typeface="Arial" charset="0"/>
              </a:rPr>
              <a:t> </a:t>
            </a:r>
            <a:r>
              <a:rPr lang="en-US" altLang="en-US" b="1" dirty="0">
                <a:solidFill>
                  <a:schemeClr val="tx1"/>
                </a:solidFill>
                <a:cs typeface="Arial" charset="0"/>
              </a:rPr>
              <a:t>[s, time] = </a:t>
            </a:r>
            <a:r>
              <a:rPr lang="en-US" altLang="en-US" b="1" dirty="0" err="1">
                <a:solidFill>
                  <a:schemeClr val="tx1"/>
                </a:solidFill>
                <a:cs typeface="Arial" charset="0"/>
              </a:rPr>
              <a:t>waitslice</a:t>
            </a:r>
            <a:r>
              <a:rPr lang="en-US" altLang="en-US" b="1" dirty="0">
                <a:solidFill>
                  <a:schemeClr val="tx1"/>
                </a:solidFill>
                <a:cs typeface="Arial" charset="0"/>
              </a:rPr>
              <a:t>( port, n )</a:t>
            </a:r>
            <a:r>
              <a:rPr lang="en-US" altLang="en-US" dirty="0">
                <a:solidFill>
                  <a:schemeClr val="tx1"/>
                </a:solidFill>
                <a:cs typeface="Arial" charset="0"/>
              </a:rPr>
              <a:t> %waits forever for MRI slice n or greater, returns actual slice number and time stamp.</a:t>
            </a:r>
          </a:p>
          <a:p>
            <a:endParaRPr lang="en-GB" b="1" dirty="0">
              <a:solidFill>
                <a:srgbClr val="FF0000"/>
              </a:solidFill>
            </a:endParaRPr>
          </a:p>
          <a:p>
            <a:endParaRPr lang="en-GB" dirty="0"/>
          </a:p>
        </p:txBody>
      </p:sp>
      <p:sp>
        <p:nvSpPr>
          <p:cNvPr id="3" name="TextBox 2"/>
          <p:cNvSpPr txBox="1"/>
          <p:nvPr/>
        </p:nvSpPr>
        <p:spPr>
          <a:xfrm>
            <a:off x="1862564" y="3232750"/>
            <a:ext cx="5978251" cy="3108543"/>
          </a:xfrm>
          <a:prstGeom prst="rect">
            <a:avLst/>
          </a:prstGeom>
          <a:noFill/>
          <a:ln w="6350">
            <a:solidFill>
              <a:schemeClr val="tx1"/>
            </a:solidFill>
          </a:ln>
        </p:spPr>
        <p:txBody>
          <a:bodyPr wrap="square" rtlCol="0">
            <a:spAutoFit/>
          </a:bodyPr>
          <a:lstStyle/>
          <a:p>
            <a:pPr lvl="0"/>
            <a:r>
              <a:rPr lang="en-GB" sz="1400" dirty="0" err="1">
                <a:solidFill>
                  <a:prstClr val="black"/>
                </a:solidFill>
              </a:rPr>
              <a:t>scanport</a:t>
            </a:r>
            <a:r>
              <a:rPr lang="en-GB" sz="1400" dirty="0">
                <a:solidFill>
                  <a:prstClr val="black"/>
                </a:solidFill>
              </a:rPr>
              <a:t> = 1; </a:t>
            </a:r>
            <a:r>
              <a:rPr lang="en-GB" sz="1400" dirty="0">
                <a:solidFill>
                  <a:srgbClr val="00B050"/>
                </a:solidFill>
              </a:rPr>
              <a:t>% scanners are connected to port 1. </a:t>
            </a:r>
          </a:p>
          <a:p>
            <a:pPr lvl="0"/>
            <a:r>
              <a:rPr lang="en-GB" sz="1400" b="1" dirty="0" err="1">
                <a:solidFill>
                  <a:prstClr val="black"/>
                </a:solidFill>
              </a:rPr>
              <a:t>config_serial</a:t>
            </a:r>
            <a:r>
              <a:rPr lang="en-GB" sz="1400" b="1" dirty="0">
                <a:solidFill>
                  <a:prstClr val="black"/>
                </a:solidFill>
              </a:rPr>
              <a:t>(1);</a:t>
            </a:r>
          </a:p>
          <a:p>
            <a:pPr lvl="0"/>
            <a:r>
              <a:rPr lang="en-GB" sz="1400" dirty="0" err="1">
                <a:solidFill>
                  <a:srgbClr val="FF0000"/>
                </a:solidFill>
              </a:rPr>
              <a:t>start_cogent</a:t>
            </a:r>
            <a:r>
              <a:rPr lang="en-GB" sz="1400" dirty="0">
                <a:solidFill>
                  <a:srgbClr val="FF0000"/>
                </a:solidFill>
              </a:rPr>
              <a:t>;</a:t>
            </a:r>
          </a:p>
          <a:p>
            <a:pPr lvl="0"/>
            <a:endParaRPr lang="en-GB" sz="1400" dirty="0">
              <a:solidFill>
                <a:prstClr val="black"/>
              </a:solidFill>
            </a:endParaRPr>
          </a:p>
          <a:p>
            <a:pPr lvl="0"/>
            <a:r>
              <a:rPr lang="en-GB" sz="1400" dirty="0">
                <a:solidFill>
                  <a:srgbClr val="00B0F0"/>
                </a:solidFill>
              </a:rPr>
              <a:t>if </a:t>
            </a:r>
            <a:r>
              <a:rPr lang="en-GB" sz="1400" dirty="0">
                <a:solidFill>
                  <a:prstClr val="black"/>
                </a:solidFill>
              </a:rPr>
              <a:t>scanner == 1; </a:t>
            </a:r>
            <a:r>
              <a:rPr lang="en-GB" sz="1400" dirty="0">
                <a:solidFill>
                  <a:srgbClr val="00B050"/>
                </a:solidFill>
              </a:rPr>
              <a:t>% if we are connected to a scanner (set this variable above)</a:t>
            </a:r>
          </a:p>
          <a:p>
            <a:pPr lvl="0"/>
            <a:r>
              <a:rPr lang="en-GB" sz="1400" b="1" dirty="0">
                <a:solidFill>
                  <a:prstClr val="black"/>
                </a:solidFill>
              </a:rPr>
              <a:t>[s, time]=</a:t>
            </a:r>
            <a:r>
              <a:rPr lang="en-GB" sz="1400" b="1" dirty="0" err="1">
                <a:solidFill>
                  <a:prstClr val="black"/>
                </a:solidFill>
              </a:rPr>
              <a:t>waitslice</a:t>
            </a:r>
            <a:r>
              <a:rPr lang="en-GB" sz="1400" b="1" dirty="0">
                <a:solidFill>
                  <a:prstClr val="black"/>
                </a:solidFill>
              </a:rPr>
              <a:t>(1,1); </a:t>
            </a:r>
            <a:r>
              <a:rPr lang="en-GB" sz="1400" b="1" dirty="0">
                <a:solidFill>
                  <a:srgbClr val="00B050"/>
                </a:solidFill>
              </a:rPr>
              <a:t>%waits for first MRI slice</a:t>
            </a:r>
          </a:p>
          <a:p>
            <a:pPr lvl="0"/>
            <a:r>
              <a:rPr lang="en-GB" sz="1400" dirty="0" err="1">
                <a:solidFill>
                  <a:prstClr val="black"/>
                </a:solidFill>
              </a:rPr>
              <a:t>logstring</a:t>
            </a:r>
            <a:r>
              <a:rPr lang="en-GB" sz="1400" dirty="0">
                <a:solidFill>
                  <a:prstClr val="black"/>
                </a:solidFill>
              </a:rPr>
              <a:t>(time); </a:t>
            </a:r>
            <a:r>
              <a:rPr lang="en-GB" sz="1400" dirty="0">
                <a:solidFill>
                  <a:srgbClr val="00B050"/>
                </a:solidFill>
              </a:rPr>
              <a:t>%log the time that the experiment was triggered</a:t>
            </a:r>
          </a:p>
          <a:p>
            <a:pPr lvl="0"/>
            <a:r>
              <a:rPr lang="en-GB" sz="1400" dirty="0">
                <a:solidFill>
                  <a:srgbClr val="00B0F0"/>
                </a:solidFill>
              </a:rPr>
              <a:t>end</a:t>
            </a:r>
          </a:p>
          <a:p>
            <a:pPr lvl="0"/>
            <a:endParaRPr lang="en-GB" sz="1400" dirty="0">
              <a:solidFill>
                <a:prstClr val="black"/>
              </a:solidFill>
            </a:endParaRPr>
          </a:p>
          <a:p>
            <a:pPr lvl="0"/>
            <a:r>
              <a:rPr lang="en-GB" sz="1400" dirty="0">
                <a:solidFill>
                  <a:prstClr val="black"/>
                </a:solidFill>
              </a:rPr>
              <a:t>for trail = 1:length(</a:t>
            </a:r>
            <a:r>
              <a:rPr lang="en-GB" sz="1400" dirty="0" err="1">
                <a:solidFill>
                  <a:prstClr val="black"/>
                </a:solidFill>
              </a:rPr>
              <a:t>ntrials</a:t>
            </a:r>
            <a:r>
              <a:rPr lang="en-GB" sz="1400" dirty="0">
                <a:solidFill>
                  <a:prstClr val="black"/>
                </a:solidFill>
              </a:rPr>
              <a:t>) ;</a:t>
            </a:r>
          </a:p>
          <a:p>
            <a:pPr lvl="0"/>
            <a:r>
              <a:rPr lang="en-GB" sz="1400" dirty="0">
                <a:solidFill>
                  <a:prstClr val="black"/>
                </a:solidFill>
              </a:rPr>
              <a:t>% prepare your stimulus</a:t>
            </a:r>
          </a:p>
          <a:p>
            <a:pPr lvl="0"/>
            <a:r>
              <a:rPr lang="en-GB" sz="1400" dirty="0">
                <a:solidFill>
                  <a:prstClr val="black"/>
                </a:solidFill>
              </a:rPr>
              <a:t>% present your stimulus</a:t>
            </a:r>
          </a:p>
          <a:p>
            <a:pPr lvl="0"/>
            <a:r>
              <a:rPr lang="en-GB" sz="1400" dirty="0">
                <a:solidFill>
                  <a:prstClr val="black"/>
                </a:solidFill>
              </a:rPr>
              <a:t>%log your responses</a:t>
            </a:r>
          </a:p>
          <a:p>
            <a:pPr lvl="0"/>
            <a:r>
              <a:rPr lang="en-GB" sz="1400" dirty="0" err="1">
                <a:solidFill>
                  <a:srgbClr val="FF0000"/>
                </a:solidFill>
              </a:rPr>
              <a:t>stop_cogent</a:t>
            </a:r>
            <a:r>
              <a:rPr lang="en-GB" sz="1400" dirty="0">
                <a:solidFill>
                  <a:srgbClr val="FF0000"/>
                </a:solidFill>
              </a:rPr>
              <a:t>;</a:t>
            </a:r>
          </a:p>
        </p:txBody>
      </p:sp>
    </p:spTree>
    <p:extLst>
      <p:ext uri="{BB962C8B-B14F-4D97-AF65-F5344CB8AC3E}">
        <p14:creationId xmlns:p14="http://schemas.microsoft.com/office/powerpoint/2010/main" val="2142828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29600" cy="4713387"/>
          </a:xfrm>
          <a:ln w="3175">
            <a:solidFill>
              <a:schemeClr val="tx1"/>
            </a:solidFill>
          </a:ln>
        </p:spPr>
        <p:txBody>
          <a:bodyPr>
            <a:normAutofit fontScale="77500" lnSpcReduction="20000"/>
          </a:bodyPr>
          <a:lstStyle/>
          <a:p>
            <a:r>
              <a:rPr lang="en-GB" sz="2400" dirty="0"/>
              <a:t>Your experiment doesn’t start until the first slice (of brain data) triggers the experiment to start. </a:t>
            </a:r>
          </a:p>
          <a:p>
            <a:r>
              <a:rPr lang="en-GB" sz="2400" dirty="0"/>
              <a:t>This allows you to sync the times that stimuli were presented on the screen with your fMRI </a:t>
            </a:r>
            <a:r>
              <a:rPr lang="en-GB" sz="2400" dirty="0" err="1"/>
              <a:t>timeseries</a:t>
            </a:r>
            <a:r>
              <a:rPr lang="en-GB" sz="2400" dirty="0"/>
              <a:t> data (log times of events at every </a:t>
            </a:r>
            <a:r>
              <a:rPr lang="en-GB" sz="2400" dirty="0" err="1"/>
              <a:t>cgflip</a:t>
            </a:r>
            <a:r>
              <a:rPr lang="en-GB" sz="2400" dirty="0"/>
              <a:t>).</a:t>
            </a:r>
          </a:p>
          <a:p>
            <a:r>
              <a:rPr lang="en-GB" sz="2400" dirty="0"/>
              <a:t>Important for accurate analysis of data.</a:t>
            </a:r>
          </a:p>
          <a:p>
            <a:r>
              <a:rPr lang="en-GB" sz="2400" dirty="0"/>
              <a:t>Can also use the triggers from the scanner (slices, or volumes) to control when stimuli are actually presented to the participant:</a:t>
            </a:r>
          </a:p>
          <a:p>
            <a:pPr marL="0" indent="0">
              <a:buNone/>
            </a:pPr>
            <a:r>
              <a:rPr lang="en-US" altLang="en-US" sz="2400" b="1" dirty="0">
                <a:solidFill>
                  <a:schemeClr val="tx1"/>
                </a:solidFill>
                <a:cs typeface="Arial" charset="0"/>
              </a:rPr>
              <a:t> </a:t>
            </a:r>
          </a:p>
          <a:p>
            <a:pPr marL="0" indent="0">
              <a:buNone/>
            </a:pPr>
            <a:r>
              <a:rPr lang="en-US" altLang="en-US" sz="2400" b="1" dirty="0">
                <a:solidFill>
                  <a:schemeClr val="tx1"/>
                </a:solidFill>
                <a:cs typeface="Arial" charset="0"/>
              </a:rPr>
              <a:t>[slices, times] = </a:t>
            </a:r>
            <a:r>
              <a:rPr lang="en-US" altLang="en-US" sz="2400" b="1" dirty="0" err="1">
                <a:solidFill>
                  <a:schemeClr val="tx1"/>
                </a:solidFill>
                <a:cs typeface="Arial" charset="0"/>
              </a:rPr>
              <a:t>getslice</a:t>
            </a:r>
            <a:r>
              <a:rPr lang="en-US" altLang="en-US" sz="2400" b="1" dirty="0">
                <a:solidFill>
                  <a:schemeClr val="tx1"/>
                </a:solidFill>
                <a:cs typeface="Arial" charset="0"/>
              </a:rPr>
              <a:t>( port )</a:t>
            </a:r>
            <a:r>
              <a:rPr lang="en-US" altLang="en-US" sz="2400" dirty="0">
                <a:solidFill>
                  <a:schemeClr val="tx1"/>
                </a:solidFill>
                <a:cs typeface="Arial" charset="0"/>
              </a:rPr>
              <a:t> % returns most recent slice number with time stamps.</a:t>
            </a:r>
          </a:p>
          <a:p>
            <a:pPr marL="0" indent="0">
              <a:buNone/>
            </a:pPr>
            <a:endParaRPr lang="en-US" sz="2400" dirty="0">
              <a:cs typeface="Arial" charset="0"/>
            </a:endParaRPr>
          </a:p>
          <a:p>
            <a:pPr marL="0" indent="0">
              <a:buNone/>
            </a:pPr>
            <a:r>
              <a:rPr lang="en-US" sz="2400" dirty="0">
                <a:cs typeface="Arial" charset="0"/>
              </a:rPr>
              <a:t>You can make the next thing that happens in your script (e.g. the next picture that appears) contingent on a certain slice number (or volume number by multiplying </a:t>
            </a:r>
            <a:r>
              <a:rPr lang="en-US" sz="2400" dirty="0" err="1">
                <a:cs typeface="Arial" charset="0"/>
              </a:rPr>
              <a:t>nslices</a:t>
            </a:r>
            <a:r>
              <a:rPr lang="en-US" sz="2400" dirty="0">
                <a:cs typeface="Arial" charset="0"/>
              </a:rPr>
              <a:t> by n slices in volume)</a:t>
            </a:r>
          </a:p>
          <a:p>
            <a:pPr marL="0" indent="0">
              <a:buNone/>
            </a:pPr>
            <a:endParaRPr lang="en-GB" sz="2400" dirty="0"/>
          </a:p>
          <a:p>
            <a:r>
              <a:rPr lang="en-GB" sz="2400" dirty="0"/>
              <a:t>Code available here: </a:t>
            </a:r>
            <a:r>
              <a:rPr lang="en-GB" sz="2400" dirty="0">
                <a:hlinkClick r:id="rId2"/>
              </a:rPr>
              <a:t>http://intranet.fil.ion.ucl.ac.uk/pmwiki/pmwiki.php/Main/CognitiveInterface</a:t>
            </a:r>
            <a:endParaRPr lang="en-GB" sz="2400" dirty="0"/>
          </a:p>
          <a:p>
            <a:endParaRPr lang="en-GB" dirty="0"/>
          </a:p>
        </p:txBody>
      </p:sp>
      <p:sp>
        <p:nvSpPr>
          <p:cNvPr id="4" name="TextBox 3"/>
          <p:cNvSpPr txBox="1"/>
          <p:nvPr/>
        </p:nvSpPr>
        <p:spPr>
          <a:xfrm>
            <a:off x="467544" y="332656"/>
            <a:ext cx="7776864" cy="1077218"/>
          </a:xfrm>
          <a:prstGeom prst="rect">
            <a:avLst/>
          </a:prstGeom>
          <a:noFill/>
        </p:spPr>
        <p:txBody>
          <a:bodyPr wrap="square" rtlCol="0">
            <a:spAutoFit/>
          </a:bodyPr>
          <a:lstStyle/>
          <a:p>
            <a:r>
              <a:rPr lang="en-GB" sz="3200" dirty="0"/>
              <a:t>Some more points about MRI scanner synchronisation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4489" y="101746"/>
            <a:ext cx="2051308" cy="1539038"/>
          </a:xfrm>
          <a:prstGeom prst="rect">
            <a:avLst/>
          </a:prstGeom>
        </p:spPr>
      </p:pic>
    </p:spTree>
    <p:extLst>
      <p:ext uri="{BB962C8B-B14F-4D97-AF65-F5344CB8AC3E}">
        <p14:creationId xmlns:p14="http://schemas.microsoft.com/office/powerpoint/2010/main" val="3570766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6536865">
            <a:off x="7265798" y="5297535"/>
            <a:ext cx="1591189" cy="1058864"/>
          </a:xfrm>
          <a:prstGeom prst="rect">
            <a:avLst/>
          </a:prstGeom>
        </p:spPr>
      </p:pic>
      <p:sp>
        <p:nvSpPr>
          <p:cNvPr id="20487" name="Rectangle 5"/>
          <p:cNvSpPr>
            <a:spLocks noGrp="1" noChangeArrowheads="1"/>
          </p:cNvSpPr>
          <p:nvPr>
            <p:ph type="body" idx="1"/>
          </p:nvPr>
        </p:nvSpPr>
        <p:spPr>
          <a:xfrm>
            <a:off x="455613" y="1916832"/>
            <a:ext cx="8229600" cy="1584176"/>
          </a:xfrm>
        </p:spPr>
        <p:txBody>
          <a:bodyPr rIns="132080">
            <a:normAutofit/>
          </a:bodyPr>
          <a:lstStyle/>
          <a:p>
            <a:pPr marL="0" indent="0" eaLnBrk="1" hangingPunct="1">
              <a:buFont typeface="Arial" charset="0"/>
              <a:buNone/>
            </a:pPr>
            <a:r>
              <a:rPr lang="en-US" altLang="en-US" sz="2000" b="1" dirty="0">
                <a:solidFill>
                  <a:srgbClr val="FF0000"/>
                </a:solidFill>
              </a:rPr>
              <a:t>Key Code: </a:t>
            </a:r>
            <a:r>
              <a:rPr lang="en-US" altLang="en-US" sz="2000" dirty="0" err="1">
                <a:latin typeface="Arial Bold" charset="0"/>
                <a:cs typeface="Arial Bold" charset="0"/>
                <a:sym typeface="Arial Bold" charset="0"/>
              </a:rPr>
              <a:t>outportb</a:t>
            </a:r>
            <a:r>
              <a:rPr lang="en-US" altLang="en-US" sz="2000" dirty="0">
                <a:latin typeface="Arial Bold" charset="0"/>
                <a:cs typeface="Arial Bold" charset="0"/>
                <a:sym typeface="Arial Bold" charset="0"/>
              </a:rPr>
              <a:t>(</a:t>
            </a:r>
            <a:r>
              <a:rPr lang="en-US" altLang="en-US" sz="2000" dirty="0" err="1">
                <a:latin typeface="Arial Bold" charset="0"/>
                <a:cs typeface="Arial Bold" charset="0"/>
                <a:sym typeface="Arial Bold" charset="0"/>
              </a:rPr>
              <a:t>port,num</a:t>
            </a:r>
            <a:r>
              <a:rPr lang="en-US" altLang="en-US" sz="2000" dirty="0">
                <a:latin typeface="Arial Bold" charset="0"/>
                <a:cs typeface="Arial Bold" charset="0"/>
                <a:sym typeface="Arial Bold" charset="0"/>
              </a:rPr>
              <a:t>); wait(</a:t>
            </a:r>
            <a:r>
              <a:rPr lang="en-US" altLang="en-US" sz="2000" dirty="0" err="1">
                <a:latin typeface="Arial Bold" charset="0"/>
                <a:cs typeface="Arial Bold" charset="0"/>
                <a:sym typeface="Arial Bold" charset="0"/>
              </a:rPr>
              <a:t>t_ms</a:t>
            </a:r>
            <a:r>
              <a:rPr lang="en-US" altLang="en-US" sz="2000" dirty="0">
                <a:latin typeface="Arial Bold" charset="0"/>
                <a:cs typeface="Arial Bold" charset="0"/>
                <a:sym typeface="Arial Bold" charset="0"/>
              </a:rPr>
              <a:t>); </a:t>
            </a:r>
            <a:r>
              <a:rPr lang="en-US" altLang="en-US" sz="2000" dirty="0" err="1">
                <a:latin typeface="Arial Bold" charset="0"/>
                <a:cs typeface="Arial Bold" charset="0"/>
                <a:sym typeface="Arial Bold" charset="0"/>
              </a:rPr>
              <a:t>outportb</a:t>
            </a:r>
            <a:r>
              <a:rPr lang="en-US" altLang="en-US" sz="2000" dirty="0">
                <a:latin typeface="Arial Bold" charset="0"/>
                <a:cs typeface="Arial Bold" charset="0"/>
                <a:sym typeface="Arial Bold" charset="0"/>
              </a:rPr>
              <a:t>(port,0);</a:t>
            </a:r>
            <a:endParaRPr lang="en-US" altLang="en-US" sz="2000" dirty="0">
              <a:cs typeface="Arial Bold" charset="0"/>
              <a:sym typeface="Arial Bold" charset="0"/>
            </a:endParaRPr>
          </a:p>
          <a:p>
            <a:pPr eaLnBrk="1" hangingPunct="1">
              <a:buFontTx/>
              <a:buChar char="-"/>
            </a:pPr>
            <a:r>
              <a:rPr lang="en-US" altLang="en-US" sz="2000" dirty="0">
                <a:cs typeface="Arial Bold" charset="0"/>
                <a:sym typeface="Arial Bold" charset="0"/>
              </a:rPr>
              <a:t>Make a function to trigger the parallel port</a:t>
            </a:r>
          </a:p>
          <a:p>
            <a:pPr marL="0" indent="0">
              <a:buNone/>
            </a:pPr>
            <a:r>
              <a:rPr lang="en-US" altLang="en-US" sz="2000" dirty="0">
                <a:cs typeface="Arial Bold" charset="0"/>
                <a:sym typeface="Arial Bold" charset="0"/>
              </a:rPr>
              <a:t>e.g.</a:t>
            </a:r>
          </a:p>
          <a:p>
            <a:pPr marL="0" indent="0">
              <a:buNone/>
            </a:pPr>
            <a:endParaRPr lang="en-US" altLang="en-US" sz="2000" dirty="0">
              <a:cs typeface="Arial Bold" charset="0"/>
              <a:sym typeface="Arial Bold" charset="0"/>
            </a:endParaRPr>
          </a:p>
          <a:p>
            <a:pPr marL="0" indent="0">
              <a:buNone/>
            </a:pPr>
            <a:endParaRPr lang="en-US" altLang="en-US" sz="2000" dirty="0">
              <a:solidFill>
                <a:srgbClr val="00B0F0"/>
              </a:solidFill>
            </a:endParaRPr>
          </a:p>
        </p:txBody>
      </p:sp>
      <p:sp>
        <p:nvSpPr>
          <p:cNvPr id="2" name="TextBox 1"/>
          <p:cNvSpPr txBox="1"/>
          <p:nvPr/>
        </p:nvSpPr>
        <p:spPr>
          <a:xfrm>
            <a:off x="1187624" y="2862188"/>
            <a:ext cx="4032448" cy="2862322"/>
          </a:xfrm>
          <a:prstGeom prst="rect">
            <a:avLst/>
          </a:prstGeom>
          <a:noFill/>
          <a:ln w="9525">
            <a:solidFill>
              <a:schemeClr val="tx1"/>
            </a:solidFill>
          </a:ln>
        </p:spPr>
        <p:txBody>
          <a:bodyPr wrap="square" rtlCol="0">
            <a:spAutoFit/>
          </a:bodyPr>
          <a:lstStyle/>
          <a:p>
            <a:r>
              <a:rPr lang="en-GB" altLang="en-US" dirty="0">
                <a:solidFill>
                  <a:srgbClr val="00B0F0"/>
                </a:solidFill>
                <a:cs typeface="Arial Bold" charset="0"/>
                <a:sym typeface="Arial Bold" charset="0"/>
              </a:rPr>
              <a:t>function </a:t>
            </a:r>
            <a:r>
              <a:rPr lang="en-GB" altLang="en-US" dirty="0" err="1">
                <a:cs typeface="Arial Bold" charset="0"/>
                <a:sym typeface="Arial Bold" charset="0"/>
              </a:rPr>
              <a:t>givepain</a:t>
            </a:r>
            <a:endParaRPr lang="en-GB" altLang="en-US" dirty="0">
              <a:cs typeface="Arial Bold" charset="0"/>
              <a:sym typeface="Arial Bold" charset="0"/>
            </a:endParaRPr>
          </a:p>
          <a:p>
            <a:endParaRPr lang="en-GB" altLang="en-US" dirty="0">
              <a:cs typeface="Arial Bold" charset="0"/>
              <a:sym typeface="Arial Bold" charset="0"/>
            </a:endParaRPr>
          </a:p>
          <a:p>
            <a:r>
              <a:rPr lang="en-GB" altLang="en-US" dirty="0">
                <a:solidFill>
                  <a:srgbClr val="00B0F0"/>
                </a:solidFill>
                <a:cs typeface="Arial Bold" charset="0"/>
                <a:sym typeface="Arial Bold" charset="0"/>
              </a:rPr>
              <a:t> for </a:t>
            </a:r>
            <a:r>
              <a:rPr lang="en-GB" altLang="en-US" dirty="0">
                <a:cs typeface="Arial Bold" charset="0"/>
                <a:sym typeface="Arial Bold" charset="0"/>
              </a:rPr>
              <a:t>p=1:1 %Single pulse equivalent to pressing the trigger button</a:t>
            </a:r>
          </a:p>
          <a:p>
            <a:r>
              <a:rPr lang="en-GB" altLang="en-US" dirty="0">
                <a:cs typeface="Arial Bold" charset="0"/>
                <a:sym typeface="Arial Bold" charset="0"/>
              </a:rPr>
              <a:t>    </a:t>
            </a:r>
          </a:p>
          <a:p>
            <a:r>
              <a:rPr lang="en-GB" altLang="en-US" dirty="0">
                <a:cs typeface="Arial Bold" charset="0"/>
                <a:sym typeface="Arial Bold" charset="0"/>
              </a:rPr>
              <a:t>     </a:t>
            </a:r>
            <a:r>
              <a:rPr lang="en-GB" altLang="en-US" dirty="0" err="1">
                <a:cs typeface="Arial Bold" charset="0"/>
                <a:sym typeface="Arial Bold" charset="0"/>
              </a:rPr>
              <a:t>outportb</a:t>
            </a:r>
            <a:r>
              <a:rPr lang="en-GB" altLang="en-US" dirty="0">
                <a:cs typeface="Arial Bold" charset="0"/>
                <a:sym typeface="Arial Bold" charset="0"/>
              </a:rPr>
              <a:t>(888,255);</a:t>
            </a:r>
          </a:p>
          <a:p>
            <a:r>
              <a:rPr lang="en-GB" altLang="en-US" dirty="0">
                <a:cs typeface="Arial Bold" charset="0"/>
                <a:sym typeface="Arial Bold" charset="0"/>
              </a:rPr>
              <a:t>     wait(1);</a:t>
            </a:r>
          </a:p>
          <a:p>
            <a:r>
              <a:rPr lang="en-GB" altLang="en-US" dirty="0">
                <a:cs typeface="Arial Bold" charset="0"/>
                <a:sym typeface="Arial Bold" charset="0"/>
              </a:rPr>
              <a:t>     </a:t>
            </a:r>
            <a:r>
              <a:rPr lang="en-GB" altLang="en-US" dirty="0" err="1">
                <a:cs typeface="Arial Bold" charset="0"/>
                <a:sym typeface="Arial Bold" charset="0"/>
              </a:rPr>
              <a:t>outportb</a:t>
            </a:r>
            <a:r>
              <a:rPr lang="en-GB" altLang="en-US" dirty="0">
                <a:cs typeface="Arial Bold" charset="0"/>
                <a:sym typeface="Arial Bold" charset="0"/>
              </a:rPr>
              <a:t>(888,0);</a:t>
            </a:r>
          </a:p>
          <a:p>
            <a:r>
              <a:rPr lang="en-GB" altLang="en-US" dirty="0">
                <a:solidFill>
                  <a:srgbClr val="00B0F0"/>
                </a:solidFill>
                <a:cs typeface="Arial Bold" charset="0"/>
                <a:sym typeface="Arial Bold" charset="0"/>
              </a:rPr>
              <a:t>end</a:t>
            </a:r>
            <a:endParaRPr lang="en-US" altLang="en-US" dirty="0">
              <a:solidFill>
                <a:srgbClr val="00B0F0"/>
              </a:solidFill>
            </a:endParaRPr>
          </a:p>
          <a:p>
            <a:endParaRPr lang="en-GB" dirty="0"/>
          </a:p>
        </p:txBody>
      </p:sp>
      <p:sp>
        <p:nvSpPr>
          <p:cNvPr id="3" name="TextBox 2"/>
          <p:cNvSpPr txBox="1"/>
          <p:nvPr/>
        </p:nvSpPr>
        <p:spPr>
          <a:xfrm>
            <a:off x="5436096" y="2862188"/>
            <a:ext cx="3384376" cy="2308324"/>
          </a:xfrm>
          <a:prstGeom prst="rect">
            <a:avLst/>
          </a:prstGeom>
          <a:noFill/>
        </p:spPr>
        <p:txBody>
          <a:bodyPr wrap="square" rtlCol="0">
            <a:spAutoFit/>
          </a:bodyPr>
          <a:lstStyle/>
          <a:p>
            <a:r>
              <a:rPr lang="en-GB" dirty="0"/>
              <a:t>Call this function anywhere in the script that you want to deliver an electric shock.</a:t>
            </a:r>
          </a:p>
          <a:p>
            <a:endParaRPr lang="en-GB" dirty="0"/>
          </a:p>
          <a:p>
            <a:r>
              <a:rPr lang="en-GB" b="1" dirty="0"/>
              <a:t>e.g. </a:t>
            </a:r>
          </a:p>
          <a:p>
            <a:r>
              <a:rPr lang="en-GB" dirty="0">
                <a:solidFill>
                  <a:srgbClr val="00B0F0"/>
                </a:solidFill>
              </a:rPr>
              <a:t>if</a:t>
            </a:r>
            <a:r>
              <a:rPr lang="en-GB" dirty="0"/>
              <a:t> [some condition is fulfilled]</a:t>
            </a:r>
          </a:p>
          <a:p>
            <a:r>
              <a:rPr lang="en-GB" dirty="0" err="1"/>
              <a:t>givepain</a:t>
            </a:r>
            <a:r>
              <a:rPr lang="en-GB" dirty="0"/>
              <a:t>; </a:t>
            </a:r>
            <a:r>
              <a:rPr lang="en-GB" dirty="0">
                <a:solidFill>
                  <a:srgbClr val="00B050"/>
                </a:solidFill>
              </a:rPr>
              <a:t>% trigger the shock box</a:t>
            </a:r>
          </a:p>
          <a:p>
            <a:r>
              <a:rPr lang="en-GB" dirty="0">
                <a:solidFill>
                  <a:srgbClr val="00B0F0"/>
                </a:solidFill>
              </a:rPr>
              <a:t>End</a:t>
            </a:r>
            <a:r>
              <a:rPr lang="en-GB" dirty="0"/>
              <a:t>;</a:t>
            </a:r>
          </a:p>
        </p:txBody>
      </p:sp>
      <p:sp>
        <p:nvSpPr>
          <p:cNvPr id="10" name="Rectangle 5"/>
          <p:cNvSpPr txBox="1">
            <a:spLocks noChangeArrowheads="1"/>
          </p:cNvSpPr>
          <p:nvPr/>
        </p:nvSpPr>
        <p:spPr>
          <a:xfrm>
            <a:off x="323528" y="260648"/>
            <a:ext cx="8229600" cy="768350"/>
          </a:xfrm>
          <a:prstGeom prst="rect">
            <a:avLst/>
          </a:prstGeom>
        </p:spPr>
        <p:txBody>
          <a:bodyPr vert="horz" lIns="91440" tIns="45720" rIns="13208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200" dirty="0"/>
              <a:t>Example: Synchronization</a:t>
            </a:r>
            <a:br>
              <a:rPr lang="en-US" altLang="en-US" sz="3200" dirty="0"/>
            </a:br>
            <a:r>
              <a:rPr lang="en-US" altLang="en-US" sz="3200" b="1" dirty="0"/>
              <a:t>Parallel Port</a:t>
            </a:r>
          </a:p>
        </p:txBody>
      </p:sp>
      <p:grpSp>
        <p:nvGrpSpPr>
          <p:cNvPr id="12" name="Group 6"/>
          <p:cNvGrpSpPr>
            <a:grpSpLocks/>
          </p:cNvGrpSpPr>
          <p:nvPr/>
        </p:nvGrpSpPr>
        <p:grpSpPr bwMode="auto">
          <a:xfrm>
            <a:off x="461963" y="1268760"/>
            <a:ext cx="8216900" cy="965200"/>
            <a:chOff x="0" y="0"/>
            <a:chExt cx="5176" cy="608"/>
          </a:xfrm>
        </p:grpSpPr>
        <p:sp>
          <p:nvSpPr>
            <p:cNvPr id="13" name="Rectangle 7"/>
            <p:cNvSpPr>
              <a:spLocks/>
            </p:cNvSpPr>
            <p:nvPr/>
          </p:nvSpPr>
          <p:spPr bwMode="auto">
            <a:xfrm>
              <a:off x="0" y="0"/>
              <a:ext cx="5176" cy="304"/>
            </a:xfrm>
            <a:prstGeom prst="rect">
              <a:avLst/>
            </a:prstGeom>
            <a:solidFill>
              <a:srgbClr val="FFFFFF"/>
            </a:solidFill>
            <a:ln w="9525">
              <a:solidFill>
                <a:srgbClr val="0000FF"/>
              </a:solidFill>
              <a:miter lim="800000"/>
              <a:headEnd/>
              <a:tailEnd/>
            </a:ln>
          </p:spPr>
          <p:txBody>
            <a:bodyPr lIns="0" tIns="0" rIns="0" bIns="0"/>
            <a:lstStyle>
              <a:lvl1pPr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eaLnBrk="1" hangingPunct="1"/>
              <a:endParaRPr lang="en-GB" altLang="en-US"/>
            </a:p>
          </p:txBody>
        </p:sp>
        <p:sp>
          <p:nvSpPr>
            <p:cNvPr id="14" name="Rectangle 8"/>
            <p:cNvSpPr>
              <a:spLocks/>
            </p:cNvSpPr>
            <p:nvPr/>
          </p:nvSpPr>
          <p:spPr bwMode="auto">
            <a:xfrm>
              <a:off x="0" y="0"/>
              <a:ext cx="5175"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lvl1pPr marL="382588" indent="-342900" eaLnBrk="0" hangingPunct="0">
                <a:defRPr>
                  <a:solidFill>
                    <a:srgbClr val="000000"/>
                  </a:solidFill>
                  <a:latin typeface="Arial" charset="0"/>
                  <a:ea typeface="ヒラギノ角ゴ ProN W3" charset="0"/>
                  <a:cs typeface="ヒラギノ角ゴ ProN W3" charset="0"/>
                  <a:sym typeface="Arial" charset="0"/>
                </a:defRPr>
              </a:lvl1pPr>
              <a:lvl2pPr marL="742950" indent="-285750" eaLnBrk="0" hangingPunct="0">
                <a:defRPr>
                  <a:solidFill>
                    <a:srgbClr val="000000"/>
                  </a:solidFill>
                  <a:latin typeface="Arial" charset="0"/>
                  <a:ea typeface="ヒラギノ角ゴ ProN W3" charset="0"/>
                  <a:cs typeface="ヒラギノ角ゴ ProN W3" charset="0"/>
                  <a:sym typeface="Arial" charset="0"/>
                </a:defRPr>
              </a:lvl2pPr>
              <a:lvl3pPr marL="1143000" indent="-228600" eaLnBrk="0" hangingPunct="0">
                <a:defRPr>
                  <a:solidFill>
                    <a:srgbClr val="000000"/>
                  </a:solidFill>
                  <a:latin typeface="Arial" charset="0"/>
                  <a:ea typeface="ヒラギノ角ゴ ProN W3" charset="0"/>
                  <a:cs typeface="ヒラギノ角ゴ ProN W3" charset="0"/>
                  <a:sym typeface="Arial" charset="0"/>
                </a:defRPr>
              </a:lvl3pPr>
              <a:lvl4pPr marL="1600200" indent="-228600" eaLnBrk="0" hangingPunct="0">
                <a:defRPr>
                  <a:solidFill>
                    <a:srgbClr val="000000"/>
                  </a:solidFill>
                  <a:latin typeface="Arial" charset="0"/>
                  <a:ea typeface="ヒラギノ角ゴ ProN W3" charset="0"/>
                  <a:cs typeface="ヒラギノ角ゴ ProN W3" charset="0"/>
                  <a:sym typeface="Arial" charset="0"/>
                </a:defRPr>
              </a:lvl4pPr>
              <a:lvl5pPr marL="2057400" indent="-228600" eaLnBrk="0" hangingPunct="0">
                <a:defRPr>
                  <a:solidFill>
                    <a:srgbClr val="000000"/>
                  </a:solidFill>
                  <a:latin typeface="Arial" charset="0"/>
                  <a:ea typeface="ヒラギノ角ゴ ProN W3" charset="0"/>
                  <a:cs typeface="ヒラギノ角ゴ ProN W3" charset="0"/>
                  <a:sym typeface="Arial" charset="0"/>
                </a:defRPr>
              </a:lvl5pPr>
              <a:lvl6pPr marL="25146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6pPr>
              <a:lvl7pPr marL="29718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7pPr>
              <a:lvl8pPr marL="34290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8pPr>
              <a:lvl9pPr marL="3886200" indent="-228600" eaLnBrk="0" fontAlgn="base" hangingPunct="0">
                <a:spcBef>
                  <a:spcPct val="0"/>
                </a:spcBef>
                <a:spcAft>
                  <a:spcPct val="0"/>
                </a:spcAft>
                <a:defRPr>
                  <a:solidFill>
                    <a:srgbClr val="000000"/>
                  </a:solidFill>
                  <a:latin typeface="Arial" charset="0"/>
                  <a:ea typeface="ヒラギノ角ゴ ProN W3" charset="0"/>
                  <a:cs typeface="ヒラギノ角ゴ ProN W3" charset="0"/>
                  <a:sym typeface="Arial" charset="0"/>
                </a:defRPr>
              </a:lvl9pPr>
            </a:lstStyle>
            <a:p>
              <a:pPr algn="ctr" eaLnBrk="1" hangingPunct="1">
                <a:spcBef>
                  <a:spcPts val="550"/>
                </a:spcBef>
              </a:pPr>
              <a:r>
                <a:rPr lang="en-US" altLang="en-US" sz="2400" dirty="0">
                  <a:solidFill>
                    <a:schemeClr val="tx1"/>
                  </a:solidFill>
                  <a:latin typeface="Arial Bold" charset="0"/>
                  <a:cs typeface="Arial Bold" charset="0"/>
                  <a:sym typeface="Arial Bold" charset="0"/>
                </a:rPr>
                <a:t>with an Electric Shock Box.</a:t>
              </a: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5117228"/>
            <a:ext cx="1336108" cy="1336108"/>
          </a:xfrm>
          <a:prstGeom prst="rect">
            <a:avLst/>
          </a:prstGeom>
        </p:spPr>
      </p:pic>
      <p:sp>
        <p:nvSpPr>
          <p:cNvPr id="7" name="Freeform 6"/>
          <p:cNvSpPr/>
          <p:nvPr/>
        </p:nvSpPr>
        <p:spPr>
          <a:xfrm>
            <a:off x="6400800" y="5485139"/>
            <a:ext cx="1698171" cy="494275"/>
          </a:xfrm>
          <a:custGeom>
            <a:avLst/>
            <a:gdLst>
              <a:gd name="connsiteX0" fmla="*/ 0 w 1698171"/>
              <a:gd name="connsiteY0" fmla="*/ 111793 h 494275"/>
              <a:gd name="connsiteX1" fmla="*/ 221064 w 1698171"/>
              <a:gd name="connsiteY1" fmla="*/ 51503 h 494275"/>
              <a:gd name="connsiteX2" fmla="*/ 321547 w 1698171"/>
              <a:gd name="connsiteY2" fmla="*/ 342905 h 494275"/>
              <a:gd name="connsiteX3" fmla="*/ 803868 w 1698171"/>
              <a:gd name="connsiteY3" fmla="*/ 1261 h 494275"/>
              <a:gd name="connsiteX4" fmla="*/ 934497 w 1698171"/>
              <a:gd name="connsiteY4" fmla="*/ 493630 h 494275"/>
              <a:gd name="connsiteX5" fmla="*/ 1396721 w 1698171"/>
              <a:gd name="connsiteY5" fmla="*/ 111793 h 494275"/>
              <a:gd name="connsiteX6" fmla="*/ 1698171 w 1698171"/>
              <a:gd name="connsiteY6" fmla="*/ 383098 h 49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8171" h="494275">
                <a:moveTo>
                  <a:pt x="0" y="111793"/>
                </a:moveTo>
                <a:cubicBezTo>
                  <a:pt x="83736" y="62388"/>
                  <a:pt x="167473" y="12984"/>
                  <a:pt x="221064" y="51503"/>
                </a:cubicBezTo>
                <a:cubicBezTo>
                  <a:pt x="274655" y="90022"/>
                  <a:pt x="224413" y="351279"/>
                  <a:pt x="321547" y="342905"/>
                </a:cubicBezTo>
                <a:cubicBezTo>
                  <a:pt x="418681" y="334531"/>
                  <a:pt x="701710" y="-23860"/>
                  <a:pt x="803868" y="1261"/>
                </a:cubicBezTo>
                <a:cubicBezTo>
                  <a:pt x="906026" y="26382"/>
                  <a:pt x="835688" y="475208"/>
                  <a:pt x="934497" y="493630"/>
                </a:cubicBezTo>
                <a:cubicBezTo>
                  <a:pt x="1033306" y="512052"/>
                  <a:pt x="1269442" y="130215"/>
                  <a:pt x="1396721" y="111793"/>
                </a:cubicBezTo>
                <a:cubicBezTo>
                  <a:pt x="1524000" y="93371"/>
                  <a:pt x="1611085" y="238234"/>
                  <a:pt x="1698171" y="38309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8037815" y="5826968"/>
            <a:ext cx="122312" cy="152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C:\Users\rlawson\AppData\Local\Microsoft\Windows\Temporary Internet Files\Content.IE5\TZOUUN1B\MC90044173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99351" y="5323679"/>
            <a:ext cx="579512" cy="579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492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Getting help!</a:t>
            </a:r>
          </a:p>
        </p:txBody>
      </p:sp>
      <p:sp>
        <p:nvSpPr>
          <p:cNvPr id="3" name="Content Placeholder 2"/>
          <p:cNvSpPr>
            <a:spLocks noGrp="1"/>
          </p:cNvSpPr>
          <p:nvPr>
            <p:ph idx="1"/>
          </p:nvPr>
        </p:nvSpPr>
        <p:spPr/>
        <p:txBody>
          <a:bodyPr>
            <a:normAutofit/>
          </a:bodyPr>
          <a:lstStyle/>
          <a:p>
            <a:pPr marL="0" indent="0">
              <a:buNone/>
            </a:pPr>
            <a:r>
              <a:rPr lang="en-GB" dirty="0"/>
              <a:t>Inside the ‘Documents’ folder :</a:t>
            </a:r>
          </a:p>
          <a:p>
            <a:r>
              <a:rPr lang="en-GB" dirty="0">
                <a:solidFill>
                  <a:srgbClr val="FF0000"/>
                </a:solidFill>
              </a:rPr>
              <a:t>CogStdv132.pdf </a:t>
            </a:r>
            <a:r>
              <a:rPr lang="en-GB" dirty="0"/>
              <a:t> - explanations of commands and examples of cogent 2000 for simple experimental presentation.</a:t>
            </a:r>
          </a:p>
          <a:p>
            <a:r>
              <a:rPr lang="en-GB" dirty="0">
                <a:solidFill>
                  <a:srgbClr val="FF0000"/>
                </a:solidFill>
              </a:rPr>
              <a:t>G2UsrManv132.pdf </a:t>
            </a:r>
            <a:r>
              <a:rPr lang="en-GB" dirty="0"/>
              <a:t>- extensive help on cogent graphics commands. Examples, explanations etc. </a:t>
            </a:r>
          </a:p>
          <a:p>
            <a:pPr marL="0" indent="0">
              <a:buNone/>
            </a:pPr>
            <a:r>
              <a:rPr lang="en-GB" dirty="0">
                <a:solidFill>
                  <a:srgbClr val="FF0000"/>
                </a:solidFill>
              </a:rPr>
              <a:t>Previous years slides: </a:t>
            </a:r>
          </a:p>
          <a:p>
            <a:pPr marL="0" indent="0">
              <a:buNone/>
            </a:pPr>
            <a:r>
              <a:rPr lang="en-GB" dirty="0">
                <a:hlinkClick r:id="rId2"/>
              </a:rPr>
              <a:t>http://www.icn.ucl.ac.uk/courses/MATLAB-Tutorials/</a:t>
            </a:r>
            <a:endParaRPr lang="en-GB" dirty="0">
              <a:solidFill>
                <a:srgbClr val="FF0000"/>
              </a:solidFill>
            </a:endParaRPr>
          </a:p>
        </p:txBody>
      </p:sp>
    </p:spTree>
    <p:extLst>
      <p:ext uri="{BB962C8B-B14F-4D97-AF65-F5344CB8AC3E}">
        <p14:creationId xmlns:p14="http://schemas.microsoft.com/office/powerpoint/2010/main" val="1871340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36912"/>
            <a:ext cx="8229600" cy="1143000"/>
          </a:xfrm>
        </p:spPr>
        <p:txBody>
          <a:bodyPr/>
          <a:lstStyle/>
          <a:p>
            <a:r>
              <a:rPr lang="en-GB" dirty="0"/>
              <a:t>Extra Slides</a:t>
            </a:r>
          </a:p>
        </p:txBody>
      </p:sp>
    </p:spTree>
    <p:extLst>
      <p:ext uri="{BB962C8B-B14F-4D97-AF65-F5344CB8AC3E}">
        <p14:creationId xmlns:p14="http://schemas.microsoft.com/office/powerpoint/2010/main" val="2582531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645332" y="486541"/>
            <a:ext cx="813690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GB" sz="4000" dirty="0">
                <a:solidFill>
                  <a:schemeClr val="accent2"/>
                </a:solidFill>
              </a:rPr>
              <a:t>Mouse: </a:t>
            </a:r>
            <a:r>
              <a:rPr lang="en-GB" sz="2800" dirty="0">
                <a:solidFill>
                  <a:schemeClr val="accent2"/>
                </a:solidFill>
              </a:rPr>
              <a:t>configuring and using the mouse</a:t>
            </a:r>
          </a:p>
        </p:txBody>
      </p:sp>
      <p:sp>
        <p:nvSpPr>
          <p:cNvPr id="6" name="Text Box 4"/>
          <p:cNvSpPr txBox="1">
            <a:spLocks noChangeArrowheads="1"/>
          </p:cNvSpPr>
          <p:nvPr/>
        </p:nvSpPr>
        <p:spPr bwMode="auto">
          <a:xfrm>
            <a:off x="827584" y="1844824"/>
            <a:ext cx="7772400" cy="241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GB" b="1" dirty="0" err="1"/>
              <a:t>config_mouse</a:t>
            </a:r>
            <a:r>
              <a:rPr lang="en-GB" b="1" dirty="0"/>
              <a:t> </a:t>
            </a:r>
            <a:r>
              <a:rPr lang="en-GB" dirty="0"/>
              <a:t>(polling mode and </a:t>
            </a:r>
            <a:r>
              <a:rPr lang="en-GB" dirty="0" err="1"/>
              <a:t>unpolling</a:t>
            </a:r>
            <a:r>
              <a:rPr lang="en-GB" dirty="0"/>
              <a:t> mode, e.g. (10) )</a:t>
            </a:r>
          </a:p>
          <a:p>
            <a:pPr>
              <a:spcBef>
                <a:spcPct val="50000"/>
              </a:spcBef>
            </a:pPr>
            <a:r>
              <a:rPr lang="en-GB" b="1" dirty="0"/>
              <a:t>map = </a:t>
            </a:r>
            <a:r>
              <a:rPr lang="en-GB" b="1" dirty="0" err="1"/>
              <a:t>getmousemap</a:t>
            </a:r>
            <a:r>
              <a:rPr lang="en-GB" dirty="0"/>
              <a:t> (creates structure </a:t>
            </a:r>
            <a:r>
              <a:rPr lang="en-GB" i="1" dirty="0"/>
              <a:t>map</a:t>
            </a:r>
            <a:r>
              <a:rPr lang="en-GB" dirty="0"/>
              <a:t> with variables: X, Y, Z, Button1-4)</a:t>
            </a:r>
          </a:p>
          <a:p>
            <a:pPr>
              <a:spcBef>
                <a:spcPct val="50000"/>
              </a:spcBef>
            </a:pPr>
            <a:r>
              <a:rPr lang="en-GB" b="1" dirty="0" err="1"/>
              <a:t>readmouse</a:t>
            </a:r>
            <a:r>
              <a:rPr lang="en-GB" dirty="0"/>
              <a:t> (updates information in </a:t>
            </a:r>
            <a:r>
              <a:rPr lang="en-GB" i="1" dirty="0"/>
              <a:t>map</a:t>
            </a:r>
            <a:r>
              <a:rPr lang="en-GB" dirty="0"/>
              <a:t>)</a:t>
            </a:r>
            <a:endParaRPr lang="en-GB" b="1" dirty="0"/>
          </a:p>
          <a:p>
            <a:pPr>
              <a:spcBef>
                <a:spcPct val="50000"/>
              </a:spcBef>
            </a:pPr>
            <a:endParaRPr lang="en-GB" dirty="0"/>
          </a:p>
          <a:p>
            <a:r>
              <a:rPr lang="en-GB" b="1" dirty="0"/>
              <a:t>x = </a:t>
            </a:r>
            <a:r>
              <a:rPr lang="en-GB" b="1" dirty="0" err="1"/>
              <a:t>getmouse</a:t>
            </a:r>
            <a:r>
              <a:rPr lang="en-GB" b="1" dirty="0"/>
              <a:t> </a:t>
            </a:r>
            <a:r>
              <a:rPr lang="en-GB" dirty="0"/>
              <a:t>(get any of the variables in </a:t>
            </a:r>
            <a:r>
              <a:rPr lang="en-GB" i="1" dirty="0"/>
              <a:t>map</a:t>
            </a:r>
            <a:r>
              <a:rPr lang="en-GB" dirty="0"/>
              <a:t>)</a:t>
            </a:r>
          </a:p>
          <a:p>
            <a:endParaRPr lang="en-GB"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3336" y="4348060"/>
            <a:ext cx="2628900" cy="1743075"/>
          </a:xfrm>
          <a:prstGeom prst="rect">
            <a:avLst/>
          </a:prstGeom>
        </p:spPr>
      </p:pic>
      <p:sp>
        <p:nvSpPr>
          <p:cNvPr id="8" name="TextBox 7"/>
          <p:cNvSpPr txBox="1"/>
          <p:nvPr/>
        </p:nvSpPr>
        <p:spPr>
          <a:xfrm>
            <a:off x="845614" y="4725144"/>
            <a:ext cx="4320480" cy="1477328"/>
          </a:xfrm>
          <a:prstGeom prst="rect">
            <a:avLst/>
          </a:prstGeom>
          <a:noFill/>
        </p:spPr>
        <p:txBody>
          <a:bodyPr wrap="square" rtlCol="0">
            <a:spAutoFit/>
          </a:bodyPr>
          <a:lstStyle/>
          <a:p>
            <a:r>
              <a:rPr lang="en-GB" sz="3600" b="1" dirty="0" err="1"/>
              <a:t>mouse.m</a:t>
            </a:r>
            <a:r>
              <a:rPr lang="en-GB" sz="3600" b="1" dirty="0"/>
              <a:t> </a:t>
            </a:r>
            <a:r>
              <a:rPr lang="en-GB" b="1" dirty="0"/>
              <a:t>- an example script using the position of the mouse cursor to update the x, y position of some text on screen</a:t>
            </a:r>
          </a:p>
        </p:txBody>
      </p:sp>
    </p:spTree>
    <p:extLst>
      <p:ext uri="{BB962C8B-B14F-4D97-AF65-F5344CB8AC3E}">
        <p14:creationId xmlns:p14="http://schemas.microsoft.com/office/powerpoint/2010/main" val="411870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18"/>
          <p:cNvGrpSpPr>
            <a:grpSpLocks/>
          </p:cNvGrpSpPr>
          <p:nvPr/>
        </p:nvGrpSpPr>
        <p:grpSpPr bwMode="auto">
          <a:xfrm>
            <a:off x="500063" y="1500188"/>
            <a:ext cx="4000500" cy="4857750"/>
            <a:chOff x="500034" y="1285859"/>
            <a:chExt cx="4000527" cy="4857782"/>
          </a:xfrm>
        </p:grpSpPr>
        <p:grpSp>
          <p:nvGrpSpPr>
            <p:cNvPr id="4103" name="Group 9"/>
            <p:cNvGrpSpPr>
              <a:grpSpLocks/>
            </p:cNvGrpSpPr>
            <p:nvPr/>
          </p:nvGrpSpPr>
          <p:grpSpPr bwMode="auto">
            <a:xfrm>
              <a:off x="500034" y="1285859"/>
              <a:ext cx="4000527" cy="4857782"/>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a:ln>
                <a:solidFill>
                  <a:srgbClr val="89A4A7"/>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526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user responses</a:t>
                </a:r>
              </a:p>
              <a:p>
                <a:pPr lvl="2">
                  <a:defRPr/>
                </a:pPr>
                <a:r>
                  <a:rPr lang="en-GB" sz="1600" dirty="0"/>
                  <a:t>- save data as you go</a:t>
                </a:r>
              </a:p>
              <a:p>
                <a:pPr lvl="1">
                  <a:buFontTx/>
                  <a:buChar char="-"/>
                  <a:defRPr/>
                </a:pPr>
                <a:r>
                  <a:rPr lang="en-GB" sz="1600" dirty="0"/>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39"/>
              <a:ext cx="3643337" cy="461965"/>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Configuration of devices</a:t>
              </a:r>
            </a:p>
          </p:txBody>
        </p:sp>
      </p:grpSp>
      <p:sp>
        <p:nvSpPr>
          <p:cNvPr id="4099" name="Title 1"/>
          <p:cNvSpPr>
            <a:spLocks noGrp="1"/>
          </p:cNvSpPr>
          <p:nvPr>
            <p:ph type="title"/>
          </p:nvPr>
        </p:nvSpPr>
        <p:spPr>
          <a:xfrm>
            <a:off x="468313" y="404664"/>
            <a:ext cx="8229600" cy="768350"/>
          </a:xfrm>
        </p:spPr>
        <p:txBody>
          <a:bodyPr/>
          <a:lstStyle/>
          <a:p>
            <a:pPr eaLnBrk="1" hangingPunct="1"/>
            <a:r>
              <a:rPr lang="en-GB" altLang="en-US" dirty="0"/>
              <a:t>Basic script overview: recap</a:t>
            </a:r>
          </a:p>
        </p:txBody>
      </p:sp>
      <p:sp>
        <p:nvSpPr>
          <p:cNvPr id="4100" name="Content Placeholder 16"/>
          <p:cNvSpPr>
            <a:spLocks noGrp="1"/>
          </p:cNvSpPr>
          <p:nvPr>
            <p:ph sz="half" idx="2"/>
          </p:nvPr>
        </p:nvSpPr>
        <p:spPr>
          <a:xfrm>
            <a:off x="4659313" y="1482725"/>
            <a:ext cx="4038600" cy="4886325"/>
          </a:xfrm>
          <a:ln w="3175">
            <a:solidFill>
              <a:schemeClr val="tx1"/>
            </a:solidFill>
          </a:ln>
        </p:spPr>
        <p:txBody>
          <a:bodyPr/>
          <a:lstStyle/>
          <a:p>
            <a:pPr marL="0" algn="ctr" eaLnBrk="1" hangingPunct="1">
              <a:buFontTx/>
              <a:buNone/>
              <a:defRPr/>
            </a:pPr>
            <a:r>
              <a:rPr lang="en-GB" sz="2000" dirty="0"/>
              <a:t>  To use Cogent functions just call them from your MATLAB Script</a:t>
            </a:r>
          </a:p>
          <a:p>
            <a:pPr eaLnBrk="1" hangingPunct="1">
              <a:buFontTx/>
              <a:buNone/>
              <a:defRPr/>
            </a:pPr>
            <a:endParaRPr lang="en-GB" sz="2000" dirty="0"/>
          </a:p>
          <a:p>
            <a:pPr eaLnBrk="1" hangingPunct="1">
              <a:buFontTx/>
              <a:buNone/>
              <a:defRPr/>
            </a:pPr>
            <a:r>
              <a:rPr lang="en-GB" sz="2000" dirty="0"/>
              <a:t>Before you start:</a:t>
            </a:r>
          </a:p>
          <a:p>
            <a:pPr eaLnBrk="1" hangingPunct="1">
              <a:buFontTx/>
              <a:buNone/>
              <a:defRPr/>
            </a:pPr>
            <a:r>
              <a:rPr lang="en-GB" sz="2000" dirty="0"/>
              <a:t>1. set path to include Cogent</a:t>
            </a:r>
          </a:p>
          <a:p>
            <a:pPr eaLnBrk="1" hangingPunct="1">
              <a:buFontTx/>
              <a:buNone/>
              <a:defRPr/>
            </a:pPr>
            <a:r>
              <a:rPr lang="en-GB" sz="2000" dirty="0"/>
              <a:t>2. make rough plan/flow diagram</a:t>
            </a:r>
          </a:p>
          <a:p>
            <a:pPr eaLnBrk="1" hangingPunct="1">
              <a:buFontTx/>
              <a:buNone/>
              <a:defRPr/>
            </a:pPr>
            <a:endParaRPr lang="en-GB" sz="2000" dirty="0"/>
          </a:p>
          <a:p>
            <a:pPr eaLnBrk="1" hangingPunct="1">
              <a:buFontTx/>
              <a:buNone/>
              <a:defRPr/>
            </a:pPr>
            <a:r>
              <a:rPr lang="en-GB" sz="2000" dirty="0"/>
              <a:t>The script</a:t>
            </a:r>
          </a:p>
          <a:p>
            <a:pPr marL="457200" indent="-457200" eaLnBrk="1" hangingPunct="1">
              <a:buFontTx/>
              <a:buNone/>
              <a:defRPr/>
            </a:pPr>
            <a:r>
              <a:rPr lang="en-GB" sz="2000" dirty="0"/>
              <a:t>1. brief description of script(%)</a:t>
            </a:r>
          </a:p>
          <a:p>
            <a:pPr marL="457200" indent="-457200" eaLnBrk="1" hangingPunct="1">
              <a:buFontTx/>
              <a:buNone/>
              <a:defRPr/>
            </a:pPr>
            <a:r>
              <a:rPr lang="en-GB" sz="2000" dirty="0"/>
              <a:t>2. define all variables at start</a:t>
            </a:r>
          </a:p>
          <a:p>
            <a:pPr eaLnBrk="1" hangingPunct="1">
              <a:buFontTx/>
              <a:buNone/>
              <a:defRPr/>
            </a:pPr>
            <a:r>
              <a:rPr lang="en-GB" sz="2000" dirty="0"/>
              <a:t>3. create empty or zero variables to store data</a:t>
            </a:r>
          </a:p>
        </p:txBody>
      </p:sp>
      <p:sp>
        <p:nvSpPr>
          <p:cNvPr id="13" name="TextBox 12"/>
          <p:cNvSpPr txBox="1"/>
          <p:nvPr/>
        </p:nvSpPr>
        <p:spPr bwMode="auto">
          <a:xfrm>
            <a:off x="642938" y="1643063"/>
            <a:ext cx="3643312" cy="461962"/>
          </a:xfrm>
          <a:prstGeom prst="rect">
            <a:avLst/>
          </a:prstGeom>
          <a:solidFill>
            <a:schemeClr val="bg1"/>
          </a:solid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Initialising expt. variables</a:t>
            </a:r>
          </a:p>
        </p:txBody>
      </p:sp>
      <p:sp>
        <p:nvSpPr>
          <p:cNvPr id="20" name="Right Arrow 19"/>
          <p:cNvSpPr/>
          <p:nvPr/>
        </p:nvSpPr>
        <p:spPr>
          <a:xfrm rot="3600966" flipV="1">
            <a:off x="2189162" y="3435351"/>
            <a:ext cx="3408363" cy="214312"/>
          </a:xfrm>
          <a:prstGeom prst="rightArrow">
            <a:avLst/>
          </a:prstGeom>
          <a:solidFill>
            <a:schemeClr val="accent3"/>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2734689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0">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0">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18"/>
          <p:cNvGrpSpPr>
            <a:grpSpLocks/>
          </p:cNvGrpSpPr>
          <p:nvPr/>
        </p:nvGrpSpPr>
        <p:grpSpPr bwMode="auto">
          <a:xfrm>
            <a:off x="500063" y="1500188"/>
            <a:ext cx="4000500" cy="4857750"/>
            <a:chOff x="500034" y="1285860"/>
            <a:chExt cx="4000528" cy="4857784"/>
          </a:xfrm>
        </p:grpSpPr>
        <p:grpSp>
          <p:nvGrpSpPr>
            <p:cNvPr id="5126" name="Group 9"/>
            <p:cNvGrpSpPr>
              <a:grpSpLocks/>
            </p:cNvGrpSpPr>
            <p:nvPr/>
          </p:nvGrpSpPr>
          <p:grpSpPr bwMode="auto">
            <a:xfrm>
              <a:off x="500034" y="1285860"/>
              <a:ext cx="4000528" cy="4857784"/>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526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user responses</a:t>
                </a:r>
              </a:p>
              <a:p>
                <a:pPr lvl="2">
                  <a:defRPr/>
                </a:pPr>
                <a:r>
                  <a:rPr lang="en-GB" sz="1600" dirty="0"/>
                  <a:t>- save data as you go</a:t>
                </a:r>
              </a:p>
              <a:p>
                <a:pPr lvl="1">
                  <a:buFontTx/>
                  <a:buChar char="-"/>
                  <a:defRPr/>
                </a:pPr>
                <a:r>
                  <a:rPr lang="en-GB" sz="1600" dirty="0"/>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40"/>
              <a:ext cx="3643337" cy="461965"/>
            </a:xfrm>
            <a:prstGeom prst="rect">
              <a:avLst/>
            </a:prstGeom>
            <a:solidFill>
              <a:srgbClr val="FFFF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Configuration of devices</a:t>
              </a:r>
            </a:p>
          </p:txBody>
        </p:sp>
      </p:grpSp>
      <p:sp>
        <p:nvSpPr>
          <p:cNvPr id="5123" name="Title 1"/>
          <p:cNvSpPr>
            <a:spLocks noGrp="1"/>
          </p:cNvSpPr>
          <p:nvPr>
            <p:ph type="title"/>
          </p:nvPr>
        </p:nvSpPr>
        <p:spPr>
          <a:xfrm>
            <a:off x="468313" y="404664"/>
            <a:ext cx="8229600" cy="768350"/>
          </a:xfrm>
        </p:spPr>
        <p:txBody>
          <a:bodyPr/>
          <a:lstStyle/>
          <a:p>
            <a:pPr eaLnBrk="1" hangingPunct="1"/>
            <a:r>
              <a:rPr lang="en-GB" altLang="en-US" dirty="0"/>
              <a:t>Basic script overview: recap</a:t>
            </a:r>
          </a:p>
        </p:txBody>
      </p:sp>
      <p:sp>
        <p:nvSpPr>
          <p:cNvPr id="5124" name="Content Placeholder 16"/>
          <p:cNvSpPr>
            <a:spLocks noGrp="1"/>
          </p:cNvSpPr>
          <p:nvPr>
            <p:ph sz="half" idx="2"/>
          </p:nvPr>
        </p:nvSpPr>
        <p:spPr>
          <a:xfrm>
            <a:off x="4659313" y="1482725"/>
            <a:ext cx="4038600" cy="4886325"/>
          </a:xfrm>
          <a:ln w="3175">
            <a:solidFill>
              <a:schemeClr val="tx1"/>
            </a:solidFill>
          </a:ln>
        </p:spPr>
        <p:txBody>
          <a:bodyPr/>
          <a:lstStyle/>
          <a:p>
            <a:pPr eaLnBrk="1" hangingPunct="1">
              <a:buFontTx/>
              <a:buNone/>
            </a:pPr>
            <a:r>
              <a:rPr lang="en-GB" altLang="en-US" sz="2000" dirty="0"/>
              <a:t>Configure all devices required before you </a:t>
            </a:r>
            <a:r>
              <a:rPr lang="en-GB" altLang="en-US" sz="2000" dirty="0" err="1"/>
              <a:t>start_cogent</a:t>
            </a:r>
            <a:endParaRPr lang="en-GB" altLang="en-US" sz="2000" dirty="0"/>
          </a:p>
          <a:p>
            <a:pPr eaLnBrk="1" hangingPunct="1">
              <a:buFontTx/>
              <a:buNone/>
            </a:pPr>
            <a:endParaRPr lang="en-GB" altLang="en-US" sz="1600" dirty="0"/>
          </a:p>
          <a:p>
            <a:pPr eaLnBrk="1" hangingPunct="1">
              <a:buFontTx/>
              <a:buNone/>
            </a:pPr>
            <a:r>
              <a:rPr lang="en-GB" altLang="en-US" sz="2000" b="1" dirty="0"/>
              <a:t>		</a:t>
            </a:r>
            <a:r>
              <a:rPr lang="en-GB" altLang="en-US" sz="2000" b="1" dirty="0" err="1"/>
              <a:t>config_display</a:t>
            </a:r>
            <a:r>
              <a:rPr lang="en-GB" altLang="en-US" sz="2000" b="1" dirty="0"/>
              <a:t>;</a:t>
            </a:r>
          </a:p>
          <a:p>
            <a:pPr eaLnBrk="1" hangingPunct="1">
              <a:buFontTx/>
              <a:buNone/>
            </a:pPr>
            <a:r>
              <a:rPr lang="en-GB" altLang="en-US" sz="2000" b="1" dirty="0"/>
              <a:t>		</a:t>
            </a:r>
            <a:r>
              <a:rPr lang="en-GB" altLang="en-US" sz="2000" b="1" dirty="0" err="1"/>
              <a:t>config_sound</a:t>
            </a:r>
            <a:r>
              <a:rPr lang="en-GB" altLang="en-US" sz="2000" b="1" dirty="0"/>
              <a:t>;</a:t>
            </a:r>
          </a:p>
          <a:p>
            <a:pPr eaLnBrk="1" hangingPunct="1">
              <a:buFontTx/>
              <a:buNone/>
            </a:pPr>
            <a:r>
              <a:rPr lang="en-GB" altLang="en-US" sz="2000" b="1" dirty="0"/>
              <a:t>		</a:t>
            </a:r>
            <a:r>
              <a:rPr lang="en-GB" altLang="en-US" sz="2000" b="1" dirty="0" err="1"/>
              <a:t>config_keyboard</a:t>
            </a:r>
            <a:r>
              <a:rPr lang="en-GB" altLang="en-US" sz="2000" b="1" dirty="0"/>
              <a:t>;</a:t>
            </a:r>
          </a:p>
          <a:p>
            <a:pPr eaLnBrk="1" hangingPunct="1">
              <a:buFontTx/>
              <a:buNone/>
            </a:pPr>
            <a:r>
              <a:rPr lang="en-GB" altLang="en-US" sz="2000" b="1" dirty="0"/>
              <a:t>		</a:t>
            </a:r>
            <a:r>
              <a:rPr lang="en-GB" altLang="en-US" sz="2000" b="1" dirty="0" err="1"/>
              <a:t>config_mouse</a:t>
            </a:r>
            <a:r>
              <a:rPr lang="en-GB" altLang="en-US" sz="2000" b="1" dirty="0"/>
              <a:t>;</a:t>
            </a:r>
          </a:p>
          <a:p>
            <a:pPr eaLnBrk="1" hangingPunct="1">
              <a:buFontTx/>
              <a:buNone/>
            </a:pPr>
            <a:r>
              <a:rPr lang="en-GB" altLang="en-US" sz="2000" b="1" dirty="0"/>
              <a:t>		</a:t>
            </a:r>
            <a:r>
              <a:rPr lang="en-GB" altLang="en-US" sz="2000" b="1" dirty="0" err="1"/>
              <a:t>config_serial</a:t>
            </a:r>
            <a:r>
              <a:rPr lang="en-GB" altLang="en-US" sz="2000" b="1" dirty="0"/>
              <a:t>;</a:t>
            </a:r>
          </a:p>
          <a:p>
            <a:pPr eaLnBrk="1" hangingPunct="1">
              <a:buFontTx/>
              <a:buNone/>
            </a:pPr>
            <a:r>
              <a:rPr lang="en-GB" altLang="en-US" sz="2000" b="1" dirty="0"/>
              <a:t>		</a:t>
            </a:r>
            <a:r>
              <a:rPr lang="en-GB" altLang="en-US" sz="2000" b="1" dirty="0" err="1"/>
              <a:t>config_log</a:t>
            </a:r>
            <a:r>
              <a:rPr lang="en-GB" altLang="en-US" sz="2000" b="1" dirty="0"/>
              <a:t>;</a:t>
            </a:r>
          </a:p>
          <a:p>
            <a:pPr eaLnBrk="1" hangingPunct="1">
              <a:buFontTx/>
              <a:buNone/>
            </a:pPr>
            <a:r>
              <a:rPr lang="en-GB" altLang="en-US" sz="2000" b="1" dirty="0"/>
              <a:t>		</a:t>
            </a:r>
            <a:r>
              <a:rPr lang="en-GB" altLang="en-US" sz="2000" b="1" dirty="0" err="1"/>
              <a:t>config_data</a:t>
            </a:r>
            <a:r>
              <a:rPr lang="en-GB" altLang="en-US" sz="2000" b="1" dirty="0"/>
              <a:t>;</a:t>
            </a:r>
          </a:p>
          <a:p>
            <a:pPr eaLnBrk="1" hangingPunct="1">
              <a:buFontTx/>
              <a:buNone/>
            </a:pPr>
            <a:r>
              <a:rPr lang="en-GB" altLang="en-US" sz="2000" b="1" dirty="0"/>
              <a:t>		</a:t>
            </a:r>
            <a:r>
              <a:rPr lang="en-GB" altLang="en-US" sz="2000" b="1" dirty="0" err="1"/>
              <a:t>config_results</a:t>
            </a:r>
            <a:r>
              <a:rPr lang="en-GB" altLang="en-US" sz="2000" dirty="0"/>
              <a:t>;</a:t>
            </a:r>
          </a:p>
          <a:p>
            <a:pPr eaLnBrk="1" hangingPunct="1">
              <a:buFontTx/>
              <a:buNone/>
            </a:pPr>
            <a:endParaRPr lang="en-GB" altLang="en-US" sz="1600" dirty="0"/>
          </a:p>
          <a:p>
            <a:pPr eaLnBrk="1" hangingPunct="1">
              <a:buFontTx/>
              <a:buNone/>
            </a:pPr>
            <a:r>
              <a:rPr lang="en-GB" altLang="en-US" sz="2000" dirty="0"/>
              <a:t>To find out more about a </a:t>
            </a:r>
            <a:r>
              <a:rPr lang="en-GB" altLang="en-US" sz="2000" dirty="0" err="1"/>
              <a:t>config</a:t>
            </a:r>
            <a:r>
              <a:rPr lang="en-GB" altLang="en-US" sz="2000" dirty="0"/>
              <a:t> function type: </a:t>
            </a:r>
            <a:r>
              <a:rPr lang="en-GB" altLang="en-US" sz="2000" dirty="0">
                <a:solidFill>
                  <a:srgbClr val="0000FF"/>
                </a:solidFill>
              </a:rPr>
              <a:t>help </a:t>
            </a:r>
            <a:r>
              <a:rPr lang="en-GB" altLang="en-US" sz="2000" dirty="0" err="1">
                <a:solidFill>
                  <a:srgbClr val="0000FF"/>
                </a:solidFill>
              </a:rPr>
              <a:t>config_xxx</a:t>
            </a:r>
            <a:endParaRPr lang="en-GB" altLang="en-US" sz="2000" dirty="0">
              <a:solidFill>
                <a:srgbClr val="0000FF"/>
              </a:solidFill>
            </a:endParaRPr>
          </a:p>
        </p:txBody>
      </p:sp>
      <p:sp>
        <p:nvSpPr>
          <p:cNvPr id="15" name="Right Arrow 14"/>
          <p:cNvSpPr/>
          <p:nvPr/>
        </p:nvSpPr>
        <p:spPr>
          <a:xfrm>
            <a:off x="4214813" y="2357438"/>
            <a:ext cx="642937" cy="214312"/>
          </a:xfrm>
          <a:prstGeom prst="rightArrow">
            <a:avLst/>
          </a:prstGeom>
          <a:solidFill>
            <a:srgbClr val="FFFF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222329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68313" y="404664"/>
            <a:ext cx="8229600" cy="768350"/>
          </a:xfrm>
        </p:spPr>
        <p:txBody>
          <a:bodyPr/>
          <a:lstStyle/>
          <a:p>
            <a:pPr eaLnBrk="1" hangingPunct="1"/>
            <a:r>
              <a:rPr lang="en-GB" altLang="en-US" dirty="0"/>
              <a:t>Basic script overview: recap</a:t>
            </a:r>
          </a:p>
        </p:txBody>
      </p:sp>
      <p:sp>
        <p:nvSpPr>
          <p:cNvPr id="17" name="Content Placeholder 16"/>
          <p:cNvSpPr>
            <a:spLocks noGrp="1"/>
          </p:cNvSpPr>
          <p:nvPr>
            <p:ph sz="half" idx="2"/>
          </p:nvPr>
        </p:nvSpPr>
        <p:spPr>
          <a:xfrm>
            <a:off x="4659313" y="1482725"/>
            <a:ext cx="4038600" cy="2232025"/>
          </a:xfrm>
          <a:ln w="3175">
            <a:solidFill>
              <a:schemeClr val="tx1"/>
            </a:solidFill>
          </a:ln>
        </p:spPr>
        <p:txBody>
          <a:bodyPr/>
          <a:lstStyle/>
          <a:p>
            <a:pPr marL="0" eaLnBrk="1" hangingPunct="1">
              <a:buFontTx/>
              <a:buNone/>
              <a:defRPr/>
            </a:pPr>
            <a:endParaRPr lang="en-GB" sz="2000" dirty="0"/>
          </a:p>
          <a:p>
            <a:pPr marL="0" algn="ctr" eaLnBrk="1" hangingPunct="1">
              <a:buFontTx/>
              <a:buNone/>
              <a:defRPr/>
            </a:pPr>
            <a:r>
              <a:rPr lang="en-GB" sz="2000" dirty="0"/>
              <a:t>Start cogent after </a:t>
            </a:r>
            <a:r>
              <a:rPr lang="en-GB" sz="2000" dirty="0" err="1"/>
              <a:t>config</a:t>
            </a:r>
            <a:r>
              <a:rPr lang="en-GB" sz="2000" dirty="0"/>
              <a:t>_ but before stimuli created/presented</a:t>
            </a:r>
          </a:p>
          <a:p>
            <a:pPr algn="ctr" eaLnBrk="1" hangingPunct="1">
              <a:buFontTx/>
              <a:buNone/>
              <a:defRPr/>
            </a:pPr>
            <a:endParaRPr lang="en-GB" sz="2000" b="1" dirty="0"/>
          </a:p>
          <a:p>
            <a:pPr algn="ctr" eaLnBrk="1" hangingPunct="1">
              <a:buFontTx/>
              <a:buNone/>
              <a:defRPr/>
            </a:pPr>
            <a:r>
              <a:rPr lang="en-GB" sz="2000" b="1" dirty="0" err="1"/>
              <a:t>start_cogent</a:t>
            </a:r>
            <a:r>
              <a:rPr lang="en-GB" sz="2000" b="1" dirty="0"/>
              <a:t> </a:t>
            </a:r>
          </a:p>
          <a:p>
            <a:pPr algn="ctr" eaLnBrk="1" hangingPunct="1">
              <a:buFontTx/>
              <a:buNone/>
              <a:defRPr/>
            </a:pPr>
            <a:endParaRPr lang="en-GB" sz="2000" b="1" dirty="0"/>
          </a:p>
        </p:txBody>
      </p:sp>
      <p:grpSp>
        <p:nvGrpSpPr>
          <p:cNvPr id="6148" name="Group 13"/>
          <p:cNvGrpSpPr>
            <a:grpSpLocks/>
          </p:cNvGrpSpPr>
          <p:nvPr/>
        </p:nvGrpSpPr>
        <p:grpSpPr bwMode="auto">
          <a:xfrm>
            <a:off x="500063" y="1500188"/>
            <a:ext cx="4000500" cy="4857750"/>
            <a:chOff x="500034" y="1285860"/>
            <a:chExt cx="4000528" cy="4857784"/>
          </a:xfrm>
        </p:grpSpPr>
        <p:grpSp>
          <p:nvGrpSpPr>
            <p:cNvPr id="6152" name="Group 9"/>
            <p:cNvGrpSpPr>
              <a:grpSpLocks/>
            </p:cNvGrpSpPr>
            <p:nvPr/>
          </p:nvGrpSpPr>
          <p:grpSpPr bwMode="auto">
            <a:xfrm>
              <a:off x="500034" y="1285860"/>
              <a:ext cx="4000528" cy="4857784"/>
              <a:chOff x="2786050" y="2214554"/>
              <a:chExt cx="4000528" cy="4500594"/>
            </a:xfrm>
          </p:grpSpPr>
          <p:sp>
            <p:nvSpPr>
              <p:cNvPr id="20" name="Rectangle 19"/>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21" name="TextBox 20"/>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22" name="TextBox 21"/>
              <p:cNvSpPr txBox="1"/>
              <p:nvPr/>
            </p:nvSpPr>
            <p:spPr>
              <a:xfrm>
                <a:off x="2928926" y="3441186"/>
                <a:ext cx="3643337" cy="427997"/>
              </a:xfrm>
              <a:prstGeom prst="rect">
                <a:avLst/>
              </a:prstGeom>
              <a:solidFill>
                <a:srgbClr val="00CC00"/>
              </a:solid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solidFill>
                      <a:srgbClr val="000000"/>
                    </a:solidFill>
                  </a:rPr>
                  <a:t>start_cogent</a:t>
                </a:r>
                <a:endParaRPr lang="en-GB" sz="2400" dirty="0">
                  <a:solidFill>
                    <a:srgbClr val="000000"/>
                  </a:solidFill>
                </a:endParaRPr>
              </a:p>
            </p:txBody>
          </p:sp>
          <p:sp>
            <p:nvSpPr>
              <p:cNvPr id="23" name="TextBox 22"/>
              <p:cNvSpPr txBox="1"/>
              <p:nvPr/>
            </p:nvSpPr>
            <p:spPr>
              <a:xfrm>
                <a:off x="2928926" y="4001554"/>
                <a:ext cx="3643337" cy="202526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Run experiment</a:t>
                </a:r>
                <a:endParaRPr lang="en-GB" sz="1600" dirty="0"/>
              </a:p>
              <a:p>
                <a:pPr lvl="1">
                  <a:buFontTx/>
                  <a:buChar char="-"/>
                  <a:defRPr/>
                </a:pPr>
                <a:r>
                  <a:rPr lang="en-GB" sz="1600" dirty="0"/>
                  <a:t> load premade stimulus files</a:t>
                </a:r>
              </a:p>
              <a:p>
                <a:pPr lvl="1">
                  <a:buFontTx/>
                  <a:buChar char="-"/>
                  <a:defRPr/>
                </a:pPr>
                <a:r>
                  <a:rPr lang="en-GB" sz="1600" dirty="0"/>
                  <a:t> create new stimuli</a:t>
                </a:r>
              </a:p>
              <a:p>
                <a:pPr lvl="1">
                  <a:buFontTx/>
                  <a:buChar char="-"/>
                  <a:defRPr/>
                </a:pPr>
                <a:r>
                  <a:rPr lang="en-GB" sz="1600" dirty="0"/>
                  <a:t> trial loop:</a:t>
                </a:r>
              </a:p>
              <a:p>
                <a:pPr>
                  <a:defRPr/>
                </a:pPr>
                <a:r>
                  <a:rPr lang="en-GB" sz="1600" dirty="0"/>
                  <a:t>	- present stimuli</a:t>
                </a:r>
              </a:p>
              <a:p>
                <a:pPr>
                  <a:defRPr/>
                </a:pPr>
                <a:r>
                  <a:rPr lang="en-GB" sz="1600" dirty="0"/>
                  <a:t>	- get user responses</a:t>
                </a:r>
              </a:p>
              <a:p>
                <a:pPr lvl="2">
                  <a:defRPr/>
                </a:pPr>
                <a:r>
                  <a:rPr lang="en-GB" sz="1600" dirty="0"/>
                  <a:t>- save data as you go</a:t>
                </a:r>
              </a:p>
              <a:p>
                <a:pPr lvl="1">
                  <a:buFontTx/>
                  <a:buChar char="-"/>
                  <a:defRPr/>
                </a:pPr>
                <a:r>
                  <a:rPr lang="en-GB" sz="1600" dirty="0"/>
                  <a:t> save final data &amp; close files</a:t>
                </a:r>
              </a:p>
            </p:txBody>
          </p:sp>
          <p:sp>
            <p:nvSpPr>
              <p:cNvPr id="24" name="TextBox 23"/>
              <p:cNvSpPr txBox="1"/>
              <p:nvPr/>
            </p:nvSpPr>
            <p:spPr>
              <a:xfrm>
                <a:off x="2928926" y="6120952"/>
                <a:ext cx="3643337" cy="427997"/>
              </a:xfrm>
              <a:prstGeom prst="rect">
                <a:avLst/>
              </a:prstGeom>
              <a:solidFill>
                <a:srgbClr val="FF0000"/>
              </a:solidFill>
              <a:ln>
                <a:solidFill>
                  <a:srgbClr val="0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solidFill>
                      <a:srgbClr val="000000"/>
                    </a:solidFill>
                  </a:rPr>
                  <a:t>stop_cogent</a:t>
                </a:r>
                <a:endParaRPr lang="en-GB" sz="2400" dirty="0">
                  <a:solidFill>
                    <a:srgbClr val="000000"/>
                  </a:solidFill>
                </a:endParaRPr>
              </a:p>
            </p:txBody>
          </p:sp>
        </p:grpSp>
        <p:sp>
          <p:nvSpPr>
            <p:cNvPr id="19" name="TextBox 18"/>
            <p:cNvSpPr txBox="1"/>
            <p:nvPr/>
          </p:nvSpPr>
          <p:spPr>
            <a:xfrm>
              <a:off x="642910" y="2038340"/>
              <a:ext cx="3643337" cy="461965"/>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Configuration of devices</a:t>
              </a:r>
            </a:p>
          </p:txBody>
        </p:sp>
      </p:grpSp>
      <p:sp>
        <p:nvSpPr>
          <p:cNvPr id="15" name="Right Arrow 14"/>
          <p:cNvSpPr/>
          <p:nvPr/>
        </p:nvSpPr>
        <p:spPr>
          <a:xfrm>
            <a:off x="4214813" y="2928938"/>
            <a:ext cx="642937" cy="214312"/>
          </a:xfrm>
          <a:prstGeom prst="rightArrow">
            <a:avLst/>
          </a:prstGeom>
          <a:solidFill>
            <a:srgbClr val="00CC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6" name="Content Placeholder 16"/>
          <p:cNvSpPr>
            <a:spLocks noGrp="1"/>
          </p:cNvSpPr>
          <p:nvPr>
            <p:ph sz="half" idx="2"/>
          </p:nvPr>
        </p:nvSpPr>
        <p:spPr>
          <a:xfrm>
            <a:off x="4676775" y="4125913"/>
            <a:ext cx="4038600" cy="2232025"/>
          </a:xfrm>
          <a:ln w="3175">
            <a:solidFill>
              <a:schemeClr val="tx1"/>
            </a:solidFill>
          </a:ln>
        </p:spPr>
        <p:txBody>
          <a:bodyPr/>
          <a:lstStyle/>
          <a:p>
            <a:pPr marL="0" algn="ctr" eaLnBrk="1" hangingPunct="1">
              <a:buFontTx/>
              <a:buNone/>
              <a:defRPr/>
            </a:pPr>
            <a:endParaRPr lang="en-GB" sz="2000" dirty="0"/>
          </a:p>
          <a:p>
            <a:pPr marL="0" algn="ctr" eaLnBrk="1" hangingPunct="1">
              <a:buFontTx/>
              <a:buNone/>
              <a:defRPr/>
            </a:pPr>
            <a:r>
              <a:rPr lang="en-GB" sz="2000" dirty="0"/>
              <a:t>Stop cogent after all stimuli end, responses logged &amp; data saved</a:t>
            </a:r>
          </a:p>
          <a:p>
            <a:pPr algn="ctr" eaLnBrk="1" hangingPunct="1">
              <a:buFontTx/>
              <a:buNone/>
              <a:defRPr/>
            </a:pPr>
            <a:endParaRPr lang="en-GB" sz="1600" dirty="0"/>
          </a:p>
          <a:p>
            <a:pPr algn="ctr" eaLnBrk="1" hangingPunct="1">
              <a:buFontTx/>
              <a:buNone/>
              <a:defRPr/>
            </a:pPr>
            <a:r>
              <a:rPr lang="en-GB" sz="2000" b="1" dirty="0" err="1"/>
              <a:t>stop_cogent</a:t>
            </a:r>
            <a:r>
              <a:rPr lang="en-GB" sz="2000" b="1" dirty="0"/>
              <a:t> </a:t>
            </a:r>
          </a:p>
        </p:txBody>
      </p:sp>
      <p:sp>
        <p:nvSpPr>
          <p:cNvPr id="25" name="Right Arrow 24"/>
          <p:cNvSpPr/>
          <p:nvPr/>
        </p:nvSpPr>
        <p:spPr>
          <a:xfrm>
            <a:off x="4214813" y="5857875"/>
            <a:ext cx="642937" cy="214313"/>
          </a:xfrm>
          <a:prstGeom prst="rightArrow">
            <a:avLst/>
          </a:prstGeom>
          <a:solidFill>
            <a:srgbClr val="FF00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31097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8"/>
          <p:cNvGrpSpPr>
            <a:grpSpLocks/>
          </p:cNvGrpSpPr>
          <p:nvPr/>
        </p:nvGrpSpPr>
        <p:grpSpPr bwMode="auto">
          <a:xfrm>
            <a:off x="500063" y="1500188"/>
            <a:ext cx="4000500" cy="4857750"/>
            <a:chOff x="500034" y="1285859"/>
            <a:chExt cx="4000527" cy="4857782"/>
          </a:xfrm>
        </p:grpSpPr>
        <p:grpSp>
          <p:nvGrpSpPr>
            <p:cNvPr id="7177" name="Group 9"/>
            <p:cNvGrpSpPr>
              <a:grpSpLocks/>
            </p:cNvGrpSpPr>
            <p:nvPr/>
          </p:nvGrpSpPr>
          <p:grpSpPr bwMode="auto">
            <a:xfrm>
              <a:off x="500034" y="1285859"/>
              <a:ext cx="4000527" cy="4857782"/>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5268"/>
              </a:xfrm>
              <a:prstGeom prst="rect">
                <a:avLst/>
              </a:prstGeom>
              <a:solidFill>
                <a:srgbClr val="FFFFFF"/>
              </a:solidFill>
              <a:ln>
                <a:solidFill>
                  <a:srgbClr val="0000FF"/>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Run experiment</a:t>
                </a:r>
                <a:endParaRPr lang="en-GB" sz="1600" dirty="0">
                  <a:solidFill>
                    <a:srgbClr val="000000"/>
                  </a:solidFill>
                </a:endParaRPr>
              </a:p>
              <a:p>
                <a:pPr lvl="1">
                  <a:buFontTx/>
                  <a:buChar char="-"/>
                  <a:defRPr/>
                </a:pPr>
                <a:r>
                  <a:rPr lang="en-GB" sz="1600" dirty="0">
                    <a:solidFill>
                      <a:srgbClr val="000000"/>
                    </a:solidFill>
                  </a:rPr>
                  <a:t> load premade stimulus files</a:t>
                </a:r>
              </a:p>
              <a:p>
                <a:pPr lvl="1">
                  <a:buFontTx/>
                  <a:buChar char="-"/>
                  <a:defRPr/>
                </a:pPr>
                <a:r>
                  <a:rPr lang="en-GB" sz="1600" dirty="0">
                    <a:solidFill>
                      <a:srgbClr val="000000"/>
                    </a:solidFill>
                  </a:rPr>
                  <a:t> create new stimuli</a:t>
                </a:r>
              </a:p>
              <a:p>
                <a:pPr lvl="1">
                  <a:buFontTx/>
                  <a:buChar char="-"/>
                  <a:defRPr/>
                </a:pPr>
                <a:r>
                  <a:rPr lang="en-GB" sz="1600" dirty="0">
                    <a:solidFill>
                      <a:srgbClr val="000000"/>
                    </a:solidFill>
                  </a:rPr>
                  <a:t> trial loop:</a:t>
                </a:r>
              </a:p>
              <a:p>
                <a:pPr>
                  <a:defRPr/>
                </a:pPr>
                <a:r>
                  <a:rPr lang="en-GB" sz="1600" dirty="0">
                    <a:solidFill>
                      <a:srgbClr val="000000"/>
                    </a:solidFill>
                  </a:rPr>
                  <a:t>	- present stimuli</a:t>
                </a:r>
              </a:p>
              <a:p>
                <a:pPr>
                  <a:defRPr/>
                </a:pPr>
                <a:r>
                  <a:rPr lang="en-GB" sz="1600" dirty="0">
                    <a:solidFill>
                      <a:srgbClr val="000000"/>
                    </a:solidFill>
                  </a:rPr>
                  <a:t>	</a:t>
                </a:r>
                <a:r>
                  <a:rPr lang="en-GB" sz="1600" b="1" dirty="0">
                    <a:solidFill>
                      <a:srgbClr val="000000"/>
                    </a:solidFill>
                  </a:rPr>
                  <a:t>- get user responses</a:t>
                </a:r>
              </a:p>
              <a:p>
                <a:pPr lvl="2">
                  <a:defRPr/>
                </a:pPr>
                <a:r>
                  <a:rPr lang="en-GB" sz="1600" b="1" dirty="0">
                    <a:solidFill>
                      <a:srgbClr val="000000"/>
                    </a:solidFill>
                  </a:rPr>
                  <a:t>- save data as you go</a:t>
                </a:r>
              </a:p>
              <a:p>
                <a:pPr lvl="1">
                  <a:buFontTx/>
                  <a:buChar char="-"/>
                  <a:defRPr/>
                </a:pPr>
                <a:r>
                  <a:rPr lang="en-GB" sz="1600" dirty="0">
                    <a:solidFill>
                      <a:srgbClr val="000000"/>
                    </a:solidFill>
                  </a:rPr>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39"/>
              <a:ext cx="3643337" cy="461965"/>
            </a:xfrm>
            <a:prstGeom prst="rect">
              <a:avLst/>
            </a:prstGeom>
            <a:solidFill>
              <a:schemeClr val="tx2">
                <a:lumMod val="75000"/>
                <a:lumOff val="25000"/>
              </a:schemeClr>
            </a:solidFill>
            <a:ln>
              <a:solidFill>
                <a:srgbClr val="89A4A7"/>
              </a:solidFill>
            </a:ln>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Configuration of devices</a:t>
              </a:r>
            </a:p>
          </p:txBody>
        </p:sp>
      </p:grpSp>
      <p:sp>
        <p:nvSpPr>
          <p:cNvPr id="16" name="Rounded Rectangle 15"/>
          <p:cNvSpPr/>
          <p:nvPr/>
        </p:nvSpPr>
        <p:spPr>
          <a:xfrm>
            <a:off x="642938" y="4871442"/>
            <a:ext cx="3643311" cy="429766"/>
          </a:xfrm>
          <a:prstGeom prst="roundRect">
            <a:avLst/>
          </a:prstGeom>
          <a:solidFill>
            <a:srgbClr val="00B050">
              <a:alpha val="43000"/>
            </a:srgbClr>
          </a:solidFill>
          <a:ln>
            <a:solidFill>
              <a:srgbClr val="0000FF"/>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Right Arrow 14"/>
          <p:cNvSpPr/>
          <p:nvPr/>
        </p:nvSpPr>
        <p:spPr>
          <a:xfrm>
            <a:off x="4433119" y="4976886"/>
            <a:ext cx="642937" cy="214313"/>
          </a:xfrm>
          <a:prstGeom prst="rightArrow">
            <a:avLst/>
          </a:prstGeom>
          <a:solidFill>
            <a:srgbClr val="0000FF"/>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Title 1"/>
          <p:cNvSpPr txBox="1">
            <a:spLocks/>
          </p:cNvSpPr>
          <p:nvPr/>
        </p:nvSpPr>
        <p:spPr>
          <a:xfrm>
            <a:off x="468313" y="404664"/>
            <a:ext cx="8229600" cy="768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dirty="0"/>
              <a:t>Basic script overview: recap</a:t>
            </a:r>
          </a:p>
        </p:txBody>
      </p:sp>
      <p:sp>
        <p:nvSpPr>
          <p:cNvPr id="10" name="TextBox 9"/>
          <p:cNvSpPr txBox="1"/>
          <p:nvPr/>
        </p:nvSpPr>
        <p:spPr>
          <a:xfrm>
            <a:off x="5152376" y="3429000"/>
            <a:ext cx="3816424" cy="3139321"/>
          </a:xfrm>
          <a:prstGeom prst="rect">
            <a:avLst/>
          </a:prstGeom>
          <a:noFill/>
          <a:ln w="6350">
            <a:solidFill>
              <a:schemeClr val="tx1"/>
            </a:solidFill>
          </a:ln>
        </p:spPr>
        <p:txBody>
          <a:bodyPr wrap="square" rtlCol="0">
            <a:spAutoFit/>
          </a:bodyPr>
          <a:lstStyle/>
          <a:p>
            <a:r>
              <a:rPr lang="en-GB" b="1" dirty="0"/>
              <a:t>‘</a:t>
            </a:r>
            <a:r>
              <a:rPr lang="en-GB" b="1" dirty="0" err="1"/>
              <a:t>clearkeys</a:t>
            </a:r>
            <a:r>
              <a:rPr lang="en-GB" b="1" dirty="0"/>
              <a:t>’ </a:t>
            </a:r>
            <a:r>
              <a:rPr lang="en-GB" dirty="0"/>
              <a:t>– clears all keyboard events</a:t>
            </a:r>
          </a:p>
          <a:p>
            <a:r>
              <a:rPr lang="en-GB" b="1" dirty="0"/>
              <a:t>‘</a:t>
            </a:r>
            <a:r>
              <a:rPr lang="en-GB" b="1" dirty="0" err="1"/>
              <a:t>readkeys</a:t>
            </a:r>
            <a:r>
              <a:rPr lang="en-GB" b="1" dirty="0"/>
              <a:t>’ </a:t>
            </a:r>
            <a:r>
              <a:rPr lang="en-GB" dirty="0"/>
              <a:t>– reads all </a:t>
            </a:r>
            <a:r>
              <a:rPr lang="en-GB" dirty="0" err="1"/>
              <a:t>keypresses</a:t>
            </a:r>
            <a:r>
              <a:rPr lang="en-GB" dirty="0"/>
              <a:t> since last ‘</a:t>
            </a:r>
            <a:r>
              <a:rPr lang="en-GB" dirty="0" err="1"/>
              <a:t>clearkeys</a:t>
            </a:r>
            <a:r>
              <a:rPr lang="en-GB" dirty="0"/>
              <a:t>’</a:t>
            </a:r>
          </a:p>
          <a:p>
            <a:r>
              <a:rPr lang="en-GB" b="1" dirty="0"/>
              <a:t>‘[key, time, n]=</a:t>
            </a:r>
            <a:r>
              <a:rPr lang="en-GB" b="1" dirty="0" err="1"/>
              <a:t>getkeydown</a:t>
            </a:r>
            <a:r>
              <a:rPr lang="en-GB" b="1" dirty="0"/>
              <a:t>’ </a:t>
            </a:r>
            <a:r>
              <a:rPr lang="en-GB" dirty="0"/>
              <a:t>– returns </a:t>
            </a:r>
            <a:r>
              <a:rPr lang="en-GB" dirty="0" err="1"/>
              <a:t>keyIDs</a:t>
            </a:r>
            <a:r>
              <a:rPr lang="en-GB" dirty="0"/>
              <a:t> and times  read by last ‘</a:t>
            </a:r>
            <a:r>
              <a:rPr lang="en-GB" dirty="0" err="1"/>
              <a:t>readkeys</a:t>
            </a:r>
            <a:r>
              <a:rPr lang="en-GB" dirty="0"/>
              <a:t>’</a:t>
            </a:r>
          </a:p>
          <a:p>
            <a:r>
              <a:rPr lang="en-GB" b="1" dirty="0"/>
              <a:t>‘[key, time, n]=</a:t>
            </a:r>
            <a:r>
              <a:rPr lang="en-GB" b="1" dirty="0" err="1"/>
              <a:t>waitkeydown</a:t>
            </a:r>
            <a:r>
              <a:rPr lang="en-GB" b="1" dirty="0"/>
              <a:t>(</a:t>
            </a:r>
            <a:r>
              <a:rPr lang="en-GB" b="1" dirty="0" err="1"/>
              <a:t>dur</a:t>
            </a:r>
            <a:r>
              <a:rPr lang="en-GB" b="1" dirty="0"/>
              <a:t>)’ </a:t>
            </a:r>
            <a:r>
              <a:rPr lang="en-GB" dirty="0"/>
              <a:t>– waits specified amount of time for </a:t>
            </a:r>
            <a:r>
              <a:rPr lang="en-GB" dirty="0" err="1"/>
              <a:t>keypress</a:t>
            </a:r>
            <a:endParaRPr lang="en-GB" dirty="0"/>
          </a:p>
          <a:p>
            <a:r>
              <a:rPr lang="en-GB" dirty="0"/>
              <a:t>Also: ‘</a:t>
            </a:r>
            <a:r>
              <a:rPr lang="en-GB" b="1" dirty="0" err="1"/>
              <a:t>getkeyup</a:t>
            </a:r>
            <a:r>
              <a:rPr lang="en-GB" b="1" dirty="0"/>
              <a:t>’, ‘</a:t>
            </a:r>
            <a:r>
              <a:rPr lang="en-GB" b="1" dirty="0" err="1"/>
              <a:t>waitkeyup</a:t>
            </a:r>
            <a:r>
              <a:rPr lang="en-GB" b="1" dirty="0"/>
              <a:t>’ etc</a:t>
            </a:r>
            <a:r>
              <a:rPr lang="en-GB" dirty="0"/>
              <a:t>.</a:t>
            </a:r>
          </a:p>
          <a:p>
            <a:endParaRPr lang="en-GB" dirty="0"/>
          </a:p>
        </p:txBody>
      </p:sp>
    </p:spTree>
    <p:extLst>
      <p:ext uri="{BB962C8B-B14F-4D97-AF65-F5344CB8AC3E}">
        <p14:creationId xmlns:p14="http://schemas.microsoft.com/office/powerpoint/2010/main" val="13194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8"/>
          <p:cNvGrpSpPr>
            <a:grpSpLocks/>
          </p:cNvGrpSpPr>
          <p:nvPr/>
        </p:nvGrpSpPr>
        <p:grpSpPr bwMode="auto">
          <a:xfrm>
            <a:off x="500063" y="1500188"/>
            <a:ext cx="4000500" cy="4857750"/>
            <a:chOff x="500034" y="1285859"/>
            <a:chExt cx="4000527" cy="4857782"/>
          </a:xfrm>
        </p:grpSpPr>
        <p:grpSp>
          <p:nvGrpSpPr>
            <p:cNvPr id="7177" name="Group 9"/>
            <p:cNvGrpSpPr>
              <a:grpSpLocks/>
            </p:cNvGrpSpPr>
            <p:nvPr/>
          </p:nvGrpSpPr>
          <p:grpSpPr bwMode="auto">
            <a:xfrm>
              <a:off x="500034" y="1285859"/>
              <a:ext cx="4000527" cy="4857782"/>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5268"/>
              </a:xfrm>
              <a:prstGeom prst="rect">
                <a:avLst/>
              </a:prstGeom>
              <a:solidFill>
                <a:srgbClr val="FFFFFF"/>
              </a:solidFill>
              <a:ln>
                <a:solidFill>
                  <a:srgbClr val="0000FF"/>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Run experiment</a:t>
                </a:r>
                <a:endParaRPr lang="en-GB" sz="1600" dirty="0">
                  <a:solidFill>
                    <a:srgbClr val="000000"/>
                  </a:solidFill>
                </a:endParaRPr>
              </a:p>
              <a:p>
                <a:pPr lvl="1">
                  <a:buFontTx/>
                  <a:buChar char="-"/>
                  <a:defRPr/>
                </a:pPr>
                <a:r>
                  <a:rPr lang="en-GB" sz="1600" b="1" dirty="0">
                    <a:solidFill>
                      <a:srgbClr val="000000"/>
                    </a:solidFill>
                  </a:rPr>
                  <a:t> load premade stimulus files</a:t>
                </a:r>
              </a:p>
              <a:p>
                <a:pPr lvl="1">
                  <a:buFontTx/>
                  <a:buChar char="-"/>
                  <a:defRPr/>
                </a:pPr>
                <a:r>
                  <a:rPr lang="en-GB" sz="1600" dirty="0">
                    <a:solidFill>
                      <a:srgbClr val="000000"/>
                    </a:solidFill>
                  </a:rPr>
                  <a:t> create new stimuli</a:t>
                </a:r>
              </a:p>
              <a:p>
                <a:pPr lvl="1">
                  <a:buFontTx/>
                  <a:buChar char="-"/>
                  <a:defRPr/>
                </a:pPr>
                <a:r>
                  <a:rPr lang="en-GB" sz="1600" dirty="0">
                    <a:solidFill>
                      <a:srgbClr val="000000"/>
                    </a:solidFill>
                  </a:rPr>
                  <a:t> trial loop:</a:t>
                </a:r>
              </a:p>
              <a:p>
                <a:pPr>
                  <a:defRPr/>
                </a:pPr>
                <a:r>
                  <a:rPr lang="en-GB" sz="1600" dirty="0">
                    <a:solidFill>
                      <a:srgbClr val="000000"/>
                    </a:solidFill>
                  </a:rPr>
                  <a:t>	</a:t>
                </a:r>
                <a:r>
                  <a:rPr lang="en-GB" sz="1600" b="1" dirty="0">
                    <a:solidFill>
                      <a:srgbClr val="000000"/>
                    </a:solidFill>
                  </a:rPr>
                  <a:t>- present stimuli</a:t>
                </a:r>
              </a:p>
              <a:p>
                <a:pPr>
                  <a:defRPr/>
                </a:pPr>
                <a:r>
                  <a:rPr lang="en-GB" sz="1600" dirty="0">
                    <a:solidFill>
                      <a:srgbClr val="000000"/>
                    </a:solidFill>
                  </a:rPr>
                  <a:t>	- get user responses</a:t>
                </a:r>
              </a:p>
              <a:p>
                <a:pPr lvl="2">
                  <a:defRPr/>
                </a:pPr>
                <a:r>
                  <a:rPr lang="en-GB" sz="1600" dirty="0">
                    <a:solidFill>
                      <a:srgbClr val="000000"/>
                    </a:solidFill>
                  </a:rPr>
                  <a:t>- save data as you go</a:t>
                </a:r>
              </a:p>
              <a:p>
                <a:pPr lvl="1">
                  <a:buFontTx/>
                  <a:buChar char="-"/>
                  <a:defRPr/>
                </a:pPr>
                <a:r>
                  <a:rPr lang="en-GB" sz="1600" dirty="0">
                    <a:solidFill>
                      <a:srgbClr val="000000"/>
                    </a:solidFill>
                  </a:rPr>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39"/>
              <a:ext cx="3643337" cy="461965"/>
            </a:xfrm>
            <a:prstGeom prst="rect">
              <a:avLst/>
            </a:prstGeom>
            <a:solidFill>
              <a:schemeClr val="tx2">
                <a:lumMod val="75000"/>
                <a:lumOff val="25000"/>
              </a:schemeClr>
            </a:solidFill>
            <a:ln>
              <a:solidFill>
                <a:srgbClr val="89A4A7"/>
              </a:solidFill>
            </a:ln>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Configuration of devices</a:t>
              </a:r>
            </a:p>
          </p:txBody>
        </p:sp>
      </p:grpSp>
      <p:sp>
        <p:nvSpPr>
          <p:cNvPr id="16" name="Rounded Rectangle 15"/>
          <p:cNvSpPr/>
          <p:nvPr/>
        </p:nvSpPr>
        <p:spPr>
          <a:xfrm>
            <a:off x="642938" y="3861048"/>
            <a:ext cx="3643311" cy="251172"/>
          </a:xfrm>
          <a:prstGeom prst="roundRect">
            <a:avLst/>
          </a:prstGeom>
          <a:solidFill>
            <a:srgbClr val="00B050">
              <a:alpha val="43000"/>
            </a:srgbClr>
          </a:solidFill>
          <a:ln>
            <a:solidFill>
              <a:srgbClr val="0000FF"/>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5" name="Right Arrow 14"/>
          <p:cNvSpPr/>
          <p:nvPr/>
        </p:nvSpPr>
        <p:spPr>
          <a:xfrm>
            <a:off x="4355976" y="3861048"/>
            <a:ext cx="642937" cy="214313"/>
          </a:xfrm>
          <a:prstGeom prst="rightArrow">
            <a:avLst/>
          </a:prstGeom>
          <a:solidFill>
            <a:srgbClr val="0000FF"/>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Title 1"/>
          <p:cNvSpPr txBox="1">
            <a:spLocks/>
          </p:cNvSpPr>
          <p:nvPr/>
        </p:nvSpPr>
        <p:spPr>
          <a:xfrm>
            <a:off x="468313" y="404664"/>
            <a:ext cx="8229600" cy="7683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dirty="0"/>
              <a:t>Basic script overview: recap</a:t>
            </a:r>
          </a:p>
        </p:txBody>
      </p:sp>
      <p:sp>
        <p:nvSpPr>
          <p:cNvPr id="13" name="TextBox 12"/>
          <p:cNvSpPr txBox="1"/>
          <p:nvPr/>
        </p:nvSpPr>
        <p:spPr>
          <a:xfrm>
            <a:off x="5083549" y="3429000"/>
            <a:ext cx="3816424" cy="923330"/>
          </a:xfrm>
          <a:prstGeom prst="rect">
            <a:avLst/>
          </a:prstGeom>
          <a:noFill/>
          <a:ln w="6350">
            <a:solidFill>
              <a:schemeClr val="tx1"/>
            </a:solidFill>
          </a:ln>
        </p:spPr>
        <p:txBody>
          <a:bodyPr wrap="square" rtlCol="0">
            <a:spAutoFit/>
          </a:bodyPr>
          <a:lstStyle/>
          <a:p>
            <a:r>
              <a:rPr lang="en-GB" b="1" dirty="0"/>
              <a:t>‘</a:t>
            </a:r>
            <a:r>
              <a:rPr lang="en-GB" b="1" dirty="0" err="1"/>
              <a:t>preparestring</a:t>
            </a:r>
            <a:r>
              <a:rPr lang="en-GB" b="1" dirty="0"/>
              <a:t>(text, buffer, x, y)’</a:t>
            </a:r>
          </a:p>
          <a:p>
            <a:r>
              <a:rPr lang="en-GB" b="1" dirty="0"/>
              <a:t>‘</a:t>
            </a:r>
            <a:r>
              <a:rPr lang="en-GB" b="1" dirty="0" err="1"/>
              <a:t>loadpict</a:t>
            </a:r>
            <a:r>
              <a:rPr lang="en-GB" b="1" dirty="0"/>
              <a:t>(filename, buffer, x, y)’</a:t>
            </a:r>
          </a:p>
          <a:p>
            <a:r>
              <a:rPr lang="en-GB" b="1" dirty="0"/>
              <a:t>‘</a:t>
            </a:r>
            <a:r>
              <a:rPr lang="en-GB" b="1" dirty="0" err="1"/>
              <a:t>loadsound</a:t>
            </a:r>
            <a:r>
              <a:rPr lang="en-GB" b="1" dirty="0"/>
              <a:t>(filename, buffer)’</a:t>
            </a:r>
            <a:endParaRPr lang="en-GB" dirty="0"/>
          </a:p>
        </p:txBody>
      </p:sp>
      <p:sp>
        <p:nvSpPr>
          <p:cNvPr id="14" name="Rounded Rectangle 13"/>
          <p:cNvSpPr/>
          <p:nvPr/>
        </p:nvSpPr>
        <p:spPr>
          <a:xfrm>
            <a:off x="642938" y="4581128"/>
            <a:ext cx="3643311" cy="251172"/>
          </a:xfrm>
          <a:prstGeom prst="roundRect">
            <a:avLst/>
          </a:prstGeom>
          <a:solidFill>
            <a:srgbClr val="00B050">
              <a:alpha val="43000"/>
            </a:srgbClr>
          </a:solidFill>
          <a:ln>
            <a:solidFill>
              <a:srgbClr val="0000FF"/>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Right Arrow 17"/>
          <p:cNvSpPr/>
          <p:nvPr/>
        </p:nvSpPr>
        <p:spPr>
          <a:xfrm>
            <a:off x="4355976" y="4654847"/>
            <a:ext cx="642937" cy="214313"/>
          </a:xfrm>
          <a:prstGeom prst="rightArrow">
            <a:avLst/>
          </a:prstGeom>
          <a:solidFill>
            <a:srgbClr val="0000FF"/>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9" name="TextBox 18"/>
          <p:cNvSpPr txBox="1"/>
          <p:nvPr/>
        </p:nvSpPr>
        <p:spPr>
          <a:xfrm>
            <a:off x="5083549" y="4521894"/>
            <a:ext cx="3816424" cy="1200329"/>
          </a:xfrm>
          <a:prstGeom prst="rect">
            <a:avLst/>
          </a:prstGeom>
          <a:noFill/>
          <a:ln w="6350">
            <a:solidFill>
              <a:schemeClr val="tx1"/>
            </a:solidFill>
          </a:ln>
        </p:spPr>
        <p:txBody>
          <a:bodyPr wrap="square" rtlCol="0">
            <a:spAutoFit/>
          </a:bodyPr>
          <a:lstStyle/>
          <a:p>
            <a:r>
              <a:rPr lang="en-GB" b="1" dirty="0"/>
              <a:t>‘</a:t>
            </a:r>
            <a:r>
              <a:rPr lang="en-GB" b="1" dirty="0" err="1"/>
              <a:t>displaypict</a:t>
            </a:r>
            <a:r>
              <a:rPr lang="en-GB" b="1" dirty="0"/>
              <a:t>(buffer)’</a:t>
            </a:r>
          </a:p>
          <a:p>
            <a:r>
              <a:rPr lang="en-GB" b="1" dirty="0"/>
              <a:t>‘</a:t>
            </a:r>
            <a:r>
              <a:rPr lang="en-GB" b="1" dirty="0" err="1"/>
              <a:t>playsound</a:t>
            </a:r>
            <a:r>
              <a:rPr lang="en-GB" b="1" dirty="0"/>
              <a:t>(filename, buffer)’</a:t>
            </a:r>
          </a:p>
          <a:p>
            <a:r>
              <a:rPr lang="en-GB" b="1" dirty="0"/>
              <a:t>‘wait(time)’</a:t>
            </a:r>
          </a:p>
          <a:p>
            <a:r>
              <a:rPr lang="en-GB" b="1" dirty="0"/>
              <a:t>‘</a:t>
            </a:r>
            <a:r>
              <a:rPr lang="en-GB" b="1" dirty="0" err="1"/>
              <a:t>waituntil</a:t>
            </a:r>
            <a:r>
              <a:rPr lang="en-GB" b="1" dirty="0"/>
              <a:t>(time)’</a:t>
            </a:r>
            <a:endParaRPr lang="en-GB" dirty="0"/>
          </a:p>
        </p:txBody>
      </p:sp>
      <p:sp>
        <p:nvSpPr>
          <p:cNvPr id="2" name="TextBox 1"/>
          <p:cNvSpPr txBox="1"/>
          <p:nvPr/>
        </p:nvSpPr>
        <p:spPr>
          <a:xfrm>
            <a:off x="5299573" y="2824162"/>
            <a:ext cx="3232867" cy="461665"/>
          </a:xfrm>
          <a:prstGeom prst="rect">
            <a:avLst/>
          </a:prstGeom>
          <a:noFill/>
        </p:spPr>
        <p:txBody>
          <a:bodyPr wrap="square" rtlCol="0">
            <a:spAutoFit/>
          </a:bodyPr>
          <a:lstStyle/>
          <a:p>
            <a:r>
              <a:rPr lang="en-GB" sz="2400" b="1" dirty="0"/>
              <a:t>Cogent 2000 commands</a:t>
            </a:r>
          </a:p>
        </p:txBody>
      </p:sp>
    </p:spTree>
    <p:extLst>
      <p:ext uri="{BB962C8B-B14F-4D97-AF65-F5344CB8AC3E}">
        <p14:creationId xmlns:p14="http://schemas.microsoft.com/office/powerpoint/2010/main" val="627916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8"/>
          <p:cNvGrpSpPr>
            <a:grpSpLocks/>
          </p:cNvGrpSpPr>
          <p:nvPr/>
        </p:nvGrpSpPr>
        <p:grpSpPr bwMode="auto">
          <a:xfrm>
            <a:off x="500063" y="1500188"/>
            <a:ext cx="4000500" cy="4857750"/>
            <a:chOff x="500034" y="1285859"/>
            <a:chExt cx="4000527" cy="4857782"/>
          </a:xfrm>
        </p:grpSpPr>
        <p:grpSp>
          <p:nvGrpSpPr>
            <p:cNvPr id="7177" name="Group 9"/>
            <p:cNvGrpSpPr>
              <a:grpSpLocks/>
            </p:cNvGrpSpPr>
            <p:nvPr/>
          </p:nvGrpSpPr>
          <p:grpSpPr bwMode="auto">
            <a:xfrm>
              <a:off x="500034" y="1285859"/>
              <a:ext cx="4000527" cy="4857782"/>
              <a:chOff x="2786050" y="2214554"/>
              <a:chExt cx="4000528" cy="4500594"/>
            </a:xfrm>
          </p:grpSpPr>
          <p:sp>
            <p:nvSpPr>
              <p:cNvPr id="4" name="Rectangle 3"/>
              <p:cNvSpPr/>
              <p:nvPr/>
            </p:nvSpPr>
            <p:spPr>
              <a:xfrm>
                <a:off x="2786050" y="2214554"/>
                <a:ext cx="4000528" cy="450059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sz="2400" dirty="0"/>
              </a:p>
            </p:txBody>
          </p:sp>
          <p:sp>
            <p:nvSpPr>
              <p:cNvPr id="5" name="TextBox 4"/>
              <p:cNvSpPr txBox="1"/>
              <p:nvPr/>
            </p:nvSpPr>
            <p:spPr>
              <a:xfrm>
                <a:off x="2928926" y="2348395"/>
                <a:ext cx="3643337" cy="427998"/>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t>Initialising expt. variables</a:t>
                </a:r>
              </a:p>
            </p:txBody>
          </p:sp>
          <p:sp>
            <p:nvSpPr>
              <p:cNvPr id="6" name="TextBox 5"/>
              <p:cNvSpPr txBox="1"/>
              <p:nvPr/>
            </p:nvSpPr>
            <p:spPr>
              <a:xfrm>
                <a:off x="2928926" y="3441186"/>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start_cogent</a:t>
                </a:r>
                <a:endParaRPr lang="en-GB" sz="2400" dirty="0"/>
              </a:p>
            </p:txBody>
          </p:sp>
          <p:sp>
            <p:nvSpPr>
              <p:cNvPr id="7" name="TextBox 6"/>
              <p:cNvSpPr txBox="1"/>
              <p:nvPr/>
            </p:nvSpPr>
            <p:spPr>
              <a:xfrm>
                <a:off x="2928926" y="4001554"/>
                <a:ext cx="3643337" cy="2025268"/>
              </a:xfrm>
              <a:prstGeom prst="rect">
                <a:avLst/>
              </a:prstGeom>
              <a:solidFill>
                <a:srgbClr val="FFFFFF"/>
              </a:solidFill>
              <a:ln>
                <a:solidFill>
                  <a:srgbClr val="0000FF"/>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000000"/>
                    </a:solidFill>
                  </a:rPr>
                  <a:t>Run experiment</a:t>
                </a:r>
                <a:endParaRPr lang="en-GB" sz="1600" dirty="0">
                  <a:solidFill>
                    <a:srgbClr val="000000"/>
                  </a:solidFill>
                </a:endParaRPr>
              </a:p>
              <a:p>
                <a:pPr lvl="1">
                  <a:buFontTx/>
                  <a:buChar char="-"/>
                  <a:defRPr/>
                </a:pPr>
                <a:r>
                  <a:rPr lang="en-GB" sz="1600" dirty="0">
                    <a:solidFill>
                      <a:srgbClr val="000000"/>
                    </a:solidFill>
                  </a:rPr>
                  <a:t> load premade stimulus files</a:t>
                </a:r>
              </a:p>
              <a:p>
                <a:pPr lvl="1">
                  <a:buFontTx/>
                  <a:buChar char="-"/>
                  <a:defRPr/>
                </a:pPr>
                <a:r>
                  <a:rPr lang="en-GB" sz="1600" dirty="0">
                    <a:solidFill>
                      <a:srgbClr val="000000"/>
                    </a:solidFill>
                  </a:rPr>
                  <a:t> create new stimuli</a:t>
                </a:r>
              </a:p>
              <a:p>
                <a:pPr lvl="1">
                  <a:buFontTx/>
                  <a:buChar char="-"/>
                  <a:defRPr/>
                </a:pPr>
                <a:r>
                  <a:rPr lang="en-GB" sz="1600" dirty="0">
                    <a:solidFill>
                      <a:srgbClr val="000000"/>
                    </a:solidFill>
                  </a:rPr>
                  <a:t> trial loop:</a:t>
                </a:r>
              </a:p>
              <a:p>
                <a:pPr>
                  <a:defRPr/>
                </a:pPr>
                <a:r>
                  <a:rPr lang="en-GB" sz="1600" dirty="0">
                    <a:solidFill>
                      <a:srgbClr val="000000"/>
                    </a:solidFill>
                  </a:rPr>
                  <a:t>	- present stimuli</a:t>
                </a:r>
              </a:p>
              <a:p>
                <a:pPr>
                  <a:defRPr/>
                </a:pPr>
                <a:r>
                  <a:rPr lang="en-GB" sz="1600" dirty="0">
                    <a:solidFill>
                      <a:srgbClr val="000000"/>
                    </a:solidFill>
                  </a:rPr>
                  <a:t>	- get user responses</a:t>
                </a:r>
              </a:p>
              <a:p>
                <a:pPr lvl="2">
                  <a:defRPr/>
                </a:pPr>
                <a:r>
                  <a:rPr lang="en-GB" sz="1600" dirty="0">
                    <a:solidFill>
                      <a:srgbClr val="000000"/>
                    </a:solidFill>
                  </a:rPr>
                  <a:t>- save data as you go</a:t>
                </a:r>
              </a:p>
              <a:p>
                <a:pPr lvl="1">
                  <a:buFontTx/>
                  <a:buChar char="-"/>
                  <a:defRPr/>
                </a:pPr>
                <a:r>
                  <a:rPr lang="en-GB" sz="1600" dirty="0">
                    <a:solidFill>
                      <a:srgbClr val="000000"/>
                    </a:solidFill>
                  </a:rPr>
                  <a:t> save final data &amp; close files</a:t>
                </a:r>
              </a:p>
            </p:txBody>
          </p:sp>
          <p:sp>
            <p:nvSpPr>
              <p:cNvPr id="8" name="TextBox 7"/>
              <p:cNvSpPr txBox="1"/>
              <p:nvPr/>
            </p:nvSpPr>
            <p:spPr>
              <a:xfrm>
                <a:off x="2928926" y="6120952"/>
                <a:ext cx="3643337" cy="427997"/>
              </a:xfrm>
              <a:prstGeom prst="rect">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err="1"/>
                  <a:t>stop_cogent</a:t>
                </a:r>
                <a:endParaRPr lang="en-GB" sz="2400" dirty="0"/>
              </a:p>
            </p:txBody>
          </p:sp>
        </p:grpSp>
        <p:sp>
          <p:nvSpPr>
            <p:cNvPr id="11" name="TextBox 10"/>
            <p:cNvSpPr txBox="1"/>
            <p:nvPr/>
          </p:nvSpPr>
          <p:spPr>
            <a:xfrm>
              <a:off x="642910" y="2038339"/>
              <a:ext cx="3643337" cy="461965"/>
            </a:xfrm>
            <a:prstGeom prst="rect">
              <a:avLst/>
            </a:prstGeom>
            <a:solidFill>
              <a:schemeClr val="tx2">
                <a:lumMod val="75000"/>
                <a:lumOff val="25000"/>
              </a:schemeClr>
            </a:solidFill>
            <a:ln>
              <a:solidFill>
                <a:srgbClr val="89A4A7"/>
              </a:solidFill>
            </a:ln>
            <a:effec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GB" sz="2400" dirty="0">
                  <a:solidFill>
                    <a:srgbClr val="FFFFFF"/>
                  </a:solidFill>
                </a:rPr>
                <a:t>Configuration of devices</a:t>
              </a:r>
            </a:p>
          </p:txBody>
        </p:sp>
      </p:grpSp>
      <p:sp>
        <p:nvSpPr>
          <p:cNvPr id="7171" name="Title 1"/>
          <p:cNvSpPr>
            <a:spLocks noGrp="1"/>
          </p:cNvSpPr>
          <p:nvPr>
            <p:ph type="title"/>
          </p:nvPr>
        </p:nvSpPr>
        <p:spPr>
          <a:xfrm>
            <a:off x="171450" y="90488"/>
            <a:ext cx="8229600" cy="768350"/>
          </a:xfrm>
        </p:spPr>
        <p:txBody>
          <a:bodyPr>
            <a:normAutofit fontScale="90000"/>
          </a:bodyPr>
          <a:lstStyle/>
          <a:p>
            <a:pPr eaLnBrk="1" hangingPunct="1"/>
            <a:r>
              <a:rPr lang="en-GB" altLang="en-US" dirty="0"/>
              <a:t>Creating &amp; presenting stimuli with </a:t>
            </a:r>
            <a:r>
              <a:rPr lang="en-GB" altLang="en-US" b="1" dirty="0"/>
              <a:t>Cogent Graphics </a:t>
            </a:r>
            <a:r>
              <a:rPr lang="en-GB" altLang="en-US" dirty="0"/>
              <a:t>commands</a:t>
            </a:r>
          </a:p>
        </p:txBody>
      </p:sp>
      <p:sp>
        <p:nvSpPr>
          <p:cNvPr id="6148" name="Content Placeholder 16"/>
          <p:cNvSpPr>
            <a:spLocks noGrp="1"/>
          </p:cNvSpPr>
          <p:nvPr>
            <p:ph sz="half" idx="2"/>
          </p:nvPr>
        </p:nvSpPr>
        <p:spPr>
          <a:xfrm>
            <a:off x="4925888" y="1482725"/>
            <a:ext cx="4038600" cy="4886325"/>
          </a:xfrm>
        </p:spPr>
        <p:txBody>
          <a:bodyPr/>
          <a:lstStyle/>
          <a:p>
            <a:pPr eaLnBrk="1" hangingPunct="1">
              <a:buFontTx/>
              <a:buNone/>
              <a:defRPr/>
            </a:pPr>
            <a:r>
              <a:rPr lang="en-GB" sz="2400" dirty="0"/>
              <a:t>Today we will look at:</a:t>
            </a:r>
          </a:p>
          <a:p>
            <a:pPr eaLnBrk="1" hangingPunct="1">
              <a:buFontTx/>
              <a:buNone/>
              <a:defRPr/>
            </a:pPr>
            <a:endParaRPr lang="en-GB" sz="1000" u="sng" dirty="0">
              <a:solidFill>
                <a:srgbClr val="0000FF"/>
              </a:solidFill>
              <a:effectLst>
                <a:outerShdw blurRad="38100" dist="38100" dir="2700000" algn="tl">
                  <a:srgbClr val="000000">
                    <a:alpha val="43137"/>
                  </a:srgbClr>
                </a:outerShdw>
              </a:effectLst>
            </a:endParaRPr>
          </a:p>
          <a:p>
            <a:pPr eaLnBrk="1" hangingPunct="1">
              <a:buFontTx/>
              <a:buNone/>
              <a:defRPr/>
            </a:pPr>
            <a:r>
              <a:rPr lang="en-GB" sz="2400" u="sng" dirty="0">
                <a:solidFill>
                  <a:srgbClr val="FF0000"/>
                </a:solidFill>
                <a:effectLst>
                  <a:outerShdw blurRad="38100" dist="38100" dir="2700000" algn="tl">
                    <a:srgbClr val="000000">
                      <a:alpha val="43137"/>
                    </a:srgbClr>
                  </a:outerShdw>
                </a:effectLst>
              </a:rPr>
              <a:t>Visual Stimuli: Cogent Graphics</a:t>
            </a:r>
            <a:endParaRPr lang="en-GB" sz="2200" u="sng" dirty="0">
              <a:solidFill>
                <a:srgbClr val="FF0000"/>
              </a:solidFill>
              <a:effectLst>
                <a:outerShdw blurRad="38100" dist="38100" dir="2700000" algn="tl">
                  <a:srgbClr val="000000">
                    <a:alpha val="43137"/>
                  </a:srgbClr>
                </a:outerShdw>
              </a:effectLst>
            </a:endParaRPr>
          </a:p>
          <a:p>
            <a:pPr eaLnBrk="1" hangingPunct="1">
              <a:buFontTx/>
              <a:buChar char="-"/>
              <a:defRPr/>
            </a:pPr>
            <a:r>
              <a:rPr lang="en-GB" sz="2200" dirty="0"/>
              <a:t>Using sprites</a:t>
            </a:r>
          </a:p>
          <a:p>
            <a:pPr eaLnBrk="1" hangingPunct="1">
              <a:buFontTx/>
              <a:buChar char="-"/>
              <a:defRPr/>
            </a:pPr>
            <a:r>
              <a:rPr lang="en-GB" sz="2200" dirty="0"/>
              <a:t>Loading &amp; creating stimuli</a:t>
            </a:r>
          </a:p>
          <a:p>
            <a:pPr eaLnBrk="1" hangingPunct="1">
              <a:buFontTx/>
              <a:buChar char="-"/>
              <a:defRPr/>
            </a:pPr>
            <a:r>
              <a:rPr lang="en-GB" sz="2200" dirty="0"/>
              <a:t>Presenting visual stimuli</a:t>
            </a:r>
          </a:p>
          <a:p>
            <a:pPr lvl="1" eaLnBrk="1" hangingPunct="1">
              <a:lnSpc>
                <a:spcPct val="90000"/>
              </a:lnSpc>
              <a:buFontTx/>
              <a:buChar char="-"/>
              <a:defRPr/>
            </a:pPr>
            <a:endParaRPr lang="en-GB" sz="600" u="sng" dirty="0">
              <a:solidFill>
                <a:srgbClr val="0000FF"/>
              </a:solidFill>
            </a:endParaRPr>
          </a:p>
          <a:p>
            <a:pPr eaLnBrk="1" hangingPunct="1">
              <a:buFontTx/>
              <a:buNone/>
              <a:defRPr/>
            </a:pPr>
            <a:r>
              <a:rPr lang="en-GB" sz="2400" u="sng" dirty="0">
                <a:solidFill>
                  <a:srgbClr val="FF0000"/>
                </a:solidFill>
                <a:effectLst>
                  <a:outerShdw blurRad="38100" dist="38100" dir="2700000" algn="tl">
                    <a:srgbClr val="000000">
                      <a:alpha val="43137"/>
                    </a:srgbClr>
                  </a:outerShdw>
                </a:effectLst>
              </a:rPr>
              <a:t>Sound Stimuli</a:t>
            </a:r>
            <a:endParaRPr lang="en-GB" sz="2200" u="sng" dirty="0">
              <a:solidFill>
                <a:srgbClr val="FF0000"/>
              </a:solidFill>
              <a:effectLst>
                <a:outerShdw blurRad="38100" dist="38100" dir="2700000" algn="tl">
                  <a:srgbClr val="000000">
                    <a:alpha val="43137"/>
                  </a:srgbClr>
                </a:outerShdw>
              </a:effectLst>
            </a:endParaRPr>
          </a:p>
          <a:p>
            <a:pPr eaLnBrk="1" hangingPunct="1">
              <a:buFontTx/>
              <a:buChar char="-"/>
              <a:defRPr/>
            </a:pPr>
            <a:r>
              <a:rPr lang="en-GB" sz="2200" dirty="0"/>
              <a:t>Loading &amp; creating stimuli</a:t>
            </a:r>
          </a:p>
          <a:p>
            <a:pPr eaLnBrk="1" hangingPunct="1">
              <a:buFontTx/>
              <a:buChar char="-"/>
              <a:defRPr/>
            </a:pPr>
            <a:r>
              <a:rPr lang="en-GB" sz="2200" dirty="0"/>
              <a:t>Presenting sound stimuli</a:t>
            </a:r>
            <a:endParaRPr lang="en-GB" sz="2200" dirty="0">
              <a:solidFill>
                <a:srgbClr val="0000FF"/>
              </a:solidFill>
            </a:endParaRPr>
          </a:p>
        </p:txBody>
      </p:sp>
      <p:sp>
        <p:nvSpPr>
          <p:cNvPr id="15" name="Right Arrow 14"/>
          <p:cNvSpPr/>
          <p:nvPr/>
        </p:nvSpPr>
        <p:spPr>
          <a:xfrm>
            <a:off x="4214813" y="4286250"/>
            <a:ext cx="642937" cy="214313"/>
          </a:xfrm>
          <a:prstGeom prst="rightArrow">
            <a:avLst/>
          </a:prstGeom>
          <a:solidFill>
            <a:srgbClr val="FF0000"/>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4" name="Rounded Rectangle 13"/>
          <p:cNvSpPr/>
          <p:nvPr/>
        </p:nvSpPr>
        <p:spPr>
          <a:xfrm>
            <a:off x="1115616" y="3821113"/>
            <a:ext cx="2928937" cy="500062"/>
          </a:xfrm>
          <a:prstGeom prst="roundRect">
            <a:avLst/>
          </a:prstGeom>
          <a:solidFill>
            <a:srgbClr val="FF0000">
              <a:alpha val="35000"/>
            </a:srgbClr>
          </a:solidFill>
          <a:ln>
            <a:solidFill>
              <a:srgbClr val="FF0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Rounded Rectangle 15"/>
          <p:cNvSpPr/>
          <p:nvPr/>
        </p:nvSpPr>
        <p:spPr>
          <a:xfrm>
            <a:off x="1115616" y="4572000"/>
            <a:ext cx="2928937" cy="285750"/>
          </a:xfrm>
          <a:prstGeom prst="roundRect">
            <a:avLst/>
          </a:prstGeom>
          <a:solidFill>
            <a:srgbClr val="FF0000">
              <a:alpha val="35000"/>
            </a:srgbClr>
          </a:solidFill>
          <a:ln>
            <a:solidFill>
              <a:srgbClr val="FF0000"/>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406645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10078</TotalTime>
  <Words>2953</Words>
  <Application>Microsoft Office PowerPoint</Application>
  <PresentationFormat>On-screen Show (4:3)</PresentationFormat>
  <Paragraphs>668</Paragraphs>
  <Slides>37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Bold</vt:lpstr>
      <vt:lpstr>Calibri</vt:lpstr>
      <vt:lpstr>Courier New</vt:lpstr>
      <vt:lpstr>ヒラギノ角ゴ ProN W3</vt:lpstr>
      <vt:lpstr>Office Theme</vt:lpstr>
      <vt:lpstr>PowerPoint Presentation</vt:lpstr>
      <vt:lpstr>Autumn/Winter Term – Cogent</vt:lpstr>
      <vt:lpstr>PowerPoint Presentation</vt:lpstr>
      <vt:lpstr>Basic script overview: recap</vt:lpstr>
      <vt:lpstr>Basic script overview: recap</vt:lpstr>
      <vt:lpstr>Basic script overview: recap</vt:lpstr>
      <vt:lpstr>PowerPoint Presentation</vt:lpstr>
      <vt:lpstr>PowerPoint Presentation</vt:lpstr>
      <vt:lpstr>Creating &amp; presenting stimuli with Cogent Graphics commands</vt:lpstr>
      <vt:lpstr>Creating &amp; presenting stimuli with Cogent Graphics commands</vt:lpstr>
      <vt:lpstr>VISUAL: sprites</vt:lpstr>
      <vt:lpstr>VISUAL: using sprites</vt:lpstr>
      <vt:lpstr>VISUAL: using sprites</vt:lpstr>
      <vt:lpstr>VISUAL: presenting stimuli</vt:lpstr>
      <vt:lpstr>VISUAL: using sprites</vt:lpstr>
      <vt:lpstr>1. VISUAL: creating stimuli with Cogent</vt:lpstr>
      <vt:lpstr>example1.m</vt:lpstr>
      <vt:lpstr>2. VISUAL: loading pre-made stim</vt:lpstr>
      <vt:lpstr>2. VISUAL: loading pre-made stim</vt:lpstr>
      <vt:lpstr>3. VISUAL: creating stimuli with Matlab</vt:lpstr>
      <vt:lpstr>3. VISUAL: creating stimuli with Matlab</vt:lpstr>
      <vt:lpstr>3. VISUAL: creating stimuli with Matlab</vt:lpstr>
      <vt:lpstr>PowerPoint Presentation</vt:lpstr>
      <vt:lpstr>4. VISUAL: movies</vt:lpstr>
      <vt:lpstr>4. VISUAL: movies</vt:lpstr>
      <vt:lpstr>SOUND: creating  &amp; present stimuli</vt:lpstr>
      <vt:lpstr>example 5.m </vt:lpstr>
      <vt:lpstr>Cogent Graphics in a trial sequence!</vt:lpstr>
      <vt:lpstr>PowerPoint Presentation</vt:lpstr>
      <vt:lpstr>examples of external device syncing</vt:lpstr>
      <vt:lpstr>Serial Port</vt:lpstr>
      <vt:lpstr>Example: Synchronization Serial Port</vt:lpstr>
      <vt:lpstr>PowerPoint Presentation</vt:lpstr>
      <vt:lpstr>PowerPoint Presentation</vt:lpstr>
      <vt:lpstr>Getting help!</vt:lpstr>
      <vt:lpstr>Extra Slides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Horner</dc:creator>
  <cp:lastModifiedBy>Becky Lawson</cp:lastModifiedBy>
  <cp:revision>396</cp:revision>
  <dcterms:created xsi:type="dcterms:W3CDTF">2013-03-08T14:25:29Z</dcterms:created>
  <dcterms:modified xsi:type="dcterms:W3CDTF">2018-08-16T17:55:33Z</dcterms:modified>
</cp:coreProperties>
</file>