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27" r:id="rId2"/>
    <p:sldId id="330" r:id="rId3"/>
    <p:sldId id="344" r:id="rId4"/>
    <p:sldId id="335" r:id="rId5"/>
    <p:sldId id="336" r:id="rId6"/>
    <p:sldId id="337" r:id="rId7"/>
    <p:sldId id="338" r:id="rId8"/>
    <p:sldId id="340" r:id="rId9"/>
    <p:sldId id="341" r:id="rId10"/>
    <p:sldId id="342" r:id="rId11"/>
    <p:sldId id="286" r:id="rId12"/>
    <p:sldId id="259" r:id="rId13"/>
    <p:sldId id="275" r:id="rId14"/>
    <p:sldId id="329" r:id="rId15"/>
    <p:sldId id="261" r:id="rId16"/>
    <p:sldId id="277" r:id="rId17"/>
    <p:sldId id="345" r:id="rId18"/>
    <p:sldId id="262" r:id="rId19"/>
    <p:sldId id="289" r:id="rId20"/>
    <p:sldId id="263" r:id="rId21"/>
    <p:sldId id="288" r:id="rId22"/>
    <p:sldId id="290" r:id="rId23"/>
    <p:sldId id="264" r:id="rId24"/>
    <p:sldId id="291" r:id="rId25"/>
    <p:sldId id="346" r:id="rId26"/>
    <p:sldId id="279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579" autoAdjust="0"/>
  </p:normalViewPr>
  <p:slideViewPr>
    <p:cSldViewPr snapToGrid="0">
      <p:cViewPr varScale="1">
        <p:scale>
          <a:sx n="128" d="100"/>
          <a:sy n="128" d="100"/>
        </p:scale>
        <p:origin x="113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BD275-6482-4E44-B508-41FDDF7BF258}" type="datetimeFigureOut">
              <a:rPr lang="en-GB" smtClean="0"/>
              <a:t>21/11/2017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5750C-F2EC-4879-8EA0-865F94676A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646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if your</a:t>
            </a:r>
            <a:r>
              <a:rPr lang="en-GB" baseline="0" dirty="0" smtClean="0"/>
              <a:t> stimuli aren’t bitmaps or text, what if you need to draw shapes? What if the shapes need to change on every trial? What if you want to present a bitmap, but the attributes of the bitmap need to change on every trial? What if you’re running a psychophysics experiment and you need to generate and present a </a:t>
            </a:r>
            <a:r>
              <a:rPr lang="en-GB" baseline="0" dirty="0" err="1" smtClean="0"/>
              <a:t>gabor</a:t>
            </a:r>
            <a:r>
              <a:rPr lang="en-GB" baseline="0" dirty="0" smtClean="0"/>
              <a:t> patch?</a:t>
            </a:r>
          </a:p>
          <a:p>
            <a:endParaRPr lang="en-GB" baseline="0" dirty="0" smtClean="0"/>
          </a:p>
          <a:p>
            <a:r>
              <a:rPr lang="en-GB" baseline="0" dirty="0" smtClean="0"/>
              <a:t>Well, there’s a suite of graphics functions called cogent graphics that you can use in conjunction with or in place of the cogent 2000 commands.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CDBB6-52F8-4529-ADC9-F43D8FDD824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618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47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264D08-8598-46FF-8B73-936A78CF401F}" type="datetimeFigureOut">
              <a:rPr lang="en-GB" smtClean="0"/>
              <a:t>21/11/2017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65BA22-9EAF-424B-99D4-FCC61E3AB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52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264D08-8598-46FF-8B73-936A78CF401F}" type="datetimeFigureOut">
              <a:rPr lang="en-GB" smtClean="0"/>
              <a:t>21/11/2017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65BA22-9EAF-424B-99D4-FCC61E3AB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689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Black10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2" descr="Black10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72" b="16672"/>
          <a:stretch>
            <a:fillRect/>
          </a:stretch>
        </p:blipFill>
        <p:spPr bwMode="auto">
          <a:xfrm>
            <a:off x="0" y="6500813"/>
            <a:ext cx="9144000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349250" y="6497638"/>
            <a:ext cx="9151938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ICN  MATLAB for Cognitive Neuroscience 2011 /12 – Presenting Stimuli with Cogent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642918"/>
            <a:ext cx="8229600" cy="768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238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264D08-8598-46FF-8B73-936A78CF401F}" type="datetimeFigureOut">
              <a:rPr lang="en-GB" smtClean="0"/>
              <a:t>21/11/2017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65BA22-9EAF-424B-99D4-FCC61E3AB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25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971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971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84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4224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4224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41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16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264D08-8598-46FF-8B73-936A78CF401F}" type="datetimeFigureOut">
              <a:rPr lang="en-GB" smtClean="0"/>
              <a:t>21/11/2017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65BA22-9EAF-424B-99D4-FCC61E3AB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0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264D08-8598-46FF-8B73-936A78CF401F}" type="datetimeFigureOut">
              <a:rPr lang="en-GB" smtClean="0"/>
              <a:t>21/11/2017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65BA22-9EAF-424B-99D4-FCC61E3AB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25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264D08-8598-46FF-8B73-936A78CF401F}" type="datetimeFigureOut">
              <a:rPr lang="en-GB" smtClean="0"/>
              <a:t>21/11/2017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65BA22-9EAF-424B-99D4-FCC61E3AB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97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412" cy="980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58316"/>
            <a:ext cx="677889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989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lab.ucl.ac.uk/cogent.php" TargetMode="External"/><Relationship Id="rId2" Type="http://schemas.openxmlformats.org/officeDocument/2006/relationships/hyperlink" Target="http://www.icn.ucl.ac.uk/" TargetMode="Externa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slab.ucl.ac.uk/cogent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5"/>
          <p:cNvSpPr txBox="1">
            <a:spLocks/>
          </p:cNvSpPr>
          <p:nvPr/>
        </p:nvSpPr>
        <p:spPr bwMode="auto">
          <a:xfrm>
            <a:off x="461963" y="1857375"/>
            <a:ext cx="8218487" cy="435768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GB" sz="3600" b="1" dirty="0" smtClean="0"/>
              <a:t>Cogent Lecture 1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GB" sz="3600" b="1" dirty="0" smtClean="0"/>
              <a:t>An introduction to Cogent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GB" sz="2000" dirty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Designing psychological experiments in </a:t>
            </a:r>
            <a:endParaRPr lang="en-GB" sz="2000" dirty="0" smtClean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GB" sz="200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MATLAB </a:t>
            </a:r>
            <a:r>
              <a:rPr lang="en-GB" sz="2000" dirty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using Cogent toolboxes</a:t>
            </a:r>
            <a:endParaRPr lang="en-GB" sz="20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GB" sz="2000" b="1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James Bisby</a:t>
            </a:r>
            <a:endParaRPr lang="en-GB" sz="2000" b="1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GB" sz="2800" b="1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GB" b="1" kern="0" dirty="0" smtClean="0">
                <a:solidFill>
                  <a:schemeClr val="bg1">
                    <a:lumMod val="50000"/>
                  </a:schemeClr>
                </a:solidFill>
              </a:rPr>
              <a:t>23rd</a:t>
            </a:r>
            <a:r>
              <a:rPr lang="en-GB" b="1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Nov 2017</a:t>
            </a:r>
            <a:r>
              <a:rPr lang="en-GB" sz="2000" b="1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endParaRPr lang="en-GB" sz="2000" b="1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Course Material: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http://www.icn.ucl.ac.uk/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ctr">
              <a:spcBef>
                <a:spcPct val="20000"/>
              </a:spcBef>
              <a:defRPr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Cogent Software: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http://www.vislab.ucl.ac.uk/cogent.php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50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Aims: Lecture 1 &amp; 2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6502"/>
            <a:ext cx="8229600" cy="5472608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b="1" dirty="0" smtClean="0"/>
              <a:t>Become competent in Cogent (i.e., self-sustaining)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b="1" dirty="0" smtClean="0"/>
              <a:t>Organising an experimental script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b="1" dirty="0" smtClean="0"/>
              <a:t>How to configure Cogent prior to starting an experiment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b="1" dirty="0" smtClean="0"/>
              <a:t>How to present a:</a:t>
            </a:r>
          </a:p>
          <a:p>
            <a:pPr lvl="2"/>
            <a:r>
              <a:rPr lang="en-GB" dirty="0" smtClean="0"/>
              <a:t>String</a:t>
            </a:r>
          </a:p>
          <a:p>
            <a:pPr lvl="2"/>
            <a:r>
              <a:rPr lang="en-GB" dirty="0" smtClean="0"/>
              <a:t>Image</a:t>
            </a:r>
          </a:p>
          <a:p>
            <a:pPr lvl="2"/>
            <a:r>
              <a:rPr lang="en-GB" dirty="0" smtClean="0"/>
              <a:t>Sound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b="1" dirty="0" smtClean="0"/>
              <a:t>Making a trial loop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b="1" dirty="0" smtClean="0"/>
              <a:t>Randomising stimulus 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b="1" dirty="0" smtClean="0"/>
              <a:t>Presenting multiple stimuli in different locations on the screen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b="1" dirty="0" smtClean="0"/>
              <a:t>Recording of experimental variables (e.g., stimulus time; location etc.) from trial to trial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b="1" dirty="0" smtClean="0"/>
              <a:t>Collecting and recording key-presses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b="1" dirty="0" smtClean="0"/>
              <a:t>Making presentation contingent on key-presses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b="1" dirty="0" smtClean="0"/>
              <a:t>Turn your experimental script into a function</a:t>
            </a:r>
          </a:p>
        </p:txBody>
      </p:sp>
    </p:spTree>
    <p:extLst>
      <p:ext uri="{BB962C8B-B14F-4D97-AF65-F5344CB8AC3E}">
        <p14:creationId xmlns:p14="http://schemas.microsoft.com/office/powerpoint/2010/main" val="194209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958" y="2465512"/>
            <a:ext cx="8394104" cy="4392488"/>
          </a:xfrm>
        </p:spPr>
        <p:txBody>
          <a:bodyPr numCol="2">
            <a:noAutofit/>
          </a:bodyPr>
          <a:lstStyle/>
          <a:p>
            <a:r>
              <a:rPr lang="en-GB" sz="1600" dirty="0"/>
              <a:t>Cogent 2000 is a MATLAB Toolbox for presenting stimuli and recording responses with </a:t>
            </a:r>
            <a:r>
              <a:rPr lang="en-GB" sz="1600" dirty="0" smtClean="0"/>
              <a:t>precise </a:t>
            </a:r>
            <a:r>
              <a:rPr lang="en-GB" sz="1600" dirty="0"/>
              <a:t>timing</a:t>
            </a:r>
            <a:r>
              <a:rPr lang="en-GB" sz="1600" dirty="0" smtClean="0"/>
              <a:t>.</a:t>
            </a:r>
          </a:p>
          <a:p>
            <a:pPr marL="0" indent="0">
              <a:buNone/>
            </a:pPr>
            <a:endParaRPr lang="en-GB" sz="1600" dirty="0" smtClean="0"/>
          </a:p>
          <a:p>
            <a:r>
              <a:rPr lang="en-GB" sz="1600" dirty="0" smtClean="0"/>
              <a:t>Cogent 2000 is great if your experiment is simple e.g. just presenting bitmaps or text.</a:t>
            </a:r>
          </a:p>
          <a:p>
            <a:pPr marL="0" indent="0">
              <a:buNone/>
            </a:pPr>
            <a:endParaRPr lang="en-GB" sz="1600" dirty="0" smtClean="0"/>
          </a:p>
          <a:p>
            <a:r>
              <a:rPr lang="en-GB" sz="1600" dirty="0" smtClean="0"/>
              <a:t>The commands are intuitively named </a:t>
            </a:r>
            <a:r>
              <a:rPr lang="en-GB" sz="1600" dirty="0"/>
              <a:t>(e.g. </a:t>
            </a:r>
            <a:r>
              <a:rPr lang="en-GB" sz="1600" dirty="0" err="1"/>
              <a:t>preparestring</a:t>
            </a:r>
            <a:r>
              <a:rPr lang="en-GB" sz="1600" dirty="0"/>
              <a:t>, </a:t>
            </a:r>
            <a:r>
              <a:rPr lang="en-GB" sz="1600" dirty="0" err="1"/>
              <a:t>loadpic</a:t>
            </a:r>
            <a:r>
              <a:rPr lang="en-GB" sz="1600" dirty="0"/>
              <a:t>, </a:t>
            </a:r>
            <a:r>
              <a:rPr lang="en-GB" sz="1600" dirty="0" err="1"/>
              <a:t>drawpic</a:t>
            </a:r>
            <a:r>
              <a:rPr lang="en-GB" sz="1600" dirty="0"/>
              <a:t> etc.) </a:t>
            </a:r>
            <a:r>
              <a:rPr lang="en-GB" sz="1600" dirty="0" smtClean="0"/>
              <a:t> so it’s very easy to learn.</a:t>
            </a:r>
          </a:p>
          <a:p>
            <a:endParaRPr lang="en-GB" sz="1600" dirty="0"/>
          </a:p>
          <a:p>
            <a:r>
              <a:rPr lang="en-GB" sz="1600" dirty="0" smtClean="0"/>
              <a:t>Cogent 2000 comes with ten sample scripts in the standard download that cover presenting stimuli at specific times and logging responses.</a:t>
            </a:r>
          </a:p>
          <a:p>
            <a:pPr marL="0" indent="0">
              <a:buNone/>
            </a:pPr>
            <a:endParaRPr lang="en-GB" sz="1600" dirty="0" smtClean="0"/>
          </a:p>
          <a:p>
            <a:r>
              <a:rPr lang="en-GB" sz="1600" dirty="0" smtClean="0"/>
              <a:t>But what if your stimuli are more complex? Cogent 2000 is quite limiting.</a:t>
            </a:r>
          </a:p>
          <a:p>
            <a:pPr marL="0" indent="0">
              <a:buNone/>
            </a:pPr>
            <a:endParaRPr lang="en-GB" sz="1600" dirty="0" smtClean="0"/>
          </a:p>
          <a:p>
            <a:r>
              <a:rPr lang="en-GB" sz="1600" b="1" dirty="0" smtClean="0">
                <a:solidFill>
                  <a:srgbClr val="FF0000"/>
                </a:solidFill>
              </a:rPr>
              <a:t>Cogent Graphics is a </a:t>
            </a:r>
            <a:r>
              <a:rPr lang="en-GB" sz="1600" b="1" dirty="0">
                <a:solidFill>
                  <a:srgbClr val="FF0000"/>
                </a:solidFill>
              </a:rPr>
              <a:t>stand-alone library of graphics functions </a:t>
            </a:r>
            <a:r>
              <a:rPr lang="en-GB" sz="1600" dirty="0" smtClean="0"/>
              <a:t>that allows the </a:t>
            </a:r>
            <a:r>
              <a:rPr lang="en-GB" sz="1600" dirty="0"/>
              <a:t>user to present sophisticated graphical stimuli from MATLAB. </a:t>
            </a:r>
            <a:endParaRPr lang="en-GB" sz="1600" dirty="0" smtClean="0"/>
          </a:p>
          <a:p>
            <a:endParaRPr lang="en-GB" sz="1600" dirty="0" smtClean="0"/>
          </a:p>
          <a:p>
            <a:r>
              <a:rPr lang="en-GB" sz="1600" dirty="0" smtClean="0"/>
              <a:t>Cogent 2000 commands actually really call Cogent Graphics “under the bonnet”.</a:t>
            </a:r>
          </a:p>
          <a:p>
            <a:endParaRPr lang="en-GB" sz="1600" dirty="0"/>
          </a:p>
          <a:p>
            <a:r>
              <a:rPr lang="en-GB" sz="1600" dirty="0" smtClean="0"/>
              <a:t>In my opinion it’s worth scripting with Cogent Graphics from the start.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443" y="128587"/>
            <a:ext cx="821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/>
              <a:t>Cogent 2000 vs Cogent Graphics </a:t>
            </a:r>
            <a:endParaRPr lang="en-GB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020449"/>
            <a:ext cx="2338269" cy="136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2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Organising an experimental script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600" b="1" dirty="0" smtClean="0"/>
              <a:t>A script is a set of instructions executed sequentially once run. They can be written in the MATLAB editor and saved as .m files</a:t>
            </a:r>
          </a:p>
          <a:p>
            <a:r>
              <a:rPr lang="en-GB" sz="2600" b="1" dirty="0" smtClean="0"/>
              <a:t>You can also turn your experiment script into a function – see later (excitement builds)</a:t>
            </a:r>
          </a:p>
          <a:p>
            <a:endParaRPr lang="en-GB" sz="2600" b="1" dirty="0"/>
          </a:p>
          <a:p>
            <a:r>
              <a:rPr lang="en-GB" sz="2600" b="1" dirty="0" smtClean="0"/>
              <a:t>A typical script:</a:t>
            </a:r>
          </a:p>
          <a:p>
            <a:pPr lvl="1">
              <a:buFont typeface="+mj-lt"/>
              <a:buAutoNum type="arabicPeriod"/>
            </a:pPr>
            <a:r>
              <a:rPr lang="en-GB" sz="2200" b="1" dirty="0" smtClean="0"/>
              <a:t>Define variables for experiment (stimuli to present etc.)</a:t>
            </a:r>
          </a:p>
          <a:p>
            <a:pPr lvl="1">
              <a:buFont typeface="+mj-lt"/>
              <a:buAutoNum type="arabicPeriod"/>
            </a:pPr>
            <a:r>
              <a:rPr lang="en-GB" sz="2200" b="1" dirty="0"/>
              <a:t>Configure cogent (display, keyboard settings etc</a:t>
            </a:r>
            <a:r>
              <a:rPr lang="en-GB" sz="2200" b="1" dirty="0" smtClean="0"/>
              <a:t>.)</a:t>
            </a:r>
          </a:p>
          <a:p>
            <a:pPr lvl="1">
              <a:buFont typeface="+mj-lt"/>
              <a:buAutoNum type="arabicPeriod"/>
            </a:pPr>
            <a:r>
              <a:rPr lang="en-GB" sz="2200" b="1" dirty="0" smtClean="0"/>
              <a:t>Run the experiment:</a:t>
            </a:r>
          </a:p>
          <a:p>
            <a:pPr lvl="2"/>
            <a:r>
              <a:rPr lang="en-GB" sz="1800" b="1" dirty="0" smtClean="0"/>
              <a:t>Present stimuli</a:t>
            </a:r>
          </a:p>
          <a:p>
            <a:pPr lvl="2"/>
            <a:r>
              <a:rPr lang="en-GB" sz="1800" b="1" dirty="0" smtClean="0"/>
              <a:t>Record key-presses</a:t>
            </a:r>
          </a:p>
          <a:p>
            <a:pPr lvl="1">
              <a:buFont typeface="+mj-lt"/>
              <a:buAutoNum type="arabicPeriod"/>
            </a:pPr>
            <a:r>
              <a:rPr lang="en-GB" sz="2200" b="1" dirty="0" smtClean="0"/>
              <a:t>Finish experiment (save results etc.)</a:t>
            </a:r>
            <a:endParaRPr lang="en-GB" sz="2200" b="1" dirty="0"/>
          </a:p>
        </p:txBody>
      </p:sp>
    </p:spTree>
    <p:extLst>
      <p:ext uri="{BB962C8B-B14F-4D97-AF65-F5344CB8AC3E}">
        <p14:creationId xmlns:p14="http://schemas.microsoft.com/office/powerpoint/2010/main" val="95332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18"/>
          <p:cNvGrpSpPr>
            <a:grpSpLocks/>
          </p:cNvGrpSpPr>
          <p:nvPr/>
        </p:nvGrpSpPr>
        <p:grpSpPr bwMode="auto">
          <a:xfrm>
            <a:off x="500063" y="1500188"/>
            <a:ext cx="4000500" cy="4857750"/>
            <a:chOff x="500034" y="1285859"/>
            <a:chExt cx="4000527" cy="4857782"/>
          </a:xfrm>
        </p:grpSpPr>
        <p:grpSp>
          <p:nvGrpSpPr>
            <p:cNvPr id="4103" name="Group 9"/>
            <p:cNvGrpSpPr>
              <a:grpSpLocks/>
            </p:cNvGrpSpPr>
            <p:nvPr/>
          </p:nvGrpSpPr>
          <p:grpSpPr bwMode="auto">
            <a:xfrm>
              <a:off x="500034" y="1285859"/>
              <a:ext cx="4000527" cy="4857782"/>
              <a:chOff x="2786050" y="2214554"/>
              <a:chExt cx="4000528" cy="450059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786050" y="2214554"/>
                <a:ext cx="4000528" cy="450059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sz="2400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928926" y="2348395"/>
                <a:ext cx="3643337" cy="427998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rgbClr val="89A4A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GB" sz="2400" dirty="0">
                    <a:solidFill>
                      <a:srgbClr val="FFFFFF"/>
                    </a:solidFill>
                  </a:rPr>
                  <a:t>Initialising expt. variables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928926" y="3441186"/>
                <a:ext cx="3643337" cy="427997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GB" sz="2400" dirty="0" err="1"/>
                  <a:t>start_cogent</a:t>
                </a:r>
                <a:endParaRPr lang="en-GB" sz="24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928926" y="4001554"/>
                <a:ext cx="3643337" cy="2025268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GB" sz="2400" dirty="0"/>
                  <a:t>Run experiment</a:t>
                </a:r>
                <a:endParaRPr lang="en-GB" sz="1600" dirty="0"/>
              </a:p>
              <a:p>
                <a:pPr lvl="1">
                  <a:buFontTx/>
                  <a:buChar char="-"/>
                  <a:defRPr/>
                </a:pPr>
                <a:r>
                  <a:rPr lang="en-GB" sz="1600" dirty="0"/>
                  <a:t> load premade stimulus files</a:t>
                </a:r>
              </a:p>
              <a:p>
                <a:pPr lvl="1">
                  <a:buFontTx/>
                  <a:buChar char="-"/>
                  <a:defRPr/>
                </a:pPr>
                <a:r>
                  <a:rPr lang="en-GB" sz="1600" dirty="0"/>
                  <a:t> create new stimuli</a:t>
                </a:r>
              </a:p>
              <a:p>
                <a:pPr lvl="1">
                  <a:buFontTx/>
                  <a:buChar char="-"/>
                  <a:defRPr/>
                </a:pPr>
                <a:r>
                  <a:rPr lang="en-GB" sz="1600" dirty="0"/>
                  <a:t> trial loop:</a:t>
                </a:r>
              </a:p>
              <a:p>
                <a:pPr>
                  <a:defRPr/>
                </a:pPr>
                <a:r>
                  <a:rPr lang="en-GB" sz="1600" dirty="0"/>
                  <a:t>	- present stimuli</a:t>
                </a:r>
              </a:p>
              <a:p>
                <a:pPr>
                  <a:defRPr/>
                </a:pPr>
                <a:r>
                  <a:rPr lang="en-GB" sz="1600" dirty="0"/>
                  <a:t>	- get user responses</a:t>
                </a:r>
              </a:p>
              <a:p>
                <a:pPr lvl="2">
                  <a:defRPr/>
                </a:pPr>
                <a:r>
                  <a:rPr lang="en-GB" sz="1600" dirty="0"/>
                  <a:t>- save data as you go</a:t>
                </a:r>
              </a:p>
              <a:p>
                <a:pPr lvl="1">
                  <a:buFontTx/>
                  <a:buChar char="-"/>
                  <a:defRPr/>
                </a:pPr>
                <a:r>
                  <a:rPr lang="en-GB" sz="1600" dirty="0"/>
                  <a:t> save final data &amp; close files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928926" y="6120952"/>
                <a:ext cx="3643337" cy="427997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GB" sz="2400" dirty="0" err="1"/>
                  <a:t>stop_cogent</a:t>
                </a:r>
                <a:endParaRPr lang="en-GB" sz="2400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642910" y="2038339"/>
              <a:ext cx="3643337" cy="461965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GB" sz="2400" dirty="0"/>
                <a:t>Configuration of devices</a:t>
              </a:r>
            </a:p>
          </p:txBody>
        </p:sp>
      </p:grpSp>
      <p:sp>
        <p:nvSpPr>
          <p:cNvPr id="13" name="TextBox 12"/>
          <p:cNvSpPr txBox="1"/>
          <p:nvPr/>
        </p:nvSpPr>
        <p:spPr bwMode="auto">
          <a:xfrm>
            <a:off x="642938" y="1643063"/>
            <a:ext cx="3643312" cy="46196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rgbClr val="000000"/>
                </a:solidFill>
              </a:rPr>
              <a:t>Initialising expt. variables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67544" y="58316"/>
            <a:ext cx="6778890" cy="864096"/>
          </a:xfrm>
        </p:spPr>
        <p:txBody>
          <a:bodyPr/>
          <a:lstStyle/>
          <a:p>
            <a:r>
              <a:rPr lang="en-GB" b="1" dirty="0" smtClean="0"/>
              <a:t>Organising an experimental script</a:t>
            </a:r>
            <a:endParaRPr lang="en-GB" b="1" dirty="0"/>
          </a:p>
        </p:txBody>
      </p:sp>
      <p:sp>
        <p:nvSpPr>
          <p:cNvPr id="12" name="Right Arrow 11"/>
          <p:cNvSpPr/>
          <p:nvPr/>
        </p:nvSpPr>
        <p:spPr>
          <a:xfrm>
            <a:off x="4179094" y="1784351"/>
            <a:ext cx="642937" cy="21431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chemeClr val="bg1"/>
              </a:solidFill>
            </a:endParaRPr>
          </a:p>
        </p:txBody>
      </p:sp>
      <p:sp>
        <p:nvSpPr>
          <p:cNvPr id="14" name="Content Placeholder 16"/>
          <p:cNvSpPr>
            <a:spLocks noGrp="1"/>
          </p:cNvSpPr>
          <p:nvPr>
            <p:ph sz="half" idx="2"/>
          </p:nvPr>
        </p:nvSpPr>
        <p:spPr>
          <a:xfrm>
            <a:off x="4659313" y="1482725"/>
            <a:ext cx="4038600" cy="4886325"/>
          </a:xfrm>
          <a:ln w="3175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endParaRPr lang="en-GB" altLang="en-US" sz="2000" dirty="0" smtClean="0"/>
          </a:p>
          <a:p>
            <a:pPr eaLnBrk="1" hangingPunct="1">
              <a:buFontTx/>
              <a:buNone/>
            </a:pPr>
            <a:r>
              <a:rPr lang="en-GB" altLang="en-US" sz="1600" dirty="0" smtClean="0"/>
              <a:t>          </a:t>
            </a:r>
            <a:r>
              <a:rPr lang="en-GB" altLang="en-US" sz="1800" dirty="0" smtClean="0"/>
              <a:t>Creating  empty variables and structures that you are going to call later on in the script so that you avoid hard coded values e.g. </a:t>
            </a:r>
          </a:p>
          <a:p>
            <a:pPr eaLnBrk="1" hangingPunct="1">
              <a:buFontTx/>
              <a:buNone/>
            </a:pPr>
            <a:endParaRPr lang="en-GB" altLang="en-US" sz="1800" dirty="0" smtClean="0"/>
          </a:p>
          <a:p>
            <a:pPr eaLnBrk="1" hangingPunct="1">
              <a:buFontTx/>
              <a:buNone/>
            </a:pPr>
            <a:r>
              <a:rPr lang="en-GB" altLang="en-US" sz="2000" b="1" dirty="0" smtClean="0"/>
              <a:t>		p. </a:t>
            </a:r>
            <a:r>
              <a:rPr lang="en-GB" altLang="en-US" sz="2000" b="1" dirty="0" err="1" smtClean="0"/>
              <a:t>numtrials</a:t>
            </a:r>
            <a:r>
              <a:rPr lang="en-GB" altLang="en-US" sz="2000" b="1" dirty="0" smtClean="0"/>
              <a:t>=40;</a:t>
            </a:r>
          </a:p>
          <a:p>
            <a:pPr eaLnBrk="1" hangingPunct="1">
              <a:buFontTx/>
              <a:buNone/>
            </a:pPr>
            <a:r>
              <a:rPr lang="en-GB" altLang="en-US" sz="2000" b="1" dirty="0" smtClean="0"/>
              <a:t>		</a:t>
            </a:r>
            <a:r>
              <a:rPr lang="en-GB" altLang="en-US" sz="2000" b="1" dirty="0" err="1" smtClean="0"/>
              <a:t>p.times.stim</a:t>
            </a:r>
            <a:r>
              <a:rPr lang="en-GB" altLang="en-US" sz="2000" b="1" dirty="0" smtClean="0"/>
              <a:t>=1000;</a:t>
            </a:r>
          </a:p>
          <a:p>
            <a:pPr eaLnBrk="1" hangingPunct="1">
              <a:buFontTx/>
              <a:buNone/>
            </a:pPr>
            <a:r>
              <a:rPr lang="en-GB" altLang="en-US" sz="2000" b="1" dirty="0" smtClean="0"/>
              <a:t>		</a:t>
            </a:r>
            <a:r>
              <a:rPr lang="en-GB" altLang="en-US" sz="2000" b="1" dirty="0" err="1" smtClean="0"/>
              <a:t>p.times.fixation</a:t>
            </a:r>
            <a:r>
              <a:rPr lang="en-GB" altLang="en-US" sz="2000" b="1" dirty="0" smtClean="0"/>
              <a:t>=500;</a:t>
            </a:r>
          </a:p>
          <a:p>
            <a:pPr eaLnBrk="1" hangingPunct="1">
              <a:buFontTx/>
              <a:buNone/>
            </a:pPr>
            <a:r>
              <a:rPr lang="en-GB" altLang="en-US" sz="2000" b="1" dirty="0" smtClean="0"/>
              <a:t>		</a:t>
            </a:r>
            <a:r>
              <a:rPr lang="en-GB" altLang="en-US" sz="2000" b="1" dirty="0" err="1" smtClean="0"/>
              <a:t>p.times.blank</a:t>
            </a:r>
            <a:r>
              <a:rPr lang="en-GB" altLang="en-US" sz="2000" b="1" dirty="0" smtClean="0"/>
              <a:t>=2000;</a:t>
            </a:r>
          </a:p>
          <a:p>
            <a:pPr eaLnBrk="1" hangingPunct="1">
              <a:buFontTx/>
              <a:buNone/>
            </a:pPr>
            <a:r>
              <a:rPr lang="en-GB" altLang="en-US" sz="2000" b="1" dirty="0" smtClean="0"/>
              <a:t>		</a:t>
            </a:r>
            <a:r>
              <a:rPr lang="en-GB" altLang="en-US" sz="2000" b="1" dirty="0" err="1" smtClean="0"/>
              <a:t>p.stim</a:t>
            </a:r>
            <a:r>
              <a:rPr lang="en-GB" altLang="en-US" sz="2000" b="1" dirty="0" smtClean="0"/>
              <a:t>={‘image.bmp’};</a:t>
            </a:r>
          </a:p>
          <a:p>
            <a:pPr eaLnBrk="1" hangingPunct="1">
              <a:buFontTx/>
              <a:buNone/>
            </a:pPr>
            <a:r>
              <a:rPr lang="en-GB" altLang="en-US" sz="2000" b="1" dirty="0" smtClean="0"/>
              <a:t>		 etc.</a:t>
            </a:r>
            <a:endParaRPr lang="en-GB" altLang="en-US" sz="2000" dirty="0" smtClean="0"/>
          </a:p>
          <a:p>
            <a:pPr eaLnBrk="1" hangingPunct="1">
              <a:buFontTx/>
              <a:buNone/>
            </a:pPr>
            <a:endParaRPr lang="en-GB" altLang="en-US" sz="1600" dirty="0" smtClean="0"/>
          </a:p>
          <a:p>
            <a:pPr eaLnBrk="1" hangingPunct="1">
              <a:buFontTx/>
              <a:buNone/>
            </a:pPr>
            <a:r>
              <a:rPr lang="en-GB" altLang="en-US" sz="1800" dirty="0" smtClean="0"/>
              <a:t>        This involves MATLAB programming skills and a bit of thought and isn’t anything specific to Cogent.</a:t>
            </a:r>
          </a:p>
        </p:txBody>
      </p:sp>
    </p:spTree>
    <p:extLst>
      <p:ext uri="{BB962C8B-B14F-4D97-AF65-F5344CB8AC3E}">
        <p14:creationId xmlns:p14="http://schemas.microsoft.com/office/powerpoint/2010/main" val="107705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8"/>
          <p:cNvGrpSpPr>
            <a:grpSpLocks/>
          </p:cNvGrpSpPr>
          <p:nvPr/>
        </p:nvGrpSpPr>
        <p:grpSpPr bwMode="auto">
          <a:xfrm>
            <a:off x="500063" y="1500188"/>
            <a:ext cx="4000500" cy="4857750"/>
            <a:chOff x="500034" y="1285860"/>
            <a:chExt cx="4000528" cy="4857784"/>
          </a:xfrm>
        </p:grpSpPr>
        <p:grpSp>
          <p:nvGrpSpPr>
            <p:cNvPr id="5126" name="Group 9"/>
            <p:cNvGrpSpPr>
              <a:grpSpLocks/>
            </p:cNvGrpSpPr>
            <p:nvPr/>
          </p:nvGrpSpPr>
          <p:grpSpPr bwMode="auto">
            <a:xfrm>
              <a:off x="500034" y="1285860"/>
              <a:ext cx="4000528" cy="4857784"/>
              <a:chOff x="2786050" y="2214554"/>
              <a:chExt cx="4000528" cy="450059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786050" y="2214554"/>
                <a:ext cx="4000528" cy="450059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sz="2400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928926" y="2348395"/>
                <a:ext cx="3643337" cy="427998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GB" sz="2400" dirty="0"/>
                  <a:t>Initialising expt. variables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928926" y="3441186"/>
                <a:ext cx="3643337" cy="427997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GB" sz="2400" dirty="0" err="1"/>
                  <a:t>start_cogent</a:t>
                </a:r>
                <a:endParaRPr lang="en-GB" sz="24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928926" y="4001554"/>
                <a:ext cx="3643337" cy="2025268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GB" sz="2400" dirty="0"/>
                  <a:t>Run experiment</a:t>
                </a:r>
                <a:endParaRPr lang="en-GB" sz="1600" dirty="0"/>
              </a:p>
              <a:p>
                <a:pPr lvl="1">
                  <a:buFontTx/>
                  <a:buChar char="-"/>
                  <a:defRPr/>
                </a:pPr>
                <a:r>
                  <a:rPr lang="en-GB" sz="1600" dirty="0"/>
                  <a:t> load premade stimulus files</a:t>
                </a:r>
              </a:p>
              <a:p>
                <a:pPr lvl="1">
                  <a:buFontTx/>
                  <a:buChar char="-"/>
                  <a:defRPr/>
                </a:pPr>
                <a:r>
                  <a:rPr lang="en-GB" sz="1600" dirty="0"/>
                  <a:t> create new stimuli</a:t>
                </a:r>
              </a:p>
              <a:p>
                <a:pPr lvl="1">
                  <a:buFontTx/>
                  <a:buChar char="-"/>
                  <a:defRPr/>
                </a:pPr>
                <a:r>
                  <a:rPr lang="en-GB" sz="1600" dirty="0"/>
                  <a:t> trial loop:</a:t>
                </a:r>
              </a:p>
              <a:p>
                <a:pPr>
                  <a:defRPr/>
                </a:pPr>
                <a:r>
                  <a:rPr lang="en-GB" sz="1600" dirty="0"/>
                  <a:t>	- present stimuli</a:t>
                </a:r>
              </a:p>
              <a:p>
                <a:pPr>
                  <a:defRPr/>
                </a:pPr>
                <a:r>
                  <a:rPr lang="en-GB" sz="1600" dirty="0"/>
                  <a:t>	- get user responses</a:t>
                </a:r>
              </a:p>
              <a:p>
                <a:pPr lvl="2">
                  <a:defRPr/>
                </a:pPr>
                <a:r>
                  <a:rPr lang="en-GB" sz="1600" dirty="0"/>
                  <a:t>- save data as you go</a:t>
                </a:r>
              </a:p>
              <a:p>
                <a:pPr lvl="1">
                  <a:buFontTx/>
                  <a:buChar char="-"/>
                  <a:defRPr/>
                </a:pPr>
                <a:r>
                  <a:rPr lang="en-GB" sz="1600" dirty="0"/>
                  <a:t> save final data &amp; close files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928926" y="6120952"/>
                <a:ext cx="3643337" cy="427997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GB" sz="2400" dirty="0" err="1"/>
                  <a:t>stop_cogent</a:t>
                </a:r>
                <a:endParaRPr lang="en-GB" sz="2400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642910" y="2038340"/>
              <a:ext cx="3643337" cy="46196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GB" sz="2400" dirty="0">
                  <a:solidFill>
                    <a:srgbClr val="000000"/>
                  </a:solidFill>
                </a:rPr>
                <a:t>Configuration of devices</a:t>
              </a:r>
            </a:p>
          </p:txBody>
        </p:sp>
      </p:grpSp>
      <p:sp>
        <p:nvSpPr>
          <p:cNvPr id="5124" name="Content Placeholder 16"/>
          <p:cNvSpPr>
            <a:spLocks noGrp="1"/>
          </p:cNvSpPr>
          <p:nvPr>
            <p:ph sz="half" idx="2"/>
          </p:nvPr>
        </p:nvSpPr>
        <p:spPr>
          <a:xfrm>
            <a:off x="4659313" y="1482725"/>
            <a:ext cx="4038600" cy="4886325"/>
          </a:xfrm>
          <a:ln w="3175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sz="2000" dirty="0" smtClean="0"/>
              <a:t>Configure all devices required before you </a:t>
            </a:r>
            <a:r>
              <a:rPr lang="en-GB" altLang="en-US" sz="2000" dirty="0" err="1" smtClean="0"/>
              <a:t>start_cogent</a:t>
            </a:r>
            <a:endParaRPr lang="en-GB" altLang="en-US" sz="2000" dirty="0" smtClean="0"/>
          </a:p>
          <a:p>
            <a:pPr eaLnBrk="1" hangingPunct="1">
              <a:buFontTx/>
              <a:buNone/>
            </a:pPr>
            <a:endParaRPr lang="en-GB" altLang="en-US" sz="1600" dirty="0" smtClean="0"/>
          </a:p>
          <a:p>
            <a:pPr eaLnBrk="1" hangingPunct="1">
              <a:buFontTx/>
              <a:buNone/>
            </a:pPr>
            <a:r>
              <a:rPr lang="en-GB" altLang="en-US" sz="2000" b="1" dirty="0" smtClean="0"/>
              <a:t>		</a:t>
            </a:r>
            <a:r>
              <a:rPr lang="en-GB" altLang="en-US" sz="2000" b="1" dirty="0" err="1" smtClean="0"/>
              <a:t>config_display</a:t>
            </a:r>
            <a:r>
              <a:rPr lang="en-GB" altLang="en-US" sz="2000" b="1" dirty="0" smtClean="0"/>
              <a:t>;</a:t>
            </a:r>
          </a:p>
          <a:p>
            <a:pPr eaLnBrk="1" hangingPunct="1">
              <a:buFontTx/>
              <a:buNone/>
            </a:pPr>
            <a:r>
              <a:rPr lang="en-GB" altLang="en-US" sz="2000" b="1" dirty="0" smtClean="0"/>
              <a:t>		</a:t>
            </a:r>
            <a:r>
              <a:rPr lang="en-GB" altLang="en-US" sz="2000" b="1" dirty="0" err="1" smtClean="0"/>
              <a:t>config_sound</a:t>
            </a:r>
            <a:r>
              <a:rPr lang="en-GB" altLang="en-US" sz="2000" b="1" dirty="0" smtClean="0"/>
              <a:t>;</a:t>
            </a:r>
          </a:p>
          <a:p>
            <a:pPr eaLnBrk="1" hangingPunct="1">
              <a:buFontTx/>
              <a:buNone/>
            </a:pPr>
            <a:r>
              <a:rPr lang="en-GB" altLang="en-US" sz="2000" b="1" dirty="0" smtClean="0"/>
              <a:t>		</a:t>
            </a:r>
            <a:r>
              <a:rPr lang="en-GB" altLang="en-US" sz="2000" b="1" dirty="0" err="1" smtClean="0"/>
              <a:t>config_keyboard</a:t>
            </a:r>
            <a:r>
              <a:rPr lang="en-GB" altLang="en-US" sz="2000" b="1" dirty="0" smtClean="0"/>
              <a:t>;</a:t>
            </a:r>
          </a:p>
          <a:p>
            <a:pPr eaLnBrk="1" hangingPunct="1">
              <a:buFontTx/>
              <a:buNone/>
            </a:pPr>
            <a:r>
              <a:rPr lang="en-GB" altLang="en-US" sz="2000" b="1" dirty="0" smtClean="0"/>
              <a:t>		</a:t>
            </a:r>
            <a:r>
              <a:rPr lang="en-GB" altLang="en-US" sz="2000" b="1" dirty="0" err="1" smtClean="0"/>
              <a:t>config_mouse</a:t>
            </a:r>
            <a:r>
              <a:rPr lang="en-GB" altLang="en-US" sz="2000" b="1" dirty="0" smtClean="0"/>
              <a:t>;</a:t>
            </a:r>
          </a:p>
          <a:p>
            <a:pPr eaLnBrk="1" hangingPunct="1">
              <a:buFontTx/>
              <a:buNone/>
            </a:pPr>
            <a:r>
              <a:rPr lang="en-GB" altLang="en-US" sz="2000" b="1" dirty="0" smtClean="0"/>
              <a:t>		</a:t>
            </a:r>
            <a:r>
              <a:rPr lang="en-GB" altLang="en-US" sz="2000" b="1" dirty="0" err="1" smtClean="0"/>
              <a:t>config_serial</a:t>
            </a:r>
            <a:r>
              <a:rPr lang="en-GB" altLang="en-US" sz="2000" b="1" dirty="0" smtClean="0"/>
              <a:t>;</a:t>
            </a:r>
          </a:p>
          <a:p>
            <a:pPr eaLnBrk="1" hangingPunct="1">
              <a:buFontTx/>
              <a:buNone/>
            </a:pPr>
            <a:r>
              <a:rPr lang="en-GB" altLang="en-US" sz="2000" b="1" dirty="0" smtClean="0"/>
              <a:t>		</a:t>
            </a:r>
            <a:r>
              <a:rPr lang="en-GB" altLang="en-US" sz="2000" b="1" dirty="0" err="1" smtClean="0"/>
              <a:t>config_log</a:t>
            </a:r>
            <a:r>
              <a:rPr lang="en-GB" altLang="en-US" sz="2000" b="1" dirty="0" smtClean="0"/>
              <a:t>;</a:t>
            </a:r>
          </a:p>
          <a:p>
            <a:pPr eaLnBrk="1" hangingPunct="1">
              <a:buFontTx/>
              <a:buNone/>
            </a:pPr>
            <a:r>
              <a:rPr lang="en-GB" altLang="en-US" sz="2000" b="1" dirty="0" smtClean="0"/>
              <a:t>		</a:t>
            </a:r>
            <a:r>
              <a:rPr lang="en-GB" altLang="en-US" sz="2000" b="1" dirty="0" err="1" smtClean="0"/>
              <a:t>config_data</a:t>
            </a:r>
            <a:r>
              <a:rPr lang="en-GB" altLang="en-US" sz="2000" b="1" dirty="0" smtClean="0"/>
              <a:t>;</a:t>
            </a:r>
          </a:p>
          <a:p>
            <a:pPr eaLnBrk="1" hangingPunct="1">
              <a:buFontTx/>
              <a:buNone/>
            </a:pPr>
            <a:r>
              <a:rPr lang="en-GB" altLang="en-US" sz="2000" b="1" dirty="0" smtClean="0"/>
              <a:t>		</a:t>
            </a:r>
            <a:r>
              <a:rPr lang="en-GB" altLang="en-US" sz="2000" b="1" dirty="0" err="1" smtClean="0"/>
              <a:t>config_results</a:t>
            </a:r>
            <a:r>
              <a:rPr lang="en-GB" altLang="en-US" sz="2000" dirty="0" smtClean="0"/>
              <a:t>;</a:t>
            </a:r>
          </a:p>
          <a:p>
            <a:pPr eaLnBrk="1" hangingPunct="1">
              <a:buFontTx/>
              <a:buNone/>
            </a:pPr>
            <a:endParaRPr lang="en-GB" altLang="en-US" sz="1600" dirty="0" smtClean="0"/>
          </a:p>
          <a:p>
            <a:pPr eaLnBrk="1" hangingPunct="1">
              <a:buFontTx/>
              <a:buNone/>
            </a:pPr>
            <a:r>
              <a:rPr lang="en-GB" altLang="en-US" sz="2000" dirty="0" smtClean="0"/>
              <a:t>To find out more about a </a:t>
            </a:r>
            <a:r>
              <a:rPr lang="en-GB" altLang="en-US" sz="2000" dirty="0" err="1" smtClean="0"/>
              <a:t>config</a:t>
            </a:r>
            <a:r>
              <a:rPr lang="en-GB" altLang="en-US" sz="2000" dirty="0" smtClean="0"/>
              <a:t> function type: </a:t>
            </a:r>
            <a:r>
              <a:rPr lang="en-GB" altLang="en-US" sz="2000" dirty="0" smtClean="0">
                <a:solidFill>
                  <a:srgbClr val="0000FF"/>
                </a:solidFill>
              </a:rPr>
              <a:t>help </a:t>
            </a:r>
            <a:r>
              <a:rPr lang="en-GB" altLang="en-US" sz="2000" dirty="0" err="1" smtClean="0">
                <a:solidFill>
                  <a:srgbClr val="0000FF"/>
                </a:solidFill>
              </a:rPr>
              <a:t>config_xxx</a:t>
            </a:r>
            <a:endParaRPr lang="en-GB" altLang="en-US" sz="2000" dirty="0" smtClean="0">
              <a:solidFill>
                <a:srgbClr val="0000FF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214813" y="2357438"/>
            <a:ext cx="642937" cy="21431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67544" y="58316"/>
            <a:ext cx="6778890" cy="864096"/>
          </a:xfrm>
        </p:spPr>
        <p:txBody>
          <a:bodyPr/>
          <a:lstStyle/>
          <a:p>
            <a:r>
              <a:rPr lang="en-GB" b="1" dirty="0" smtClean="0"/>
              <a:t>Organising an experimental script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4553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Configure Cogent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sz="2400" b="1" dirty="0" err="1" smtClean="0"/>
              <a:t>config_display</a:t>
            </a:r>
            <a:r>
              <a:rPr lang="en-GB" sz="2400" b="1" dirty="0" smtClean="0"/>
              <a:t> (</a:t>
            </a:r>
            <a:r>
              <a:rPr lang="en-GB" sz="2400" b="1" dirty="0"/>
              <a:t>mode, resolution, background, foreground, </a:t>
            </a:r>
            <a:r>
              <a:rPr lang="en-GB" sz="2400" b="1" dirty="0" smtClean="0"/>
              <a:t>font, </a:t>
            </a:r>
            <a:r>
              <a:rPr lang="en-GB" sz="2400" b="1" dirty="0" err="1" smtClean="0"/>
              <a:t>fontsize</a:t>
            </a:r>
            <a:r>
              <a:rPr lang="en-GB" sz="2400" b="1" dirty="0"/>
              <a:t> </a:t>
            </a:r>
            <a:r>
              <a:rPr lang="en-GB" sz="2400" b="1" dirty="0" err="1" smtClean="0"/>
              <a:t>etc</a:t>
            </a:r>
            <a:r>
              <a:rPr lang="en-GB" sz="2400" b="1" dirty="0" smtClean="0"/>
              <a:t>)</a:t>
            </a:r>
            <a:endParaRPr lang="en-GB" sz="2400" b="1" dirty="0"/>
          </a:p>
          <a:p>
            <a:pPr lvl="1"/>
            <a:r>
              <a:rPr lang="en-GB" sz="1800" dirty="0" smtClean="0"/>
              <a:t>Start with this!</a:t>
            </a:r>
          </a:p>
          <a:p>
            <a:pPr lvl="1"/>
            <a:r>
              <a:rPr lang="en-GB" sz="1800" dirty="0" smtClean="0"/>
              <a:t>Configures the display</a:t>
            </a:r>
          </a:p>
          <a:p>
            <a:pPr lvl="1"/>
            <a:r>
              <a:rPr lang="en-GB" sz="1800" dirty="0" smtClean="0"/>
              <a:t>You don’t have to specify everything – if you use ‘</a:t>
            </a:r>
            <a:r>
              <a:rPr lang="en-GB" sz="1800" dirty="0" err="1" smtClean="0"/>
              <a:t>config_display</a:t>
            </a:r>
            <a:r>
              <a:rPr lang="en-GB" sz="1800" dirty="0" smtClean="0"/>
              <a:t>’ it will revert to default options</a:t>
            </a:r>
          </a:p>
          <a:p>
            <a:r>
              <a:rPr lang="en-GB" sz="2200" b="1" dirty="0" err="1"/>
              <a:t>c</a:t>
            </a:r>
            <a:r>
              <a:rPr lang="en-GB" sz="2200" b="1" dirty="0" err="1" smtClean="0"/>
              <a:t>onfig_keyboard</a:t>
            </a:r>
            <a:endParaRPr lang="en-GB" sz="2200" b="1" dirty="0" smtClean="0"/>
          </a:p>
          <a:p>
            <a:pPr lvl="1"/>
            <a:r>
              <a:rPr lang="en-GB" sz="1800" dirty="0" smtClean="0"/>
              <a:t>Configures the keyboard</a:t>
            </a:r>
          </a:p>
          <a:p>
            <a:pPr lvl="1"/>
            <a:r>
              <a:rPr lang="en-GB" sz="1800" dirty="0" smtClean="0"/>
              <a:t>Again, has a few options, but you will most likely use the default so use ‘</a:t>
            </a:r>
            <a:r>
              <a:rPr lang="en-GB" sz="1800" dirty="0" err="1" smtClean="0"/>
              <a:t>config_keyboard</a:t>
            </a:r>
            <a:r>
              <a:rPr lang="en-GB" sz="1800" dirty="0" smtClean="0"/>
              <a:t>’</a:t>
            </a:r>
          </a:p>
          <a:p>
            <a:pPr lvl="1"/>
            <a:endParaRPr lang="en-GB" sz="1800" b="1" dirty="0"/>
          </a:p>
          <a:p>
            <a:r>
              <a:rPr lang="en-GB" sz="2200" b="1" dirty="0" smtClean="0"/>
              <a:t>Also: ‘</a:t>
            </a:r>
            <a:r>
              <a:rPr lang="en-GB" sz="2200" b="1" dirty="0" err="1" smtClean="0"/>
              <a:t>config_sound</a:t>
            </a:r>
            <a:r>
              <a:rPr lang="en-GB" sz="2200" b="1" dirty="0" smtClean="0"/>
              <a:t>’ for auditory stimuli, ‘</a:t>
            </a:r>
            <a:r>
              <a:rPr lang="en-GB" sz="2200" b="1" dirty="0" err="1" smtClean="0"/>
              <a:t>config_results</a:t>
            </a:r>
            <a:r>
              <a:rPr lang="en-GB" sz="2200" b="1" dirty="0" smtClean="0"/>
              <a:t>’ to set the filename for the results file and ‘</a:t>
            </a:r>
            <a:r>
              <a:rPr lang="en-GB" sz="2200" b="1" dirty="0" err="1" smtClean="0"/>
              <a:t>config_serial</a:t>
            </a:r>
            <a:r>
              <a:rPr lang="en-GB" sz="2200" b="1" dirty="0" smtClean="0"/>
              <a:t>’ to connect to external devices (for example if you are running at fMRI study – see 3</a:t>
            </a:r>
            <a:r>
              <a:rPr lang="en-GB" sz="2200" b="1" baseline="30000" dirty="0" smtClean="0"/>
              <a:t>rd</a:t>
            </a:r>
            <a:r>
              <a:rPr lang="en-GB" sz="2200" b="1" dirty="0" smtClean="0"/>
              <a:t> lecture on Cogent)</a:t>
            </a:r>
          </a:p>
          <a:p>
            <a:pPr marL="0" indent="0">
              <a:buNone/>
            </a:pPr>
            <a:endParaRPr lang="en-GB" sz="2200" b="1" dirty="0"/>
          </a:p>
        </p:txBody>
      </p:sp>
    </p:spTree>
    <p:extLst>
      <p:ext uri="{BB962C8B-B14F-4D97-AF65-F5344CB8AC3E}">
        <p14:creationId xmlns:p14="http://schemas.microsoft.com/office/powerpoint/2010/main" val="18899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4659313" y="1482725"/>
            <a:ext cx="4038600" cy="2232025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0" eaLnBrk="1" hangingPunct="1">
              <a:buFontTx/>
              <a:buNone/>
              <a:defRPr/>
            </a:pPr>
            <a:endParaRPr lang="en-GB" sz="2000" dirty="0" smtClean="0"/>
          </a:p>
          <a:p>
            <a:pPr marL="0" algn="ctr" eaLnBrk="1" hangingPunct="1">
              <a:buFontTx/>
              <a:buNone/>
              <a:defRPr/>
            </a:pPr>
            <a:r>
              <a:rPr lang="en-GB" sz="2000" dirty="0" smtClean="0"/>
              <a:t>Start cogent after </a:t>
            </a:r>
            <a:r>
              <a:rPr lang="en-GB" sz="2000" dirty="0" err="1" smtClean="0"/>
              <a:t>config</a:t>
            </a:r>
            <a:r>
              <a:rPr lang="en-GB" sz="2000" dirty="0" smtClean="0"/>
              <a:t>_ but before stimuli created/presented</a:t>
            </a:r>
          </a:p>
          <a:p>
            <a:pPr algn="ctr" eaLnBrk="1" hangingPunct="1">
              <a:buFontTx/>
              <a:buNone/>
              <a:defRPr/>
            </a:pPr>
            <a:endParaRPr lang="en-GB" sz="2000" b="1" dirty="0" smtClean="0"/>
          </a:p>
          <a:p>
            <a:pPr algn="ctr" eaLnBrk="1" hangingPunct="1">
              <a:buFontTx/>
              <a:buNone/>
              <a:defRPr/>
            </a:pPr>
            <a:r>
              <a:rPr lang="en-GB" sz="2000" b="1" dirty="0" err="1" smtClean="0"/>
              <a:t>start_cogent</a:t>
            </a:r>
            <a:r>
              <a:rPr lang="en-GB" sz="2000" b="1" dirty="0" smtClean="0"/>
              <a:t> </a:t>
            </a:r>
          </a:p>
          <a:p>
            <a:pPr algn="ctr" eaLnBrk="1" hangingPunct="1">
              <a:buFontTx/>
              <a:buNone/>
              <a:defRPr/>
            </a:pPr>
            <a:endParaRPr lang="en-GB" sz="2000" b="1" dirty="0" smtClean="0"/>
          </a:p>
        </p:txBody>
      </p:sp>
      <p:grpSp>
        <p:nvGrpSpPr>
          <p:cNvPr id="6148" name="Group 13"/>
          <p:cNvGrpSpPr>
            <a:grpSpLocks/>
          </p:cNvGrpSpPr>
          <p:nvPr/>
        </p:nvGrpSpPr>
        <p:grpSpPr bwMode="auto">
          <a:xfrm>
            <a:off x="500063" y="1500188"/>
            <a:ext cx="4000500" cy="4857750"/>
            <a:chOff x="500034" y="1285860"/>
            <a:chExt cx="4000528" cy="4857784"/>
          </a:xfrm>
        </p:grpSpPr>
        <p:grpSp>
          <p:nvGrpSpPr>
            <p:cNvPr id="6152" name="Group 9"/>
            <p:cNvGrpSpPr>
              <a:grpSpLocks/>
            </p:cNvGrpSpPr>
            <p:nvPr/>
          </p:nvGrpSpPr>
          <p:grpSpPr bwMode="auto">
            <a:xfrm>
              <a:off x="500034" y="1285860"/>
              <a:ext cx="4000528" cy="4857784"/>
              <a:chOff x="2786050" y="2214554"/>
              <a:chExt cx="4000528" cy="4500594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786050" y="2214554"/>
                <a:ext cx="4000528" cy="450059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sz="24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928926" y="2348395"/>
                <a:ext cx="3643337" cy="427998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GB" sz="2400" dirty="0"/>
                  <a:t>Initialising expt. variables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928926" y="3441186"/>
                <a:ext cx="3643337" cy="427997"/>
              </a:xfrm>
              <a:prstGeom prst="rect">
                <a:avLst/>
              </a:prstGeom>
              <a:solidFill>
                <a:srgbClr val="00CC00"/>
              </a:solidFill>
              <a:ln>
                <a:solidFill>
                  <a:srgbClr val="00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GB" sz="2400" dirty="0" err="1">
                    <a:solidFill>
                      <a:srgbClr val="000000"/>
                    </a:solidFill>
                  </a:rPr>
                  <a:t>start_cogent</a:t>
                </a:r>
                <a:endParaRPr lang="en-GB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928926" y="4001554"/>
                <a:ext cx="3643337" cy="2025268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GB" sz="2400" dirty="0"/>
                  <a:t>Run experiment</a:t>
                </a:r>
                <a:endParaRPr lang="en-GB" sz="1600" dirty="0"/>
              </a:p>
              <a:p>
                <a:pPr lvl="1">
                  <a:buFontTx/>
                  <a:buChar char="-"/>
                  <a:defRPr/>
                </a:pPr>
                <a:r>
                  <a:rPr lang="en-GB" sz="1600" dirty="0"/>
                  <a:t> load premade stimulus files</a:t>
                </a:r>
              </a:p>
              <a:p>
                <a:pPr lvl="1">
                  <a:buFontTx/>
                  <a:buChar char="-"/>
                  <a:defRPr/>
                </a:pPr>
                <a:r>
                  <a:rPr lang="en-GB" sz="1600" dirty="0"/>
                  <a:t> create new stimuli</a:t>
                </a:r>
              </a:p>
              <a:p>
                <a:pPr lvl="1">
                  <a:buFontTx/>
                  <a:buChar char="-"/>
                  <a:defRPr/>
                </a:pPr>
                <a:r>
                  <a:rPr lang="en-GB" sz="1600" dirty="0"/>
                  <a:t> trial loop:</a:t>
                </a:r>
              </a:p>
              <a:p>
                <a:pPr>
                  <a:defRPr/>
                </a:pPr>
                <a:r>
                  <a:rPr lang="en-GB" sz="1600" dirty="0"/>
                  <a:t>	- present stimuli</a:t>
                </a:r>
              </a:p>
              <a:p>
                <a:pPr>
                  <a:defRPr/>
                </a:pPr>
                <a:r>
                  <a:rPr lang="en-GB" sz="1600" dirty="0"/>
                  <a:t>	- get user responses</a:t>
                </a:r>
              </a:p>
              <a:p>
                <a:pPr lvl="2">
                  <a:defRPr/>
                </a:pPr>
                <a:r>
                  <a:rPr lang="en-GB" sz="1600" dirty="0"/>
                  <a:t>- save data as you go</a:t>
                </a:r>
              </a:p>
              <a:p>
                <a:pPr lvl="1">
                  <a:buFontTx/>
                  <a:buChar char="-"/>
                  <a:defRPr/>
                </a:pPr>
                <a:r>
                  <a:rPr lang="en-GB" sz="1600" dirty="0"/>
                  <a:t> save final data &amp; close files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928926" y="6120952"/>
                <a:ext cx="3643337" cy="42799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00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GB" sz="2400" dirty="0" err="1">
                    <a:solidFill>
                      <a:srgbClr val="000000"/>
                    </a:solidFill>
                  </a:rPr>
                  <a:t>stop_cogent</a:t>
                </a:r>
                <a:endParaRPr lang="en-GB" sz="2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642910" y="2038340"/>
              <a:ext cx="3643337" cy="461965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GB" sz="2400" dirty="0"/>
                <a:t>Configuration of devices</a:t>
              </a:r>
            </a:p>
          </p:txBody>
        </p:sp>
      </p:grpSp>
      <p:sp>
        <p:nvSpPr>
          <p:cNvPr id="15" name="Right Arrow 14"/>
          <p:cNvSpPr/>
          <p:nvPr/>
        </p:nvSpPr>
        <p:spPr>
          <a:xfrm>
            <a:off x="4214813" y="2928938"/>
            <a:ext cx="642937" cy="214312"/>
          </a:xfrm>
          <a:prstGeom prst="rightArrow">
            <a:avLst/>
          </a:prstGeom>
          <a:solidFill>
            <a:srgbClr val="00CC0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6" name="Content Placeholder 16"/>
          <p:cNvSpPr>
            <a:spLocks noGrp="1"/>
          </p:cNvSpPr>
          <p:nvPr>
            <p:ph sz="half" idx="2"/>
          </p:nvPr>
        </p:nvSpPr>
        <p:spPr>
          <a:xfrm>
            <a:off x="4676775" y="4125913"/>
            <a:ext cx="4038600" cy="2232025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0" algn="ctr" eaLnBrk="1" hangingPunct="1">
              <a:buFontTx/>
              <a:buNone/>
              <a:defRPr/>
            </a:pPr>
            <a:endParaRPr lang="en-GB" sz="2000" dirty="0" smtClean="0"/>
          </a:p>
          <a:p>
            <a:pPr marL="0" algn="ctr" eaLnBrk="1" hangingPunct="1">
              <a:buFontTx/>
              <a:buNone/>
              <a:defRPr/>
            </a:pPr>
            <a:r>
              <a:rPr lang="en-GB" sz="2000" dirty="0" smtClean="0"/>
              <a:t>Stop cogent after all stimuli end, responses logged &amp; data saved</a:t>
            </a:r>
          </a:p>
          <a:p>
            <a:pPr algn="ctr" eaLnBrk="1" hangingPunct="1">
              <a:buFontTx/>
              <a:buNone/>
              <a:defRPr/>
            </a:pPr>
            <a:endParaRPr lang="en-GB" sz="1600" dirty="0" smtClean="0"/>
          </a:p>
          <a:p>
            <a:pPr algn="ctr" eaLnBrk="1" hangingPunct="1">
              <a:buFontTx/>
              <a:buNone/>
              <a:defRPr/>
            </a:pPr>
            <a:r>
              <a:rPr lang="en-GB" sz="2000" b="1" dirty="0" err="1" smtClean="0"/>
              <a:t>stop_cogent</a:t>
            </a:r>
            <a:r>
              <a:rPr lang="en-GB" sz="2000" b="1" dirty="0" smtClean="0"/>
              <a:t> 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4214813" y="5857875"/>
            <a:ext cx="642937" cy="21431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67544" y="58316"/>
            <a:ext cx="6778890" cy="864096"/>
          </a:xfrm>
        </p:spPr>
        <p:txBody>
          <a:bodyPr/>
          <a:lstStyle/>
          <a:p>
            <a:r>
              <a:rPr lang="en-GB" b="1" dirty="0" smtClean="0"/>
              <a:t>Organising an experimental script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4699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8"/>
          <p:cNvGrpSpPr>
            <a:grpSpLocks/>
          </p:cNvGrpSpPr>
          <p:nvPr/>
        </p:nvGrpSpPr>
        <p:grpSpPr bwMode="auto">
          <a:xfrm>
            <a:off x="500063" y="1500188"/>
            <a:ext cx="4000500" cy="4857750"/>
            <a:chOff x="500034" y="1285859"/>
            <a:chExt cx="4000527" cy="4857782"/>
          </a:xfrm>
        </p:grpSpPr>
        <p:grpSp>
          <p:nvGrpSpPr>
            <p:cNvPr id="7177" name="Group 9"/>
            <p:cNvGrpSpPr>
              <a:grpSpLocks/>
            </p:cNvGrpSpPr>
            <p:nvPr/>
          </p:nvGrpSpPr>
          <p:grpSpPr bwMode="auto">
            <a:xfrm>
              <a:off x="500034" y="1285859"/>
              <a:ext cx="4000527" cy="4857782"/>
              <a:chOff x="2786050" y="2214554"/>
              <a:chExt cx="4000528" cy="450059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786050" y="2214554"/>
                <a:ext cx="4000528" cy="450059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sz="2400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928926" y="2348395"/>
                <a:ext cx="3643337" cy="427998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GB" sz="2400" dirty="0"/>
                  <a:t>Initialising expt. variables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928926" y="3441186"/>
                <a:ext cx="3643337" cy="427997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GB" sz="2400" dirty="0" err="1"/>
                  <a:t>start_cogent</a:t>
                </a:r>
                <a:endParaRPr lang="en-GB" sz="24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928926" y="4001554"/>
                <a:ext cx="3643337" cy="202526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GB" sz="2400" dirty="0">
                    <a:solidFill>
                      <a:srgbClr val="000000"/>
                    </a:solidFill>
                  </a:rPr>
                  <a:t>Run experiment</a:t>
                </a:r>
                <a:endParaRPr lang="en-GB" sz="1600" dirty="0">
                  <a:solidFill>
                    <a:srgbClr val="000000"/>
                  </a:solidFill>
                </a:endParaRPr>
              </a:p>
              <a:p>
                <a:pPr lvl="1">
                  <a:buFontTx/>
                  <a:buChar char="-"/>
                  <a:defRPr/>
                </a:pPr>
                <a:r>
                  <a:rPr lang="en-GB" sz="1600" b="1" dirty="0">
                    <a:solidFill>
                      <a:srgbClr val="000000"/>
                    </a:solidFill>
                  </a:rPr>
                  <a:t> load premade stimulus files</a:t>
                </a:r>
              </a:p>
              <a:p>
                <a:pPr lvl="1">
                  <a:buFontTx/>
                  <a:buChar char="-"/>
                  <a:defRPr/>
                </a:pPr>
                <a:r>
                  <a:rPr lang="en-GB" sz="1600" dirty="0">
                    <a:solidFill>
                      <a:srgbClr val="000000"/>
                    </a:solidFill>
                  </a:rPr>
                  <a:t> create new stimuli</a:t>
                </a:r>
              </a:p>
              <a:p>
                <a:pPr lvl="1">
                  <a:buFontTx/>
                  <a:buChar char="-"/>
                  <a:defRPr/>
                </a:pPr>
                <a:r>
                  <a:rPr lang="en-GB" sz="1600" dirty="0">
                    <a:solidFill>
                      <a:srgbClr val="000000"/>
                    </a:solidFill>
                  </a:rPr>
                  <a:t> trial loop:</a:t>
                </a:r>
              </a:p>
              <a:p>
                <a:pPr>
                  <a:defRPr/>
                </a:pPr>
                <a:r>
                  <a:rPr lang="en-GB" sz="1600" dirty="0">
                    <a:solidFill>
                      <a:srgbClr val="000000"/>
                    </a:solidFill>
                  </a:rPr>
                  <a:t>	</a:t>
                </a:r>
                <a:r>
                  <a:rPr lang="en-GB" sz="1600" b="1" dirty="0">
                    <a:solidFill>
                      <a:srgbClr val="000000"/>
                    </a:solidFill>
                  </a:rPr>
                  <a:t>- present stimuli</a:t>
                </a:r>
              </a:p>
              <a:p>
                <a:pPr>
                  <a:defRPr/>
                </a:pPr>
                <a:r>
                  <a:rPr lang="en-GB" sz="1600" dirty="0">
                    <a:solidFill>
                      <a:srgbClr val="000000"/>
                    </a:solidFill>
                  </a:rPr>
                  <a:t>	- get user responses</a:t>
                </a:r>
              </a:p>
              <a:p>
                <a:pPr lvl="2">
                  <a:defRPr/>
                </a:pPr>
                <a:r>
                  <a:rPr lang="en-GB" sz="1600" dirty="0">
                    <a:solidFill>
                      <a:srgbClr val="000000"/>
                    </a:solidFill>
                  </a:rPr>
                  <a:t>- save data as you go</a:t>
                </a:r>
              </a:p>
              <a:p>
                <a:pPr lvl="1">
                  <a:buFontTx/>
                  <a:buChar char="-"/>
                  <a:defRPr/>
                </a:pPr>
                <a:r>
                  <a:rPr lang="en-GB" sz="1600" dirty="0">
                    <a:solidFill>
                      <a:srgbClr val="000000"/>
                    </a:solidFill>
                  </a:rPr>
                  <a:t> save final data &amp; close files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928926" y="6120952"/>
                <a:ext cx="3643337" cy="427997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GB" sz="2400" dirty="0" err="1"/>
                  <a:t>stop_cogent</a:t>
                </a:r>
                <a:endParaRPr lang="en-GB" sz="2400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642910" y="2038339"/>
              <a:ext cx="3643337" cy="461965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solidFill>
                <a:srgbClr val="89A4A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GB" sz="2400" dirty="0">
                  <a:solidFill>
                    <a:srgbClr val="FFFFFF"/>
                  </a:solidFill>
                </a:rPr>
                <a:t>Configuration of devices</a:t>
              </a: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642938" y="3861048"/>
            <a:ext cx="3643311" cy="251172"/>
          </a:xfrm>
          <a:prstGeom prst="roundRect">
            <a:avLst/>
          </a:prstGeom>
          <a:solidFill>
            <a:srgbClr val="00B050">
              <a:alpha val="43000"/>
            </a:srgbClr>
          </a:solidFill>
          <a:ln>
            <a:solidFill>
              <a:srgbClr val="0000FF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5" name="Right Arrow 14"/>
          <p:cNvSpPr/>
          <p:nvPr/>
        </p:nvSpPr>
        <p:spPr>
          <a:xfrm>
            <a:off x="4355976" y="3861048"/>
            <a:ext cx="642937" cy="214313"/>
          </a:xfrm>
          <a:prstGeom prst="rightArrow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5083549" y="3429000"/>
            <a:ext cx="3816424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‘</a:t>
            </a:r>
            <a:r>
              <a:rPr lang="en-GB" b="1" dirty="0" err="1" smtClean="0"/>
              <a:t>preparestring</a:t>
            </a:r>
            <a:r>
              <a:rPr lang="en-GB" b="1" dirty="0" smtClean="0"/>
              <a:t>(text, buffer, x, y)’</a:t>
            </a:r>
          </a:p>
          <a:p>
            <a:r>
              <a:rPr lang="en-GB" b="1" dirty="0" smtClean="0"/>
              <a:t>‘</a:t>
            </a:r>
            <a:r>
              <a:rPr lang="en-GB" b="1" dirty="0" err="1" smtClean="0"/>
              <a:t>loadpict</a:t>
            </a:r>
            <a:r>
              <a:rPr lang="en-GB" b="1" dirty="0" smtClean="0"/>
              <a:t>(filename, buffer, x, y)’</a:t>
            </a:r>
          </a:p>
          <a:p>
            <a:r>
              <a:rPr lang="en-GB" b="1" dirty="0" smtClean="0"/>
              <a:t>‘</a:t>
            </a:r>
            <a:r>
              <a:rPr lang="en-GB" b="1" dirty="0" err="1" smtClean="0"/>
              <a:t>loadsound</a:t>
            </a:r>
            <a:r>
              <a:rPr lang="en-GB" b="1" dirty="0" smtClean="0"/>
              <a:t>(filename, buffer)’</a:t>
            </a:r>
            <a:endParaRPr lang="en-GB" dirty="0"/>
          </a:p>
        </p:txBody>
      </p:sp>
      <p:sp>
        <p:nvSpPr>
          <p:cNvPr id="14" name="Rounded Rectangle 13"/>
          <p:cNvSpPr/>
          <p:nvPr/>
        </p:nvSpPr>
        <p:spPr>
          <a:xfrm>
            <a:off x="642938" y="4581128"/>
            <a:ext cx="3643311" cy="251172"/>
          </a:xfrm>
          <a:prstGeom prst="roundRect">
            <a:avLst/>
          </a:prstGeom>
          <a:solidFill>
            <a:srgbClr val="00B050">
              <a:alpha val="43000"/>
            </a:srgbClr>
          </a:solidFill>
          <a:ln>
            <a:solidFill>
              <a:srgbClr val="0000FF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8" name="Right Arrow 17"/>
          <p:cNvSpPr/>
          <p:nvPr/>
        </p:nvSpPr>
        <p:spPr>
          <a:xfrm>
            <a:off x="4355976" y="4654847"/>
            <a:ext cx="642937" cy="214313"/>
          </a:xfrm>
          <a:prstGeom prst="rightArrow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5083549" y="4521894"/>
            <a:ext cx="3816424" cy="120032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‘</a:t>
            </a:r>
            <a:r>
              <a:rPr lang="en-GB" b="1" dirty="0" err="1" smtClean="0"/>
              <a:t>drawpict</a:t>
            </a:r>
            <a:r>
              <a:rPr lang="en-GB" b="1" dirty="0" smtClean="0"/>
              <a:t>(buffer)’</a:t>
            </a:r>
          </a:p>
          <a:p>
            <a:r>
              <a:rPr lang="en-GB" b="1" dirty="0" smtClean="0"/>
              <a:t>‘</a:t>
            </a:r>
            <a:r>
              <a:rPr lang="en-GB" b="1" dirty="0" err="1" smtClean="0"/>
              <a:t>playsound</a:t>
            </a:r>
            <a:r>
              <a:rPr lang="en-GB" b="1" dirty="0" smtClean="0"/>
              <a:t>(filename, buffer)’</a:t>
            </a:r>
          </a:p>
          <a:p>
            <a:r>
              <a:rPr lang="en-GB" b="1" dirty="0" smtClean="0"/>
              <a:t>‘wait(time)’</a:t>
            </a:r>
          </a:p>
          <a:p>
            <a:r>
              <a:rPr lang="en-GB" b="1" dirty="0" smtClean="0"/>
              <a:t>‘</a:t>
            </a:r>
            <a:r>
              <a:rPr lang="en-GB" b="1" dirty="0" err="1" smtClean="0"/>
              <a:t>waituntil</a:t>
            </a:r>
            <a:r>
              <a:rPr lang="en-GB" b="1" dirty="0" smtClean="0"/>
              <a:t>(time)’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5299573" y="2824162"/>
            <a:ext cx="323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Cogent 2000 commands</a:t>
            </a:r>
            <a:endParaRPr lang="en-GB" sz="2400" b="1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67544" y="58316"/>
            <a:ext cx="6778890" cy="864096"/>
          </a:xfrm>
        </p:spPr>
        <p:txBody>
          <a:bodyPr/>
          <a:lstStyle/>
          <a:p>
            <a:r>
              <a:rPr lang="en-GB" b="1" dirty="0" smtClean="0"/>
              <a:t>Organising an experimental script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5955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Display a string/image/sound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200" b="1" dirty="0" smtClean="0"/>
              <a:t>Buffers:</a:t>
            </a:r>
          </a:p>
          <a:p>
            <a:pPr lvl="1"/>
            <a:r>
              <a:rPr lang="en-GB" sz="1800" b="1" dirty="0" smtClean="0"/>
              <a:t>All stimuli should first be loaded into a ‘buffer’ (prepare…)</a:t>
            </a:r>
          </a:p>
          <a:p>
            <a:pPr lvl="1"/>
            <a:r>
              <a:rPr lang="en-GB" sz="1800" b="1" dirty="0" smtClean="0"/>
              <a:t>Once loaded the stimulus can they be presented (display…)</a:t>
            </a:r>
          </a:p>
          <a:p>
            <a:endParaRPr lang="en-GB" sz="2200" b="1" dirty="0"/>
          </a:p>
          <a:p>
            <a:r>
              <a:rPr lang="en-GB" sz="2200" b="1" dirty="0" smtClean="0"/>
              <a:t>Present a string:</a:t>
            </a:r>
          </a:p>
          <a:p>
            <a:pPr lvl="1"/>
            <a:r>
              <a:rPr lang="en-GB" sz="1800" b="1" dirty="0" smtClean="0"/>
              <a:t>A string is a sequence of letters in MATLAB – in the case of your experiment, this will probably be a word</a:t>
            </a:r>
          </a:p>
          <a:p>
            <a:pPr marL="457200" lvl="1" indent="0">
              <a:buNone/>
            </a:pPr>
            <a:r>
              <a:rPr lang="en-GB" sz="2400" b="1" dirty="0" err="1" smtClean="0"/>
              <a:t>preparestring</a:t>
            </a:r>
            <a:r>
              <a:rPr lang="en-GB" sz="2400" b="1" dirty="0" smtClean="0"/>
              <a:t>(text, buffer, x, y); </a:t>
            </a:r>
            <a:r>
              <a:rPr lang="en-GB" sz="2400" b="1" dirty="0" err="1" smtClean="0"/>
              <a:t>drawpict</a:t>
            </a:r>
            <a:r>
              <a:rPr lang="en-GB" sz="2400" b="1" dirty="0" smtClean="0"/>
              <a:t>(buffer);</a:t>
            </a:r>
          </a:p>
          <a:p>
            <a:pPr lvl="1"/>
            <a:endParaRPr lang="en-GB" sz="1800" b="1" dirty="0"/>
          </a:p>
          <a:p>
            <a:r>
              <a:rPr lang="en-GB" sz="2200" b="1" dirty="0" smtClean="0"/>
              <a:t>Present an image:</a:t>
            </a:r>
          </a:p>
          <a:p>
            <a:pPr lvl="1"/>
            <a:r>
              <a:rPr lang="en-GB" sz="1800" b="1" dirty="0" smtClean="0"/>
              <a:t>Load an image into a buffer (e.g., a .jpg or .bmp) and then display</a:t>
            </a:r>
          </a:p>
          <a:p>
            <a:pPr marL="457200" lvl="1" indent="0">
              <a:buNone/>
            </a:pPr>
            <a:r>
              <a:rPr lang="en-GB" sz="2400" b="1" dirty="0" err="1" smtClean="0"/>
              <a:t>loadpict</a:t>
            </a:r>
            <a:r>
              <a:rPr lang="en-GB" sz="2400" b="1" dirty="0" smtClean="0"/>
              <a:t>(filename, buffer, x, y); </a:t>
            </a:r>
            <a:r>
              <a:rPr lang="en-GB" sz="2400" b="1" dirty="0" err="1" smtClean="0"/>
              <a:t>drawpict</a:t>
            </a:r>
            <a:r>
              <a:rPr lang="en-GB" sz="2400" b="1" dirty="0" smtClean="0"/>
              <a:t>(buffer);</a:t>
            </a:r>
          </a:p>
          <a:p>
            <a:pPr lvl="1"/>
            <a:endParaRPr lang="en-GB" sz="1800" b="1" dirty="0"/>
          </a:p>
          <a:p>
            <a:r>
              <a:rPr lang="en-GB" sz="2200" b="1" dirty="0" smtClean="0"/>
              <a:t>Present a sound</a:t>
            </a:r>
          </a:p>
          <a:p>
            <a:pPr lvl="1"/>
            <a:r>
              <a:rPr lang="en-GB" sz="1800" b="1" dirty="0" smtClean="0"/>
              <a:t>Same logic as presenting an image</a:t>
            </a:r>
          </a:p>
          <a:p>
            <a:pPr marL="457200" lvl="1" indent="0">
              <a:buNone/>
            </a:pPr>
            <a:r>
              <a:rPr lang="en-GB" sz="2400" b="1" dirty="0" err="1"/>
              <a:t>l</a:t>
            </a:r>
            <a:r>
              <a:rPr lang="en-GB" sz="2400" b="1" dirty="0" err="1" smtClean="0"/>
              <a:t>oadsound</a:t>
            </a:r>
            <a:r>
              <a:rPr lang="en-GB" sz="2400" b="1" dirty="0" smtClean="0"/>
              <a:t>(filename, buffer); </a:t>
            </a:r>
            <a:r>
              <a:rPr lang="en-GB" sz="2400" b="1" dirty="0" err="1" smtClean="0"/>
              <a:t>playsound</a:t>
            </a:r>
            <a:r>
              <a:rPr lang="en-GB" sz="2400" b="1" dirty="0" smtClean="0"/>
              <a:t>(buffer);</a:t>
            </a:r>
          </a:p>
          <a:p>
            <a:pPr lvl="1"/>
            <a:endParaRPr lang="en-GB" sz="1800" b="1" dirty="0"/>
          </a:p>
          <a:p>
            <a:pPr lvl="1">
              <a:buFont typeface="+mj-lt"/>
              <a:buAutoNum type="arabicPeriod"/>
            </a:pPr>
            <a:endParaRPr lang="en-GB" sz="1800" b="1" dirty="0"/>
          </a:p>
        </p:txBody>
      </p:sp>
      <p:sp>
        <p:nvSpPr>
          <p:cNvPr id="4" name="Rectangle 3"/>
          <p:cNvSpPr/>
          <p:nvPr/>
        </p:nvSpPr>
        <p:spPr>
          <a:xfrm>
            <a:off x="900112" y="3357561"/>
            <a:ext cx="6500813" cy="528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1068" y="4724410"/>
            <a:ext cx="6500813" cy="528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5345" y="6124565"/>
            <a:ext cx="6500813" cy="528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677" y="2999479"/>
            <a:ext cx="6778890" cy="864096"/>
          </a:xfrm>
        </p:spPr>
        <p:txBody>
          <a:bodyPr>
            <a:normAutofit/>
          </a:bodyPr>
          <a:lstStyle/>
          <a:p>
            <a:r>
              <a:rPr lang="en-GB" dirty="0" smtClean="0"/>
              <a:t>Example 1: presenting one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709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579549" y="192178"/>
            <a:ext cx="8229600" cy="76835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Autumn/Winter Term – Cogent</a:t>
            </a:r>
          </a:p>
        </p:txBody>
      </p:sp>
      <p:sp>
        <p:nvSpPr>
          <p:cNvPr id="5123" name="TextBox 2"/>
          <p:cNvSpPr txBox="1">
            <a:spLocks noChangeArrowheads="1"/>
          </p:cNvSpPr>
          <p:nvPr/>
        </p:nvSpPr>
        <p:spPr bwMode="auto">
          <a:xfrm>
            <a:off x="278684" y="1371197"/>
            <a:ext cx="8546442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</a:pPr>
            <a:r>
              <a:rPr lang="en-GB" altLang="en-US" sz="2400" dirty="0" smtClean="0">
                <a:latin typeface="Calibri" panose="020F0502020204030204" pitchFamily="34" charset="0"/>
              </a:rPr>
              <a:t>2:00pm  </a:t>
            </a:r>
            <a:r>
              <a:rPr lang="en-GB" altLang="en-US" sz="2400" dirty="0">
                <a:latin typeface="Calibri" panose="020F0502020204030204" pitchFamily="34" charset="0"/>
              </a:rPr>
              <a:t>Thurs </a:t>
            </a:r>
            <a:r>
              <a:rPr lang="en-GB" altLang="en-US" sz="2400" dirty="0" smtClean="0">
                <a:latin typeface="Calibri" panose="020F0502020204030204" pitchFamily="34" charset="0"/>
              </a:rPr>
              <a:t>23</a:t>
            </a:r>
            <a:r>
              <a:rPr lang="en-GB" altLang="en-US" sz="2400" baseline="30000" dirty="0" smtClean="0">
                <a:latin typeface="Calibri" panose="020F0502020204030204" pitchFamily="34" charset="0"/>
              </a:rPr>
              <a:t>rd</a:t>
            </a:r>
            <a:r>
              <a:rPr lang="en-GB" altLang="en-US" sz="2400" dirty="0" smtClean="0">
                <a:latin typeface="Calibri" panose="020F0502020204030204" pitchFamily="34" charset="0"/>
              </a:rPr>
              <a:t> </a:t>
            </a:r>
            <a:r>
              <a:rPr lang="en-GB" altLang="en-US" sz="2400" smtClean="0">
                <a:latin typeface="Calibri" panose="020F0502020204030204" pitchFamily="34" charset="0"/>
              </a:rPr>
              <a:t>Nov        </a:t>
            </a:r>
            <a:r>
              <a:rPr lang="en-GB" altLang="en-US" sz="2400" smtClean="0">
                <a:latin typeface="Calibri" panose="020F0502020204030204" pitchFamily="34" charset="0"/>
              </a:rPr>
              <a:t>	An </a:t>
            </a:r>
            <a:r>
              <a:rPr lang="en-GB" altLang="en-US" sz="2400" dirty="0">
                <a:latin typeface="Calibri" panose="020F0502020204030204" pitchFamily="34" charset="0"/>
              </a:rPr>
              <a:t>introduction to </a:t>
            </a:r>
            <a:r>
              <a:rPr lang="en-GB" altLang="en-US" sz="2400" dirty="0" smtClean="0">
                <a:latin typeface="Calibri" panose="020F0502020204030204" pitchFamily="34" charset="0"/>
              </a:rPr>
              <a:t>Cogent 2000</a:t>
            </a:r>
            <a:endParaRPr lang="en-GB" altLang="en-US" sz="2400" dirty="0">
              <a:latin typeface="Calibri" panose="020F0502020204030204" pitchFamily="34" charset="0"/>
            </a:endParaRPr>
          </a:p>
          <a:p>
            <a:pPr lvl="1" eaLnBrk="1" hangingPunct="1">
              <a:spcBef>
                <a:spcPct val="20000"/>
              </a:spcBef>
            </a:pPr>
            <a:r>
              <a:rPr lang="en-GB" altLang="en-US" sz="2400" dirty="0" smtClean="0">
                <a:latin typeface="Calibri" panose="020F0502020204030204" pitchFamily="34" charset="0"/>
              </a:rPr>
              <a:t>2:00pm  </a:t>
            </a:r>
            <a:r>
              <a:rPr lang="en-GB" altLang="en-US" sz="2400" dirty="0">
                <a:latin typeface="Calibri" panose="020F0502020204030204" pitchFamily="34" charset="0"/>
              </a:rPr>
              <a:t>Thurs </a:t>
            </a:r>
            <a:r>
              <a:rPr lang="en-GB" altLang="en-US" sz="2400" dirty="0" smtClean="0">
                <a:latin typeface="Calibri" panose="020F0502020204030204" pitchFamily="34" charset="0"/>
              </a:rPr>
              <a:t>30</a:t>
            </a:r>
            <a:r>
              <a:rPr lang="en-GB" altLang="en-US" sz="2400" baseline="30000" dirty="0" smtClean="0">
                <a:latin typeface="Calibri" panose="020F0502020204030204" pitchFamily="34" charset="0"/>
              </a:rPr>
              <a:t>th</a:t>
            </a:r>
            <a:r>
              <a:rPr lang="en-GB" altLang="en-US" sz="2400" dirty="0" smtClean="0">
                <a:latin typeface="Calibri" panose="020F0502020204030204" pitchFamily="34" charset="0"/>
              </a:rPr>
              <a:t> Nov        </a:t>
            </a:r>
            <a:r>
              <a:rPr lang="en-GB" altLang="en-US" sz="2400" dirty="0" smtClean="0">
                <a:latin typeface="Calibri" panose="020F0502020204030204" pitchFamily="34" charset="0"/>
              </a:rPr>
              <a:t>	Logging </a:t>
            </a:r>
            <a:r>
              <a:rPr lang="en-GB" altLang="en-US" sz="2400" dirty="0" smtClean="0">
                <a:latin typeface="Calibri" panose="020F0502020204030204" pitchFamily="34" charset="0"/>
              </a:rPr>
              <a:t>responses, script logic etc</a:t>
            </a:r>
            <a:r>
              <a:rPr lang="en-GB" altLang="en-US" sz="2400" dirty="0">
                <a:latin typeface="Calibri" panose="020F0502020204030204" pitchFamily="34" charset="0"/>
              </a:rPr>
              <a:t>.</a:t>
            </a:r>
            <a:r>
              <a:rPr lang="en-GB" altLang="en-US" sz="2400" dirty="0" smtClean="0">
                <a:latin typeface="Calibri" panose="020F0502020204030204" pitchFamily="34" charset="0"/>
              </a:rPr>
              <a:t> </a:t>
            </a:r>
            <a:endParaRPr lang="en-GB" altLang="en-US" sz="2400" dirty="0">
              <a:latin typeface="Calibri" panose="020F0502020204030204" pitchFamily="34" charset="0"/>
            </a:endParaRPr>
          </a:p>
          <a:p>
            <a:pPr lvl="1" eaLnBrk="1" hangingPunct="1">
              <a:spcBef>
                <a:spcPct val="20000"/>
              </a:spcBef>
            </a:pPr>
            <a:r>
              <a:rPr lang="en-GB" altLang="en-US" sz="2400" dirty="0" smtClean="0">
                <a:latin typeface="Calibri" panose="020F0502020204030204" pitchFamily="34" charset="0"/>
              </a:rPr>
              <a:t>2:00pm  </a:t>
            </a:r>
            <a:r>
              <a:rPr lang="en-GB" altLang="en-US" sz="2400" dirty="0">
                <a:latin typeface="Calibri" panose="020F0502020204030204" pitchFamily="34" charset="0"/>
              </a:rPr>
              <a:t>Thurs </a:t>
            </a:r>
            <a:r>
              <a:rPr lang="en-GB" altLang="en-US" sz="2400" dirty="0" smtClean="0">
                <a:latin typeface="Calibri" panose="020F0502020204030204" pitchFamily="34" charset="0"/>
              </a:rPr>
              <a:t>7</a:t>
            </a:r>
            <a:r>
              <a:rPr lang="en-GB" altLang="en-US" sz="2400" baseline="30000" dirty="0" smtClean="0">
                <a:latin typeface="Calibri" panose="020F0502020204030204" pitchFamily="34" charset="0"/>
              </a:rPr>
              <a:t>th</a:t>
            </a:r>
            <a:r>
              <a:rPr lang="en-GB" altLang="en-US" sz="2400" dirty="0" smtClean="0">
                <a:latin typeface="Calibri" panose="020F0502020204030204" pitchFamily="34" charset="0"/>
              </a:rPr>
              <a:t> Dec           </a:t>
            </a:r>
            <a:r>
              <a:rPr lang="en-GB" altLang="en-US" sz="2400" dirty="0" smtClean="0">
                <a:latin typeface="Calibri" panose="020F0502020204030204" pitchFamily="34" charset="0"/>
              </a:rPr>
              <a:t>	Cogent </a:t>
            </a:r>
            <a:r>
              <a:rPr lang="en-GB" altLang="en-US" sz="2400" dirty="0" smtClean="0">
                <a:latin typeface="Calibri" panose="020F0502020204030204" pitchFamily="34" charset="0"/>
              </a:rPr>
              <a:t>Graphics and external devices</a:t>
            </a:r>
          </a:p>
          <a:p>
            <a:pPr lvl="1" eaLnBrk="1" hangingPunct="1">
              <a:spcBef>
                <a:spcPct val="20000"/>
              </a:spcBef>
            </a:pPr>
            <a:endParaRPr lang="en-GB" altLang="en-US" sz="2400" dirty="0">
              <a:latin typeface="Calibri" panose="020F0502020204030204" pitchFamily="34" charset="0"/>
            </a:endParaRPr>
          </a:p>
          <a:p>
            <a:pPr lvl="1" eaLnBrk="1" hangingPunct="1">
              <a:spcBef>
                <a:spcPct val="20000"/>
              </a:spcBef>
            </a:pPr>
            <a:r>
              <a:rPr lang="en-GB" altLang="en-US" sz="2400" dirty="0" smtClean="0">
                <a:latin typeface="Calibri" panose="020F0502020204030204" pitchFamily="34" charset="0"/>
              </a:rPr>
              <a:t>10:00am Mon </a:t>
            </a:r>
            <a:r>
              <a:rPr lang="en-GB" altLang="en-US" sz="2400" dirty="0" smtClean="0">
                <a:latin typeface="Calibri" panose="020F0502020204030204" pitchFamily="34" charset="0"/>
              </a:rPr>
              <a:t>4</a:t>
            </a:r>
            <a:r>
              <a:rPr lang="en-GB" altLang="en-US" sz="2400" baseline="30000" dirty="0" smtClean="0">
                <a:latin typeface="Calibri" panose="020F0502020204030204" pitchFamily="34" charset="0"/>
              </a:rPr>
              <a:t>th</a:t>
            </a:r>
            <a:r>
              <a:rPr lang="en-GB" altLang="en-US" sz="2400" dirty="0" smtClean="0">
                <a:latin typeface="Calibri" panose="020F0502020204030204" pitchFamily="34" charset="0"/>
              </a:rPr>
              <a:t> Dec         	Practical </a:t>
            </a:r>
            <a:r>
              <a:rPr lang="en-GB" altLang="en-US" sz="2400" dirty="0" smtClean="0">
                <a:latin typeface="Calibri" panose="020F0502020204030204" pitchFamily="34" charset="0"/>
              </a:rPr>
              <a:t>1 – Cogent 2000</a:t>
            </a:r>
          </a:p>
          <a:p>
            <a:pPr lvl="1" eaLnBrk="1" hangingPunct="1">
              <a:spcBef>
                <a:spcPct val="20000"/>
              </a:spcBef>
            </a:pPr>
            <a:r>
              <a:rPr lang="en-GB" altLang="en-US" sz="2400" dirty="0" smtClean="0">
                <a:latin typeface="Calibri" panose="020F0502020204030204" pitchFamily="34" charset="0"/>
              </a:rPr>
              <a:t>10:00am Mon </a:t>
            </a:r>
            <a:r>
              <a:rPr lang="en-GB" altLang="en-US" sz="2400" dirty="0" smtClean="0">
                <a:latin typeface="Calibri" panose="020F0502020204030204" pitchFamily="34" charset="0"/>
              </a:rPr>
              <a:t>11</a:t>
            </a:r>
            <a:r>
              <a:rPr lang="en-GB" altLang="en-US" sz="2400" baseline="30000" dirty="0" smtClean="0">
                <a:latin typeface="Calibri" panose="020F0502020204030204" pitchFamily="34" charset="0"/>
              </a:rPr>
              <a:t>th</a:t>
            </a:r>
            <a:r>
              <a:rPr lang="en-GB" altLang="en-US" sz="2400" dirty="0" smtClean="0">
                <a:latin typeface="Calibri" panose="020F0502020204030204" pitchFamily="34" charset="0"/>
              </a:rPr>
              <a:t> </a:t>
            </a:r>
            <a:r>
              <a:rPr lang="en-GB" altLang="en-US" sz="2400" dirty="0" smtClean="0">
                <a:latin typeface="Calibri" panose="020F0502020204030204" pitchFamily="34" charset="0"/>
              </a:rPr>
              <a:t>Dec           </a:t>
            </a:r>
            <a:r>
              <a:rPr lang="en-GB" altLang="en-US" sz="2400" dirty="0" smtClean="0">
                <a:latin typeface="Calibri" panose="020F0502020204030204" pitchFamily="34" charset="0"/>
              </a:rPr>
              <a:t>	Practical </a:t>
            </a:r>
            <a:r>
              <a:rPr lang="en-GB" altLang="en-US" sz="2400" dirty="0" smtClean="0">
                <a:latin typeface="Calibri" panose="020F0502020204030204" pitchFamily="34" charset="0"/>
              </a:rPr>
              <a:t>2 – Cogent Graphics</a:t>
            </a:r>
          </a:p>
          <a:p>
            <a:pPr eaLnBrk="1" hangingPunct="1">
              <a:spcBef>
                <a:spcPct val="20000"/>
              </a:spcBef>
            </a:pPr>
            <a:endParaRPr lang="en-GB" altLang="en-US" sz="2400" dirty="0" smtClean="0"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en-GB" altLang="en-US" sz="2400" dirty="0" smtClean="0"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en-GB" altLang="en-US" sz="24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GB" altLang="en-US" sz="2400" dirty="0" smtClean="0">
                <a:latin typeface="Calibri" panose="020F0502020204030204" pitchFamily="34" charset="0"/>
              </a:rPr>
              <a:t>Course </a:t>
            </a:r>
            <a:r>
              <a:rPr lang="en-GB" altLang="en-US" sz="2400" dirty="0">
                <a:latin typeface="Calibri" panose="020F0502020204030204" pitchFamily="34" charset="0"/>
              </a:rPr>
              <a:t>Materials</a:t>
            </a:r>
          </a:p>
          <a:p>
            <a:pPr eaLnBrk="1" hangingPunct="1">
              <a:spcBef>
                <a:spcPct val="20000"/>
              </a:spcBef>
            </a:pPr>
            <a:r>
              <a:rPr lang="en-GB" altLang="en-US" sz="2400" u="sng" dirty="0">
                <a:solidFill>
                  <a:srgbClr val="0000FF"/>
                </a:solidFill>
                <a:latin typeface="Calibri" panose="020F0502020204030204" pitchFamily="34" charset="0"/>
              </a:rPr>
              <a:t>https://</a:t>
            </a:r>
            <a:r>
              <a:rPr lang="en-GB" altLang="en-US" sz="2400" u="sng" dirty="0" smtClean="0">
                <a:solidFill>
                  <a:srgbClr val="0000FF"/>
                </a:solidFill>
                <a:latin typeface="Calibri" panose="020F0502020204030204" pitchFamily="34" charset="0"/>
              </a:rPr>
              <a:t>www.ucl.ac.uk/icn/study/matlab-course/index</a:t>
            </a:r>
            <a:endParaRPr lang="en-GB" altLang="en-US" sz="1200" u="sng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51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Creating a trial structure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99680"/>
            <a:ext cx="8229600" cy="5472608"/>
          </a:xfrm>
        </p:spPr>
        <p:txBody>
          <a:bodyPr>
            <a:normAutofit/>
          </a:bodyPr>
          <a:lstStyle/>
          <a:p>
            <a:r>
              <a:rPr lang="en-GB" sz="2200" b="1" dirty="0" smtClean="0"/>
              <a:t>Now we can display single stimuli we can:</a:t>
            </a:r>
          </a:p>
          <a:p>
            <a:pPr lvl="1"/>
            <a:r>
              <a:rPr lang="en-GB" sz="1800" b="1" dirty="0" smtClean="0"/>
              <a:t>Create a trial structure (fixation cross, stimulus, blank-screen)</a:t>
            </a:r>
          </a:p>
          <a:p>
            <a:pPr lvl="2"/>
            <a:r>
              <a:rPr lang="en-GB" sz="1800" b="1" dirty="0" smtClean="0"/>
              <a:t>‘wait(duration)’</a:t>
            </a:r>
          </a:p>
          <a:p>
            <a:pPr lvl="1"/>
            <a:r>
              <a:rPr lang="en-GB" sz="1800" b="1" dirty="0" smtClean="0"/>
              <a:t>Create a loop to run this trial sequence multiple times</a:t>
            </a:r>
          </a:p>
          <a:p>
            <a:pPr lvl="1"/>
            <a:endParaRPr lang="en-GB" sz="1800" b="1" dirty="0"/>
          </a:p>
          <a:p>
            <a:r>
              <a:rPr lang="en-GB" sz="2200" b="1" dirty="0" smtClean="0"/>
              <a:t>Trial sequence:</a:t>
            </a:r>
          </a:p>
          <a:p>
            <a:pPr lvl="1"/>
            <a:r>
              <a:rPr lang="en-GB" sz="1800" b="1" dirty="0" smtClean="0"/>
              <a:t>Prepare all stimuli for presentation (buffers)</a:t>
            </a:r>
          </a:p>
          <a:p>
            <a:pPr lvl="1"/>
            <a:r>
              <a:rPr lang="en-GB" sz="1800" b="1" dirty="0" smtClean="0"/>
              <a:t>Present all stimuli in sequence</a:t>
            </a:r>
          </a:p>
          <a:p>
            <a:pPr lvl="1"/>
            <a:endParaRPr lang="en-GB" sz="1800" b="1" dirty="0"/>
          </a:p>
          <a:p>
            <a:r>
              <a:rPr lang="en-GB" sz="2200" b="1" dirty="0" smtClean="0"/>
              <a:t>Loop it:</a:t>
            </a:r>
          </a:p>
          <a:p>
            <a:pPr marL="457200" lvl="1" indent="0">
              <a:buNone/>
            </a:pPr>
            <a:r>
              <a:rPr lang="en-GB" sz="1800" b="1" dirty="0" smtClean="0"/>
              <a:t>	for trial = 1:p.ntrials		% start trial loop (structures!)</a:t>
            </a:r>
          </a:p>
          <a:p>
            <a:pPr marL="914400" lvl="2" indent="0">
              <a:buNone/>
            </a:pPr>
            <a:r>
              <a:rPr lang="en-GB" sz="1800" b="1" dirty="0" smtClean="0"/>
              <a:t>	Insert trial structure	% trial sequence</a:t>
            </a:r>
          </a:p>
          <a:p>
            <a:pPr marL="457200" lvl="1" indent="0">
              <a:buNone/>
            </a:pPr>
            <a:r>
              <a:rPr lang="en-GB" sz="1800" b="1" dirty="0" smtClean="0"/>
              <a:t>	end				% end trial loop</a:t>
            </a:r>
          </a:p>
          <a:p>
            <a:pPr lvl="1"/>
            <a:endParaRPr lang="en-GB" sz="1800" b="1" dirty="0"/>
          </a:p>
          <a:p>
            <a:pPr lvl="1">
              <a:buFont typeface="+mj-lt"/>
              <a:buAutoNum type="arabicPeriod"/>
            </a:pP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12191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511460" y="2917638"/>
            <a:ext cx="1512168" cy="10801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3815716" y="2917638"/>
            <a:ext cx="1512168" cy="10801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5975956" y="2917638"/>
            <a:ext cx="1512168" cy="10801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/>
          <p:cNvCxnSpPr>
            <a:stCxn id="15" idx="3"/>
            <a:endCxn id="16" idx="1"/>
          </p:cNvCxnSpPr>
          <p:nvPr/>
        </p:nvCxnSpPr>
        <p:spPr>
          <a:xfrm>
            <a:off x="3023628" y="3457698"/>
            <a:ext cx="792088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327884" y="3421694"/>
            <a:ext cx="648072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11461" y="4018583"/>
            <a:ext cx="170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r>
              <a:rPr lang="en-GB" dirty="0" smtClean="0"/>
              <a:t>000ms fixation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3815715" y="3997758"/>
            <a:ext cx="168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r>
              <a:rPr lang="en-GB" dirty="0" smtClean="0"/>
              <a:t>000ms image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5877612" y="4006881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r>
              <a:rPr lang="en-GB" dirty="0" smtClean="0"/>
              <a:t>000ms blank</a:t>
            </a:r>
            <a:endParaRPr lang="en-GB" dirty="0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619944" y="210716"/>
            <a:ext cx="677889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smtClean="0"/>
              <a:t>Creating a trial structure</a:t>
            </a:r>
            <a:endParaRPr lang="en-GB" b="1" dirty="0"/>
          </a:p>
        </p:txBody>
      </p:sp>
      <p:sp>
        <p:nvSpPr>
          <p:cNvPr id="27" name="Plus 26"/>
          <p:cNvSpPr/>
          <p:nvPr/>
        </p:nvSpPr>
        <p:spPr>
          <a:xfrm>
            <a:off x="2177989" y="3362765"/>
            <a:ext cx="179109" cy="189864"/>
          </a:xfrm>
          <a:prstGeom prst="math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961" y="3092637"/>
            <a:ext cx="730123" cy="73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2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1" grpId="0"/>
      <p:bldP spid="22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677" y="2999479"/>
            <a:ext cx="6778890" cy="864096"/>
          </a:xfrm>
        </p:spPr>
        <p:txBody>
          <a:bodyPr>
            <a:normAutofit/>
          </a:bodyPr>
          <a:lstStyle/>
          <a:p>
            <a:r>
              <a:rPr lang="en-GB" dirty="0" smtClean="0"/>
              <a:t>Example 2: creating a trial 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684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GB" sz="3600" b="1" dirty="0"/>
              <a:t>Randomising stimulus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b="1" dirty="0" smtClean="0"/>
              <a:t>Now we can present a single trial multiple times we want to:</a:t>
            </a:r>
          </a:p>
          <a:p>
            <a:pPr lvl="1">
              <a:buFont typeface="+mj-lt"/>
              <a:buAutoNum type="arabicPeriod"/>
            </a:pPr>
            <a:r>
              <a:rPr lang="en-GB" sz="2200" b="1" dirty="0" smtClean="0"/>
              <a:t>Present a different stimulus (e.g., image) on each trial</a:t>
            </a:r>
          </a:p>
          <a:p>
            <a:pPr lvl="1">
              <a:buFont typeface="+mj-lt"/>
              <a:buAutoNum type="arabicPeriod"/>
            </a:pPr>
            <a:r>
              <a:rPr lang="en-GB" sz="2200" b="1" dirty="0" smtClean="0"/>
              <a:t>Randomise the presentation order each time we run the script</a:t>
            </a:r>
          </a:p>
          <a:p>
            <a:pPr lvl="1">
              <a:buFont typeface="+mj-lt"/>
              <a:buAutoNum type="arabicPeriod"/>
            </a:pPr>
            <a:endParaRPr lang="en-GB" sz="2200" b="1" dirty="0"/>
          </a:p>
          <a:p>
            <a:r>
              <a:rPr lang="en-GB" sz="2200" b="1" dirty="0" smtClean="0"/>
              <a:t>At start of script (in ‘define experimental variable’) set all the filenames for each image you want to present:</a:t>
            </a:r>
          </a:p>
          <a:p>
            <a:pPr lvl="1"/>
            <a:r>
              <a:rPr lang="en-GB" sz="2200" b="1" dirty="0" err="1" smtClean="0"/>
              <a:t>exp.stim.fname</a:t>
            </a:r>
            <a:r>
              <a:rPr lang="en-GB" sz="2200" b="1" dirty="0"/>
              <a:t> </a:t>
            </a:r>
            <a:r>
              <a:rPr lang="en-GB" sz="2200" b="1" dirty="0" smtClean="0"/>
              <a:t>= {‘pic1.bmp’; ‘pic2.bmp’; ‘pic3.bmp’; ‘pic4.bmp’}</a:t>
            </a:r>
          </a:p>
          <a:p>
            <a:pPr lvl="1"/>
            <a:endParaRPr lang="en-GB" sz="2200" b="1" dirty="0"/>
          </a:p>
          <a:p>
            <a:r>
              <a:rPr lang="en-GB" sz="2200" b="1" dirty="0" smtClean="0"/>
              <a:t>In loop, make </a:t>
            </a:r>
            <a:r>
              <a:rPr lang="en-GB" sz="2200" b="1" dirty="0" err="1" smtClean="0"/>
              <a:t>load_pict</a:t>
            </a:r>
            <a:r>
              <a:rPr lang="en-GB" sz="2200" b="1" dirty="0" smtClean="0"/>
              <a:t> dependent on trial number</a:t>
            </a:r>
          </a:p>
          <a:p>
            <a:pPr lvl="1"/>
            <a:r>
              <a:rPr lang="en-GB" sz="2200" b="1" dirty="0" err="1" smtClean="0"/>
              <a:t>loadpict</a:t>
            </a:r>
            <a:r>
              <a:rPr lang="en-GB" sz="2200" b="1" dirty="0" smtClean="0"/>
              <a:t>(</a:t>
            </a:r>
            <a:r>
              <a:rPr lang="en-GB" sz="2200" b="1" dirty="0" err="1" smtClean="0"/>
              <a:t>p.stim</a:t>
            </a:r>
            <a:r>
              <a:rPr lang="en-GB" sz="2200" b="1" dirty="0" smtClean="0"/>
              <a:t>{trial}, buffer)</a:t>
            </a:r>
          </a:p>
          <a:p>
            <a:pPr marL="457200" lvl="1" indent="0">
              <a:buNone/>
            </a:pP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319821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 smtClean="0"/>
              <a:t>There’s more than one way to randomise presentation order!</a:t>
            </a:r>
          </a:p>
          <a:p>
            <a:r>
              <a:rPr lang="en-GB" sz="1800" dirty="0" smtClean="0"/>
              <a:t>Choose the best method to suit your needs (think before you start coding)</a:t>
            </a:r>
          </a:p>
          <a:p>
            <a:r>
              <a:rPr lang="en-GB" sz="1800" b="1" dirty="0" smtClean="0"/>
              <a:t>First (always) make sure random numbers are random</a:t>
            </a:r>
          </a:p>
          <a:p>
            <a:pPr marL="457200" lvl="1" indent="0">
              <a:buNone/>
            </a:pPr>
            <a:r>
              <a:rPr lang="en-GB" sz="1800" b="1" dirty="0" err="1" smtClean="0"/>
              <a:t>rng</a:t>
            </a:r>
            <a:r>
              <a:rPr lang="en-GB" sz="1800" b="1" dirty="0"/>
              <a:t>(‘shuffle’) – seeds random number generator based on current time (depends on MATLAB version – old version ‘rand(‘state’, sum(100*clock</a:t>
            </a:r>
            <a:r>
              <a:rPr lang="en-GB" sz="1800" b="1" dirty="0" smtClean="0"/>
              <a:t>))’)</a:t>
            </a:r>
          </a:p>
          <a:p>
            <a:pPr marL="457200" lvl="1" indent="0">
              <a:buNone/>
            </a:pPr>
            <a:endParaRPr lang="en-GB" sz="1800" b="1" dirty="0"/>
          </a:p>
          <a:p>
            <a:pPr marL="457200" lvl="1" indent="0">
              <a:buNone/>
            </a:pPr>
            <a:r>
              <a:rPr lang="en-GB" sz="1800" b="1" dirty="0" smtClean="0"/>
              <a:t>You opt for see this way:</a:t>
            </a:r>
            <a:endParaRPr lang="en-GB" sz="1800" b="1" dirty="0"/>
          </a:p>
          <a:p>
            <a:pPr lvl="1"/>
            <a:r>
              <a:rPr lang="en-GB" sz="1800" b="1" dirty="0" err="1" smtClean="0"/>
              <a:t>p.ord</a:t>
            </a:r>
            <a:r>
              <a:rPr lang="en-GB" sz="1800" b="1" dirty="0" smtClean="0"/>
              <a:t> </a:t>
            </a:r>
            <a:r>
              <a:rPr lang="en-GB" sz="1800" b="1" dirty="0"/>
              <a:t>= </a:t>
            </a:r>
            <a:r>
              <a:rPr lang="en-GB" sz="1800" b="1" dirty="0" err="1"/>
              <a:t>randperm</a:t>
            </a:r>
            <a:r>
              <a:rPr lang="en-GB" sz="1800" b="1" dirty="0"/>
              <a:t>(</a:t>
            </a:r>
            <a:r>
              <a:rPr lang="en-GB" sz="1800" b="1" dirty="0" err="1"/>
              <a:t>p.ntrials</a:t>
            </a:r>
            <a:r>
              <a:rPr lang="en-GB" sz="1800" b="1" dirty="0" smtClean="0"/>
              <a:t>)   </a:t>
            </a:r>
            <a:endParaRPr lang="en-GB" sz="1800" b="1" dirty="0"/>
          </a:p>
          <a:p>
            <a:pPr lvl="1"/>
            <a:r>
              <a:rPr lang="en-GB" sz="1800" b="1" dirty="0" err="1" smtClean="0"/>
              <a:t>loadpict</a:t>
            </a:r>
            <a:r>
              <a:rPr lang="en-GB" sz="1800" b="1" dirty="0" smtClean="0"/>
              <a:t>(</a:t>
            </a:r>
            <a:r>
              <a:rPr lang="en-GB" sz="1800" b="1" dirty="0" err="1" smtClean="0"/>
              <a:t>p.stim</a:t>
            </a:r>
            <a:r>
              <a:rPr lang="en-GB" sz="1800" b="1" dirty="0" smtClean="0"/>
              <a:t>{</a:t>
            </a:r>
            <a:r>
              <a:rPr lang="en-GB" sz="1800" b="1" dirty="0" err="1" smtClean="0"/>
              <a:t>p.ord</a:t>
            </a:r>
            <a:r>
              <a:rPr lang="en-GB" sz="1800" b="1" dirty="0" smtClean="0"/>
              <a:t>(trial)}</a:t>
            </a:r>
            <a:endParaRPr lang="en-GB" sz="1800" b="1" dirty="0"/>
          </a:p>
          <a:p>
            <a:pPr lvl="1"/>
            <a:endParaRPr lang="en-GB" sz="1800" b="1" dirty="0" smtClean="0"/>
          </a:p>
          <a:p>
            <a:pPr marL="457200" lvl="1" indent="0">
              <a:buNone/>
            </a:pPr>
            <a:r>
              <a:rPr lang="en-GB" sz="1800" b="1" dirty="0" smtClean="0"/>
              <a:t>But I prefer this way:</a:t>
            </a:r>
            <a:endParaRPr lang="en-GB" sz="1800" b="1" dirty="0"/>
          </a:p>
          <a:p>
            <a:pPr lvl="1"/>
            <a:r>
              <a:rPr lang="en-GB" sz="1400" b="1" dirty="0" smtClean="0"/>
              <a:t>First make a cell array (e.g. </a:t>
            </a:r>
            <a:r>
              <a:rPr lang="en-GB" sz="1400" b="1" dirty="0" err="1" smtClean="0"/>
              <a:t>p.stimlist</a:t>
            </a:r>
            <a:r>
              <a:rPr lang="en-GB" sz="1400" b="1" dirty="0" smtClean="0"/>
              <a:t>) containing all the useful information about your trials in different columns (e.g. stimulus file, type, condition </a:t>
            </a:r>
            <a:r>
              <a:rPr lang="en-GB" sz="1400" b="1" dirty="0" err="1" smtClean="0"/>
              <a:t>etc</a:t>
            </a:r>
            <a:r>
              <a:rPr lang="en-GB" sz="1400" b="1" dirty="0" smtClean="0"/>
              <a:t>…)</a:t>
            </a:r>
          </a:p>
          <a:p>
            <a:pPr lvl="1"/>
            <a:r>
              <a:rPr lang="en-GB" sz="1400" b="1" dirty="0" smtClean="0"/>
              <a:t>Add a column to the end of this cell array that contains random numbers</a:t>
            </a:r>
          </a:p>
          <a:p>
            <a:pPr lvl="1"/>
            <a:r>
              <a:rPr lang="en-GB" sz="1400" b="1" dirty="0" smtClean="0"/>
              <a:t>Sort the cell array by the random number and rename (e.g. </a:t>
            </a:r>
            <a:r>
              <a:rPr lang="en-GB" sz="1400" b="1" dirty="0" err="1" smtClean="0"/>
              <a:t>p.randstimlist</a:t>
            </a:r>
            <a:r>
              <a:rPr lang="en-GB" sz="1400" b="1" dirty="0" smtClean="0"/>
              <a:t>)</a:t>
            </a:r>
          </a:p>
          <a:p>
            <a:pPr lvl="1"/>
            <a:r>
              <a:rPr lang="en-GB" sz="1400" b="1" dirty="0" smtClean="0"/>
              <a:t>In a loop, make </a:t>
            </a:r>
            <a:r>
              <a:rPr lang="en-GB" sz="1400" b="1" dirty="0" err="1" smtClean="0"/>
              <a:t>loadpict</a:t>
            </a:r>
            <a:r>
              <a:rPr lang="en-GB" sz="1400" b="1" dirty="0" smtClean="0"/>
              <a:t> contingent on </a:t>
            </a:r>
            <a:r>
              <a:rPr lang="en-GB" sz="1400" b="1" dirty="0" err="1" smtClean="0"/>
              <a:t>p.randstimlist</a:t>
            </a:r>
            <a:r>
              <a:rPr lang="en-GB" sz="1400" b="1" dirty="0" smtClean="0"/>
              <a:t> and trial number:</a:t>
            </a:r>
            <a:endParaRPr lang="en-GB" sz="2000" dirty="0" smtClean="0"/>
          </a:p>
          <a:p>
            <a:pPr lvl="1"/>
            <a:r>
              <a:rPr lang="en-US" sz="2000" b="1" dirty="0" err="1"/>
              <a:t>loadpict</a:t>
            </a:r>
            <a:r>
              <a:rPr lang="en-US" sz="2000" b="1" dirty="0"/>
              <a:t>(</a:t>
            </a:r>
            <a:r>
              <a:rPr lang="en-US" sz="2000" b="1" dirty="0" err="1"/>
              <a:t>p.randstim</a:t>
            </a:r>
            <a:r>
              <a:rPr lang="en-US" sz="2000" b="1" dirty="0"/>
              <a:t>{trial</a:t>
            </a:r>
            <a:r>
              <a:rPr lang="en-US" sz="2000" b="1" dirty="0" smtClean="0"/>
              <a:t>})</a:t>
            </a:r>
            <a:endParaRPr lang="en-US" sz="2000" b="1" dirty="0"/>
          </a:p>
          <a:p>
            <a:pPr marL="457200" lvl="1" indent="0">
              <a:buNone/>
            </a:pPr>
            <a:endParaRPr lang="en-GB" sz="1400" b="1" dirty="0"/>
          </a:p>
          <a:p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58316"/>
            <a:ext cx="6778890" cy="864096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en-GB" sz="3600" b="1" dirty="0"/>
              <a:t>Randomising stimulus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3701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651" y="2297114"/>
            <a:ext cx="6778890" cy="86409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Examples 3 &amp; 4: Randomising two ways</a:t>
            </a:r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28651" y="3337409"/>
            <a:ext cx="677889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dirty="0" smtClean="0"/>
              <a:t>Example 5: playing sounds contingent                           on  image type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18203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18"/>
          <p:cNvGrpSpPr>
            <a:grpSpLocks/>
          </p:cNvGrpSpPr>
          <p:nvPr/>
        </p:nvGrpSpPr>
        <p:grpSpPr bwMode="auto">
          <a:xfrm>
            <a:off x="500063" y="1500188"/>
            <a:ext cx="4000500" cy="4857750"/>
            <a:chOff x="500034" y="1285859"/>
            <a:chExt cx="4000527" cy="4857782"/>
          </a:xfrm>
        </p:grpSpPr>
        <p:grpSp>
          <p:nvGrpSpPr>
            <p:cNvPr id="4103" name="Group 9"/>
            <p:cNvGrpSpPr>
              <a:grpSpLocks/>
            </p:cNvGrpSpPr>
            <p:nvPr/>
          </p:nvGrpSpPr>
          <p:grpSpPr bwMode="auto">
            <a:xfrm>
              <a:off x="500034" y="1285859"/>
              <a:ext cx="4000527" cy="4857782"/>
              <a:chOff x="2786050" y="2214554"/>
              <a:chExt cx="4000528" cy="450059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786050" y="2214554"/>
                <a:ext cx="4000528" cy="450059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sz="2400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928926" y="2348395"/>
                <a:ext cx="3643337" cy="427998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rgbClr val="89A4A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GB" sz="2400" dirty="0">
                    <a:solidFill>
                      <a:srgbClr val="FFFFFF"/>
                    </a:solidFill>
                  </a:rPr>
                  <a:t>Initialising expt. variables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928926" y="3441186"/>
                <a:ext cx="3643337" cy="427997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GB" sz="2400" dirty="0" err="1"/>
                  <a:t>start_cogent</a:t>
                </a:r>
                <a:endParaRPr lang="en-GB" sz="24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928926" y="4001554"/>
                <a:ext cx="3643337" cy="2025268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GB" sz="2400" dirty="0"/>
                  <a:t>Run experiment</a:t>
                </a:r>
                <a:endParaRPr lang="en-GB" sz="1600" dirty="0"/>
              </a:p>
              <a:p>
                <a:pPr lvl="1">
                  <a:buFontTx/>
                  <a:buChar char="-"/>
                  <a:defRPr/>
                </a:pPr>
                <a:r>
                  <a:rPr lang="en-GB" sz="1600" dirty="0"/>
                  <a:t> load premade stimulus files</a:t>
                </a:r>
              </a:p>
              <a:p>
                <a:pPr lvl="1">
                  <a:buFontTx/>
                  <a:buChar char="-"/>
                  <a:defRPr/>
                </a:pPr>
                <a:r>
                  <a:rPr lang="en-GB" sz="1600" dirty="0"/>
                  <a:t> create new stimuli</a:t>
                </a:r>
              </a:p>
              <a:p>
                <a:pPr lvl="1">
                  <a:buFontTx/>
                  <a:buChar char="-"/>
                  <a:defRPr/>
                </a:pPr>
                <a:r>
                  <a:rPr lang="en-GB" sz="1600" dirty="0"/>
                  <a:t> trial loop:</a:t>
                </a:r>
              </a:p>
              <a:p>
                <a:pPr>
                  <a:defRPr/>
                </a:pPr>
                <a:r>
                  <a:rPr lang="en-GB" sz="1600" dirty="0"/>
                  <a:t>	- present stimuli</a:t>
                </a:r>
              </a:p>
              <a:p>
                <a:pPr>
                  <a:defRPr/>
                </a:pPr>
                <a:r>
                  <a:rPr lang="en-GB" sz="1600" dirty="0"/>
                  <a:t>	- get user responses</a:t>
                </a:r>
              </a:p>
              <a:p>
                <a:pPr lvl="2">
                  <a:defRPr/>
                </a:pPr>
                <a:r>
                  <a:rPr lang="en-GB" sz="1600" dirty="0"/>
                  <a:t>- save data as you go</a:t>
                </a:r>
              </a:p>
              <a:p>
                <a:pPr lvl="1">
                  <a:buFontTx/>
                  <a:buChar char="-"/>
                  <a:defRPr/>
                </a:pPr>
                <a:r>
                  <a:rPr lang="en-GB" sz="1600" dirty="0"/>
                  <a:t> save final data &amp; close files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928926" y="6120952"/>
                <a:ext cx="3643337" cy="427997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GB" sz="2400" dirty="0" err="1"/>
                  <a:t>stop_cogent</a:t>
                </a:r>
                <a:endParaRPr lang="en-GB" sz="2400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642910" y="2038339"/>
              <a:ext cx="3643337" cy="461965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GB" sz="2400" dirty="0"/>
                <a:t>Configuration of devices</a:t>
              </a:r>
            </a:p>
          </p:txBody>
        </p:sp>
      </p:grpSp>
      <p:sp>
        <p:nvSpPr>
          <p:cNvPr id="13" name="TextBox 12"/>
          <p:cNvSpPr txBox="1"/>
          <p:nvPr/>
        </p:nvSpPr>
        <p:spPr bwMode="auto">
          <a:xfrm>
            <a:off x="642938" y="1643063"/>
            <a:ext cx="3643312" cy="46196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rgbClr val="000000"/>
                </a:solidFill>
              </a:rPr>
              <a:t>Initialising expt. variables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67544" y="58316"/>
            <a:ext cx="6778890" cy="864096"/>
          </a:xfrm>
        </p:spPr>
        <p:txBody>
          <a:bodyPr/>
          <a:lstStyle/>
          <a:p>
            <a:r>
              <a:rPr lang="en-GB" b="1" dirty="0" smtClean="0"/>
              <a:t>Organising an experimental script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3562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endParaRPr lang="en-GB" sz="3600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/>
          </a:bodyPr>
          <a:lstStyle/>
          <a:p>
            <a:r>
              <a:rPr lang="en-GB" sz="3500" b="1" dirty="0" smtClean="0"/>
              <a:t>Come back next week!</a:t>
            </a:r>
            <a:endParaRPr lang="en-GB" sz="3500" b="1" dirty="0"/>
          </a:p>
          <a:p>
            <a:pPr lvl="1">
              <a:buFont typeface="+mj-lt"/>
              <a:buAutoNum type="arabicPeriod"/>
            </a:pP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86353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Background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 smtClean="0"/>
              <a:t>Cogent – MATLAB toolbox for stimulus presentation etc. (i.e., running your psychology experiment)</a:t>
            </a:r>
          </a:p>
          <a:p>
            <a:pPr lvl="1"/>
            <a:r>
              <a:rPr lang="en-GB" sz="2500" dirty="0" smtClean="0"/>
              <a:t>Other software: </a:t>
            </a:r>
            <a:r>
              <a:rPr lang="en-GB" sz="2500" dirty="0" err="1" smtClean="0"/>
              <a:t>Psychtoolbox</a:t>
            </a:r>
            <a:r>
              <a:rPr lang="en-GB" sz="2500" dirty="0" smtClean="0"/>
              <a:t> (also in MATLAB), E-prime (windows-based; costs money!), Presentation (script-based; costs money!).</a:t>
            </a:r>
          </a:p>
          <a:p>
            <a:pPr lvl="1"/>
            <a:endParaRPr lang="en-GB" sz="2500" dirty="0"/>
          </a:p>
          <a:p>
            <a:r>
              <a:rPr lang="en-GB" sz="2800" b="1" dirty="0" smtClean="0"/>
              <a:t>Two separate toolboxes in one:</a:t>
            </a:r>
          </a:p>
          <a:p>
            <a:pPr lvl="1"/>
            <a:r>
              <a:rPr lang="en-GB" sz="2500" dirty="0" smtClean="0"/>
              <a:t>Cogent2000 – use for stimulus presentation, collection of responses etc. – Cogent lecture 1 &amp; 2 covers this!</a:t>
            </a:r>
          </a:p>
          <a:p>
            <a:pPr lvl="1"/>
            <a:r>
              <a:rPr lang="en-GB" sz="2500" dirty="0" smtClean="0"/>
              <a:t>Cogent graphics – use for generating simple graphics in real-time – Cogent lecture 3 covers this!</a:t>
            </a:r>
          </a:p>
          <a:p>
            <a:pPr lvl="1"/>
            <a:endParaRPr lang="en-GB" sz="2500" dirty="0" smtClean="0"/>
          </a:p>
        </p:txBody>
      </p:sp>
    </p:spTree>
    <p:extLst>
      <p:ext uri="{BB962C8B-B14F-4D97-AF65-F5344CB8AC3E}">
        <p14:creationId xmlns:p14="http://schemas.microsoft.com/office/powerpoint/2010/main" val="381400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Cogent Toolboxes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9" t="11810" r="29126" b="25188"/>
          <a:stretch>
            <a:fillRect/>
          </a:stretch>
        </p:blipFill>
        <p:spPr bwMode="auto">
          <a:xfrm>
            <a:off x="901522" y="1114827"/>
            <a:ext cx="7575527" cy="5612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60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ile"/>
          <p:cNvSpPr>
            <a:spLocks noEditPoints="1" noChangeArrowheads="1"/>
          </p:cNvSpPr>
          <p:nvPr/>
        </p:nvSpPr>
        <p:spPr bwMode="auto">
          <a:xfrm>
            <a:off x="381000" y="3573463"/>
            <a:ext cx="2159000" cy="1439862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5" name="File"/>
          <p:cNvSpPr>
            <a:spLocks noEditPoints="1" noChangeArrowheads="1"/>
          </p:cNvSpPr>
          <p:nvPr/>
        </p:nvSpPr>
        <p:spPr bwMode="auto">
          <a:xfrm>
            <a:off x="684213" y="3716338"/>
            <a:ext cx="2159000" cy="144145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7172" name="File"/>
          <p:cNvSpPr>
            <a:spLocks noEditPoints="1" noChangeArrowheads="1"/>
          </p:cNvSpPr>
          <p:nvPr/>
        </p:nvSpPr>
        <p:spPr bwMode="auto">
          <a:xfrm>
            <a:off x="900113" y="3429000"/>
            <a:ext cx="2159000" cy="1439863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112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Downloading Cogent</a:t>
            </a:r>
          </a:p>
        </p:txBody>
      </p:sp>
      <p:sp>
        <p:nvSpPr>
          <p:cNvPr id="7171" name="Content Placeholder 2"/>
          <p:cNvSpPr txBox="1">
            <a:spLocks/>
          </p:cNvSpPr>
          <p:nvPr/>
        </p:nvSpPr>
        <p:spPr bwMode="auto">
          <a:xfrm>
            <a:off x="559158" y="1166018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600" dirty="0">
                <a:latin typeface="Calibri" pitchFamily="34" charset="0"/>
                <a:cs typeface="Arial" charset="0"/>
              </a:rPr>
              <a:t>Download toolbox from website</a:t>
            </a:r>
          </a:p>
          <a:p>
            <a:pPr marL="342900" lvl="1" indent="-342900" algn="ctr">
              <a:spcBef>
                <a:spcPct val="20000"/>
              </a:spcBef>
              <a:buFont typeface="Arial" charset="0"/>
              <a:buNone/>
              <a:defRPr/>
            </a:pPr>
            <a:r>
              <a:rPr lang="en-GB" sz="2800" dirty="0">
                <a:latin typeface="Calibri" pitchFamily="34" charset="0"/>
                <a:cs typeface="Arial" charset="0"/>
                <a:hlinkClick r:id="rId2"/>
              </a:rPr>
              <a:t>http://www.vislab.ucl.ac.uk/cogent.php</a:t>
            </a:r>
            <a:endParaRPr lang="en-GB" sz="2800" dirty="0">
              <a:latin typeface="Calibri" pitchFamily="34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endParaRPr lang="en-GB" sz="2600" dirty="0">
              <a:latin typeface="Calibri" pitchFamily="34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600" dirty="0">
                <a:latin typeface="Calibri" pitchFamily="34" charset="0"/>
                <a:cs typeface="Arial" charset="0"/>
              </a:rPr>
              <a:t>Cogent2000 v1.32 contains three folders</a:t>
            </a:r>
            <a:r>
              <a:rPr lang="en-GB" sz="2600" dirty="0" smtClean="0">
                <a:latin typeface="Calibri" pitchFamily="34" charset="0"/>
                <a:cs typeface="Arial" charset="0"/>
              </a:rPr>
              <a:t>:</a:t>
            </a:r>
          </a:p>
          <a:p>
            <a:pPr marL="800100" lvl="1" indent="-342900">
              <a:spcBef>
                <a:spcPct val="20000"/>
              </a:spcBef>
              <a:buFontTx/>
              <a:buChar char="-"/>
              <a:defRPr/>
            </a:pPr>
            <a:endParaRPr lang="en-GB" sz="2600" dirty="0">
              <a:latin typeface="Calibri" pitchFamily="34" charset="0"/>
              <a:cs typeface="Arial" charset="0"/>
            </a:endParaRPr>
          </a:p>
          <a:p>
            <a:pPr marL="800100" lvl="1" indent="-342900">
              <a:spcBef>
                <a:spcPct val="20000"/>
              </a:spcBef>
              <a:buFontTx/>
              <a:buChar char="-"/>
              <a:defRPr/>
            </a:pPr>
            <a:r>
              <a:rPr lang="en-GB" sz="2400" dirty="0" smtClean="0">
                <a:latin typeface="Calibri" pitchFamily="34" charset="0"/>
                <a:cs typeface="Arial" charset="0"/>
              </a:rPr>
              <a:t>Documents</a:t>
            </a:r>
            <a:r>
              <a:rPr lang="en-GB" sz="2400" dirty="0">
                <a:latin typeface="Calibri" pitchFamily="34" charset="0"/>
                <a:cs typeface="Arial" charset="0"/>
              </a:rPr>
              <a:t>	Manuals &amp; information on functions</a:t>
            </a:r>
          </a:p>
          <a:p>
            <a:pPr marL="800100" lvl="1" indent="-342900">
              <a:spcBef>
                <a:spcPct val="20000"/>
              </a:spcBef>
              <a:buFontTx/>
              <a:buChar char="-"/>
              <a:defRPr/>
            </a:pPr>
            <a:r>
              <a:rPr lang="en-GB" sz="2400" dirty="0">
                <a:latin typeface="Calibri" pitchFamily="34" charset="0"/>
                <a:cs typeface="Arial" charset="0"/>
              </a:rPr>
              <a:t>Toolbox		All the functions</a:t>
            </a:r>
          </a:p>
          <a:p>
            <a:pPr marL="800100" lvl="1" indent="-342900">
              <a:spcBef>
                <a:spcPct val="20000"/>
              </a:spcBef>
              <a:buFontTx/>
              <a:buChar char="-"/>
              <a:defRPr/>
            </a:pPr>
            <a:r>
              <a:rPr lang="en-GB" sz="2400" dirty="0">
                <a:latin typeface="Calibri" pitchFamily="34" charset="0"/>
                <a:cs typeface="Arial" charset="0"/>
              </a:rPr>
              <a:t>Samples	Exemplar files. Shows what functions 			can do &amp; good for to cribbing scripts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endParaRPr lang="en-GB" sz="2600" dirty="0">
              <a:latin typeface="Calibri" pitchFamily="34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endParaRPr lang="en-GB" sz="2600" dirty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70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Cogent Graphics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r="5806"/>
          <a:stretch>
            <a:fillRect/>
          </a:stretch>
        </p:blipFill>
        <p:spPr bwMode="auto">
          <a:xfrm>
            <a:off x="683569" y="1556792"/>
            <a:ext cx="2952328" cy="447417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4211638" y="1484313"/>
            <a:ext cx="4376737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 sz="2200">
              <a:latin typeface="Calibri" panose="020F0502020204030204" pitchFamily="34" charset="0"/>
            </a:endParaRPr>
          </a:p>
          <a:p>
            <a:pPr eaLnBrk="1" hangingPunct="1"/>
            <a:r>
              <a:rPr lang="en-GB" altLang="en-US" sz="2200">
                <a:latin typeface="Calibri" panose="020F0502020204030204" pitchFamily="34" charset="0"/>
              </a:rPr>
              <a:t>Manual</a:t>
            </a:r>
          </a:p>
          <a:p>
            <a:pPr eaLnBrk="1" hangingPunct="1"/>
            <a:r>
              <a:rPr lang="en-GB" altLang="en-US" sz="2200">
                <a:latin typeface="Calibri" panose="020F0502020204030204" pitchFamily="34" charset="0"/>
              </a:rPr>
              <a:t>- Documents\G2UsrManv132.pdf</a:t>
            </a:r>
            <a:endParaRPr lang="en-GB" altLang="en-US" sz="2200" u="sng">
              <a:latin typeface="Calibri" panose="020F0502020204030204" pitchFamily="34" charset="0"/>
            </a:endParaRPr>
          </a:p>
          <a:p>
            <a:pPr eaLnBrk="1" hangingPunct="1">
              <a:buFontTx/>
              <a:buChar char="-"/>
            </a:pPr>
            <a:r>
              <a:rPr lang="en-GB" altLang="en-US" sz="2200">
                <a:latin typeface="Calibri" panose="020F0502020204030204" pitchFamily="34" charset="0"/>
              </a:rPr>
              <a:t> updates from previous versions</a:t>
            </a:r>
          </a:p>
          <a:p>
            <a:pPr eaLnBrk="1" hangingPunct="1">
              <a:buFontTx/>
              <a:buChar char="-"/>
            </a:pPr>
            <a:r>
              <a:rPr lang="en-GB" altLang="en-US" sz="2200">
                <a:latin typeface="Calibri" panose="020F0502020204030204" pitchFamily="34" charset="0"/>
              </a:rPr>
              <a:t> compatibility issues</a:t>
            </a:r>
          </a:p>
          <a:p>
            <a:pPr eaLnBrk="1" hangingPunct="1">
              <a:buFontTx/>
              <a:buChar char="-"/>
            </a:pPr>
            <a:r>
              <a:rPr lang="en-GB" altLang="en-US" sz="2200">
                <a:latin typeface="Calibri" panose="020F0502020204030204" pitchFamily="34" charset="0"/>
              </a:rPr>
              <a:t> set-up procedures</a:t>
            </a:r>
          </a:p>
          <a:p>
            <a:pPr eaLnBrk="1" hangingPunct="1">
              <a:buFontTx/>
              <a:buChar char="-"/>
            </a:pPr>
            <a:r>
              <a:rPr lang="en-GB" altLang="en-US" sz="2200">
                <a:latin typeface="Calibri" panose="020F0502020204030204" pitchFamily="34" charset="0"/>
              </a:rPr>
              <a:t> explains all functions (‘cg’ prefix)</a:t>
            </a:r>
          </a:p>
          <a:p>
            <a:pPr eaLnBrk="1" hangingPunct="1">
              <a:buFontTx/>
              <a:buChar char="-"/>
            </a:pPr>
            <a:endParaRPr lang="en-GB" altLang="en-US" sz="2200">
              <a:latin typeface="Calibri" panose="020F0502020204030204" pitchFamily="34" charset="0"/>
            </a:endParaRPr>
          </a:p>
          <a:p>
            <a:pPr eaLnBrk="1" hangingPunct="1"/>
            <a:r>
              <a:rPr lang="en-GB" altLang="en-US" sz="2200">
                <a:latin typeface="Calibri" panose="020F0502020204030204" pitchFamily="34" charset="0"/>
              </a:rPr>
              <a:t>This is a stand alone toolbox</a:t>
            </a:r>
          </a:p>
          <a:p>
            <a:pPr eaLnBrk="1" hangingPunct="1"/>
            <a:endParaRPr lang="en-GB" altLang="en-US" sz="2200">
              <a:latin typeface="Calibri" panose="020F0502020204030204" pitchFamily="34" charset="0"/>
            </a:endParaRPr>
          </a:p>
          <a:p>
            <a:pPr eaLnBrk="1" hangingPunct="1"/>
            <a:r>
              <a:rPr lang="en-GB" altLang="en-US" sz="2200">
                <a:latin typeface="Calibri" panose="020F0502020204030204" pitchFamily="34" charset="0"/>
              </a:rPr>
              <a:t>Very useful for drawing visual stimuli</a:t>
            </a:r>
          </a:p>
        </p:txBody>
      </p:sp>
    </p:spTree>
    <p:extLst>
      <p:ext uri="{BB962C8B-B14F-4D97-AF65-F5344CB8AC3E}">
        <p14:creationId xmlns:p14="http://schemas.microsoft.com/office/powerpoint/2010/main" val="100955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Cogent2000</a:t>
            </a:r>
          </a:p>
        </p:txBody>
      </p:sp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4211638" y="1138238"/>
            <a:ext cx="4752975" cy="449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 sz="2200" b="1" u="sng">
              <a:latin typeface="Calibri" panose="020F0502020204030204" pitchFamily="34" charset="0"/>
            </a:endParaRPr>
          </a:p>
          <a:p>
            <a:pPr eaLnBrk="1" hangingPunct="1"/>
            <a:r>
              <a:rPr lang="en-GB" altLang="en-US" sz="2200">
                <a:latin typeface="Calibri" panose="020F0502020204030204" pitchFamily="34" charset="0"/>
              </a:rPr>
              <a:t>Manual</a:t>
            </a:r>
          </a:p>
          <a:p>
            <a:pPr eaLnBrk="1" hangingPunct="1"/>
            <a:r>
              <a:rPr lang="en-GB" altLang="en-US" sz="2200">
                <a:latin typeface="Calibri" panose="020F0502020204030204" pitchFamily="34" charset="0"/>
              </a:rPr>
              <a:t>- Documents\G2UsrManv125.pdf</a:t>
            </a:r>
          </a:p>
          <a:p>
            <a:pPr eaLnBrk="1" hangingPunct="1"/>
            <a:endParaRPr lang="en-GB" altLang="en-US" sz="2200">
              <a:latin typeface="Calibri" panose="020F0502020204030204" pitchFamily="34" charset="0"/>
            </a:endParaRPr>
          </a:p>
          <a:p>
            <a:pPr eaLnBrk="1" hangingPunct="1"/>
            <a:r>
              <a:rPr lang="en-GB" altLang="en-US" sz="2200">
                <a:latin typeface="Calibri" panose="020F0502020204030204" pitchFamily="34" charset="0"/>
              </a:rPr>
              <a:t>Cogent2000 developed at FIL &amp; ICN</a:t>
            </a:r>
          </a:p>
          <a:p>
            <a:pPr eaLnBrk="1" hangingPunct="1">
              <a:buFontTx/>
              <a:buChar char="-"/>
            </a:pPr>
            <a:r>
              <a:rPr lang="en-GB" altLang="en-US" sz="2200">
                <a:latin typeface="Calibri" panose="020F0502020204030204" pitchFamily="34" charset="0"/>
              </a:rPr>
              <a:t> present visual, auditory &amp; tactile</a:t>
            </a:r>
          </a:p>
          <a:p>
            <a:pPr eaLnBrk="1" hangingPunct="1">
              <a:buFontTx/>
              <a:buChar char="-"/>
            </a:pPr>
            <a:r>
              <a:rPr lang="en-GB" altLang="en-US" sz="2200">
                <a:latin typeface="Calibri" panose="020F0502020204030204" pitchFamily="34" charset="0"/>
              </a:rPr>
              <a:t> record user responses</a:t>
            </a:r>
          </a:p>
          <a:p>
            <a:pPr eaLnBrk="1" hangingPunct="1">
              <a:buFontTx/>
              <a:buChar char="-"/>
            </a:pPr>
            <a:r>
              <a:rPr lang="en-GB" altLang="en-US" sz="2200">
                <a:latin typeface="Calibri" panose="020F0502020204030204" pitchFamily="34" charset="0"/>
              </a:rPr>
              <a:t> interact with external devices</a:t>
            </a:r>
          </a:p>
          <a:p>
            <a:pPr eaLnBrk="1" hangingPunct="1"/>
            <a:endParaRPr lang="en-GB" altLang="en-US" sz="2200">
              <a:latin typeface="Calibri" panose="020F0502020204030204" pitchFamily="34" charset="0"/>
            </a:endParaRPr>
          </a:p>
          <a:p>
            <a:pPr eaLnBrk="1" hangingPunct="1"/>
            <a:r>
              <a:rPr lang="en-GB" altLang="en-US" sz="2200">
                <a:latin typeface="Calibri" panose="020F0502020204030204" pitchFamily="34" charset="0"/>
              </a:rPr>
              <a:t>Depends on Cogent Graphics</a:t>
            </a:r>
          </a:p>
          <a:p>
            <a:pPr eaLnBrk="1" hangingPunct="1">
              <a:buFontTx/>
              <a:buChar char="-"/>
            </a:pPr>
            <a:r>
              <a:rPr lang="en-GB" altLang="en-US" sz="2200">
                <a:latin typeface="Calibri" panose="020F0502020204030204" pitchFamily="34" charset="0"/>
              </a:rPr>
              <a:t> both Cogent2000 &amp; Cogent graphic commands in toolbox folder</a:t>
            </a:r>
          </a:p>
          <a:p>
            <a:pPr eaLnBrk="1" hangingPunct="1">
              <a:buFontTx/>
              <a:buChar char="-"/>
            </a:pPr>
            <a:endParaRPr lang="en-GB" altLang="en-US" sz="2200">
              <a:latin typeface="Calibri" panose="020F0502020204030204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00808"/>
            <a:ext cx="3115373" cy="410445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98290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Setting the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292225"/>
            <a:ext cx="8027987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4213" y="5157788"/>
            <a:ext cx="4545012" cy="3683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chemeClr val="bg1"/>
                </a:solidFill>
                <a:latin typeface="+mn-lt"/>
                <a:cs typeface="+mn-cs"/>
              </a:rPr>
              <a:t>File </a:t>
            </a:r>
            <a:r>
              <a:rPr lang="en-GB" dirty="0">
                <a:solidFill>
                  <a:schemeClr val="bg1"/>
                </a:solidFill>
                <a:latin typeface="+mn-lt"/>
                <a:cs typeface="+mn-cs"/>
                <a:sym typeface="Wingdings" pitchFamily="2" charset="2"/>
              </a:rPr>
              <a:t> Set path  ..\Cogent200v1.29\Toolbox</a:t>
            </a:r>
            <a:endParaRPr lang="en-GB" dirty="0">
              <a:solidFill>
                <a:schemeClr val="bg1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367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Check</a:t>
            </a:r>
          </a:p>
        </p:txBody>
      </p:sp>
      <p:sp>
        <p:nvSpPr>
          <p:cNvPr id="16387" name="Content Placeholder 2"/>
          <p:cNvSpPr txBox="1">
            <a:spLocks/>
          </p:cNvSpPr>
          <p:nvPr/>
        </p:nvSpPr>
        <p:spPr bwMode="auto">
          <a:xfrm>
            <a:off x="467544" y="120095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altLang="en-US" sz="3200" dirty="0">
                <a:latin typeface="Calibri" panose="020F0502020204030204" pitchFamily="34" charset="0"/>
              </a:rPr>
              <a:t>Cogent 2000: </a:t>
            </a:r>
            <a:r>
              <a:rPr lang="en-GB" altLang="en-US" sz="3200" dirty="0" err="1">
                <a:latin typeface="Calibri" panose="020F0502020204030204" pitchFamily="34" charset="0"/>
              </a:rPr>
              <a:t>help_cogent</a:t>
            </a:r>
            <a:endParaRPr lang="en-GB" altLang="en-US" sz="32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altLang="en-US" sz="3200" dirty="0">
                <a:latin typeface="Calibri" panose="020F0502020204030204" pitchFamily="34" charset="0"/>
              </a:rPr>
              <a:t>Cogent graphics: </a:t>
            </a:r>
            <a:r>
              <a:rPr lang="en-GB" altLang="en-US" sz="3200" dirty="0" err="1">
                <a:latin typeface="Calibri" panose="020F0502020204030204" pitchFamily="34" charset="0"/>
              </a:rPr>
              <a:t>cgvers</a:t>
            </a:r>
            <a:endParaRPr lang="en-GB" altLang="en-US" sz="3200" dirty="0">
              <a:latin typeface="Calibri" panose="020F0502020204030204" pitchFamily="34" charset="0"/>
            </a:endParaRP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282" y="2569402"/>
            <a:ext cx="6663073" cy="404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524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8743</TotalTime>
  <Words>1474</Words>
  <Application>Microsoft Office PowerPoint</Application>
  <PresentationFormat>On-screen Show (4:3)</PresentationFormat>
  <Paragraphs>294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Office Theme</vt:lpstr>
      <vt:lpstr>PowerPoint Presentation</vt:lpstr>
      <vt:lpstr>Autumn/Winter Term – Cogent</vt:lpstr>
      <vt:lpstr>Background</vt:lpstr>
      <vt:lpstr>Getting Cogent Toolboxes</vt:lpstr>
      <vt:lpstr>Downloading Cogent</vt:lpstr>
      <vt:lpstr>Cogent Graphics</vt:lpstr>
      <vt:lpstr>Cogent2000</vt:lpstr>
      <vt:lpstr>Setting the path</vt:lpstr>
      <vt:lpstr>Check</vt:lpstr>
      <vt:lpstr>Aims: Lecture 1 &amp; 2</vt:lpstr>
      <vt:lpstr>PowerPoint Presentation</vt:lpstr>
      <vt:lpstr>Organising an experimental script</vt:lpstr>
      <vt:lpstr>Organising an experimental script</vt:lpstr>
      <vt:lpstr>Organising an experimental script</vt:lpstr>
      <vt:lpstr>Configure Cogent</vt:lpstr>
      <vt:lpstr>Organising an experimental script</vt:lpstr>
      <vt:lpstr>Organising an experimental script</vt:lpstr>
      <vt:lpstr>Display a string/image/sound</vt:lpstr>
      <vt:lpstr>Example 1: presenting one image</vt:lpstr>
      <vt:lpstr>Creating a trial structure</vt:lpstr>
      <vt:lpstr>PowerPoint Presentation</vt:lpstr>
      <vt:lpstr>Example 2: creating a trial structure</vt:lpstr>
      <vt:lpstr>Randomising stimulus presentation</vt:lpstr>
      <vt:lpstr>Randomising stimulus presentation</vt:lpstr>
      <vt:lpstr>Examples 3 &amp; 4: Randomising two ways</vt:lpstr>
      <vt:lpstr>Organising an experimental script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Aidan Horner</dc:creator>
  <cp:lastModifiedBy>Daniel Bush</cp:lastModifiedBy>
  <cp:revision>164</cp:revision>
  <dcterms:created xsi:type="dcterms:W3CDTF">2013-03-08T14:25:29Z</dcterms:created>
  <dcterms:modified xsi:type="dcterms:W3CDTF">2017-11-21T11:55:40Z</dcterms:modified>
</cp:coreProperties>
</file>