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79" r:id="rId4"/>
    <p:sldId id="275" r:id="rId5"/>
    <p:sldId id="276" r:id="rId6"/>
    <p:sldId id="277" r:id="rId7"/>
    <p:sldId id="278" r:id="rId8"/>
    <p:sldId id="258" r:id="rId9"/>
    <p:sldId id="259" r:id="rId10"/>
    <p:sldId id="260" r:id="rId11"/>
    <p:sldId id="261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57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3DA3A-FE24-4FA8-B356-2B502FC53212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8F9C6-A36D-4A37-8401-5E2874483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10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7DF60B4F-9AA4-4175-95E9-10FC85B4428D}" type="slidenum">
              <a:rPr lang="en-US" sz="1200" b="0" smtClean="0"/>
              <a:pPr/>
              <a:t>12</a:t>
            </a:fld>
            <a:endParaRPr lang="en-US" sz="1200" b="0" smtClean="0"/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3884120" y="-1460"/>
            <a:ext cx="2977079" cy="46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-3199" y="-1460"/>
            <a:ext cx="2973880" cy="46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168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4350" y="563563"/>
            <a:ext cx="5842000" cy="3287712"/>
          </a:xfrm>
          <a:ln/>
        </p:spPr>
      </p:sp>
      <p:sp>
        <p:nvSpPr>
          <p:cNvPr id="7168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9050" y="3997306"/>
            <a:ext cx="5160697" cy="43069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8" rIns="89715" bIns="44858"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Lesson Aim</a:t>
            </a:r>
          </a:p>
          <a:p>
            <a:pPr lvl="1"/>
            <a:r>
              <a:rPr lang="en-US" smtClean="0">
                <a:latin typeface="Arial" pitchFamily="34" charset="0"/>
                <a:ea typeface="ＭＳ Ｐゴシック" pitchFamily="34" charset="-128"/>
              </a:rPr>
              <a:t>&lt;Enter lesson aim here.&gt;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CF426B-9876-484D-BE00-3979CC027C83}" type="slidenum">
              <a:rPr lang="en-US"/>
              <a:pPr/>
              <a:t>38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9563" y="301625"/>
            <a:ext cx="6265862" cy="3525838"/>
          </a:xfrm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</p:spPr>
        <p:txBody>
          <a:bodyPr/>
          <a:lstStyle/>
          <a:p>
            <a:r>
              <a:rPr lang="en-US" b="1"/>
              <a:t>Note: </a:t>
            </a:r>
            <a:r>
              <a:rPr lang="en-US"/>
              <a:t>Once a port has been assigned to a VLAN, it cannot send or receive traffic from devices in another VLAN without the intervention of a Layer 3 device like a router.</a:t>
            </a:r>
            <a:endParaRPr lang="en-US" b="1"/>
          </a:p>
          <a:p>
            <a:r>
              <a:rPr lang="en-US"/>
              <a:t>The 1900 can’t be configure as the VMPS. </a:t>
            </a:r>
          </a:p>
          <a:p>
            <a:r>
              <a:rPr lang="en-US"/>
              <a:t>A CiscoWorks 2000 or CWSI management station or a Catalyst 5000 switch can be configured as the VMPS.</a:t>
            </a:r>
          </a:p>
          <a:p>
            <a:r>
              <a:rPr lang="en-US"/>
              <a:t>In the future, dynamic VLANs may also offer membership based on other criteria such as protocol or application. Dynamic VLANs are covered in the Managing Cisco Switched Internetworks class.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FB4482-FD5F-4F65-91C9-61054267A362}" type="slidenum">
              <a:rPr lang="en-US"/>
              <a:pPr/>
              <a:t>39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150" y="301625"/>
            <a:ext cx="6265863" cy="3525838"/>
          </a:xfrm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537F12-EB06-42F4-99BB-95F74640769B}" type="slidenum">
              <a:rPr lang="en-US"/>
              <a:pPr/>
              <a:t>40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11150" y="301625"/>
            <a:ext cx="6265863" cy="3525838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35443-D469-4203-AEE0-693573872027}" type="slidenum">
              <a:rPr lang="en-US"/>
              <a:pPr/>
              <a:t>41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F447E4-D51D-4D7F-8ACF-55FCD9D7C939}" type="slidenum">
              <a:rPr lang="en-US" smtClean="0">
                <a:ea typeface="ＭＳ Ｐゴシック" charset="-128"/>
              </a:rPr>
              <a:pPr/>
              <a:t>43</a:t>
            </a:fld>
            <a:endParaRPr lang="en-US" smtClean="0">
              <a:ea typeface="ＭＳ Ｐゴシック" charset="-128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4213"/>
            <a:ext cx="6096000" cy="3430587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31775" indent="-231775">
              <a:lnSpc>
                <a:spcPct val="80000"/>
              </a:lnSpc>
            </a:pPr>
            <a:endParaRPr lang="en-US" smtClean="0"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6EE3E3-A498-4871-A760-6B0A90C24E69}" type="slidenum">
              <a:rPr lang="en-US"/>
              <a:pPr/>
              <a:t>44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4412" cy="3429000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24C648D-752F-4E39-A9CA-E4868434C159}" type="slidenum">
              <a:rPr lang="en-US" sz="1200" b="0" smtClean="0"/>
              <a:pPr/>
              <a:t>13</a:t>
            </a:fld>
            <a:endParaRPr lang="en-US" sz="1200" b="0" smtClean="0"/>
          </a:p>
        </p:txBody>
      </p:sp>
      <p:sp>
        <p:nvSpPr>
          <p:cNvPr id="72707" name="Rectangle 2"/>
          <p:cNvSpPr>
            <a:spLocks noChangeArrowheads="1"/>
          </p:cNvSpPr>
          <p:nvPr/>
        </p:nvSpPr>
        <p:spPr bwMode="auto">
          <a:xfrm>
            <a:off x="3884120" y="-1460"/>
            <a:ext cx="2977079" cy="46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-3199" y="-1460"/>
            <a:ext cx="2973880" cy="46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270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4350" y="563563"/>
            <a:ext cx="5842000" cy="3287712"/>
          </a:xfrm>
          <a:ln/>
        </p:spPr>
      </p:sp>
      <p:sp>
        <p:nvSpPr>
          <p:cNvPr id="7271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9050" y="3997306"/>
            <a:ext cx="5160697" cy="43069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8" rIns="89715" bIns="44858"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Lesson Aim</a:t>
            </a:r>
          </a:p>
          <a:p>
            <a:pPr lvl="1"/>
            <a:r>
              <a:rPr lang="en-US" smtClean="0">
                <a:latin typeface="Arial" pitchFamily="34" charset="0"/>
                <a:ea typeface="ＭＳ Ｐゴシック" pitchFamily="34" charset="-128"/>
              </a:rPr>
              <a:t>&lt;Enter lesson aim here.&gt;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21CCE0C7-40B7-46CD-A5A4-196C2AF37C5D}" type="slidenum">
              <a:rPr lang="en-US" sz="1200" b="0" smtClean="0"/>
              <a:pPr/>
              <a:t>14</a:t>
            </a:fld>
            <a:endParaRPr lang="en-US" sz="1200" b="0" smtClean="0"/>
          </a:p>
        </p:txBody>
      </p:sp>
      <p:sp>
        <p:nvSpPr>
          <p:cNvPr id="73731" name="Rectangle 2"/>
          <p:cNvSpPr>
            <a:spLocks noChangeArrowheads="1"/>
          </p:cNvSpPr>
          <p:nvPr/>
        </p:nvSpPr>
        <p:spPr bwMode="auto">
          <a:xfrm>
            <a:off x="3884120" y="-1460"/>
            <a:ext cx="2977079" cy="46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-3199" y="-1460"/>
            <a:ext cx="2973880" cy="46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7373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4350" y="563563"/>
            <a:ext cx="5842000" cy="3287712"/>
          </a:xfrm>
          <a:ln/>
        </p:spPr>
      </p:sp>
      <p:sp>
        <p:nvSpPr>
          <p:cNvPr id="7373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9050" y="3997306"/>
            <a:ext cx="5160697" cy="43069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15" tIns="44858" rIns="89715" bIns="44858"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Lesson Aim</a:t>
            </a:r>
          </a:p>
          <a:p>
            <a:pPr lvl="1"/>
            <a:r>
              <a:rPr lang="en-US" smtClean="0">
                <a:latin typeface="Arial" pitchFamily="34" charset="0"/>
                <a:ea typeface="ＭＳ Ｐゴシック" pitchFamily="34" charset="-128"/>
              </a:rPr>
              <a:t>&lt;Enter lesson aim here.&gt;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12F452CD-48EA-47C6-ADE6-964A15E61AB3}" type="slidenum">
              <a:rPr lang="en-US" sz="1200" b="0" smtClean="0"/>
              <a:pPr/>
              <a:t>19</a:t>
            </a:fld>
            <a:endParaRPr lang="en-US" sz="1200" b="0" smtClean="0"/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3884120" y="-1459"/>
            <a:ext cx="2977079" cy="46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-3199" y="-1459"/>
            <a:ext cx="2973880" cy="46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1925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4350" y="563563"/>
            <a:ext cx="5842000" cy="3287712"/>
          </a:xfrm>
          <a:ln/>
        </p:spPr>
      </p:sp>
      <p:sp>
        <p:nvSpPr>
          <p:cNvPr id="8192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9051" y="3997307"/>
            <a:ext cx="5160697" cy="43069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Lesson Aim</a:t>
            </a:r>
          </a:p>
          <a:p>
            <a:pPr lvl="1"/>
            <a:r>
              <a:rPr lang="en-US" smtClean="0">
                <a:latin typeface="Arial" pitchFamily="34" charset="0"/>
                <a:ea typeface="ＭＳ Ｐゴシック" pitchFamily="34" charset="-128"/>
              </a:rPr>
              <a:t>&lt;Enter lesson aim here.&gt;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C422F178-81EC-4E13-87A6-ADB1F9E01377}" type="slidenum">
              <a:rPr lang="en-US" sz="1200" b="0" smtClean="0"/>
              <a:pPr/>
              <a:t>20</a:t>
            </a:fld>
            <a:endParaRPr lang="en-US" sz="1200" b="0" smtClean="0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3884120" y="-1459"/>
            <a:ext cx="2977079" cy="46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-3199" y="-1459"/>
            <a:ext cx="2973880" cy="46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2949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4350" y="563563"/>
            <a:ext cx="5842000" cy="3287712"/>
          </a:xfrm>
          <a:ln/>
        </p:spPr>
      </p:sp>
      <p:sp>
        <p:nvSpPr>
          <p:cNvPr id="8295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9051" y="3997307"/>
            <a:ext cx="5160697" cy="43069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Lesson Aim</a:t>
            </a:r>
          </a:p>
          <a:p>
            <a:pPr lvl="1"/>
            <a:r>
              <a:rPr lang="en-US" smtClean="0">
                <a:latin typeface="Arial" pitchFamily="34" charset="0"/>
                <a:ea typeface="ＭＳ Ｐゴシック" pitchFamily="34" charset="-128"/>
              </a:rPr>
              <a:t>&lt;Enter lesson aim here.&gt;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6A166867-3444-41F5-96CE-9716444BBF6C}" type="slidenum">
              <a:rPr lang="en-US" sz="1200" b="0" smtClean="0"/>
              <a:pPr/>
              <a:t>21</a:t>
            </a:fld>
            <a:endParaRPr lang="en-US" sz="1200" b="0" smtClean="0"/>
          </a:p>
        </p:txBody>
      </p:sp>
      <p:sp>
        <p:nvSpPr>
          <p:cNvPr id="83971" name="Rectangle 2"/>
          <p:cNvSpPr>
            <a:spLocks noChangeArrowheads="1"/>
          </p:cNvSpPr>
          <p:nvPr/>
        </p:nvSpPr>
        <p:spPr bwMode="auto">
          <a:xfrm>
            <a:off x="3884120" y="-1459"/>
            <a:ext cx="2977079" cy="46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-3199" y="-1459"/>
            <a:ext cx="2973880" cy="46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3973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4350" y="563563"/>
            <a:ext cx="5842000" cy="3287712"/>
          </a:xfrm>
          <a:ln/>
        </p:spPr>
      </p:sp>
      <p:sp>
        <p:nvSpPr>
          <p:cNvPr id="8397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9051" y="3997307"/>
            <a:ext cx="5160697" cy="43069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Lesson Aim</a:t>
            </a:r>
          </a:p>
          <a:p>
            <a:pPr lvl="1"/>
            <a:r>
              <a:rPr lang="en-US" smtClean="0">
                <a:latin typeface="Arial" pitchFamily="34" charset="0"/>
                <a:ea typeface="ＭＳ Ｐゴシック" pitchFamily="34" charset="-128"/>
              </a:rPr>
              <a:t>&lt;Enter lesson aim here.&gt;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fld id="{F66E7842-9D14-48E5-A991-63CDBF59C44A}" type="slidenum">
              <a:rPr lang="en-US" sz="1200" b="0" smtClean="0"/>
              <a:pPr/>
              <a:t>22</a:t>
            </a:fld>
            <a:endParaRPr lang="en-US" sz="1200" b="0" smtClean="0"/>
          </a:p>
        </p:txBody>
      </p:sp>
      <p:sp>
        <p:nvSpPr>
          <p:cNvPr id="84995" name="Rectangle 2"/>
          <p:cNvSpPr>
            <a:spLocks noChangeArrowheads="1"/>
          </p:cNvSpPr>
          <p:nvPr/>
        </p:nvSpPr>
        <p:spPr bwMode="auto">
          <a:xfrm>
            <a:off x="3884120" y="-1459"/>
            <a:ext cx="2977079" cy="46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-3199" y="-1459"/>
            <a:ext cx="2973880" cy="460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84997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14350" y="563563"/>
            <a:ext cx="5842000" cy="3287712"/>
          </a:xfrm>
          <a:ln/>
        </p:spPr>
      </p:sp>
      <p:sp>
        <p:nvSpPr>
          <p:cNvPr id="8499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59051" y="3997307"/>
            <a:ext cx="5160697" cy="43069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724" tIns="44862" rIns="89724" bIns="44862"/>
          <a:lstStyle/>
          <a:p>
            <a:r>
              <a:rPr lang="en-US" smtClean="0">
                <a:latin typeface="Arial" pitchFamily="34" charset="0"/>
                <a:ea typeface="ＭＳ Ｐゴシック" pitchFamily="34" charset="-128"/>
              </a:rPr>
              <a:t>Lesson Aim</a:t>
            </a:r>
          </a:p>
          <a:p>
            <a:pPr lvl="1"/>
            <a:r>
              <a:rPr lang="en-US" smtClean="0">
                <a:latin typeface="Arial" pitchFamily="34" charset="0"/>
                <a:ea typeface="ＭＳ Ｐゴシック" pitchFamily="34" charset="-128"/>
              </a:rPr>
              <a:t>&lt;Enter lesson aim here.&gt;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54521-044B-4359-AD58-2ACEEAC683A0}" type="slidenum">
              <a:rPr lang="en-US"/>
              <a:pPr/>
              <a:t>36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9563" y="301625"/>
            <a:ext cx="6265862" cy="3525838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875" y="4052888"/>
            <a:ext cx="5835650" cy="4579937"/>
          </a:xfrm>
        </p:spPr>
        <p:txBody>
          <a:bodyPr/>
          <a:lstStyle/>
          <a:p>
            <a:r>
              <a:rPr lang="en-US" b="1"/>
              <a:t>Purpose:  </a:t>
            </a:r>
          </a:p>
          <a:p>
            <a:r>
              <a:rPr lang="en-US" b="1"/>
              <a:t>Emphasize: </a:t>
            </a:r>
            <a:r>
              <a:rPr lang="en-US"/>
              <a:t>A VLAN is a broadcast domain.</a:t>
            </a:r>
            <a:r>
              <a:rPr lang="en-US" b="1"/>
              <a:t> </a:t>
            </a:r>
          </a:p>
          <a:p>
            <a:r>
              <a:rPr lang="en-US" b="1"/>
              <a:t>Note: </a:t>
            </a:r>
            <a:r>
              <a:rPr lang="en-US"/>
              <a:t>In order to have inter-VLAN communications, a router is required.</a:t>
            </a:r>
          </a:p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910E59-E8C9-4A95-A772-4F0CBE9C2F93}" type="slidenum">
              <a:rPr lang="en-US"/>
              <a:pPr/>
              <a:t>37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wmf"/><Relationship Id="rId7" Type="http://schemas.openxmlformats.org/officeDocument/2006/relationships/image" Target="../media/image7.jpe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wmf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2040731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Bài</a:t>
            </a:r>
            <a:r>
              <a:rPr lang="en-US" dirty="0" smtClean="0"/>
              <a:t> 1. Review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Networking Essentials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4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205"/>
            <a:ext cx="9143999" cy="5165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967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1828800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ctr">
              <a:lnSpc>
                <a:spcPct val="150000"/>
              </a:lnSpc>
            </a:pPr>
            <a:r>
              <a:rPr lang="en-US" sz="3600" b="0" smtClean="0">
                <a:solidFill>
                  <a:srgbClr val="0070C0"/>
                </a:solidFill>
              </a:rPr>
              <a:t>Data encapsualtion &amp; De-encapsulation</a:t>
            </a:r>
            <a:endParaRPr lang="en-AU" sz="3600" b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45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5" descr="301P_06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95325"/>
            <a:ext cx="6934200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14300"/>
            <a:ext cx="8142288" cy="62865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Data Encapsulation</a:t>
            </a:r>
          </a:p>
        </p:txBody>
      </p:sp>
    </p:spTree>
    <p:extLst>
      <p:ext uri="{BB962C8B-B14F-4D97-AF65-F5344CB8AC3E}">
        <p14:creationId xmlns:p14="http://schemas.microsoft.com/office/powerpoint/2010/main" val="5295516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 descr="301P_0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53653"/>
            <a:ext cx="7010400" cy="3861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57150"/>
            <a:ext cx="8142288" cy="62865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Data De-Encapsulation</a:t>
            </a:r>
          </a:p>
        </p:txBody>
      </p:sp>
    </p:spTree>
    <p:extLst>
      <p:ext uri="{BB962C8B-B14F-4D97-AF65-F5344CB8AC3E}">
        <p14:creationId xmlns:p14="http://schemas.microsoft.com/office/powerpoint/2010/main" val="1391733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4" descr="301P_06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57250"/>
            <a:ext cx="7562850" cy="338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14300"/>
            <a:ext cx="8142288" cy="62865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chemeClr val="bg1"/>
                </a:solidFill>
              </a:rPr>
              <a:t>Peer-to-Peer Communication	</a:t>
            </a:r>
          </a:p>
        </p:txBody>
      </p:sp>
    </p:spTree>
    <p:extLst>
      <p:ext uri="{BB962C8B-B14F-4D97-AF65-F5344CB8AC3E}">
        <p14:creationId xmlns:p14="http://schemas.microsoft.com/office/powerpoint/2010/main" val="814724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16" y="0"/>
            <a:ext cx="9160717" cy="5134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02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"/>
            <a:ext cx="9144000" cy="507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020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41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73" y="228600"/>
            <a:ext cx="8698057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23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301P_1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1028700"/>
            <a:ext cx="8383587" cy="3199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14300"/>
            <a:ext cx="8142288" cy="62865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Flow Control (tt)</a:t>
            </a:r>
          </a:p>
        </p:txBody>
      </p:sp>
    </p:spTree>
    <p:extLst>
      <p:ext uri="{BB962C8B-B14F-4D97-AF65-F5344CB8AC3E}">
        <p14:creationId xmlns:p14="http://schemas.microsoft.com/office/powerpoint/2010/main" val="14850990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594122"/>
          </a:xfrm>
        </p:spPr>
        <p:txBody>
          <a:bodyPr>
            <a:normAutofit fontScale="90000"/>
          </a:bodyPr>
          <a:lstStyle/>
          <a:p>
            <a:r>
              <a:rPr lang="en-US" smtClean="0"/>
              <a:t>Contents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8229600" cy="405765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1. Networking </a:t>
            </a:r>
            <a:r>
              <a:rPr lang="en-US" dirty="0" smtClean="0"/>
              <a:t>fundamentals</a:t>
            </a:r>
          </a:p>
          <a:p>
            <a:pPr lvl="1"/>
            <a:r>
              <a:rPr lang="en-US" dirty="0" err="1" smtClean="0"/>
              <a:t>OSI</a:t>
            </a:r>
            <a:r>
              <a:rPr lang="en-US" dirty="0" smtClean="0"/>
              <a:t> &amp; TCP/IP models</a:t>
            </a:r>
          </a:p>
          <a:p>
            <a:pPr lvl="1"/>
            <a:r>
              <a:rPr lang="en-US" dirty="0" smtClean="0"/>
              <a:t>IP addressing</a:t>
            </a:r>
          </a:p>
          <a:p>
            <a:pPr lvl="1"/>
            <a:r>
              <a:rPr lang="en-US" dirty="0" smtClean="0"/>
              <a:t>Packet delivery process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2. Network </a:t>
            </a:r>
            <a:r>
              <a:rPr lang="en-US" dirty="0" smtClean="0"/>
              <a:t>Infrastructure technologies</a:t>
            </a:r>
          </a:p>
          <a:p>
            <a:pPr lvl="1"/>
            <a:r>
              <a:rPr lang="en-US" dirty="0" smtClean="0"/>
              <a:t>Routing technologies</a:t>
            </a:r>
          </a:p>
          <a:p>
            <a:pPr lvl="1"/>
            <a:r>
              <a:rPr lang="en-US" dirty="0" smtClean="0"/>
              <a:t>LAN switching technologies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 smtClean="0"/>
              <a:t>3. Network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 err="1" smtClean="0"/>
              <a:t>DHCP</a:t>
            </a:r>
            <a:endParaRPr lang="en-US" dirty="0" smtClean="0"/>
          </a:p>
          <a:p>
            <a:pPr lvl="1"/>
            <a:r>
              <a:rPr lang="en-US" dirty="0" smtClean="0"/>
              <a:t>DNS</a:t>
            </a:r>
          </a:p>
          <a:p>
            <a:pPr lvl="1"/>
            <a:r>
              <a:rPr lang="en-US" dirty="0" smtClean="0"/>
              <a:t>Web</a:t>
            </a:r>
          </a:p>
          <a:p>
            <a:pPr lvl="1"/>
            <a:r>
              <a:rPr lang="en-US" dirty="0" smtClean="0"/>
              <a:t>FTP</a:t>
            </a:r>
          </a:p>
          <a:p>
            <a:pPr lvl="1"/>
            <a:r>
              <a:rPr lang="en-US" dirty="0" smtClean="0"/>
              <a:t>Email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15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301P_18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57250"/>
            <a:ext cx="8458200" cy="3577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14300"/>
            <a:ext cx="8142288" cy="62865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70C0"/>
                </a:solidFill>
              </a:rPr>
              <a:t>TCP Acknowledgment</a:t>
            </a:r>
          </a:p>
        </p:txBody>
      </p:sp>
    </p:spTree>
    <p:extLst>
      <p:ext uri="{BB962C8B-B14F-4D97-AF65-F5344CB8AC3E}">
        <p14:creationId xmlns:p14="http://schemas.microsoft.com/office/powerpoint/2010/main" val="24169186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4" descr="301P_18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028700"/>
            <a:ext cx="8509000" cy="3142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14300"/>
            <a:ext cx="8142288" cy="62865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Fixed Windowing</a:t>
            </a:r>
          </a:p>
        </p:txBody>
      </p:sp>
    </p:spTree>
    <p:extLst>
      <p:ext uri="{BB962C8B-B14F-4D97-AF65-F5344CB8AC3E}">
        <p14:creationId xmlns:p14="http://schemas.microsoft.com/office/powerpoint/2010/main" val="21744725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 descr="301P_18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00100"/>
            <a:ext cx="858520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14300"/>
            <a:ext cx="8142288" cy="628650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FF0000"/>
                </a:solidFill>
              </a:rPr>
              <a:t>TCP Sliding Windowing</a:t>
            </a:r>
          </a:p>
        </p:txBody>
      </p:sp>
    </p:spTree>
    <p:extLst>
      <p:ext uri="{BB962C8B-B14F-4D97-AF65-F5344CB8AC3E}">
        <p14:creationId xmlns:p14="http://schemas.microsoft.com/office/powerpoint/2010/main" val="32321309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9157724" cy="514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27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8859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smtClean="0"/>
              <a:t>Network Infrastructure technologies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 technologies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11" y="1085850"/>
            <a:ext cx="88773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8625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3591"/>
            <a:ext cx="8686800" cy="4836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3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4" y="208898"/>
            <a:ext cx="9020175" cy="472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53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32185"/>
            <a:ext cx="8763000" cy="4479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73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14300"/>
            <a:ext cx="8801100" cy="4793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436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229600" cy="857250"/>
          </a:xfrm>
        </p:spPr>
        <p:txBody>
          <a:bodyPr/>
          <a:lstStyle/>
          <a:p>
            <a:r>
              <a:rPr lang="en-US" smtClean="0"/>
              <a:t>Networking fundamentals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6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225029"/>
            <a:ext cx="8591550" cy="4693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3522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185738"/>
            <a:ext cx="8877300" cy="477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755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40" y="228600"/>
            <a:ext cx="8801100" cy="4364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611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9" y="228600"/>
            <a:ext cx="8772525" cy="4521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8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117873"/>
            <a:ext cx="8667750" cy="4907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4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4" y="110729"/>
            <a:ext cx="8829675" cy="4922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443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61" name="Picture 9" descr="327P_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564" y="959644"/>
            <a:ext cx="6243637" cy="358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360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/>
              <a:t>VLAN Overview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1415696" y="4560094"/>
            <a:ext cx="631102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marL="177800" indent="-177800"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>
                <a:solidFill>
                  <a:schemeClr val="accent2"/>
                </a:solidFill>
                <a:latin typeface="Arial" charset="0"/>
              </a:rPr>
              <a:t>VLAN = Broadcast Domain = Logical Network (Subnet) </a:t>
            </a:r>
          </a:p>
        </p:txBody>
      </p:sp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346075" y="1357313"/>
            <a:ext cx="1798698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marL="342900" lvl="1" indent="-228600" defTabSz="9159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/>
              <a:t>Segmentation</a:t>
            </a:r>
          </a:p>
          <a:p>
            <a:pPr marL="342900" lvl="1" indent="-228600" defTabSz="9159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/>
              <a:t>Flexibility</a:t>
            </a:r>
          </a:p>
          <a:p>
            <a:pPr marL="342900" lvl="1" indent="-228600" defTabSz="915988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200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156571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378" name="Picture 2" descr="327P_5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9" y="1200151"/>
            <a:ext cx="6719887" cy="337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9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VLAN Operation</a:t>
            </a:r>
          </a:p>
        </p:txBody>
      </p:sp>
    </p:spTree>
    <p:extLst>
      <p:ext uri="{BB962C8B-B14F-4D97-AF65-F5344CB8AC3E}">
        <p14:creationId xmlns:p14="http://schemas.microsoft.com/office/powerpoint/2010/main" val="158422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428" name="Picture 4" descr="327P_5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9" y="1633538"/>
            <a:ext cx="7615237" cy="258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VLAN Membership Modes</a:t>
            </a:r>
          </a:p>
        </p:txBody>
      </p:sp>
    </p:spTree>
    <p:extLst>
      <p:ext uri="{BB962C8B-B14F-4D97-AF65-F5344CB8AC3E}">
        <p14:creationId xmlns:p14="http://schemas.microsoft.com/office/powerpoint/2010/main" val="23800497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802.1Q Trunking</a:t>
            </a:r>
          </a:p>
        </p:txBody>
      </p:sp>
      <p:pic>
        <p:nvPicPr>
          <p:cNvPr id="233479" name="Picture 7" descr="327P_5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253728"/>
            <a:ext cx="6908800" cy="3375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6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229600" cy="651272"/>
          </a:xfrm>
        </p:spPr>
        <p:txBody>
          <a:bodyPr>
            <a:normAutofit fontScale="90000"/>
          </a:bodyPr>
          <a:lstStyle/>
          <a:p>
            <a:r>
              <a:rPr lang="en-US" smtClean="0"/>
              <a:t>What is a network?</a:t>
            </a:r>
            <a:endParaRPr lang="en-US"/>
          </a:p>
        </p:txBody>
      </p:sp>
      <p:pic>
        <p:nvPicPr>
          <p:cNvPr id="4" name="Picture 4" descr="301P_04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857250"/>
            <a:ext cx="5638800" cy="39433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26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802.1Q Frame</a:t>
            </a:r>
          </a:p>
        </p:txBody>
      </p:sp>
      <p:pic>
        <p:nvPicPr>
          <p:cNvPr id="110597" name="Picture 5" descr="327P_07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5" y="1547812"/>
            <a:ext cx="6827838" cy="2700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51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2" name="Picture 22" descr="327P_5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1" y="1241822"/>
            <a:ext cx="6664325" cy="3626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Understanding Native VLANs</a:t>
            </a:r>
          </a:p>
        </p:txBody>
      </p:sp>
    </p:spTree>
    <p:extLst>
      <p:ext uri="{BB962C8B-B14F-4D97-AF65-F5344CB8AC3E}">
        <p14:creationId xmlns:p14="http://schemas.microsoft.com/office/powerpoint/2010/main" val="235303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14550"/>
            <a:ext cx="8229600" cy="857250"/>
          </a:xfrm>
        </p:spPr>
        <p:txBody>
          <a:bodyPr/>
          <a:lstStyle/>
          <a:p>
            <a:r>
              <a:rPr lang="en-US" smtClean="0"/>
              <a:t>Network Services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3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20" name="Oval 4"/>
          <p:cNvSpPr>
            <a:spLocks noGrp="1" noChangeArrowheads="1"/>
          </p:cNvSpPr>
          <p:nvPr>
            <p:ph type="body" idx="1"/>
          </p:nvPr>
        </p:nvSpPr>
        <p:spPr>
          <a:xfrm>
            <a:off x="1216026" y="884635"/>
            <a:ext cx="6073775" cy="2099072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CFE1C2"/>
              </a:gs>
            </a:gsLst>
            <a:lin ang="18900000" scaled="1"/>
          </a:gradFill>
          <a:effectLst>
            <a:outerShdw dist="53882" dir="2700000" algn="ctr" rotWithShape="0">
              <a:schemeClr val="bg2"/>
            </a:outerShdw>
          </a:effectLst>
        </p:spPr>
        <p:txBody>
          <a:bodyPr/>
          <a:lstStyle/>
          <a:p>
            <a:pPr marL="342900" indent="-342900">
              <a:buFont typeface="Wingdings" pitchFamily="2" charset="2"/>
              <a:buNone/>
              <a:defRPr/>
            </a:pPr>
            <a:r>
              <a:rPr lang="en-US"/>
              <a:t>                                                          </a:t>
            </a:r>
          </a:p>
        </p:txBody>
      </p:sp>
      <p:pic>
        <p:nvPicPr>
          <p:cNvPr id="54275" name="Picture 5" descr="Server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6688" y="1921669"/>
            <a:ext cx="996950" cy="89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6" name="Picture 6" descr="Computer_DesktopComputerSansKeyboard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95876" y="763191"/>
            <a:ext cx="842963" cy="789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7" name="Picture 7" descr="Computer_DesktopComputerSansKeyboard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06850" y="2324100"/>
            <a:ext cx="844550" cy="78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8" descr="Computer_DesktopComputerSansKeyboard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6963" y="1959769"/>
            <a:ext cx="844550" cy="789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9" descr="Server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03475" y="685801"/>
            <a:ext cx="996950" cy="898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26" name="Picture 10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611314" y="3130154"/>
            <a:ext cx="6999287" cy="321469"/>
            <a:chOff x="1080" y="2834"/>
            <a:chExt cx="3388" cy="270"/>
          </a:xfrm>
        </p:grpSpPr>
        <p:sp>
          <p:nvSpPr>
            <p:cNvPr id="111628" name="AutoShape 12"/>
            <p:cNvSpPr>
              <a:spLocks noChangeArrowheads="1"/>
            </p:cNvSpPr>
            <p:nvPr/>
          </p:nvSpPr>
          <p:spPr bwMode="auto">
            <a:xfrm>
              <a:off x="1186" y="2834"/>
              <a:ext cx="3282" cy="27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5000"/>
                </a:lnSpc>
                <a:defRPr/>
              </a:pPr>
              <a:r>
                <a:rPr lang="en-US" sz="2000"/>
                <a:t>DHCP client broadcasts a DHCPDISCOVER packet</a:t>
              </a:r>
            </a:p>
          </p:txBody>
        </p:sp>
        <p:sp>
          <p:nvSpPr>
            <p:cNvPr id="111629" name="AutoShape 13"/>
            <p:cNvSpPr>
              <a:spLocks noChangeArrowheads="1"/>
            </p:cNvSpPr>
            <p:nvPr/>
          </p:nvSpPr>
          <p:spPr bwMode="auto">
            <a:xfrm>
              <a:off x="1080" y="2865"/>
              <a:ext cx="179" cy="20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990033"/>
                  </a:solidFill>
                </a:rPr>
                <a:t>1</a:t>
              </a:r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611314" y="3509963"/>
            <a:ext cx="6999287" cy="321469"/>
            <a:chOff x="1080" y="3134"/>
            <a:chExt cx="3388" cy="270"/>
          </a:xfrm>
        </p:grpSpPr>
        <p:sp>
          <p:nvSpPr>
            <p:cNvPr id="111631" name="AutoShape 15"/>
            <p:cNvSpPr>
              <a:spLocks noChangeArrowheads="1"/>
            </p:cNvSpPr>
            <p:nvPr/>
          </p:nvSpPr>
          <p:spPr bwMode="auto">
            <a:xfrm>
              <a:off x="1186" y="3134"/>
              <a:ext cx="3282" cy="27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5000"/>
                </a:lnSpc>
                <a:defRPr/>
              </a:pPr>
              <a:r>
                <a:rPr lang="en-US" sz="2000"/>
                <a:t>DHCP servers broadcast a DHCPOFFER packet</a:t>
              </a:r>
            </a:p>
          </p:txBody>
        </p:sp>
        <p:sp>
          <p:nvSpPr>
            <p:cNvPr id="111632" name="AutoShape 16"/>
            <p:cNvSpPr>
              <a:spLocks noChangeArrowheads="1"/>
            </p:cNvSpPr>
            <p:nvPr/>
          </p:nvSpPr>
          <p:spPr bwMode="auto">
            <a:xfrm>
              <a:off x="1080" y="3165"/>
              <a:ext cx="179" cy="20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990033"/>
                  </a:solidFill>
                </a:rPr>
                <a:t>2</a:t>
              </a:r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1611314" y="3889773"/>
            <a:ext cx="6999287" cy="321469"/>
            <a:chOff x="1080" y="3434"/>
            <a:chExt cx="3388" cy="270"/>
          </a:xfrm>
        </p:grpSpPr>
        <p:sp>
          <p:nvSpPr>
            <p:cNvPr id="111634" name="AutoShape 18"/>
            <p:cNvSpPr>
              <a:spLocks noChangeArrowheads="1"/>
            </p:cNvSpPr>
            <p:nvPr/>
          </p:nvSpPr>
          <p:spPr bwMode="auto">
            <a:xfrm>
              <a:off x="1186" y="3434"/>
              <a:ext cx="3282" cy="27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5000"/>
                </a:lnSpc>
                <a:defRPr/>
              </a:pPr>
              <a:r>
                <a:rPr lang="en-US" sz="2000"/>
                <a:t>DHCP client broadcasts a DHCPREQUEST packet</a:t>
              </a:r>
            </a:p>
          </p:txBody>
        </p:sp>
        <p:sp>
          <p:nvSpPr>
            <p:cNvPr id="111635" name="AutoShape 19"/>
            <p:cNvSpPr>
              <a:spLocks noChangeArrowheads="1"/>
            </p:cNvSpPr>
            <p:nvPr/>
          </p:nvSpPr>
          <p:spPr bwMode="auto">
            <a:xfrm>
              <a:off x="1080" y="3465"/>
              <a:ext cx="179" cy="20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990033"/>
                  </a:solidFill>
                </a:rPr>
                <a:t>3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11314" y="4269582"/>
            <a:ext cx="6999287" cy="321469"/>
            <a:chOff x="1080" y="3742"/>
            <a:chExt cx="3388" cy="270"/>
          </a:xfrm>
        </p:grpSpPr>
        <p:sp>
          <p:nvSpPr>
            <p:cNvPr id="111637" name="AutoShape 21"/>
            <p:cNvSpPr>
              <a:spLocks noChangeArrowheads="1"/>
            </p:cNvSpPr>
            <p:nvPr/>
          </p:nvSpPr>
          <p:spPr bwMode="auto">
            <a:xfrm>
              <a:off x="1186" y="3742"/>
              <a:ext cx="3282" cy="270"/>
            </a:xfrm>
            <a:prstGeom prst="roundRect">
              <a:avLst>
                <a:gd name="adj" fmla="val 4167"/>
              </a:avLst>
            </a:prstGeom>
            <a:gradFill rotWithShape="1">
              <a:gsLst>
                <a:gs pos="0">
                  <a:srgbClr val="EEEFD7"/>
                </a:gs>
                <a:gs pos="100000">
                  <a:srgbClr val="D5D69C"/>
                </a:gs>
              </a:gsLst>
              <a:lin ang="2700000" scaled="1"/>
            </a:gra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lIns="274320" anchor="ctr"/>
            <a:lstStyle/>
            <a:p>
              <a:pPr>
                <a:lnSpc>
                  <a:spcPct val="85000"/>
                </a:lnSpc>
                <a:defRPr/>
              </a:pPr>
              <a:r>
                <a:rPr lang="en-US" sz="2000"/>
                <a:t>DHCP Server1 broadcasts a DHCPACK packet</a:t>
              </a:r>
            </a:p>
          </p:txBody>
        </p:sp>
        <p:sp>
          <p:nvSpPr>
            <p:cNvPr id="111638" name="AutoShape 22"/>
            <p:cNvSpPr>
              <a:spLocks noChangeArrowheads="1"/>
            </p:cNvSpPr>
            <p:nvPr/>
          </p:nvSpPr>
          <p:spPr bwMode="auto">
            <a:xfrm>
              <a:off x="1080" y="3773"/>
              <a:ext cx="179" cy="208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>
                  <a:solidFill>
                    <a:srgbClr val="990033"/>
                  </a:solidFill>
                </a:rPr>
                <a:t>4</a:t>
              </a:r>
            </a:p>
          </p:txBody>
        </p:sp>
      </p:grpSp>
      <p:pic>
        <p:nvPicPr>
          <p:cNvPr id="111639" name="Picture 23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898650" y="2210992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0" name="Picture 24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1" name="Picture 25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2" name="Picture 26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3" name="Picture 27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34050" y="2252663"/>
            <a:ext cx="84455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4" name="Picture 28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5" name="Picture 29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6" name="Picture 30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41488" y="2381250"/>
            <a:ext cx="844550" cy="115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7" name="Picture 31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8" name="Picture 32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49" name="Picture 33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0" name="Picture 34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1" name="Picture 35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98738" y="1134667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2" name="Picture 36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3" name="Picture 37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4" name="Picture 38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91200" y="242292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5" name="Picture 39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6" name="Picture 40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7" name="Picture 41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8" name="Picture 42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59" name="Picture 43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60" name="Picture 44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61" name="Picture 45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662" name="Picture 46" descr="2Packet_Cut3Parts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84613" y="1794273"/>
            <a:ext cx="844550" cy="115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1670" name="AutoShape 54"/>
          <p:cNvSpPr>
            <a:spLocks noChangeArrowheads="1"/>
          </p:cNvSpPr>
          <p:nvPr/>
        </p:nvSpPr>
        <p:spPr bwMode="auto">
          <a:xfrm>
            <a:off x="7072314" y="2146697"/>
            <a:ext cx="1309687" cy="43219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DHCP </a:t>
            </a:r>
            <a:br>
              <a:rPr lang="en-US" sz="2000"/>
            </a:br>
            <a:r>
              <a:rPr lang="en-US" sz="2000"/>
              <a:t>Client</a:t>
            </a:r>
          </a:p>
        </p:txBody>
      </p:sp>
      <p:sp>
        <p:nvSpPr>
          <p:cNvPr id="111671" name="AutoShape 55"/>
          <p:cNvSpPr>
            <a:spLocks noChangeArrowheads="1"/>
          </p:cNvSpPr>
          <p:nvPr/>
        </p:nvSpPr>
        <p:spPr bwMode="auto">
          <a:xfrm>
            <a:off x="228600" y="2100263"/>
            <a:ext cx="1150938" cy="422672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DHCP </a:t>
            </a:r>
            <a:br>
              <a:rPr lang="en-US" sz="2000"/>
            </a:br>
            <a:r>
              <a:rPr lang="en-US" sz="2000"/>
              <a:t>Server1</a:t>
            </a:r>
          </a:p>
        </p:txBody>
      </p:sp>
      <p:sp>
        <p:nvSpPr>
          <p:cNvPr id="111672" name="AutoShape 56"/>
          <p:cNvSpPr>
            <a:spLocks noChangeArrowheads="1"/>
          </p:cNvSpPr>
          <p:nvPr/>
        </p:nvSpPr>
        <p:spPr bwMode="auto">
          <a:xfrm>
            <a:off x="914400" y="842963"/>
            <a:ext cx="1404938" cy="422672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/>
              <a:t>DHCP </a:t>
            </a:r>
            <a:br>
              <a:rPr lang="en-US" sz="2000"/>
            </a:br>
            <a:r>
              <a:rPr lang="en-US" sz="2000"/>
              <a:t>Server2</a:t>
            </a:r>
          </a:p>
        </p:txBody>
      </p:sp>
      <p:grpSp>
        <p:nvGrpSpPr>
          <p:cNvPr id="6" name="Group 65"/>
          <p:cNvGrpSpPr>
            <a:grpSpLocks/>
          </p:cNvGrpSpPr>
          <p:nvPr/>
        </p:nvGrpSpPr>
        <p:grpSpPr bwMode="auto">
          <a:xfrm>
            <a:off x="76200" y="661987"/>
            <a:ext cx="8686800" cy="3910013"/>
            <a:chOff x="192" y="796"/>
            <a:chExt cx="5472" cy="3284"/>
          </a:xfrm>
        </p:grpSpPr>
        <p:sp>
          <p:nvSpPr>
            <p:cNvPr id="111682" name="Oval 66"/>
            <p:cNvSpPr>
              <a:spLocks noChangeArrowheads="1"/>
            </p:cNvSpPr>
            <p:nvPr/>
          </p:nvSpPr>
          <p:spPr bwMode="auto">
            <a:xfrm>
              <a:off x="910" y="963"/>
              <a:ext cx="3826" cy="17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CFE1C2"/>
                </a:gs>
              </a:gsLst>
              <a:lin ang="18900000" scaled="1"/>
            </a:gradFill>
            <a:ln w="9525" algn="ctr">
              <a:noFill/>
              <a:round/>
              <a:headEnd/>
              <a:tailEnd/>
            </a:ln>
            <a:effectLst>
              <a:outerShdw dist="53882" dir="2700000" algn="ctr" rotWithShape="0">
                <a:schemeClr val="bg2"/>
              </a:outerShdw>
            </a:effectLst>
          </p:spPr>
          <p:txBody>
            <a:bodyPr lIns="0" tIns="0" rIns="0" bIns="0"/>
            <a:lstStyle/>
            <a:p>
              <a:pPr marL="228600" indent="-228600">
                <a:lnSpc>
                  <a:spcPct val="90000"/>
                </a:lnSpc>
                <a:spcBef>
                  <a:spcPct val="40000"/>
                </a:spcBef>
                <a:buClr>
                  <a:srgbClr val="8DACD0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/>
                <a:t>                                                          </a:t>
              </a:r>
            </a:p>
          </p:txBody>
        </p:sp>
        <p:pic>
          <p:nvPicPr>
            <p:cNvPr id="54316" name="Picture 67" descr="Server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49" y="1834"/>
              <a:ext cx="628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317" name="Picture 68" descr="Computer_DesktopComputerSansKeyboard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54" y="861"/>
              <a:ext cx="531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318" name="Picture 69" descr="Computer_DesktopComputerSansKeyboard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668" y="2172"/>
              <a:ext cx="53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319" name="Picture 70" descr="Computer_DesktopComputerSansKeyboard0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035" y="1866"/>
              <a:ext cx="532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54320" name="Picture 71" descr="Server0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658" y="796"/>
              <a:ext cx="628" cy="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72"/>
            <p:cNvGrpSpPr>
              <a:grpSpLocks/>
            </p:cNvGrpSpPr>
            <p:nvPr/>
          </p:nvGrpSpPr>
          <p:grpSpPr bwMode="auto">
            <a:xfrm>
              <a:off x="1159" y="2853"/>
              <a:ext cx="4505" cy="270"/>
              <a:chOff x="1080" y="2838"/>
              <a:chExt cx="4505" cy="270"/>
            </a:xfrm>
          </p:grpSpPr>
          <p:sp>
            <p:nvSpPr>
              <p:cNvPr id="111689" name="AutoShape 73"/>
              <p:cNvSpPr>
                <a:spLocks noChangeArrowheads="1"/>
              </p:cNvSpPr>
              <p:nvPr/>
            </p:nvSpPr>
            <p:spPr bwMode="auto">
              <a:xfrm>
                <a:off x="1282" y="2838"/>
                <a:ext cx="4303" cy="270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>
                  <a:lnSpc>
                    <a:spcPct val="85000"/>
                  </a:lnSpc>
                  <a:defRPr/>
                </a:pPr>
                <a:r>
                  <a:rPr lang="en-US" sz="2000"/>
                  <a:t>DHCP client broadcasts a DHCPDISCOVER packet</a:t>
                </a:r>
              </a:p>
            </p:txBody>
          </p:sp>
          <p:sp>
            <p:nvSpPr>
              <p:cNvPr id="111690" name="AutoShape 74"/>
              <p:cNvSpPr>
                <a:spLocks noChangeArrowheads="1"/>
              </p:cNvSpPr>
              <p:nvPr/>
            </p:nvSpPr>
            <p:spPr bwMode="auto">
              <a:xfrm>
                <a:off x="1080" y="2865"/>
                <a:ext cx="179" cy="20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rgbClr val="F0F0F0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990033"/>
                    </a:solidFill>
                  </a:rPr>
                  <a:t>1</a:t>
                </a:r>
              </a:p>
            </p:txBody>
          </p:sp>
        </p:grpSp>
        <p:grpSp>
          <p:nvGrpSpPr>
            <p:cNvPr id="8" name="Group 75"/>
            <p:cNvGrpSpPr>
              <a:grpSpLocks/>
            </p:cNvGrpSpPr>
            <p:nvPr/>
          </p:nvGrpSpPr>
          <p:grpSpPr bwMode="auto">
            <a:xfrm>
              <a:off x="1159" y="3172"/>
              <a:ext cx="4505" cy="270"/>
              <a:chOff x="1080" y="3138"/>
              <a:chExt cx="4505" cy="270"/>
            </a:xfrm>
          </p:grpSpPr>
          <p:sp>
            <p:nvSpPr>
              <p:cNvPr id="111692" name="AutoShape 76"/>
              <p:cNvSpPr>
                <a:spLocks noChangeArrowheads="1"/>
              </p:cNvSpPr>
              <p:nvPr/>
            </p:nvSpPr>
            <p:spPr bwMode="auto">
              <a:xfrm>
                <a:off x="1282" y="3138"/>
                <a:ext cx="4303" cy="270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>
                  <a:lnSpc>
                    <a:spcPct val="85000"/>
                  </a:lnSpc>
                  <a:defRPr/>
                </a:pPr>
                <a:r>
                  <a:rPr lang="en-US" sz="2000"/>
                  <a:t>DHCP servers broadcast a DHCPOFFER packet</a:t>
                </a:r>
              </a:p>
            </p:txBody>
          </p:sp>
          <p:sp>
            <p:nvSpPr>
              <p:cNvPr id="111693" name="AutoShape 77"/>
              <p:cNvSpPr>
                <a:spLocks noChangeArrowheads="1"/>
              </p:cNvSpPr>
              <p:nvPr/>
            </p:nvSpPr>
            <p:spPr bwMode="auto">
              <a:xfrm>
                <a:off x="1080" y="3165"/>
                <a:ext cx="179" cy="20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rgbClr val="F0F0F0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990033"/>
                    </a:solidFill>
                  </a:rPr>
                  <a:t>2</a:t>
                </a:r>
              </a:p>
            </p:txBody>
          </p:sp>
        </p:grpSp>
        <p:grpSp>
          <p:nvGrpSpPr>
            <p:cNvPr id="9" name="Group 78"/>
            <p:cNvGrpSpPr>
              <a:grpSpLocks/>
            </p:cNvGrpSpPr>
            <p:nvPr/>
          </p:nvGrpSpPr>
          <p:grpSpPr bwMode="auto">
            <a:xfrm>
              <a:off x="1159" y="3491"/>
              <a:ext cx="4505" cy="270"/>
              <a:chOff x="1080" y="3438"/>
              <a:chExt cx="4505" cy="270"/>
            </a:xfrm>
          </p:grpSpPr>
          <p:sp>
            <p:nvSpPr>
              <p:cNvPr id="111695" name="AutoShape 79"/>
              <p:cNvSpPr>
                <a:spLocks noChangeArrowheads="1"/>
              </p:cNvSpPr>
              <p:nvPr/>
            </p:nvSpPr>
            <p:spPr bwMode="auto">
              <a:xfrm>
                <a:off x="1282" y="3438"/>
                <a:ext cx="4303" cy="270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>
                  <a:lnSpc>
                    <a:spcPct val="85000"/>
                  </a:lnSpc>
                  <a:defRPr/>
                </a:pPr>
                <a:r>
                  <a:rPr lang="en-US" sz="2000"/>
                  <a:t>DHCP client broadcasts a DHCPREQUEST packet</a:t>
                </a:r>
              </a:p>
            </p:txBody>
          </p:sp>
          <p:sp>
            <p:nvSpPr>
              <p:cNvPr id="111696" name="AutoShape 80"/>
              <p:cNvSpPr>
                <a:spLocks noChangeArrowheads="1"/>
              </p:cNvSpPr>
              <p:nvPr/>
            </p:nvSpPr>
            <p:spPr bwMode="auto">
              <a:xfrm>
                <a:off x="1080" y="3465"/>
                <a:ext cx="179" cy="20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rgbClr val="F0F0F0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990033"/>
                    </a:solidFill>
                  </a:rPr>
                  <a:t>3</a:t>
                </a:r>
              </a:p>
            </p:txBody>
          </p:sp>
        </p:grpSp>
        <p:grpSp>
          <p:nvGrpSpPr>
            <p:cNvPr id="10" name="Group 81"/>
            <p:cNvGrpSpPr>
              <a:grpSpLocks/>
            </p:cNvGrpSpPr>
            <p:nvPr/>
          </p:nvGrpSpPr>
          <p:grpSpPr bwMode="auto">
            <a:xfrm>
              <a:off x="1159" y="3810"/>
              <a:ext cx="4505" cy="270"/>
              <a:chOff x="1080" y="3746"/>
              <a:chExt cx="4505" cy="270"/>
            </a:xfrm>
          </p:grpSpPr>
          <p:sp>
            <p:nvSpPr>
              <p:cNvPr id="111698" name="AutoShape 82"/>
              <p:cNvSpPr>
                <a:spLocks noChangeArrowheads="1"/>
              </p:cNvSpPr>
              <p:nvPr/>
            </p:nvSpPr>
            <p:spPr bwMode="auto">
              <a:xfrm>
                <a:off x="1282" y="3746"/>
                <a:ext cx="4303" cy="270"/>
              </a:xfrm>
              <a:prstGeom prst="roundRect">
                <a:avLst>
                  <a:gd name="adj" fmla="val 4167"/>
                </a:avLst>
              </a:prstGeom>
              <a:gradFill rotWithShape="1">
                <a:gsLst>
                  <a:gs pos="0">
                    <a:srgbClr val="EEEFD7"/>
                  </a:gs>
                  <a:gs pos="100000">
                    <a:srgbClr val="D5D69C"/>
                  </a:gs>
                </a:gsLst>
                <a:lin ang="2700000" scaled="1"/>
              </a:gra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lIns="274320" anchor="ctr"/>
              <a:lstStyle/>
              <a:p>
                <a:pPr>
                  <a:lnSpc>
                    <a:spcPct val="85000"/>
                  </a:lnSpc>
                  <a:defRPr/>
                </a:pPr>
                <a:r>
                  <a:rPr lang="en-US" sz="2000"/>
                  <a:t>DHCP Server1 broadcasts a DHCPACK packet</a:t>
                </a:r>
              </a:p>
            </p:txBody>
          </p:sp>
          <p:sp>
            <p:nvSpPr>
              <p:cNvPr id="111699" name="AutoShape 83"/>
              <p:cNvSpPr>
                <a:spLocks noChangeArrowheads="1"/>
              </p:cNvSpPr>
              <p:nvPr/>
            </p:nvSpPr>
            <p:spPr bwMode="auto">
              <a:xfrm>
                <a:off x="1080" y="3773"/>
                <a:ext cx="179" cy="208"/>
              </a:xfrm>
              <a:prstGeom prst="roundRect">
                <a:avLst>
                  <a:gd name="adj" fmla="val 0"/>
                </a:avLst>
              </a:prstGeom>
              <a:gradFill rotWithShape="1">
                <a:gsLst>
                  <a:gs pos="0">
                    <a:schemeClr val="folHlink"/>
                  </a:gs>
                  <a:gs pos="50000">
                    <a:srgbClr val="F0F0F0"/>
                  </a:gs>
                  <a:gs pos="100000">
                    <a:schemeClr val="folHlink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tx1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>
                    <a:solidFill>
                      <a:srgbClr val="990033"/>
                    </a:solidFill>
                  </a:rPr>
                  <a:t>4</a:t>
                </a:r>
              </a:p>
            </p:txBody>
          </p:sp>
        </p:grpSp>
        <p:sp>
          <p:nvSpPr>
            <p:cNvPr id="111700" name="AutoShape 84"/>
            <p:cNvSpPr>
              <a:spLocks noChangeArrowheads="1"/>
            </p:cNvSpPr>
            <p:nvPr/>
          </p:nvSpPr>
          <p:spPr bwMode="auto">
            <a:xfrm>
              <a:off x="4599" y="2023"/>
              <a:ext cx="825" cy="363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 algn="ctr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DHCP </a:t>
              </a:r>
              <a:br>
                <a:rPr lang="en-US" sz="2000"/>
              </a:br>
              <a:r>
                <a:rPr lang="en-US" sz="2000"/>
                <a:t>Client</a:t>
              </a:r>
            </a:p>
          </p:txBody>
        </p:sp>
        <p:sp>
          <p:nvSpPr>
            <p:cNvPr id="111701" name="AutoShape 85"/>
            <p:cNvSpPr>
              <a:spLocks noChangeArrowheads="1"/>
            </p:cNvSpPr>
            <p:nvPr/>
          </p:nvSpPr>
          <p:spPr bwMode="auto">
            <a:xfrm>
              <a:off x="192" y="1984"/>
              <a:ext cx="821" cy="355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DHCP </a:t>
              </a:r>
              <a:br>
                <a:rPr lang="en-US" sz="2000"/>
              </a:br>
              <a:r>
                <a:rPr lang="en-US" sz="2000"/>
                <a:t>Server1</a:t>
              </a:r>
            </a:p>
          </p:txBody>
        </p:sp>
        <p:sp>
          <p:nvSpPr>
            <p:cNvPr id="111702" name="AutoShape 86"/>
            <p:cNvSpPr>
              <a:spLocks noChangeArrowheads="1"/>
            </p:cNvSpPr>
            <p:nvPr/>
          </p:nvSpPr>
          <p:spPr bwMode="auto">
            <a:xfrm>
              <a:off x="720" y="928"/>
              <a:ext cx="885" cy="355"/>
            </a:xfrm>
            <a:prstGeom prst="roundRect">
              <a:avLst>
                <a:gd name="adj" fmla="val 4167"/>
              </a:avLst>
            </a:prstGeom>
            <a:solidFill>
              <a:schemeClr val="bg1"/>
            </a:solidFill>
            <a:ln w="9525">
              <a:solidFill>
                <a:srgbClr val="4D4D4D"/>
              </a:solidFill>
              <a:round/>
              <a:headEnd/>
              <a:tailEnd/>
            </a:ln>
            <a:effectLst>
              <a:outerShdw dist="35921" dir="2700000" algn="ctr" rotWithShape="0">
                <a:srgbClr val="AFAFAF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2000"/>
                <a:t>DHCP </a:t>
              </a:r>
              <a:br>
                <a:rPr lang="en-US" sz="2000"/>
              </a:br>
              <a:r>
                <a:rPr lang="en-US" sz="2000"/>
                <a:t>Server2</a:t>
              </a:r>
            </a:p>
          </p:txBody>
        </p:sp>
      </p:grpSp>
      <p:sp>
        <p:nvSpPr>
          <p:cNvPr id="80" name="Rectangle 2"/>
          <p:cNvSpPr txBox="1">
            <a:spLocks noChangeArrowheads="1"/>
          </p:cNvSpPr>
          <p:nvPr/>
        </p:nvSpPr>
        <p:spPr>
          <a:xfrm>
            <a:off x="76200" y="57150"/>
            <a:ext cx="8915400" cy="51435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800">
                <a:solidFill>
                  <a:srgbClr val="0070C0"/>
                </a:solidFill>
              </a:rPr>
              <a:t>DHCP operation</a:t>
            </a:r>
            <a:endParaRPr lang="en-US" sz="2800"/>
          </a:p>
        </p:txBody>
      </p:sp>
      <p:sp>
        <p:nvSpPr>
          <p:cNvPr id="54314" name="Rectangle 80"/>
          <p:cNvSpPr>
            <a:spLocks noChangeArrowheads="1"/>
          </p:cNvSpPr>
          <p:nvPr/>
        </p:nvSpPr>
        <p:spPr bwMode="auto">
          <a:xfrm>
            <a:off x="6553200" y="685800"/>
            <a:ext cx="2438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mtClean="0">
                <a:solidFill>
                  <a:srgbClr val="0070C0"/>
                </a:solidFill>
              </a:rPr>
              <a:t>DHCP operation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0 L -0.2 -0.0888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00" y="-4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10833 -0.12199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-610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3.7037E-7 L 0.00399 0.1777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890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162 L -0.23542 0.1129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00" y="560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4167 -0.133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11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1.11111E-6 L 0.14462 0.1284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00" y="64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 L 0.23837 -0.11389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-5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1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116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00"/>
                            </p:stCondLst>
                            <p:childTnLst>
                              <p:par>
                                <p:cTn id="10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023 L -0.15208 -0.09954 " pathEditMode="relative" rAng="0" ptsTypes="AA">
                                      <p:cBhvr>
                                        <p:cTn id="105" dur="2000" fill="hold"/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00" y="-5000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4167 -0.1331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6700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7037E-7 L 0.13298 -0.08866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00" y="-4400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162 L 0.11458 -0.12037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0" y="-6100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0.00023 L 0.21458 0.12268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00" y="6100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3.7037E-7 L 0.20399 0.0888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00" y="4400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3.7037E-7 L 0.00399 0.17778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890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3.7037E-7 L 0.01232 0.21134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0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1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82 -1.85185E-6 L -0.20451 -0.12245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00" y="-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1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1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11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11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116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10833 -0.12199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0" y="-610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3.7037E-7 L 0.00399 0.17778 " pathEditMode="relative" rAng="0" ptsTypes="AA">
                                      <p:cBhvr>
                                        <p:cTn id="180" dur="2000" fill="hold"/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8900"/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0.00023 L -0.21042 0.07824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00" y="3900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4167 -0.1331 " pathEditMode="relative" rAng="0" ptsTypes="AA">
                                      <p:cBhvr>
                                        <p:cTn id="184" dur="2000" fill="hold"/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6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11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111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111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111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0.23889 -0.07778 " pathEditMode="relative" rAng="0" ptsTypes="AA">
                                      <p:cBhvr>
                                        <p:cTn id="207" dur="2000" fill="hold"/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0" y="-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500"/>
                            </p:stCondLst>
                            <p:childTnLst>
                              <p:par>
                                <p:cTn id="2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1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11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14167 -0.1331 " pathEditMode="relative" rAng="0" ptsTypes="AA">
                                      <p:cBhvr>
                                        <p:cTn id="225" dur="2000" fill="hold"/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100" y="-6700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13333 -0.08866 " pathEditMode="relative" rAng="0" ptsTypes="AA">
                                      <p:cBhvr>
                                        <p:cTn id="227" dur="2000" fill="hold"/>
                                        <p:tgtEl>
                                          <p:spTgt spid="1116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0" y="-4400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3.7037E-7 L 0.21232 0.12245 " pathEditMode="relative" rAng="0" ptsTypes="AA">
                                      <p:cBhvr>
                                        <p:cTn id="229" dur="2000" fill="hold"/>
                                        <p:tgtEl>
                                          <p:spTgt spid="1116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00" y="6100"/>
                                    </p:animMotion>
                                  </p:childTnLst>
                                </p:cTn>
                              </p:par>
                              <p:par>
                                <p:cTn id="2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99 3.7037E-7 L 0.01232 0.21134 " pathEditMode="relative" rAng="0" ptsTypes="AA">
                                      <p:cBhvr>
                                        <p:cTn id="231" dur="2000" fill="hold"/>
                                        <p:tgtEl>
                                          <p:spTgt spid="1116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16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1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116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116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116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116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1116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1116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1116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1116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1116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1" dur="500"/>
                                        <p:tgtEl>
                                          <p:spTgt spid="1116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11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11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11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11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11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1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116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36921"/>
            <a:ext cx="8915400" cy="548879"/>
          </a:xfrm>
          <a:noFill/>
        </p:spPr>
        <p:txBody>
          <a:bodyPr/>
          <a:lstStyle/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2400" b="1" smtClean="0">
                <a:solidFill>
                  <a:srgbClr val="0070C0"/>
                </a:solidFill>
              </a:rPr>
              <a:t>How a DHCP Relay Agent Works</a:t>
            </a:r>
          </a:p>
        </p:txBody>
      </p:sp>
      <p:sp>
        <p:nvSpPr>
          <p:cNvPr id="96259" name="Line 3"/>
          <p:cNvSpPr>
            <a:spLocks noChangeShapeType="1"/>
          </p:cNvSpPr>
          <p:nvPr/>
        </p:nvSpPr>
        <p:spPr bwMode="auto">
          <a:xfrm>
            <a:off x="3137979" y="839391"/>
            <a:ext cx="273723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 flipH="1">
            <a:off x="3047490" y="994172"/>
            <a:ext cx="2737239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en-US" sz="1500"/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auto">
          <a:xfrm>
            <a:off x="3378234" y="1751410"/>
            <a:ext cx="2319561" cy="402431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lnSpc>
                <a:spcPct val="95000"/>
              </a:lnSpc>
              <a:defRPr/>
            </a:pPr>
            <a:r>
              <a:rPr lang="en-US" sz="1500"/>
              <a:t>Router</a:t>
            </a:r>
          </a:p>
          <a:p>
            <a:pPr>
              <a:lnSpc>
                <a:spcPct val="95000"/>
              </a:lnSpc>
              <a:defRPr/>
            </a:pPr>
            <a:r>
              <a:rPr lang="en-US" sz="1500"/>
              <a:t>Non-RFC 1542 Compliant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3002596" y="1466850"/>
            <a:ext cx="3042239" cy="0"/>
          </a:xfrm>
          <a:prstGeom prst="line">
            <a:avLst/>
          </a:prstGeom>
          <a:noFill/>
          <a:ln w="57150">
            <a:solidFill>
              <a:srgbClr val="80808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 sz="1500"/>
          </a:p>
        </p:txBody>
      </p:sp>
      <p:sp>
        <p:nvSpPr>
          <p:cNvPr id="96263" name="Oval 7"/>
          <p:cNvSpPr>
            <a:spLocks noChangeArrowheads="1"/>
          </p:cNvSpPr>
          <p:nvPr/>
        </p:nvSpPr>
        <p:spPr bwMode="auto">
          <a:xfrm>
            <a:off x="843194" y="902494"/>
            <a:ext cx="2867397" cy="1168004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l">
              <a:defRPr/>
            </a:pPr>
            <a:endParaRPr lang="en-US" sz="1500"/>
          </a:p>
        </p:txBody>
      </p:sp>
      <p:pic>
        <p:nvPicPr>
          <p:cNvPr id="17416" name="Picture 8" descr="Computer_DesktopComputerSansKeyboard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672" y="1509712"/>
            <a:ext cx="848951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7" name="Picture 9" descr="Rackmount_Router0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3526" y="1358504"/>
            <a:ext cx="1122870" cy="440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8" name="Picture 10" descr="Server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34712" y="647700"/>
            <a:ext cx="89557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67" name="AutoShape 11"/>
          <p:cNvSpPr>
            <a:spLocks noChangeArrowheads="1"/>
          </p:cNvSpPr>
          <p:nvPr/>
        </p:nvSpPr>
        <p:spPr bwMode="auto">
          <a:xfrm>
            <a:off x="1101549" y="1860947"/>
            <a:ext cx="998538" cy="20955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Client1</a:t>
            </a:r>
          </a:p>
        </p:txBody>
      </p:sp>
      <p:sp>
        <p:nvSpPr>
          <p:cNvPr id="96268" name="AutoShape 12"/>
          <p:cNvSpPr>
            <a:spLocks noChangeArrowheads="1"/>
          </p:cNvSpPr>
          <p:nvPr/>
        </p:nvSpPr>
        <p:spPr bwMode="auto">
          <a:xfrm>
            <a:off x="623788" y="688182"/>
            <a:ext cx="1954337" cy="22741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 algn="ctr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500"/>
              <a:t>DHCP Relay Agent</a:t>
            </a:r>
          </a:p>
        </p:txBody>
      </p:sp>
      <p:pic>
        <p:nvPicPr>
          <p:cNvPr id="17421" name="Picture 13" descr="Computer_DesktopComputerSansKeyboard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0872" y="1509712"/>
            <a:ext cx="848951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70" name="AutoShape 14"/>
          <p:cNvSpPr>
            <a:spLocks noChangeArrowheads="1"/>
          </p:cNvSpPr>
          <p:nvPr/>
        </p:nvSpPr>
        <p:spPr bwMode="auto">
          <a:xfrm>
            <a:off x="2044524" y="1726406"/>
            <a:ext cx="998538" cy="20955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Client2</a:t>
            </a:r>
          </a:p>
        </p:txBody>
      </p:sp>
      <p:sp>
        <p:nvSpPr>
          <p:cNvPr id="96271" name="Oval 15"/>
          <p:cNvSpPr>
            <a:spLocks noChangeArrowheads="1"/>
          </p:cNvSpPr>
          <p:nvPr/>
        </p:nvSpPr>
        <p:spPr bwMode="auto">
          <a:xfrm>
            <a:off x="5369156" y="902494"/>
            <a:ext cx="2867397" cy="1168004"/>
          </a:xfrm>
          <a:prstGeom prst="ellipse">
            <a:avLst/>
          </a:prstGeom>
          <a:gradFill rotWithShape="1">
            <a:gsLst>
              <a:gs pos="0">
                <a:srgbClr val="F0F1FF"/>
              </a:gs>
              <a:gs pos="100000">
                <a:srgbClr val="B3C8D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808080"/>
            </a:solidFill>
            <a:round/>
            <a:headEnd/>
            <a:tailEnd/>
          </a:ln>
          <a:effectLst>
            <a:outerShdw dist="35921" dir="2700000" algn="ctr" rotWithShape="0">
              <a:srgbClr val="ADADAD"/>
            </a:outerShdw>
          </a:effectLst>
        </p:spPr>
        <p:txBody>
          <a:bodyPr wrap="none" anchor="ctr"/>
          <a:lstStyle/>
          <a:p>
            <a:pPr algn="r">
              <a:defRPr/>
            </a:pPr>
            <a:endParaRPr lang="en-US" sz="1500"/>
          </a:p>
        </p:txBody>
      </p:sp>
      <p:sp>
        <p:nvSpPr>
          <p:cNvPr id="96272" name="AutoShape 16"/>
          <p:cNvSpPr>
            <a:spLocks noChangeArrowheads="1"/>
          </p:cNvSpPr>
          <p:nvPr/>
        </p:nvSpPr>
        <p:spPr bwMode="auto">
          <a:xfrm>
            <a:off x="6341082" y="688182"/>
            <a:ext cx="1532776" cy="22741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DHCP Server</a:t>
            </a:r>
          </a:p>
        </p:txBody>
      </p:sp>
      <p:pic>
        <p:nvPicPr>
          <p:cNvPr id="17425" name="Picture 17" descr="Server0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587497" y="647700"/>
            <a:ext cx="895577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6" name="Picture 18" descr="Computer_DesktopComputerSansKeyboard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72233" y="1509712"/>
            <a:ext cx="848952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75" name="AutoShape 19"/>
          <p:cNvSpPr>
            <a:spLocks noChangeArrowheads="1"/>
          </p:cNvSpPr>
          <p:nvPr/>
        </p:nvSpPr>
        <p:spPr bwMode="auto">
          <a:xfrm>
            <a:off x="6194249" y="1774031"/>
            <a:ext cx="998538" cy="209550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 w="9525">
            <a:solidFill>
              <a:srgbClr val="4D4D4D"/>
            </a:solidFill>
            <a:round/>
            <a:headEnd/>
            <a:tailEnd/>
          </a:ln>
          <a:effectLst>
            <a:outerShdw dist="35921" dir="2700000" algn="ctr" rotWithShape="0">
              <a:srgbClr val="AFAFAF"/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sz="1500"/>
              <a:t>Client3</a:t>
            </a:r>
          </a:p>
        </p:txBody>
      </p:sp>
      <p:sp>
        <p:nvSpPr>
          <p:cNvPr id="96276" name="Oval 20"/>
          <p:cNvSpPr>
            <a:spLocks noChangeArrowheads="1"/>
          </p:cNvSpPr>
          <p:nvPr/>
        </p:nvSpPr>
        <p:spPr bwMode="auto">
          <a:xfrm>
            <a:off x="1129910" y="1334691"/>
            <a:ext cx="598346" cy="366713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96277" name="Oval 21"/>
          <p:cNvSpPr>
            <a:spLocks noChangeArrowheads="1"/>
          </p:cNvSpPr>
          <p:nvPr/>
        </p:nvSpPr>
        <p:spPr bwMode="auto">
          <a:xfrm>
            <a:off x="1221253" y="1396603"/>
            <a:ext cx="394365" cy="241697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96278" name="Oval 22"/>
          <p:cNvSpPr>
            <a:spLocks noChangeArrowheads="1"/>
          </p:cNvSpPr>
          <p:nvPr/>
        </p:nvSpPr>
        <p:spPr bwMode="auto">
          <a:xfrm>
            <a:off x="1307163" y="1454944"/>
            <a:ext cx="205924" cy="126206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96279" name="Oval 23"/>
          <p:cNvSpPr>
            <a:spLocks noChangeArrowheads="1"/>
          </p:cNvSpPr>
          <p:nvPr/>
        </p:nvSpPr>
        <p:spPr bwMode="auto">
          <a:xfrm>
            <a:off x="2093523" y="1056085"/>
            <a:ext cx="598346" cy="366713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96280" name="Oval 24"/>
          <p:cNvSpPr>
            <a:spLocks noChangeArrowheads="1"/>
          </p:cNvSpPr>
          <p:nvPr/>
        </p:nvSpPr>
        <p:spPr bwMode="auto">
          <a:xfrm>
            <a:off x="2184866" y="1117997"/>
            <a:ext cx="394363" cy="241697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sp>
        <p:nvSpPr>
          <p:cNvPr id="96281" name="Oval 25"/>
          <p:cNvSpPr>
            <a:spLocks noChangeArrowheads="1"/>
          </p:cNvSpPr>
          <p:nvPr/>
        </p:nvSpPr>
        <p:spPr bwMode="auto">
          <a:xfrm>
            <a:off x="2270775" y="1176338"/>
            <a:ext cx="205924" cy="126206"/>
          </a:xfrm>
          <a:prstGeom prst="ellipse">
            <a:avLst/>
          </a:prstGeom>
          <a:solidFill>
            <a:srgbClr val="FF0000">
              <a:alpha val="50195"/>
            </a:srgbClr>
          </a:solidFill>
          <a:ln w="25400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500"/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304800" y="647700"/>
            <a:ext cx="8839200" cy="3734991"/>
            <a:chOff x="576" y="784"/>
            <a:chExt cx="4550" cy="3137"/>
          </a:xfrm>
        </p:grpSpPr>
        <p:sp>
          <p:nvSpPr>
            <p:cNvPr id="17467" name="AutoShape 27"/>
            <p:cNvSpPr>
              <a:spLocks noChangeArrowheads="1"/>
            </p:cNvSpPr>
            <p:nvPr/>
          </p:nvSpPr>
          <p:spPr bwMode="auto">
            <a:xfrm>
              <a:off x="576" y="802"/>
              <a:ext cx="4550" cy="3119"/>
            </a:xfrm>
            <a:prstGeom prst="roundRect">
              <a:avLst>
                <a:gd name="adj" fmla="val 2931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EEEFD7"/>
                </a:gs>
              </a:gsLst>
              <a:lin ang="5400000" scaled="1"/>
            </a:gradFill>
            <a:ln w="6350" algn="ctr">
              <a:noFill/>
              <a:round/>
              <a:headEnd/>
              <a:tailEnd/>
            </a:ln>
          </p:spPr>
          <p:txBody>
            <a:bodyPr/>
            <a:lstStyle/>
            <a:p>
              <a:endParaRPr lang="en-US" sz="1500"/>
            </a:p>
          </p:txBody>
        </p:sp>
        <p:grpSp>
          <p:nvGrpSpPr>
            <p:cNvPr id="3" name="Group 76"/>
            <p:cNvGrpSpPr>
              <a:grpSpLocks/>
            </p:cNvGrpSpPr>
            <p:nvPr/>
          </p:nvGrpSpPr>
          <p:grpSpPr bwMode="auto">
            <a:xfrm>
              <a:off x="590" y="784"/>
              <a:ext cx="4490" cy="1265"/>
              <a:chOff x="590" y="784"/>
              <a:chExt cx="4490" cy="1265"/>
            </a:xfrm>
          </p:grpSpPr>
          <p:sp>
            <p:nvSpPr>
              <p:cNvPr id="96285" name="AutoShape 29"/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1371" cy="321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>
                  <a:lnSpc>
                    <a:spcPct val="95000"/>
                  </a:lnSpc>
                  <a:defRPr/>
                </a:pPr>
                <a:r>
                  <a:rPr lang="en-US" sz="1500"/>
                  <a:t>Router</a:t>
                </a:r>
              </a:p>
              <a:p>
                <a:pPr>
                  <a:lnSpc>
                    <a:spcPct val="95000"/>
                  </a:lnSpc>
                  <a:defRPr/>
                </a:pPr>
                <a:r>
                  <a:rPr lang="en-US" sz="1500"/>
                  <a:t>(Non–RFC 1542 Compliant)</a:t>
                </a:r>
              </a:p>
            </p:txBody>
          </p:sp>
          <p:sp>
            <p:nvSpPr>
              <p:cNvPr id="17470" name="Line 30"/>
              <p:cNvSpPr>
                <a:spLocks noChangeShapeType="1"/>
              </p:cNvSpPr>
              <p:nvPr/>
            </p:nvSpPr>
            <p:spPr bwMode="auto">
              <a:xfrm>
                <a:off x="2118" y="1472"/>
                <a:ext cx="1566" cy="0"/>
              </a:xfrm>
              <a:prstGeom prst="line">
                <a:avLst/>
              </a:prstGeom>
              <a:noFill/>
              <a:ln w="57150">
                <a:solidFill>
                  <a:srgbClr val="808080"/>
                </a:solidFill>
                <a:prstDash val="sysDot"/>
                <a:round/>
                <a:headEnd/>
                <a:tailEnd/>
              </a:ln>
            </p:spPr>
            <p:txBody>
              <a:bodyPr/>
              <a:lstStyle/>
              <a:p>
                <a:endParaRPr lang="en-US" sz="1500"/>
              </a:p>
            </p:txBody>
          </p:sp>
          <p:sp>
            <p:nvSpPr>
              <p:cNvPr id="96287" name="Oval 31"/>
              <p:cNvSpPr>
                <a:spLocks noChangeArrowheads="1"/>
              </p:cNvSpPr>
              <p:nvPr/>
            </p:nvSpPr>
            <p:spPr bwMode="auto">
              <a:xfrm>
                <a:off x="753" y="998"/>
                <a:ext cx="1476" cy="981"/>
              </a:xfrm>
              <a:prstGeom prst="ellipse">
                <a:avLst/>
              </a:prstGeom>
              <a:gradFill rotWithShape="1">
                <a:gsLst>
                  <a:gs pos="0">
                    <a:srgbClr val="F0F1FF"/>
                  </a:gs>
                  <a:gs pos="100000">
                    <a:srgbClr val="B3C8D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DADAD"/>
                </a:outerShdw>
              </a:effectLst>
            </p:spPr>
            <p:txBody>
              <a:bodyPr wrap="none" anchor="ctr"/>
              <a:lstStyle/>
              <a:p>
                <a:pPr algn="l">
                  <a:defRPr/>
                </a:pPr>
                <a:endParaRPr lang="en-US" sz="1500"/>
              </a:p>
            </p:txBody>
          </p:sp>
          <p:pic>
            <p:nvPicPr>
              <p:cNvPr id="17472" name="Picture 32" descr="Computer_DesktopComputerSansKeyboard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667" y="1508"/>
                <a:ext cx="437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73" name="Picture 33" descr="Rackmount_Router01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2646" y="1381"/>
                <a:ext cx="578" cy="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74" name="Picture 34" descr="Server01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1639" y="784"/>
                <a:ext cx="461" cy="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291" name="AutoShape 35"/>
              <p:cNvSpPr>
                <a:spLocks noChangeArrowheads="1"/>
              </p:cNvSpPr>
              <p:nvPr/>
            </p:nvSpPr>
            <p:spPr bwMode="auto">
              <a:xfrm>
                <a:off x="865" y="1803"/>
                <a:ext cx="514" cy="176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500"/>
                  <a:t>Client1</a:t>
                </a:r>
              </a:p>
            </p:txBody>
          </p:sp>
          <p:sp>
            <p:nvSpPr>
              <p:cNvPr id="96292" name="AutoShape 36"/>
              <p:cNvSpPr>
                <a:spLocks noChangeArrowheads="1"/>
              </p:cNvSpPr>
              <p:nvPr/>
            </p:nvSpPr>
            <p:spPr bwMode="auto">
              <a:xfrm>
                <a:off x="590" y="818"/>
                <a:ext cx="1006" cy="191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 algn="ctr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sz="1500"/>
                  <a:t>DHCP Relay Agent</a:t>
                </a:r>
              </a:p>
            </p:txBody>
          </p:sp>
          <p:pic>
            <p:nvPicPr>
              <p:cNvPr id="17477" name="Picture 37" descr="Computer_DesktopComputerSansKeyboard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755" y="1508"/>
                <a:ext cx="437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294" name="AutoShape 38"/>
              <p:cNvSpPr>
                <a:spLocks noChangeArrowheads="1"/>
              </p:cNvSpPr>
              <p:nvPr/>
            </p:nvSpPr>
            <p:spPr bwMode="auto">
              <a:xfrm>
                <a:off x="1459" y="1690"/>
                <a:ext cx="514" cy="176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500"/>
                  <a:t>Client2</a:t>
                </a:r>
              </a:p>
            </p:txBody>
          </p:sp>
          <p:sp>
            <p:nvSpPr>
              <p:cNvPr id="96295" name="Oval 39"/>
              <p:cNvSpPr>
                <a:spLocks noChangeArrowheads="1"/>
              </p:cNvSpPr>
              <p:nvPr/>
            </p:nvSpPr>
            <p:spPr bwMode="auto">
              <a:xfrm>
                <a:off x="3604" y="998"/>
                <a:ext cx="1476" cy="981"/>
              </a:xfrm>
              <a:prstGeom prst="ellipse">
                <a:avLst/>
              </a:prstGeom>
              <a:gradFill rotWithShape="1">
                <a:gsLst>
                  <a:gs pos="0">
                    <a:srgbClr val="F0F1FF"/>
                  </a:gs>
                  <a:gs pos="100000">
                    <a:srgbClr val="B3C8DF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DADAD"/>
                </a:outerShdw>
              </a:effectLst>
            </p:spPr>
            <p:txBody>
              <a:bodyPr wrap="none" anchor="ctr"/>
              <a:lstStyle/>
              <a:p>
                <a:pPr algn="r">
                  <a:defRPr/>
                </a:pPr>
                <a:endParaRPr lang="en-US" sz="1500"/>
              </a:p>
            </p:txBody>
          </p:sp>
          <p:sp>
            <p:nvSpPr>
              <p:cNvPr id="96296" name="AutoShape 40"/>
              <p:cNvSpPr>
                <a:spLocks noChangeArrowheads="1"/>
              </p:cNvSpPr>
              <p:nvPr/>
            </p:nvSpPr>
            <p:spPr bwMode="auto">
              <a:xfrm>
                <a:off x="4180" y="818"/>
                <a:ext cx="789" cy="191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500"/>
                  <a:t>DHCP Server</a:t>
                </a:r>
              </a:p>
            </p:txBody>
          </p:sp>
          <p:pic>
            <p:nvPicPr>
              <p:cNvPr id="17481" name="Picture 41" descr="Server01"/>
              <p:cNvPicPr>
                <a:picLocks noChangeAspect="1" noChangeArrowheads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 bwMode="auto">
              <a:xfrm>
                <a:off x="3688" y="784"/>
                <a:ext cx="461" cy="5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482" name="Picture 42" descr="Computer_DesktopComputerSansKeyboard01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622" y="1508"/>
                <a:ext cx="437" cy="5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6299" name="AutoShape 43"/>
              <p:cNvSpPr>
                <a:spLocks noChangeArrowheads="1"/>
              </p:cNvSpPr>
              <p:nvPr/>
            </p:nvSpPr>
            <p:spPr bwMode="auto">
              <a:xfrm>
                <a:off x="4073" y="1730"/>
                <a:ext cx="514" cy="176"/>
              </a:xfrm>
              <a:prstGeom prst="roundRect">
                <a:avLst>
                  <a:gd name="adj" fmla="val 4167"/>
                </a:avLst>
              </a:prstGeom>
              <a:solidFill>
                <a:schemeClr val="bg1"/>
              </a:solidFill>
              <a:ln w="9525">
                <a:solidFill>
                  <a:srgbClr val="4D4D4D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AFAFAF"/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sz="1500"/>
                  <a:t>Client3</a:t>
                </a:r>
              </a:p>
            </p:txBody>
          </p:sp>
        </p:grp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117381" y="2286000"/>
            <a:ext cx="7628909" cy="245269"/>
            <a:chOff x="914" y="2208"/>
            <a:chExt cx="3854" cy="206"/>
          </a:xfrm>
        </p:grpSpPr>
        <p:sp>
          <p:nvSpPr>
            <p:cNvPr id="96301" name="AutoShape 45"/>
            <p:cNvSpPr>
              <a:spLocks noChangeArrowheads="1"/>
            </p:cNvSpPr>
            <p:nvPr/>
          </p:nvSpPr>
          <p:spPr bwMode="auto">
            <a:xfrm>
              <a:off x="998" y="2208"/>
              <a:ext cx="3770" cy="20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AABA0"/>
                </a:gs>
                <a:gs pos="100000">
                  <a:srgbClr val="F6D9D4"/>
                </a:gs>
              </a:gsLst>
              <a:lin ang="27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lIns="182880" anchor="ctr"/>
            <a:lstStyle/>
            <a:p>
              <a:pPr algn="l">
                <a:defRPr/>
              </a:pPr>
              <a:r>
                <a:rPr lang="en-US" sz="1500"/>
                <a:t>Client1 broadcasts a DHCPDISCOVER packet</a:t>
              </a:r>
            </a:p>
          </p:txBody>
        </p:sp>
        <p:sp>
          <p:nvSpPr>
            <p:cNvPr id="96302" name="AutoShape 46"/>
            <p:cNvSpPr>
              <a:spLocks noChangeArrowheads="1"/>
            </p:cNvSpPr>
            <p:nvPr/>
          </p:nvSpPr>
          <p:spPr bwMode="auto">
            <a:xfrm>
              <a:off x="914" y="2223"/>
              <a:ext cx="151" cy="1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>
                  <a:solidFill>
                    <a:srgbClr val="990033"/>
                  </a:solidFill>
                </a:rPr>
                <a:t>1</a:t>
              </a: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117381" y="2569369"/>
            <a:ext cx="7628909" cy="246460"/>
            <a:chOff x="914" y="2429"/>
            <a:chExt cx="3854" cy="207"/>
          </a:xfrm>
        </p:grpSpPr>
        <p:sp>
          <p:nvSpPr>
            <p:cNvPr id="96304" name="AutoShape 48"/>
            <p:cNvSpPr>
              <a:spLocks noChangeArrowheads="1"/>
            </p:cNvSpPr>
            <p:nvPr/>
          </p:nvSpPr>
          <p:spPr bwMode="auto">
            <a:xfrm>
              <a:off x="998" y="2429"/>
              <a:ext cx="3770" cy="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AABA0"/>
                </a:gs>
                <a:gs pos="100000">
                  <a:srgbClr val="F6D9D4"/>
                </a:gs>
              </a:gsLst>
              <a:lin ang="27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lIns="182880" anchor="ctr"/>
            <a:lstStyle/>
            <a:p>
              <a:pPr algn="l">
                <a:defRPr/>
              </a:pPr>
              <a:r>
                <a:rPr lang="en-US" sz="1500"/>
                <a:t>Relay agent forwards the DHCPDISCOVER message to the DHCP server</a:t>
              </a:r>
            </a:p>
          </p:txBody>
        </p:sp>
        <p:sp>
          <p:nvSpPr>
            <p:cNvPr id="96305" name="AutoShape 49"/>
            <p:cNvSpPr>
              <a:spLocks noChangeArrowheads="1"/>
            </p:cNvSpPr>
            <p:nvPr/>
          </p:nvSpPr>
          <p:spPr bwMode="auto">
            <a:xfrm>
              <a:off x="914" y="2439"/>
              <a:ext cx="151" cy="1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>
                  <a:solidFill>
                    <a:srgbClr val="990033"/>
                  </a:solidFill>
                </a:rPr>
                <a:t>2</a:t>
              </a:r>
            </a:p>
          </p:txBody>
        </p:sp>
      </p:grp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1117381" y="2855119"/>
            <a:ext cx="7628909" cy="245269"/>
            <a:chOff x="914" y="2692"/>
            <a:chExt cx="3854" cy="206"/>
          </a:xfrm>
        </p:grpSpPr>
        <p:sp>
          <p:nvSpPr>
            <p:cNvPr id="96307" name="AutoShape 51"/>
            <p:cNvSpPr>
              <a:spLocks noChangeArrowheads="1"/>
            </p:cNvSpPr>
            <p:nvPr/>
          </p:nvSpPr>
          <p:spPr bwMode="auto">
            <a:xfrm>
              <a:off x="998" y="2692"/>
              <a:ext cx="3770" cy="20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7DFC1"/>
                </a:gs>
                <a:gs pos="100000">
                  <a:srgbClr val="DAF4E9"/>
                </a:gs>
              </a:gsLst>
              <a:lin ang="27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lIns="182880" anchor="ctr"/>
            <a:lstStyle/>
            <a:p>
              <a:pPr algn="l">
                <a:defRPr/>
              </a:pPr>
              <a:r>
                <a:rPr lang="en-US" sz="1500"/>
                <a:t>Server sends a DHCPOFFER message to the DHCP relay agent</a:t>
              </a:r>
            </a:p>
          </p:txBody>
        </p:sp>
        <p:sp>
          <p:nvSpPr>
            <p:cNvPr id="96308" name="AutoShape 52"/>
            <p:cNvSpPr>
              <a:spLocks noChangeArrowheads="1"/>
            </p:cNvSpPr>
            <p:nvPr/>
          </p:nvSpPr>
          <p:spPr bwMode="auto">
            <a:xfrm>
              <a:off x="914" y="2707"/>
              <a:ext cx="151" cy="1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>
                  <a:solidFill>
                    <a:srgbClr val="990033"/>
                  </a:solidFill>
                </a:rPr>
                <a:t>3</a:t>
              </a:r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1117381" y="3138488"/>
            <a:ext cx="7628909" cy="246460"/>
            <a:chOff x="914" y="2913"/>
            <a:chExt cx="3854" cy="207"/>
          </a:xfrm>
        </p:grpSpPr>
        <p:sp>
          <p:nvSpPr>
            <p:cNvPr id="96310" name="AutoShape 54"/>
            <p:cNvSpPr>
              <a:spLocks noChangeArrowheads="1"/>
            </p:cNvSpPr>
            <p:nvPr/>
          </p:nvSpPr>
          <p:spPr bwMode="auto">
            <a:xfrm>
              <a:off x="998" y="2913"/>
              <a:ext cx="3770" cy="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7DFC1"/>
                </a:gs>
                <a:gs pos="100000">
                  <a:srgbClr val="DAF4E9"/>
                </a:gs>
              </a:gsLst>
              <a:lin ang="27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lIns="182880" anchor="ctr"/>
            <a:lstStyle/>
            <a:p>
              <a:pPr algn="l">
                <a:defRPr/>
              </a:pPr>
              <a:r>
                <a:rPr lang="en-US" sz="1500"/>
                <a:t>Relay agent broadcasts the DHCPOFFER packet</a:t>
              </a:r>
            </a:p>
          </p:txBody>
        </p:sp>
        <p:sp>
          <p:nvSpPr>
            <p:cNvPr id="96311" name="AutoShape 55"/>
            <p:cNvSpPr>
              <a:spLocks noChangeArrowheads="1"/>
            </p:cNvSpPr>
            <p:nvPr/>
          </p:nvSpPr>
          <p:spPr bwMode="auto">
            <a:xfrm>
              <a:off x="914" y="2923"/>
              <a:ext cx="151" cy="1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>
                  <a:solidFill>
                    <a:srgbClr val="990033"/>
                  </a:solidFill>
                </a:rPr>
                <a:t>4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1117381" y="3424238"/>
            <a:ext cx="7628909" cy="245269"/>
            <a:chOff x="914" y="3176"/>
            <a:chExt cx="3854" cy="206"/>
          </a:xfrm>
        </p:grpSpPr>
        <p:sp>
          <p:nvSpPr>
            <p:cNvPr id="96313" name="AutoShape 57"/>
            <p:cNvSpPr>
              <a:spLocks noChangeArrowheads="1"/>
            </p:cNvSpPr>
            <p:nvPr/>
          </p:nvSpPr>
          <p:spPr bwMode="auto">
            <a:xfrm>
              <a:off x="998" y="3176"/>
              <a:ext cx="3770" cy="20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lIns="182880" anchor="ctr"/>
            <a:lstStyle/>
            <a:p>
              <a:pPr algn="l">
                <a:defRPr/>
              </a:pPr>
              <a:r>
                <a:rPr lang="en-US" sz="1500"/>
                <a:t>Client1 broadcasts a DHCPREQUEST packet</a:t>
              </a:r>
            </a:p>
          </p:txBody>
        </p:sp>
        <p:sp>
          <p:nvSpPr>
            <p:cNvPr id="96314" name="AutoShape 58"/>
            <p:cNvSpPr>
              <a:spLocks noChangeArrowheads="1"/>
            </p:cNvSpPr>
            <p:nvPr/>
          </p:nvSpPr>
          <p:spPr bwMode="auto">
            <a:xfrm>
              <a:off x="914" y="3191"/>
              <a:ext cx="151" cy="1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>
                  <a:solidFill>
                    <a:srgbClr val="990033"/>
                  </a:solidFill>
                </a:rPr>
                <a:t>5</a:t>
              </a: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1117381" y="3707607"/>
            <a:ext cx="7628909" cy="246460"/>
            <a:chOff x="914" y="3397"/>
            <a:chExt cx="3854" cy="207"/>
          </a:xfrm>
        </p:grpSpPr>
        <p:sp>
          <p:nvSpPr>
            <p:cNvPr id="96316" name="AutoShape 60"/>
            <p:cNvSpPr>
              <a:spLocks noChangeArrowheads="1"/>
            </p:cNvSpPr>
            <p:nvPr/>
          </p:nvSpPr>
          <p:spPr bwMode="auto">
            <a:xfrm>
              <a:off x="998" y="3397"/>
              <a:ext cx="3770" cy="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DACD0"/>
                </a:gs>
                <a:gs pos="100000">
                  <a:srgbClr val="DEE7F1"/>
                </a:gs>
              </a:gsLst>
              <a:lin ang="27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lIns="182880" anchor="ctr"/>
            <a:lstStyle/>
            <a:p>
              <a:pPr algn="l">
                <a:defRPr/>
              </a:pPr>
              <a:r>
                <a:rPr lang="en-US" sz="1500"/>
                <a:t>Relay agent forwards the DHCPREQUEST message to the DHCP server</a:t>
              </a:r>
            </a:p>
          </p:txBody>
        </p:sp>
        <p:sp>
          <p:nvSpPr>
            <p:cNvPr id="96317" name="AutoShape 61"/>
            <p:cNvSpPr>
              <a:spLocks noChangeArrowheads="1"/>
            </p:cNvSpPr>
            <p:nvPr/>
          </p:nvSpPr>
          <p:spPr bwMode="auto">
            <a:xfrm>
              <a:off x="914" y="3407"/>
              <a:ext cx="151" cy="1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>
                  <a:solidFill>
                    <a:srgbClr val="990033"/>
                  </a:solidFill>
                </a:rPr>
                <a:t>6</a:t>
              </a:r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1117381" y="3993357"/>
            <a:ext cx="7628909" cy="245269"/>
            <a:chOff x="914" y="3660"/>
            <a:chExt cx="3854" cy="206"/>
          </a:xfrm>
        </p:grpSpPr>
        <p:sp>
          <p:nvSpPr>
            <p:cNvPr id="96319" name="AutoShape 63"/>
            <p:cNvSpPr>
              <a:spLocks noChangeArrowheads="1"/>
            </p:cNvSpPr>
            <p:nvPr/>
          </p:nvSpPr>
          <p:spPr bwMode="auto">
            <a:xfrm>
              <a:off x="998" y="3660"/>
              <a:ext cx="3770" cy="20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395D8"/>
                </a:gs>
                <a:gs pos="100000">
                  <a:srgbClr val="DFD2FF"/>
                </a:gs>
              </a:gsLst>
              <a:lin ang="27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lIns="182880" anchor="ctr"/>
            <a:lstStyle/>
            <a:p>
              <a:pPr algn="l">
                <a:defRPr/>
              </a:pPr>
              <a:r>
                <a:rPr lang="en-US" sz="1500"/>
                <a:t>Server sends a DHCPACK message to the DHCP relay agent</a:t>
              </a:r>
            </a:p>
          </p:txBody>
        </p:sp>
        <p:sp>
          <p:nvSpPr>
            <p:cNvPr id="96320" name="AutoShape 64"/>
            <p:cNvSpPr>
              <a:spLocks noChangeArrowheads="1"/>
            </p:cNvSpPr>
            <p:nvPr/>
          </p:nvSpPr>
          <p:spPr bwMode="auto">
            <a:xfrm>
              <a:off x="914" y="3675"/>
              <a:ext cx="151" cy="1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>
                  <a:solidFill>
                    <a:srgbClr val="990033"/>
                  </a:solidFill>
                </a:rPr>
                <a:t>7</a:t>
              </a:r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1117381" y="4277916"/>
            <a:ext cx="7628909" cy="246459"/>
            <a:chOff x="914" y="3881"/>
            <a:chExt cx="3854" cy="207"/>
          </a:xfrm>
        </p:grpSpPr>
        <p:sp>
          <p:nvSpPr>
            <p:cNvPr id="96322" name="AutoShape 66"/>
            <p:cNvSpPr>
              <a:spLocks noChangeArrowheads="1"/>
            </p:cNvSpPr>
            <p:nvPr/>
          </p:nvSpPr>
          <p:spPr bwMode="auto">
            <a:xfrm>
              <a:off x="998" y="3881"/>
              <a:ext cx="3770" cy="207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395D8"/>
                </a:gs>
                <a:gs pos="100000">
                  <a:srgbClr val="DFD2FF"/>
                </a:gs>
              </a:gsLst>
              <a:lin ang="2700000" scaled="1"/>
            </a:gradFill>
            <a:ln w="9525" algn="ctr">
              <a:solidFill>
                <a:srgbClr val="333333"/>
              </a:solidFill>
              <a:round/>
              <a:headEnd/>
              <a:tailEnd/>
            </a:ln>
            <a:effectLst>
              <a:outerShdw dist="35921" dir="2700000" algn="ctr" rotWithShape="0">
                <a:srgbClr val="C0C0C0"/>
              </a:outerShdw>
            </a:effectLst>
          </p:spPr>
          <p:txBody>
            <a:bodyPr lIns="182880" anchor="ctr"/>
            <a:lstStyle/>
            <a:p>
              <a:pPr algn="l">
                <a:defRPr/>
              </a:pPr>
              <a:r>
                <a:rPr lang="en-US" sz="1500"/>
                <a:t>Relay agent broadcasts the DHCPACK packet</a:t>
              </a:r>
            </a:p>
          </p:txBody>
        </p:sp>
        <p:sp>
          <p:nvSpPr>
            <p:cNvPr id="96323" name="AutoShape 67"/>
            <p:cNvSpPr>
              <a:spLocks noChangeArrowheads="1"/>
            </p:cNvSpPr>
            <p:nvPr/>
          </p:nvSpPr>
          <p:spPr bwMode="auto">
            <a:xfrm>
              <a:off x="914" y="3891"/>
              <a:ext cx="151" cy="176"/>
            </a:xfrm>
            <a:prstGeom prst="roundRect">
              <a:avLst>
                <a:gd name="adj" fmla="val 0"/>
              </a:avLst>
            </a:prstGeom>
            <a:gradFill rotWithShape="1">
              <a:gsLst>
                <a:gs pos="0">
                  <a:schemeClr val="folHlink"/>
                </a:gs>
                <a:gs pos="50000">
                  <a:srgbClr val="F0F0F0"/>
                </a:gs>
                <a:gs pos="100000">
                  <a:schemeClr val="folHlink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500">
                  <a:solidFill>
                    <a:srgbClr val="990033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600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500" fill="hold"/>
                                        <p:tgtEl>
                                          <p:spTgt spid="962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500" fill="hold"/>
                                        <p:tgtEl>
                                          <p:spTgt spid="962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500" fill="hold"/>
                                        <p:tgtEl>
                                          <p:spTgt spid="962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5" dur="500" fill="hold"/>
                                        <p:tgtEl>
                                          <p:spTgt spid="962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0" dur="500" fill="hold"/>
                                        <p:tgtEl>
                                          <p:spTgt spid="962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500" fill="hold"/>
                                        <p:tgtEl>
                                          <p:spTgt spid="962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96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96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500" fill="hold"/>
                                        <p:tgtEl>
                                          <p:spTgt spid="9627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500" fill="hold"/>
                                        <p:tgtEl>
                                          <p:spTgt spid="962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4" dur="500" fill="hold"/>
                                        <p:tgtEl>
                                          <p:spTgt spid="962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9" dur="500" fill="hold"/>
                                        <p:tgtEl>
                                          <p:spTgt spid="962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4" dur="500" fill="hold"/>
                                        <p:tgtEl>
                                          <p:spTgt spid="962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6" presetClass="emp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9" dur="500" fill="hold"/>
                                        <p:tgtEl>
                                          <p:spTgt spid="962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500"/>
                            </p:stCondLst>
                            <p:childTnLst>
                              <p:par>
                                <p:cTn id="1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nimBg="1"/>
      <p:bldP spid="96259" grpId="1" animBg="1"/>
      <p:bldP spid="96259" grpId="2" animBg="1"/>
      <p:bldP spid="96259" grpId="3" animBg="1"/>
      <p:bldP spid="96260" grpId="0" animBg="1"/>
      <p:bldP spid="96260" grpId="1" animBg="1"/>
      <p:bldP spid="96260" grpId="2" animBg="1"/>
      <p:bldP spid="96260" grpId="3" animBg="1"/>
      <p:bldP spid="96276" grpId="0" animBg="1"/>
      <p:bldP spid="96276" grpId="1" animBg="1"/>
      <p:bldP spid="96276" grpId="2" animBg="1"/>
      <p:bldP spid="96276" grpId="3" animBg="1"/>
      <p:bldP spid="96276" grpId="4" animBg="1"/>
      <p:bldP spid="96276" grpId="5" animBg="1"/>
      <p:bldP spid="96277" grpId="0" animBg="1"/>
      <p:bldP spid="96277" grpId="1" animBg="1"/>
      <p:bldP spid="96277" grpId="2" animBg="1"/>
      <p:bldP spid="96277" grpId="3" animBg="1"/>
      <p:bldP spid="96277" grpId="4" animBg="1"/>
      <p:bldP spid="96277" grpId="5" animBg="1"/>
      <p:bldP spid="96278" grpId="0" animBg="1"/>
      <p:bldP spid="96278" grpId="1" animBg="1"/>
      <p:bldP spid="96278" grpId="2" animBg="1"/>
      <p:bldP spid="96278" grpId="3" animBg="1"/>
      <p:bldP spid="96278" grpId="4" animBg="1"/>
      <p:bldP spid="96278" grpId="5" animBg="1"/>
      <p:bldP spid="96279" grpId="0" animBg="1"/>
      <p:bldP spid="96279" grpId="1" animBg="1"/>
      <p:bldP spid="96279" grpId="2" animBg="1"/>
      <p:bldP spid="96279" grpId="3" animBg="1"/>
      <p:bldP spid="96279" grpId="4" animBg="1"/>
      <p:bldP spid="96280" grpId="0" animBg="1"/>
      <p:bldP spid="96280" grpId="1" animBg="1"/>
      <p:bldP spid="96280" grpId="2" animBg="1"/>
      <p:bldP spid="96280" grpId="3" animBg="1"/>
      <p:bldP spid="96280" grpId="4" animBg="1"/>
      <p:bldP spid="96281" grpId="0" animBg="1"/>
      <p:bldP spid="96281" grpId="1" animBg="1"/>
      <p:bldP spid="96281" grpId="2" animBg="1"/>
      <p:bldP spid="96281" grpId="3" animBg="1"/>
      <p:bldP spid="96281" grpId="4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5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69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82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representations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End devices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Intermediary devices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Network Media</a:t>
            </a:r>
            <a:endParaRPr lang="en-US"/>
          </a:p>
        </p:txBody>
      </p:sp>
      <p:pic>
        <p:nvPicPr>
          <p:cNvPr id="5" name="Picture 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1143000"/>
            <a:ext cx="909637" cy="616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188787"/>
            <a:ext cx="914400" cy="556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5" descr="H:\Corp ID Astro\Private\FORMATS\Flash Formats\Icon Conversion\WMF Icons\PhoneIP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178589"/>
            <a:ext cx="990600" cy="648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00" y="2400301"/>
            <a:ext cx="942975" cy="70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409" y="2400300"/>
            <a:ext cx="1176130" cy="774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Image result for access point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62" y="2221111"/>
            <a:ext cx="1501915" cy="1065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72021" y="3714750"/>
            <a:ext cx="983154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Wireless</a:t>
            </a:r>
          </a:p>
          <a:p>
            <a:endParaRPr lang="en-US"/>
          </a:p>
          <a:p>
            <a:r>
              <a:rPr lang="en-US" smtClean="0"/>
              <a:t>LAN</a:t>
            </a:r>
          </a:p>
          <a:p>
            <a:endParaRPr lang="en-US"/>
          </a:p>
          <a:p>
            <a:r>
              <a:rPr lang="en-US" smtClean="0"/>
              <a:t>WAN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5632175" y="4268748"/>
            <a:ext cx="22124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37" y="4611850"/>
            <a:ext cx="3114675" cy="1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 descr="Image result for wireless connection cisco icon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2" t="45241" r="4843" b="42134"/>
          <a:stretch/>
        </p:blipFill>
        <p:spPr bwMode="auto">
          <a:xfrm>
            <a:off x="5418017" y="3714750"/>
            <a:ext cx="3108567" cy="34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487447" y="1827480"/>
            <a:ext cx="1127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Computer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972300" y="1827480"/>
            <a:ext cx="1016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IP phone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615383" y="3181708"/>
            <a:ext cx="8186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Router</a:t>
            </a: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096000" y="3181708"/>
            <a:ext cx="800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Switch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615976" y="3320207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AP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80023" y="1827480"/>
            <a:ext cx="832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Laptop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82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Network topology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May also called “topology diagrams”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828800"/>
            <a:ext cx="6686550" cy="303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269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Types of networks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smtClean="0"/>
              <a:t>The two common types of network infrastructures are:</a:t>
            </a:r>
            <a:endParaRPr lang="en-US" b="1" smtClean="0"/>
          </a:p>
          <a:p>
            <a:pPr lvl="1"/>
            <a:r>
              <a:rPr lang="en-US" smtClean="0">
                <a:solidFill>
                  <a:srgbClr val="0070C0"/>
                </a:solidFill>
              </a:rPr>
              <a:t>Local Area Network (LAN)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Wide Area Network (WAN)</a:t>
            </a:r>
          </a:p>
          <a:p>
            <a:pPr lvl="1"/>
            <a:r>
              <a:rPr lang="en-US" smtClean="0">
                <a:solidFill>
                  <a:srgbClr val="0070C0"/>
                </a:solidFill>
              </a:rPr>
              <a:t> Internet</a:t>
            </a:r>
          </a:p>
          <a:p>
            <a:pPr marL="457200" lvl="1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z="2800" b="1" smtClean="0"/>
              <a:t>Other types of networks include:</a:t>
            </a:r>
          </a:p>
          <a:p>
            <a:pPr lvl="1"/>
            <a:r>
              <a:rPr lang="en-US" smtClean="0">
                <a:solidFill>
                  <a:srgbClr val="7030A0"/>
                </a:solidFill>
              </a:rPr>
              <a:t>Metropolitan Area Network (MAN)</a:t>
            </a:r>
          </a:p>
          <a:p>
            <a:pPr lvl="1"/>
            <a:r>
              <a:rPr lang="en-US" smtClean="0">
                <a:solidFill>
                  <a:srgbClr val="7030A0"/>
                </a:solidFill>
              </a:rPr>
              <a:t>Wireless LAN (WLAN)</a:t>
            </a:r>
          </a:p>
          <a:p>
            <a:pPr lvl="1"/>
            <a:r>
              <a:rPr lang="en-US" smtClean="0">
                <a:solidFill>
                  <a:srgbClr val="7030A0"/>
                </a:solidFill>
              </a:rPr>
              <a:t>Storage Area Network (SAN)</a:t>
            </a:r>
          </a:p>
          <a:p>
            <a:pPr lvl="1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9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OSI &amp; TCP/IP models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Two different types of host-to-host models:</a:t>
            </a:r>
          </a:p>
          <a:p>
            <a:r>
              <a:rPr lang="en-US" b="1" smtClean="0"/>
              <a:t>Older model</a:t>
            </a:r>
          </a:p>
          <a:p>
            <a:pPr lvl="1"/>
            <a:r>
              <a:rPr lang="en-US" smtClean="0"/>
              <a:t>Proprietary</a:t>
            </a:r>
          </a:p>
          <a:p>
            <a:pPr lvl="1"/>
            <a:r>
              <a:rPr lang="en-US" smtClean="0"/>
              <a:t>Applications and combination of software controlled by one vendor.</a:t>
            </a:r>
          </a:p>
          <a:p>
            <a:r>
              <a:rPr lang="en-US" b="1" smtClean="0"/>
              <a:t>Standards-based model</a:t>
            </a:r>
          </a:p>
          <a:p>
            <a:pPr lvl="1"/>
            <a:r>
              <a:rPr lang="en-US" smtClean="0"/>
              <a:t>Multivendor software</a:t>
            </a:r>
          </a:p>
          <a:p>
            <a:pPr lvl="1"/>
            <a:r>
              <a:rPr lang="en-US" smtClean="0"/>
              <a:t>Leyered approach</a:t>
            </a:r>
          </a:p>
          <a:p>
            <a:pPr lvl="1"/>
            <a:r>
              <a:rPr lang="en-US" smtClean="0"/>
              <a:t>Examples: OSI, TCP/IP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00"/>
            <a:ext cx="9144000" cy="5146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655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576</Words>
  <Application>Microsoft Office PowerPoint</Application>
  <PresentationFormat>On-screen Show (16:9)</PresentationFormat>
  <Paragraphs>175</Paragraphs>
  <Slides>48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Bài 1. Review Networking Essentials </vt:lpstr>
      <vt:lpstr>Contents</vt:lpstr>
      <vt:lpstr>Networking fundamentals</vt:lpstr>
      <vt:lpstr>What is a network?</vt:lpstr>
      <vt:lpstr>Network representations</vt:lpstr>
      <vt:lpstr>Network topology</vt:lpstr>
      <vt:lpstr>Types of networks</vt:lpstr>
      <vt:lpstr>OSI &amp; TCP/IP models</vt:lpstr>
      <vt:lpstr>PowerPoint Presentation</vt:lpstr>
      <vt:lpstr>PowerPoint Presentation</vt:lpstr>
      <vt:lpstr>PowerPoint Presentation</vt:lpstr>
      <vt:lpstr>Data Encapsulation</vt:lpstr>
      <vt:lpstr>Data De-Encapsulation</vt:lpstr>
      <vt:lpstr>Peer-to-Peer Communication </vt:lpstr>
      <vt:lpstr>PowerPoint Presentation</vt:lpstr>
      <vt:lpstr>PowerPoint Presentation</vt:lpstr>
      <vt:lpstr>PowerPoint Presentation</vt:lpstr>
      <vt:lpstr>PowerPoint Presentation</vt:lpstr>
      <vt:lpstr>Flow Control (tt)</vt:lpstr>
      <vt:lpstr>TCP Acknowledgment</vt:lpstr>
      <vt:lpstr>Fixed Windowing</vt:lpstr>
      <vt:lpstr>TCP Sliding Windowing</vt:lpstr>
      <vt:lpstr>PowerPoint Presentation</vt:lpstr>
      <vt:lpstr>Network Infrastructure technologies</vt:lpstr>
      <vt:lpstr>Routing technologies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VLAN Overview</vt:lpstr>
      <vt:lpstr>VLAN Operation</vt:lpstr>
      <vt:lpstr>VLAN Membership Modes</vt:lpstr>
      <vt:lpstr>802.1Q Trunking</vt:lpstr>
      <vt:lpstr>802.1Q Frame</vt:lpstr>
      <vt:lpstr>Understanding Native VLANs</vt:lpstr>
      <vt:lpstr>Network Services</vt:lpstr>
      <vt:lpstr>PowerPoint Presentation</vt:lpstr>
      <vt:lpstr>How a DHCP Relay Agent Works</vt:lpstr>
      <vt:lpstr>DNS</vt:lpstr>
      <vt:lpstr>WEB</vt:lpstr>
      <vt:lpstr>FTP</vt:lpstr>
      <vt:lpstr>E-Mail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1. Giới thiệu</dc:title>
  <dc:creator>Admin</dc:creator>
  <cp:lastModifiedBy>Chính</cp:lastModifiedBy>
  <cp:revision>9</cp:revision>
  <dcterms:created xsi:type="dcterms:W3CDTF">2006-08-16T00:00:00Z</dcterms:created>
  <dcterms:modified xsi:type="dcterms:W3CDTF">2022-02-06T02:41:43Z</dcterms:modified>
</cp:coreProperties>
</file>