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6" r:id="rId10"/>
    <p:sldId id="264"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8539" autoAdjust="0"/>
  </p:normalViewPr>
  <p:slideViewPr>
    <p:cSldViewPr>
      <p:cViewPr varScale="1">
        <p:scale>
          <a:sx n="52" d="100"/>
          <a:sy n="52" d="100"/>
        </p:scale>
        <p:origin x="88" y="5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5B4830-2C6E-47D8-B4F3-8132595A6ABE}" type="datetimeFigureOut">
              <a:rPr lang="zh-CN" altLang="en-US" smtClean="0"/>
              <a:t>2018/10/12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1F856-E02D-4A5E-B2C6-2A7960B64C4D}" type="slidenum">
              <a:rPr lang="zh-CN" altLang="en-US" smtClean="0"/>
              <a:t>‹#›</a:t>
            </a:fld>
            <a:endParaRPr lang="zh-CN" altLang="en-US"/>
          </a:p>
        </p:txBody>
      </p:sp>
    </p:spTree>
    <p:extLst>
      <p:ext uri="{BB962C8B-B14F-4D97-AF65-F5344CB8AC3E}">
        <p14:creationId xmlns:p14="http://schemas.microsoft.com/office/powerpoint/2010/main" val="165864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versity.org/wiki/Correlatio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1</a:t>
            </a:fld>
            <a:endParaRPr lang="zh-CN" altLang="en-US"/>
          </a:p>
        </p:txBody>
      </p:sp>
    </p:spTree>
    <p:extLst>
      <p:ext uri="{BB962C8B-B14F-4D97-AF65-F5344CB8AC3E}">
        <p14:creationId xmlns:p14="http://schemas.microsoft.com/office/powerpoint/2010/main" val="1393381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用代码</a:t>
            </a:r>
            <a:r>
              <a:rPr lang="en-US" altLang="zh-CN" dirty="0"/>
              <a:t>2</a:t>
            </a:r>
            <a:r>
              <a:rPr lang="zh-CN" altLang="en-US" dirty="0"/>
              <a:t>验证</a:t>
            </a:r>
          </a:p>
        </p:txBody>
      </p:sp>
      <p:sp>
        <p:nvSpPr>
          <p:cNvPr id="4" name="灯片编号占位符 3"/>
          <p:cNvSpPr>
            <a:spLocks noGrp="1"/>
          </p:cNvSpPr>
          <p:nvPr>
            <p:ph type="sldNum" sz="quarter" idx="5"/>
          </p:nvPr>
        </p:nvSpPr>
        <p:spPr/>
        <p:txBody>
          <a:bodyPr/>
          <a:lstStyle/>
          <a:p>
            <a:fld id="{F051F856-E02D-4A5E-B2C6-2A7960B64C4D}" type="slidenum">
              <a:rPr lang="zh-CN" altLang="en-US" smtClean="0"/>
              <a:t>11</a:t>
            </a:fld>
            <a:endParaRPr lang="zh-CN" altLang="en-US"/>
          </a:p>
        </p:txBody>
      </p:sp>
    </p:spTree>
    <p:extLst>
      <p:ext uri="{BB962C8B-B14F-4D97-AF65-F5344CB8AC3E}">
        <p14:creationId xmlns:p14="http://schemas.microsoft.com/office/powerpoint/2010/main" val="3990864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12</a:t>
            </a:fld>
            <a:endParaRPr lang="zh-CN" altLang="en-US"/>
          </a:p>
        </p:txBody>
      </p:sp>
    </p:spTree>
    <p:extLst>
      <p:ext uri="{BB962C8B-B14F-4D97-AF65-F5344CB8AC3E}">
        <p14:creationId xmlns:p14="http://schemas.microsoft.com/office/powerpoint/2010/main" val="22575136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Logistic Regression</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Support Vector Machines </a:t>
            </a:r>
            <a:r>
              <a:rPr lang="zh-CN" altLang="en-US" sz="2000" dirty="0">
                <a:latin typeface="Arial" panose="020B0604020202020204" pitchFamily="34" charset="0"/>
                <a:cs typeface="Arial" panose="020B0604020202020204" pitchFamily="34" charset="0"/>
              </a:rPr>
              <a:t>支持向量机</a:t>
            </a:r>
            <a:endParaRPr lang="en-US" altLang="zh-C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KNN or k-Nearest Neighbors</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Naive Bayes classifier </a:t>
            </a:r>
            <a:r>
              <a:rPr lang="zh-CN" altLang="en-US" sz="2000" dirty="0">
                <a:latin typeface="Arial" panose="020B0604020202020204" pitchFamily="34" charset="0"/>
                <a:cs typeface="Arial" panose="020B0604020202020204" pitchFamily="34" charset="0"/>
              </a:rPr>
              <a:t>朴素贝叶斯分类器</a:t>
            </a:r>
            <a:endParaRPr lang="en-US" altLang="zh-CN" sz="2000" dirty="0">
              <a:latin typeface="Arial" panose="020B0604020202020204" pitchFamily="34" charset="0"/>
              <a:cs typeface="Arial" panose="020B0604020202020204" pitchFamily="34" charset="0"/>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sz="2000" dirty="0">
                <a:latin typeface="Arial" panose="020B0604020202020204" pitchFamily="34" charset="0"/>
                <a:cs typeface="Arial" panose="020B0604020202020204" pitchFamily="34" charset="0"/>
              </a:rPr>
              <a:t>Perceptron </a:t>
            </a:r>
            <a:r>
              <a:rPr lang="zh-CN" altLang="en-US" sz="2000" dirty="0"/>
              <a:t>感知器</a:t>
            </a:r>
            <a:endParaRPr lang="en-US" altLang="zh-C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Linear SVC </a:t>
            </a:r>
            <a:r>
              <a:rPr lang="zh-CN" altLang="en-US" sz="2000" dirty="0"/>
              <a:t>支持向量聚类算法</a:t>
            </a:r>
            <a:endParaRPr lang="en-US" altLang="zh-C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Stochastic Gradient Descent </a:t>
            </a:r>
            <a:r>
              <a:rPr lang="zh-CN" altLang="en-US" sz="2000" dirty="0"/>
              <a:t>梯度下降法</a:t>
            </a:r>
            <a:endParaRPr lang="en-US" altLang="zh-C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Decision Tree</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Random Forrest</a:t>
            </a:r>
          </a:p>
        </p:txBody>
      </p:sp>
      <p:sp>
        <p:nvSpPr>
          <p:cNvPr id="4" name="灯片编号占位符 3"/>
          <p:cNvSpPr>
            <a:spLocks noGrp="1"/>
          </p:cNvSpPr>
          <p:nvPr>
            <p:ph type="sldNum" sz="quarter" idx="5"/>
          </p:nvPr>
        </p:nvSpPr>
        <p:spPr/>
        <p:txBody>
          <a:bodyPr/>
          <a:lstStyle/>
          <a:p>
            <a:fld id="{F051F856-E02D-4A5E-B2C6-2A7960B64C4D}" type="slidenum">
              <a:rPr lang="zh-CN" altLang="en-US" smtClean="0"/>
              <a:t>13</a:t>
            </a:fld>
            <a:endParaRPr lang="zh-CN" altLang="en-US"/>
          </a:p>
        </p:txBody>
      </p:sp>
    </p:spTree>
    <p:extLst>
      <p:ext uri="{BB962C8B-B14F-4D97-AF65-F5344CB8AC3E}">
        <p14:creationId xmlns:p14="http://schemas.microsoft.com/office/powerpoint/2010/main" val="872473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Voting </a:t>
            </a:r>
            <a:r>
              <a:rPr lang="zh-CN" altLang="en-US" sz="1200" b="0" i="0" kern="1200" dirty="0">
                <a:solidFill>
                  <a:schemeClr val="tx1"/>
                </a:solidFill>
                <a:effectLst/>
                <a:latin typeface="+mn-lt"/>
                <a:ea typeface="+mn-ea"/>
                <a:cs typeface="+mn-cs"/>
              </a:rPr>
              <a:t>投票多者确定为最终的分类，适用于分类问题（离散）</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Averaging </a:t>
            </a:r>
            <a:r>
              <a:rPr lang="zh-CN" altLang="en-US" sz="1200" b="0" i="0" kern="1200" dirty="0">
                <a:solidFill>
                  <a:schemeClr val="tx1"/>
                </a:solidFill>
                <a:effectLst/>
                <a:latin typeface="+mn-lt"/>
                <a:ea typeface="+mn-ea"/>
                <a:cs typeface="+mn-cs"/>
              </a:rPr>
              <a:t>平均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加权平均，适用于回归问题（连续）</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Bagging </a:t>
            </a:r>
            <a:r>
              <a:rPr lang="zh-CN" altLang="en-US" sz="1200" b="0" i="0" kern="1200" dirty="0">
                <a:solidFill>
                  <a:schemeClr val="tx1"/>
                </a:solidFill>
                <a:effectLst/>
                <a:latin typeface="+mn-lt"/>
                <a:ea typeface="+mn-ea"/>
                <a:cs typeface="+mn-cs"/>
              </a:rPr>
              <a:t>就是采用有放回的方式进行抽样，用抽样的样本建立子模型</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对子模型进行训练，这个过程重复多次，最后进行融合。大概分为这样两步</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重复</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次</a:t>
            </a:r>
            <a:br>
              <a:rPr lang="zh-CN" altLang="en-US" dirty="0"/>
            </a:br>
            <a:r>
              <a:rPr lang="zh-CN" altLang="en-US" sz="1200" b="0" i="0" kern="1200" dirty="0">
                <a:solidFill>
                  <a:schemeClr val="tx1"/>
                </a:solidFill>
                <a:effectLst/>
                <a:latin typeface="+mn-lt"/>
                <a:ea typeface="+mn-ea"/>
                <a:cs typeface="+mn-cs"/>
              </a:rPr>
              <a:t>有放回地重复抽样建模</a:t>
            </a:r>
          </a:p>
          <a:p>
            <a:r>
              <a:rPr lang="zh-CN" altLang="en-US" sz="1200" b="0" i="0" kern="1200" dirty="0">
                <a:solidFill>
                  <a:schemeClr val="tx1"/>
                </a:solidFill>
                <a:effectLst/>
                <a:latin typeface="+mn-lt"/>
                <a:ea typeface="+mn-ea"/>
                <a:cs typeface="+mn-cs"/>
              </a:rPr>
              <a:t>训练子模型</a:t>
            </a:r>
            <a:br>
              <a:rPr lang="zh-CN" altLang="en-US" dirty="0"/>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模型融合</a:t>
            </a:r>
            <a:br>
              <a:rPr lang="zh-CN" altLang="en-US" dirty="0"/>
            </a:br>
            <a:r>
              <a:rPr lang="zh-CN" altLang="en-US" sz="1200" b="0" i="0" kern="1200" dirty="0">
                <a:solidFill>
                  <a:schemeClr val="tx1"/>
                </a:solidFill>
                <a:effectLst/>
                <a:latin typeface="+mn-lt"/>
                <a:ea typeface="+mn-ea"/>
                <a:cs typeface="+mn-cs"/>
              </a:rPr>
              <a:t>分类问题：</a:t>
            </a:r>
            <a:r>
              <a:rPr lang="en-US" altLang="zh-CN" sz="1200" b="0" i="0" kern="1200" dirty="0">
                <a:solidFill>
                  <a:schemeClr val="tx1"/>
                </a:solidFill>
                <a:effectLst/>
                <a:latin typeface="+mn-lt"/>
                <a:ea typeface="+mn-ea"/>
                <a:cs typeface="+mn-cs"/>
              </a:rPr>
              <a:t>voting</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回归问题：</a:t>
            </a:r>
            <a:r>
              <a:rPr lang="en-US" altLang="zh-CN" sz="1200" b="0" i="0" kern="1200" dirty="0">
                <a:solidFill>
                  <a:schemeClr val="tx1"/>
                </a:solidFill>
                <a:effectLst/>
                <a:latin typeface="+mn-lt"/>
                <a:ea typeface="+mn-ea"/>
                <a:cs typeface="+mn-cs"/>
              </a:rPr>
              <a:t>average</a:t>
            </a:r>
            <a:br>
              <a:rPr lang="zh-CN" altLang="en-US" dirty="0"/>
            </a:br>
            <a:r>
              <a:rPr lang="en-US" altLang="zh-CN" sz="1200" b="0" i="0" kern="1200" dirty="0">
                <a:solidFill>
                  <a:schemeClr val="tx1"/>
                </a:solidFill>
                <a:effectLst/>
                <a:latin typeface="+mn-lt"/>
                <a:ea typeface="+mn-ea"/>
                <a:cs typeface="+mn-cs"/>
              </a:rPr>
              <a:t>Bagging</a:t>
            </a:r>
            <a:r>
              <a:rPr lang="zh-CN" altLang="en-US" sz="1200" b="0" i="0" kern="1200" dirty="0">
                <a:solidFill>
                  <a:schemeClr val="tx1"/>
                </a:solidFill>
                <a:effectLst/>
                <a:latin typeface="+mn-lt"/>
                <a:ea typeface="+mn-ea"/>
                <a:cs typeface="+mn-cs"/>
              </a:rPr>
              <a:t>算法不用我们自己实现，随机森林就是基于</a:t>
            </a:r>
            <a:r>
              <a:rPr lang="en-US" altLang="zh-CN" sz="1200" b="0" i="0" kern="1200" dirty="0">
                <a:solidFill>
                  <a:schemeClr val="tx1"/>
                </a:solidFill>
                <a:effectLst/>
                <a:latin typeface="+mn-lt"/>
                <a:ea typeface="+mn-ea"/>
                <a:cs typeface="+mn-cs"/>
              </a:rPr>
              <a:t>Bagging</a:t>
            </a:r>
            <a:r>
              <a:rPr lang="zh-CN" altLang="en-US" sz="1200" b="0" i="0" kern="1200" dirty="0">
                <a:solidFill>
                  <a:schemeClr val="tx1"/>
                </a:solidFill>
                <a:effectLst/>
                <a:latin typeface="+mn-lt"/>
                <a:ea typeface="+mn-ea"/>
                <a:cs typeface="+mn-cs"/>
              </a:rPr>
              <a:t>算法的一个典型例子，采用的基分类器是决策树。</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都集成好了，直接调用。</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457200" marR="0" lvl="1"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altLang="zh-CN" sz="1200" b="1" i="0" kern="1200" dirty="0">
              <a:solidFill>
                <a:schemeClr val="tx1"/>
              </a:solidFill>
              <a:effectLst/>
              <a:latin typeface="+mn-lt"/>
              <a:ea typeface="+mn-ea"/>
              <a:cs typeface="+mn-cs"/>
            </a:endParaRPr>
          </a:p>
          <a:p>
            <a:pPr marL="457200" marR="0" lvl="1"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endParaRPr lang="en-US" altLang="zh-CN" sz="1200" b="1"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051F856-E02D-4A5E-B2C6-2A7960B64C4D}" type="slidenum">
              <a:rPr lang="zh-CN" altLang="en-US" smtClean="0"/>
              <a:t>14</a:t>
            </a:fld>
            <a:endParaRPr lang="zh-CN" altLang="en-US"/>
          </a:p>
        </p:txBody>
      </p:sp>
    </p:spTree>
    <p:extLst>
      <p:ext uri="{BB962C8B-B14F-4D97-AF65-F5344CB8AC3E}">
        <p14:creationId xmlns:p14="http://schemas.microsoft.com/office/powerpoint/2010/main" val="1079336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Boosting</a:t>
            </a:r>
            <a:r>
              <a:rPr lang="zh-CN" altLang="en-US" sz="1200" b="0" i="0" kern="1200" dirty="0">
                <a:solidFill>
                  <a:schemeClr val="tx1"/>
                </a:solidFill>
                <a:effectLst/>
                <a:latin typeface="+mn-lt"/>
                <a:ea typeface="+mn-ea"/>
                <a:cs typeface="+mn-cs"/>
              </a:rPr>
              <a:t>的思想是一种迭代的方法，每一次训练的时候都更加关心分类错误的样例，给这些分类错误的样例增加更大的权重，下一次迭代的目标就是能够更容易辨别出上一轮分类错误的样例。最终将这些弱分类器进行加权相加。</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051F856-E02D-4A5E-B2C6-2A7960B64C4D}" type="slidenum">
              <a:rPr lang="zh-CN" altLang="en-US" smtClean="0"/>
              <a:t>15</a:t>
            </a:fld>
            <a:endParaRPr lang="zh-CN" altLang="en-US"/>
          </a:p>
        </p:txBody>
      </p:sp>
    </p:spTree>
    <p:extLst>
      <p:ext uri="{BB962C8B-B14F-4D97-AF65-F5344CB8AC3E}">
        <p14:creationId xmlns:p14="http://schemas.microsoft.com/office/powerpoint/2010/main" val="3649166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基于</a:t>
            </a:r>
            <a:r>
              <a:rPr lang="en-US" altLang="zh-CN" sz="1200" b="0" i="0" kern="1200" dirty="0">
                <a:solidFill>
                  <a:schemeClr val="tx1"/>
                </a:solidFill>
                <a:effectLst/>
                <a:latin typeface="+mn-lt"/>
                <a:ea typeface="+mn-ea"/>
                <a:cs typeface="+mn-cs"/>
              </a:rPr>
              <a:t>Boosting</a:t>
            </a:r>
            <a:r>
              <a:rPr lang="zh-CN" altLang="en-US" sz="1200" b="0" i="0" kern="1200" dirty="0">
                <a:solidFill>
                  <a:schemeClr val="tx1"/>
                </a:solidFill>
                <a:effectLst/>
                <a:latin typeface="+mn-lt"/>
                <a:ea typeface="+mn-ea"/>
                <a:cs typeface="+mn-cs"/>
              </a:rPr>
              <a:t>思想的有</a:t>
            </a:r>
            <a:r>
              <a:rPr lang="en-US" altLang="zh-CN" sz="1200" b="0" i="0" kern="1200" dirty="0">
                <a:solidFill>
                  <a:schemeClr val="tx1"/>
                </a:solidFill>
                <a:effectLst/>
                <a:latin typeface="+mn-lt"/>
                <a:ea typeface="+mn-ea"/>
                <a:cs typeface="+mn-cs"/>
              </a:rPr>
              <a:t>AdaBoost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GBDT</a:t>
            </a:r>
            <a:r>
              <a:rPr lang="zh-CN" altLang="en-US" sz="1200" b="0" i="0" kern="1200" dirty="0">
                <a:solidFill>
                  <a:schemeClr val="tx1"/>
                </a:solidFill>
                <a:effectLst/>
                <a:latin typeface="+mn-lt"/>
                <a:ea typeface="+mn-ea"/>
                <a:cs typeface="+mn-cs"/>
              </a:rPr>
              <a:t>等</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051F856-E02D-4A5E-B2C6-2A7960B64C4D}" type="slidenum">
              <a:rPr lang="zh-CN" altLang="en-US" smtClean="0"/>
              <a:t>16</a:t>
            </a:fld>
            <a:endParaRPr lang="zh-CN" altLang="en-US"/>
          </a:p>
        </p:txBody>
      </p:sp>
    </p:spTree>
    <p:extLst>
      <p:ext uri="{BB962C8B-B14F-4D97-AF65-F5344CB8AC3E}">
        <p14:creationId xmlns:p14="http://schemas.microsoft.com/office/powerpoint/2010/main" val="1847845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5-fold </a:t>
            </a:r>
            <a:r>
              <a:rPr lang="zh-CN" altLang="en-US" sz="1200" b="0" i="0" kern="1200" dirty="0">
                <a:solidFill>
                  <a:schemeClr val="tx1"/>
                </a:solidFill>
                <a:effectLst/>
                <a:latin typeface="+mn-lt"/>
                <a:ea typeface="+mn-ea"/>
                <a:cs typeface="+mn-cs"/>
              </a:rPr>
              <a:t>举例</a:t>
            </a:r>
            <a:r>
              <a:rPr lang="en-US" altLang="zh-CN" sz="1200" b="0" i="0" kern="1200" dirty="0">
                <a:solidFill>
                  <a:schemeClr val="tx1"/>
                </a:solidFill>
                <a:effectLst/>
                <a:latin typeface="+mn-lt"/>
                <a:ea typeface="+mn-ea"/>
                <a:cs typeface="+mn-cs"/>
              </a:rPr>
              <a:t>cross validation</a:t>
            </a:r>
            <a:r>
              <a:rPr lang="zh-CN" altLang="en-US" sz="1200" b="0" i="0" kern="1200" dirty="0">
                <a:solidFill>
                  <a:schemeClr val="tx1"/>
                </a:solidFill>
                <a:effectLst/>
                <a:latin typeface="+mn-lt"/>
                <a:ea typeface="+mn-ea"/>
                <a:cs typeface="+mn-cs"/>
              </a:rPr>
              <a:t>的例子</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Train Data</a:t>
            </a:r>
            <a:r>
              <a:rPr lang="zh-CN" altLang="en-US" sz="1200" b="0" i="0" kern="1200" dirty="0">
                <a:solidFill>
                  <a:schemeClr val="tx1"/>
                </a:solidFill>
                <a:effectLst/>
                <a:latin typeface="+mn-lt"/>
                <a:ea typeface="+mn-ea"/>
                <a:cs typeface="+mn-cs"/>
              </a:rPr>
              <a:t>有</a:t>
            </a:r>
            <a:r>
              <a:rPr lang="en-US" altLang="zh-CN" sz="1200" b="0" i="0" kern="1200" dirty="0">
                <a:solidFill>
                  <a:schemeClr val="tx1"/>
                </a:solidFill>
                <a:effectLst/>
                <a:latin typeface="+mn-lt"/>
                <a:ea typeface="+mn-ea"/>
                <a:cs typeface="+mn-cs"/>
              </a:rPr>
              <a:t>890</a:t>
            </a:r>
            <a:r>
              <a:rPr lang="zh-CN" altLang="en-US" sz="1200" b="0" i="0" kern="1200" dirty="0">
                <a:solidFill>
                  <a:schemeClr val="tx1"/>
                </a:solidFill>
                <a:effectLst/>
                <a:latin typeface="+mn-lt"/>
                <a:ea typeface="+mn-ea"/>
                <a:cs typeface="+mn-cs"/>
              </a:rPr>
              <a:t>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请对应图中的上层部分）</a:t>
            </a:r>
          </a:p>
          <a:p>
            <a:r>
              <a:rPr lang="zh-CN" altLang="en-US" sz="1200" b="0" i="0" kern="1200" dirty="0">
                <a:solidFill>
                  <a:schemeClr val="tx1"/>
                </a:solidFill>
                <a:effectLst/>
                <a:latin typeface="+mn-lt"/>
                <a:ea typeface="+mn-ea"/>
                <a:cs typeface="+mn-cs"/>
              </a:rPr>
              <a:t>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次的</a:t>
            </a:r>
            <a:r>
              <a:rPr lang="en-US" altLang="zh-CN" sz="1200" b="0" i="0" kern="1200" dirty="0">
                <a:solidFill>
                  <a:schemeClr val="tx1"/>
                </a:solidFill>
                <a:effectLst/>
                <a:latin typeface="+mn-lt"/>
                <a:ea typeface="+mn-ea"/>
                <a:cs typeface="+mn-cs"/>
              </a:rPr>
              <a:t>fold</a:t>
            </a:r>
            <a:r>
              <a:rPr lang="zh-CN" altLang="en-US" sz="1200" b="0" i="0" kern="1200" dirty="0">
                <a:solidFill>
                  <a:schemeClr val="tx1"/>
                </a:solidFill>
                <a:effectLst/>
                <a:latin typeface="+mn-lt"/>
                <a:ea typeface="+mn-ea"/>
                <a:cs typeface="+mn-cs"/>
              </a:rPr>
              <a:t>，都会生成 </a:t>
            </a:r>
            <a:r>
              <a:rPr lang="en-US" altLang="zh-CN" sz="1200" b="0" i="0" kern="1200" dirty="0">
                <a:solidFill>
                  <a:schemeClr val="tx1"/>
                </a:solidFill>
                <a:effectLst/>
                <a:latin typeface="+mn-lt"/>
                <a:ea typeface="+mn-ea"/>
                <a:cs typeface="+mn-cs"/>
              </a:rPr>
              <a:t>713</a:t>
            </a:r>
            <a:r>
              <a:rPr lang="zh-CN" altLang="en-US" sz="1200" b="0" i="0" kern="1200" dirty="0">
                <a:solidFill>
                  <a:schemeClr val="tx1"/>
                </a:solidFill>
                <a:effectLst/>
                <a:latin typeface="+mn-lt"/>
                <a:ea typeface="+mn-ea"/>
                <a:cs typeface="+mn-cs"/>
              </a:rPr>
              <a:t>行 小</a:t>
            </a:r>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178</a:t>
            </a:r>
            <a:r>
              <a:rPr lang="zh-CN" altLang="en-US" sz="1200" b="0" i="0" kern="1200" dirty="0">
                <a:solidFill>
                  <a:schemeClr val="tx1"/>
                </a:solidFill>
                <a:effectLst/>
                <a:latin typeface="+mn-lt"/>
                <a:ea typeface="+mn-ea"/>
                <a:cs typeface="+mn-cs"/>
              </a:rPr>
              <a:t>行 小</a:t>
            </a:r>
            <a:r>
              <a:rPr lang="en-US" altLang="zh-CN" sz="1200" b="0" i="0" kern="1200" dirty="0">
                <a:solidFill>
                  <a:schemeClr val="tx1"/>
                </a:solidFill>
                <a:effectLst/>
                <a:latin typeface="+mn-lt"/>
                <a:ea typeface="+mn-ea"/>
                <a:cs typeface="+mn-cs"/>
              </a:rPr>
              <a:t>test</a:t>
            </a:r>
            <a:r>
              <a:rPr lang="zh-CN" altLang="en-US" sz="1200" b="0" i="0" kern="1200" dirty="0">
                <a:solidFill>
                  <a:schemeClr val="tx1"/>
                </a:solidFill>
                <a:effectLst/>
                <a:latin typeface="+mn-lt"/>
                <a:ea typeface="+mn-ea"/>
                <a:cs typeface="+mn-cs"/>
              </a:rPr>
              <a:t>。我们用</a:t>
            </a:r>
            <a:r>
              <a:rPr lang="en-US" altLang="zh-CN" sz="1200" b="0" i="0" kern="1200" dirty="0">
                <a:solidFill>
                  <a:schemeClr val="tx1"/>
                </a:solidFill>
                <a:effectLst/>
                <a:latin typeface="+mn-lt"/>
                <a:ea typeface="+mn-ea"/>
                <a:cs typeface="+mn-cs"/>
              </a:rPr>
              <a:t>Model 1</a:t>
            </a:r>
            <a:r>
              <a:rPr lang="zh-CN" altLang="en-US" sz="1200" b="0" i="0" kern="1200" dirty="0">
                <a:solidFill>
                  <a:schemeClr val="tx1"/>
                </a:solidFill>
                <a:effectLst/>
                <a:latin typeface="+mn-lt"/>
                <a:ea typeface="+mn-ea"/>
                <a:cs typeface="+mn-cs"/>
              </a:rPr>
              <a:t>来训练 </a:t>
            </a:r>
            <a:r>
              <a:rPr lang="en-US" altLang="zh-CN" sz="1200" b="0" i="0" kern="1200" dirty="0">
                <a:solidFill>
                  <a:schemeClr val="tx1"/>
                </a:solidFill>
                <a:effectLst/>
                <a:latin typeface="+mn-lt"/>
                <a:ea typeface="+mn-ea"/>
                <a:cs typeface="+mn-cs"/>
              </a:rPr>
              <a:t>713</a:t>
            </a:r>
            <a:r>
              <a:rPr lang="zh-CN" altLang="en-US" sz="1200" b="0" i="0" kern="1200" dirty="0">
                <a:solidFill>
                  <a:schemeClr val="tx1"/>
                </a:solidFill>
                <a:effectLst/>
                <a:latin typeface="+mn-lt"/>
                <a:ea typeface="+mn-ea"/>
                <a:cs typeface="+mn-cs"/>
              </a:rPr>
              <a:t>行的小</a:t>
            </a:r>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，然后预测 </a:t>
            </a:r>
            <a:r>
              <a:rPr lang="en-US" altLang="zh-CN" sz="1200" b="0" i="0" kern="1200" dirty="0">
                <a:solidFill>
                  <a:schemeClr val="tx1"/>
                </a:solidFill>
                <a:effectLst/>
                <a:latin typeface="+mn-lt"/>
                <a:ea typeface="+mn-ea"/>
                <a:cs typeface="+mn-cs"/>
              </a:rPr>
              <a:t>178</a:t>
            </a:r>
            <a:r>
              <a:rPr lang="zh-CN" altLang="en-US" sz="1200" b="0" i="0" kern="1200" dirty="0">
                <a:solidFill>
                  <a:schemeClr val="tx1"/>
                </a:solidFill>
                <a:effectLst/>
                <a:latin typeface="+mn-lt"/>
                <a:ea typeface="+mn-ea"/>
                <a:cs typeface="+mn-cs"/>
              </a:rPr>
              <a:t>行 小</a:t>
            </a:r>
            <a:r>
              <a:rPr lang="en-US" altLang="zh-CN" sz="1200" b="0" i="0" kern="1200" dirty="0">
                <a:solidFill>
                  <a:schemeClr val="tx1"/>
                </a:solidFill>
                <a:effectLst/>
                <a:latin typeface="+mn-lt"/>
                <a:ea typeface="+mn-ea"/>
                <a:cs typeface="+mn-cs"/>
              </a:rPr>
              <a:t>test</a:t>
            </a:r>
            <a:r>
              <a:rPr lang="zh-CN" altLang="en-US" sz="1200" b="0" i="0" kern="1200" dirty="0">
                <a:solidFill>
                  <a:schemeClr val="tx1"/>
                </a:solidFill>
                <a:effectLst/>
                <a:latin typeface="+mn-lt"/>
                <a:ea typeface="+mn-ea"/>
                <a:cs typeface="+mn-cs"/>
              </a:rPr>
              <a:t>。预测的结果是长度为 </a:t>
            </a:r>
            <a:r>
              <a:rPr lang="en-US" altLang="zh-CN" sz="1200" b="0" i="0" kern="1200" dirty="0">
                <a:solidFill>
                  <a:schemeClr val="tx1"/>
                </a:solidFill>
                <a:effectLst/>
                <a:latin typeface="+mn-lt"/>
                <a:ea typeface="+mn-ea"/>
                <a:cs typeface="+mn-cs"/>
              </a:rPr>
              <a:t>178 </a:t>
            </a:r>
            <a:r>
              <a:rPr lang="zh-CN" altLang="en-US" sz="1200" b="0" i="0" kern="1200" dirty="0">
                <a:solidFill>
                  <a:schemeClr val="tx1"/>
                </a:solidFill>
                <a:effectLst/>
                <a:latin typeface="+mn-lt"/>
                <a:ea typeface="+mn-ea"/>
                <a:cs typeface="+mn-cs"/>
              </a:rPr>
              <a:t>的预测值。</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这样的动作走</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次！ 长度为</a:t>
            </a:r>
            <a:r>
              <a:rPr lang="en-US" altLang="zh-CN" sz="1200" b="0" i="0" kern="1200" dirty="0">
                <a:solidFill>
                  <a:schemeClr val="tx1"/>
                </a:solidFill>
                <a:effectLst/>
                <a:latin typeface="+mn-lt"/>
                <a:ea typeface="+mn-ea"/>
                <a:cs typeface="+mn-cs"/>
              </a:rPr>
              <a:t>178 </a:t>
            </a:r>
            <a:r>
              <a:rPr lang="zh-CN" altLang="en-US" sz="1200" b="0" i="0" kern="1200" dirty="0">
                <a:solidFill>
                  <a:schemeClr val="tx1"/>
                </a:solidFill>
                <a:effectLst/>
                <a:latin typeface="+mn-lt"/>
                <a:ea typeface="+mn-ea"/>
                <a:cs typeface="+mn-cs"/>
              </a:rPr>
              <a:t>的预测值 </a:t>
            </a:r>
            <a:r>
              <a:rPr lang="en-US" altLang="zh-CN" sz="1200" b="0" i="0" kern="1200" dirty="0">
                <a:solidFill>
                  <a:schemeClr val="tx1"/>
                </a:solidFill>
                <a:effectLst/>
                <a:latin typeface="+mn-lt"/>
                <a:ea typeface="+mn-ea"/>
                <a:cs typeface="+mn-cs"/>
              </a:rPr>
              <a:t>X 5 = 890 </a:t>
            </a:r>
            <a:r>
              <a:rPr lang="zh-CN" altLang="en-US" sz="1200" b="0" i="0" kern="1200" dirty="0">
                <a:solidFill>
                  <a:schemeClr val="tx1"/>
                </a:solidFill>
                <a:effectLst/>
                <a:latin typeface="+mn-lt"/>
                <a:ea typeface="+mn-ea"/>
                <a:cs typeface="+mn-cs"/>
              </a:rPr>
              <a:t>预测值，刚好和</a:t>
            </a:r>
            <a:r>
              <a:rPr lang="en-US" altLang="zh-CN" sz="1200" b="0" i="0" kern="1200" dirty="0">
                <a:solidFill>
                  <a:schemeClr val="tx1"/>
                </a:solidFill>
                <a:effectLst/>
                <a:latin typeface="+mn-lt"/>
                <a:ea typeface="+mn-ea"/>
                <a:cs typeface="+mn-cs"/>
              </a:rPr>
              <a:t>Train data</a:t>
            </a:r>
            <a:r>
              <a:rPr lang="zh-CN" altLang="en-US" sz="1200" b="0" i="0" kern="1200" dirty="0">
                <a:solidFill>
                  <a:schemeClr val="tx1"/>
                </a:solidFill>
                <a:effectLst/>
                <a:latin typeface="+mn-lt"/>
                <a:ea typeface="+mn-ea"/>
                <a:cs typeface="+mn-cs"/>
              </a:rPr>
              <a:t>长度吻合。这个</a:t>
            </a:r>
            <a:r>
              <a:rPr lang="en-US" altLang="zh-CN" sz="1200" b="0" i="0" kern="1200" dirty="0">
                <a:solidFill>
                  <a:schemeClr val="tx1"/>
                </a:solidFill>
                <a:effectLst/>
                <a:latin typeface="+mn-lt"/>
                <a:ea typeface="+mn-ea"/>
                <a:cs typeface="+mn-cs"/>
              </a:rPr>
              <a:t>890</a:t>
            </a:r>
            <a:r>
              <a:rPr lang="zh-CN" altLang="en-US" sz="1200" b="0" i="0" kern="1200" dirty="0">
                <a:solidFill>
                  <a:schemeClr val="tx1"/>
                </a:solidFill>
                <a:effectLst/>
                <a:latin typeface="+mn-lt"/>
                <a:ea typeface="+mn-ea"/>
                <a:cs typeface="+mn-cs"/>
              </a:rPr>
              <a:t>预测值是</a:t>
            </a:r>
            <a:r>
              <a:rPr lang="en-US" altLang="zh-CN" sz="1200" b="0" i="0" kern="1200" dirty="0">
                <a:solidFill>
                  <a:schemeClr val="tx1"/>
                </a:solidFill>
                <a:effectLst/>
                <a:latin typeface="+mn-lt"/>
                <a:ea typeface="+mn-ea"/>
                <a:cs typeface="+mn-cs"/>
              </a:rPr>
              <a:t>Model 1</a:t>
            </a:r>
            <a:r>
              <a:rPr lang="zh-CN" altLang="en-US" sz="1200" b="0" i="0" kern="1200" dirty="0">
                <a:solidFill>
                  <a:schemeClr val="tx1"/>
                </a:solidFill>
                <a:effectLst/>
                <a:latin typeface="+mn-lt"/>
                <a:ea typeface="+mn-ea"/>
                <a:cs typeface="+mn-cs"/>
              </a:rPr>
              <a:t>产生的，我们先存着，因为，一会让它将是第二层模型的训练来源。</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每</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次的</a:t>
            </a:r>
            <a:r>
              <a:rPr lang="en-US" altLang="zh-CN" sz="1200" b="0" i="0" kern="1200" dirty="0">
                <a:solidFill>
                  <a:schemeClr val="tx1"/>
                </a:solidFill>
                <a:effectLst/>
                <a:latin typeface="+mn-lt"/>
                <a:ea typeface="+mn-ea"/>
                <a:cs typeface="+mn-cs"/>
              </a:rPr>
              <a:t>fold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713</a:t>
            </a:r>
            <a:r>
              <a:rPr lang="zh-CN" altLang="en-US" sz="1200" b="0" i="0" kern="1200" dirty="0">
                <a:solidFill>
                  <a:schemeClr val="tx1"/>
                </a:solidFill>
                <a:effectLst/>
                <a:latin typeface="+mn-lt"/>
                <a:ea typeface="+mn-ea"/>
                <a:cs typeface="+mn-cs"/>
              </a:rPr>
              <a:t>行 小</a:t>
            </a:r>
            <a:r>
              <a:rPr lang="en-US" altLang="zh-CN" sz="1200" b="0" i="0" kern="1200" dirty="0">
                <a:solidFill>
                  <a:schemeClr val="tx1"/>
                </a:solidFill>
                <a:effectLst/>
                <a:latin typeface="+mn-lt"/>
                <a:ea typeface="+mn-ea"/>
                <a:cs typeface="+mn-cs"/>
              </a:rPr>
              <a:t>train</a:t>
            </a:r>
            <a:r>
              <a:rPr lang="zh-CN" altLang="en-US" sz="1200" b="0" i="0" kern="1200" dirty="0">
                <a:solidFill>
                  <a:schemeClr val="tx1"/>
                </a:solidFill>
                <a:effectLst/>
                <a:latin typeface="+mn-lt"/>
                <a:ea typeface="+mn-ea"/>
                <a:cs typeface="+mn-cs"/>
              </a:rPr>
              <a:t>训练出来的</a:t>
            </a:r>
            <a:r>
              <a:rPr lang="en-US" altLang="zh-CN" sz="1200" b="0" i="0" kern="1200" dirty="0">
                <a:solidFill>
                  <a:schemeClr val="tx1"/>
                </a:solidFill>
                <a:effectLst/>
                <a:latin typeface="+mn-lt"/>
                <a:ea typeface="+mn-ea"/>
                <a:cs typeface="+mn-cs"/>
              </a:rPr>
              <a:t>Model 1</a:t>
            </a:r>
            <a:r>
              <a:rPr lang="zh-CN" altLang="en-US" sz="1200" b="0" i="0" kern="1200" dirty="0">
                <a:solidFill>
                  <a:schemeClr val="tx1"/>
                </a:solidFill>
                <a:effectLst/>
                <a:latin typeface="+mn-lt"/>
                <a:ea typeface="+mn-ea"/>
                <a:cs typeface="+mn-cs"/>
              </a:rPr>
              <a:t>要去预测我们全部的</a:t>
            </a:r>
            <a:r>
              <a:rPr lang="en-US" altLang="zh-CN" sz="1200" b="0" i="0" kern="1200" dirty="0">
                <a:solidFill>
                  <a:schemeClr val="tx1"/>
                </a:solidFill>
                <a:effectLst/>
                <a:latin typeface="+mn-lt"/>
                <a:ea typeface="+mn-ea"/>
                <a:cs typeface="+mn-cs"/>
              </a:rPr>
              <a:t>Test Data</a:t>
            </a:r>
            <a:r>
              <a:rPr lang="zh-CN" altLang="en-US" sz="1200" b="0" i="0" kern="1200" dirty="0">
                <a:solidFill>
                  <a:schemeClr val="tx1"/>
                </a:solidFill>
                <a:effectLst/>
                <a:latin typeface="+mn-lt"/>
                <a:ea typeface="+mn-ea"/>
                <a:cs typeface="+mn-cs"/>
              </a:rPr>
              <a:t>（全部！因为</a:t>
            </a:r>
            <a:r>
              <a:rPr lang="en-US" altLang="zh-CN" sz="1200" b="0" i="0" kern="1200" dirty="0">
                <a:solidFill>
                  <a:schemeClr val="tx1"/>
                </a:solidFill>
                <a:effectLst/>
                <a:latin typeface="+mn-lt"/>
                <a:ea typeface="+mn-ea"/>
                <a:cs typeface="+mn-cs"/>
              </a:rPr>
              <a:t>Test Data</a:t>
            </a:r>
            <a:r>
              <a:rPr lang="zh-CN" altLang="en-US" sz="1200" b="0" i="0" kern="1200" dirty="0">
                <a:solidFill>
                  <a:schemeClr val="tx1"/>
                </a:solidFill>
                <a:effectLst/>
                <a:latin typeface="+mn-lt"/>
                <a:ea typeface="+mn-ea"/>
                <a:cs typeface="+mn-cs"/>
              </a:rPr>
              <a:t>没有加入</a:t>
            </a:r>
            <a:r>
              <a:rPr lang="en-US" altLang="zh-CN" sz="1200" b="0" i="0" kern="1200" dirty="0">
                <a:solidFill>
                  <a:schemeClr val="tx1"/>
                </a:solidFill>
                <a:effectLst/>
                <a:latin typeface="+mn-lt"/>
                <a:ea typeface="+mn-ea"/>
                <a:cs typeface="+mn-cs"/>
              </a:rPr>
              <a:t>5-fold</a:t>
            </a:r>
            <a:r>
              <a:rPr lang="zh-CN" altLang="en-US" sz="1200" b="0" i="0" kern="1200" dirty="0">
                <a:solidFill>
                  <a:schemeClr val="tx1"/>
                </a:solidFill>
                <a:effectLst/>
                <a:latin typeface="+mn-lt"/>
                <a:ea typeface="+mn-ea"/>
                <a:cs typeface="+mn-cs"/>
              </a:rPr>
              <a:t>，所以每次都是全部！）。此时，</a:t>
            </a:r>
            <a:r>
              <a:rPr lang="en-US" altLang="zh-CN" sz="1200" b="0" i="0" kern="1200" dirty="0">
                <a:solidFill>
                  <a:schemeClr val="tx1"/>
                </a:solidFill>
                <a:effectLst/>
                <a:latin typeface="+mn-lt"/>
                <a:ea typeface="+mn-ea"/>
                <a:cs typeface="+mn-cs"/>
              </a:rPr>
              <a:t>Model 1</a:t>
            </a:r>
            <a:r>
              <a:rPr lang="zh-CN" altLang="en-US" sz="1200" b="0" i="0" kern="1200" dirty="0">
                <a:solidFill>
                  <a:schemeClr val="tx1"/>
                </a:solidFill>
                <a:effectLst/>
                <a:latin typeface="+mn-lt"/>
                <a:ea typeface="+mn-ea"/>
                <a:cs typeface="+mn-cs"/>
              </a:rPr>
              <a:t>的预测结果是长度为</a:t>
            </a:r>
            <a:r>
              <a:rPr lang="en-US" altLang="zh-CN" sz="1200" b="0" i="0" kern="1200" dirty="0">
                <a:solidFill>
                  <a:schemeClr val="tx1"/>
                </a:solidFill>
                <a:effectLst/>
                <a:latin typeface="+mn-lt"/>
                <a:ea typeface="+mn-ea"/>
                <a:cs typeface="+mn-cs"/>
              </a:rPr>
              <a:t>418</a:t>
            </a:r>
            <a:r>
              <a:rPr lang="zh-CN" altLang="en-US" sz="1200" b="0" i="0" kern="1200" dirty="0">
                <a:solidFill>
                  <a:schemeClr val="tx1"/>
                </a:solidFill>
                <a:effectLst/>
                <a:latin typeface="+mn-lt"/>
                <a:ea typeface="+mn-ea"/>
                <a:cs typeface="+mn-cs"/>
              </a:rPr>
              <a:t>的预测值。</a:t>
            </a:r>
          </a:p>
          <a:p>
            <a:r>
              <a:rPr lang="zh-CN" altLang="en-US" sz="1200" b="0" i="0" kern="1200" dirty="0">
                <a:solidFill>
                  <a:schemeClr val="tx1"/>
                </a:solidFill>
                <a:effectLst/>
                <a:latin typeface="+mn-lt"/>
                <a:ea typeface="+mn-ea"/>
                <a:cs typeface="+mn-cs"/>
              </a:rPr>
              <a:t>这样的动作走</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次！我们可以得到一个 </a:t>
            </a:r>
            <a:r>
              <a:rPr lang="en-US" altLang="zh-CN" sz="1200" b="0" i="0" kern="1200" dirty="0">
                <a:solidFill>
                  <a:schemeClr val="tx1"/>
                </a:solidFill>
                <a:effectLst/>
                <a:latin typeface="+mn-lt"/>
                <a:ea typeface="+mn-ea"/>
                <a:cs typeface="+mn-cs"/>
              </a:rPr>
              <a:t>5 X 418 </a:t>
            </a:r>
            <a:r>
              <a:rPr lang="zh-CN" altLang="en-US" sz="1200" b="0" i="0" kern="1200" dirty="0">
                <a:solidFill>
                  <a:schemeClr val="tx1"/>
                </a:solidFill>
                <a:effectLst/>
                <a:latin typeface="+mn-lt"/>
                <a:ea typeface="+mn-ea"/>
                <a:cs typeface="+mn-cs"/>
              </a:rPr>
              <a:t>的预测值矩阵。然后我们根据行来就平均值，最后得到一个 </a:t>
            </a:r>
            <a:r>
              <a:rPr lang="en-US" altLang="zh-CN" sz="1200" b="0" i="0" kern="1200" dirty="0">
                <a:solidFill>
                  <a:schemeClr val="tx1"/>
                </a:solidFill>
                <a:effectLst/>
                <a:latin typeface="+mn-lt"/>
                <a:ea typeface="+mn-ea"/>
                <a:cs typeface="+mn-cs"/>
              </a:rPr>
              <a:t>1 X 418 </a:t>
            </a:r>
            <a:r>
              <a:rPr lang="zh-CN" altLang="en-US" sz="1200" b="0" i="0" kern="1200" dirty="0">
                <a:solidFill>
                  <a:schemeClr val="tx1"/>
                </a:solidFill>
                <a:effectLst/>
                <a:latin typeface="+mn-lt"/>
                <a:ea typeface="+mn-ea"/>
                <a:cs typeface="+mn-cs"/>
              </a:rPr>
              <a:t>的平均预测值。</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Model2 &amp; 3</a:t>
            </a:r>
          </a:p>
          <a:p>
            <a:r>
              <a:rPr lang="zh-CN" altLang="en-US" sz="1200" b="0" i="0" kern="1200" dirty="0">
                <a:solidFill>
                  <a:schemeClr val="tx1"/>
                </a:solidFill>
                <a:effectLst/>
                <a:latin typeface="+mn-lt"/>
                <a:ea typeface="+mn-ea"/>
                <a:cs typeface="+mn-cs"/>
              </a:rPr>
              <a:t>最终得到来自</a:t>
            </a:r>
            <a:r>
              <a:rPr lang="en-US" altLang="zh-CN" sz="1200" b="0" i="0" kern="1200" dirty="0">
                <a:solidFill>
                  <a:schemeClr val="tx1"/>
                </a:solidFill>
                <a:effectLst/>
                <a:latin typeface="+mn-lt"/>
                <a:ea typeface="+mn-ea"/>
                <a:cs typeface="+mn-cs"/>
              </a:rPr>
              <a:t>5-fold</a:t>
            </a:r>
            <a:r>
              <a:rPr lang="zh-CN" altLang="en-US" sz="1200" b="0" i="0" kern="1200" dirty="0">
                <a:solidFill>
                  <a:schemeClr val="tx1"/>
                </a:solidFill>
                <a:effectLst/>
                <a:latin typeface="+mn-lt"/>
                <a:ea typeface="+mn-ea"/>
                <a:cs typeface="+mn-cs"/>
              </a:rPr>
              <a:t>的预测值矩阵 </a:t>
            </a:r>
            <a:r>
              <a:rPr lang="en-US" altLang="zh-CN" sz="1200" b="0" i="0" kern="1200" dirty="0">
                <a:solidFill>
                  <a:schemeClr val="tx1"/>
                </a:solidFill>
                <a:effectLst/>
                <a:latin typeface="+mn-lt"/>
                <a:ea typeface="+mn-ea"/>
                <a:cs typeface="+mn-cs"/>
              </a:rPr>
              <a:t>890 X 3</a:t>
            </a:r>
            <a:r>
              <a:rPr lang="zh-CN" altLang="en-US" sz="1200" b="0" i="0" kern="1200" dirty="0">
                <a:solidFill>
                  <a:schemeClr val="tx1"/>
                </a:solidFill>
                <a:effectLst/>
                <a:latin typeface="+mn-lt"/>
                <a:ea typeface="+mn-ea"/>
                <a:cs typeface="+mn-cs"/>
              </a:rPr>
              <a:t>和 来自</a:t>
            </a:r>
            <a:r>
              <a:rPr lang="en-US" altLang="zh-CN" sz="1200" b="0" i="0" kern="1200" dirty="0">
                <a:solidFill>
                  <a:schemeClr val="tx1"/>
                </a:solidFill>
                <a:effectLst/>
                <a:latin typeface="+mn-lt"/>
                <a:ea typeface="+mn-ea"/>
                <a:cs typeface="+mn-cs"/>
              </a:rPr>
              <a:t>Test Data</a:t>
            </a:r>
            <a:r>
              <a:rPr lang="zh-CN" altLang="en-US" sz="1200" b="0" i="0" kern="1200" dirty="0">
                <a:solidFill>
                  <a:schemeClr val="tx1"/>
                </a:solidFill>
                <a:effectLst/>
                <a:latin typeface="+mn-lt"/>
                <a:ea typeface="+mn-ea"/>
                <a:cs typeface="+mn-cs"/>
              </a:rPr>
              <a:t>预测值矩阵 </a:t>
            </a:r>
            <a:r>
              <a:rPr lang="en-US" altLang="zh-CN" sz="1200" b="0" i="0" kern="1200" dirty="0">
                <a:solidFill>
                  <a:schemeClr val="tx1"/>
                </a:solidFill>
                <a:effectLst/>
                <a:latin typeface="+mn-lt"/>
                <a:ea typeface="+mn-ea"/>
                <a:cs typeface="+mn-cs"/>
              </a:rPr>
              <a:t>418 X 3</a:t>
            </a: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051F856-E02D-4A5E-B2C6-2A7960B64C4D}" type="slidenum">
              <a:rPr lang="zh-CN" altLang="en-US" smtClean="0"/>
              <a:t>17</a:t>
            </a:fld>
            <a:endParaRPr lang="zh-CN" altLang="en-US"/>
          </a:p>
        </p:txBody>
      </p:sp>
    </p:spTree>
    <p:extLst>
      <p:ext uri="{BB962C8B-B14F-4D97-AF65-F5344CB8AC3E}">
        <p14:creationId xmlns:p14="http://schemas.microsoft.com/office/powerpoint/2010/main" val="157334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2</a:t>
            </a:fld>
            <a:endParaRPr lang="zh-CN" altLang="en-US"/>
          </a:p>
        </p:txBody>
      </p:sp>
    </p:spTree>
    <p:extLst>
      <p:ext uri="{BB962C8B-B14F-4D97-AF65-F5344CB8AC3E}">
        <p14:creationId xmlns:p14="http://schemas.microsoft.com/office/powerpoint/2010/main" val="278481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3</a:t>
            </a:fld>
            <a:endParaRPr lang="zh-CN" altLang="en-US"/>
          </a:p>
        </p:txBody>
      </p:sp>
    </p:spTree>
    <p:extLst>
      <p:ext uri="{BB962C8B-B14F-4D97-AF65-F5344CB8AC3E}">
        <p14:creationId xmlns:p14="http://schemas.microsoft.com/office/powerpoint/2010/main" val="76783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Featured</a:t>
            </a:r>
            <a:r>
              <a:rPr lang="zh-CN" altLang="en-US" sz="1200" b="0" i="0" kern="1200" dirty="0">
                <a:solidFill>
                  <a:schemeClr val="tx1"/>
                </a:solidFill>
                <a:effectLst/>
                <a:latin typeface="+mn-lt"/>
                <a:ea typeface="+mn-ea"/>
                <a:cs typeface="+mn-cs"/>
              </a:rPr>
              <a:t>：这些通常是由公司、组织甚至政府赞助的，奖金池最大。</a:t>
            </a:r>
          </a:p>
          <a:p>
            <a:r>
              <a:rPr lang="en-US" altLang="zh-CN" sz="1200" b="0" i="0" kern="1200" dirty="0">
                <a:solidFill>
                  <a:schemeClr val="tx1"/>
                </a:solidFill>
                <a:effectLst/>
                <a:latin typeface="+mn-lt"/>
                <a:ea typeface="+mn-ea"/>
                <a:cs typeface="+mn-cs"/>
              </a:rPr>
              <a:t>Research</a:t>
            </a:r>
            <a:r>
              <a:rPr lang="zh-CN" altLang="en-US" sz="1200" b="0" i="0" kern="1200" dirty="0">
                <a:solidFill>
                  <a:schemeClr val="tx1"/>
                </a:solidFill>
                <a:effectLst/>
                <a:latin typeface="+mn-lt"/>
                <a:ea typeface="+mn-ea"/>
                <a:cs typeface="+mn-cs"/>
              </a:rPr>
              <a:t>：这些是研究方向的竞赛，只有很少或没有奖金。它们也有非传统的提交流程。</a:t>
            </a:r>
          </a:p>
          <a:p>
            <a:r>
              <a:rPr lang="en-US" altLang="zh-CN" sz="1200" b="0" i="0" kern="1200" dirty="0">
                <a:solidFill>
                  <a:schemeClr val="tx1"/>
                </a:solidFill>
                <a:effectLst/>
                <a:latin typeface="+mn-lt"/>
                <a:ea typeface="+mn-ea"/>
                <a:cs typeface="+mn-cs"/>
              </a:rPr>
              <a:t>Recruitment</a:t>
            </a:r>
            <a:r>
              <a:rPr lang="zh-CN" altLang="en-US" sz="1200" b="0" i="0" kern="1200" dirty="0">
                <a:solidFill>
                  <a:schemeClr val="tx1"/>
                </a:solidFill>
                <a:effectLst/>
                <a:latin typeface="+mn-lt"/>
                <a:ea typeface="+mn-ea"/>
                <a:cs typeface="+mn-cs"/>
              </a:rPr>
              <a:t>：这些是由想要招聘数据科学家的公司赞助的。目前仍然相对少见。</a:t>
            </a:r>
          </a:p>
          <a:p>
            <a:r>
              <a:rPr lang="en-US" altLang="zh-CN" sz="1200" b="0" i="0" kern="1200" dirty="0">
                <a:solidFill>
                  <a:schemeClr val="tx1"/>
                </a:solidFill>
                <a:effectLst/>
                <a:latin typeface="+mn-lt"/>
                <a:ea typeface="+mn-ea"/>
                <a:cs typeface="+mn-cs"/>
              </a:rPr>
              <a:t>Getting Started</a:t>
            </a:r>
            <a:r>
              <a:rPr lang="zh-CN" altLang="en-US" sz="1200" b="0" i="0" kern="1200" dirty="0">
                <a:solidFill>
                  <a:schemeClr val="tx1"/>
                </a:solidFill>
                <a:effectLst/>
                <a:latin typeface="+mn-lt"/>
                <a:ea typeface="+mn-ea"/>
                <a:cs typeface="+mn-cs"/>
              </a:rPr>
              <a:t>：这些竞赛的结构和 </a:t>
            </a:r>
            <a:r>
              <a:rPr lang="en-US" altLang="zh-CN" sz="1200" b="0" i="0" kern="1200" dirty="0">
                <a:solidFill>
                  <a:schemeClr val="tx1"/>
                </a:solidFill>
                <a:effectLst/>
                <a:latin typeface="+mn-lt"/>
                <a:ea typeface="+mn-ea"/>
                <a:cs typeface="+mn-cs"/>
              </a:rPr>
              <a:t>Featured </a:t>
            </a:r>
            <a:r>
              <a:rPr lang="zh-CN" altLang="en-US" sz="1200" b="0" i="0" kern="1200" dirty="0">
                <a:solidFill>
                  <a:schemeClr val="tx1"/>
                </a:solidFill>
                <a:effectLst/>
                <a:latin typeface="+mn-lt"/>
                <a:ea typeface="+mn-ea"/>
                <a:cs typeface="+mn-cs"/>
              </a:rPr>
              <a:t>竞赛类似，但没有奖金。它们有更简单的数据集、大量教程和滚动的提交窗口让你可以随时输入。</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Getting Started </a:t>
            </a:r>
            <a:r>
              <a:rPr lang="zh-CN" altLang="en-US" sz="1200" b="0" i="0" kern="1200" dirty="0">
                <a:solidFill>
                  <a:schemeClr val="tx1"/>
                </a:solidFill>
                <a:effectLst/>
                <a:latin typeface="+mn-lt"/>
                <a:ea typeface="+mn-ea"/>
                <a:cs typeface="+mn-cs"/>
              </a:rPr>
              <a:t>竞赛非常适合初学者，因为它们给你提供了低风险的学习环境，并且还有很多社区创造的教程</a:t>
            </a:r>
          </a:p>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5</a:t>
            </a:fld>
            <a:endParaRPr lang="zh-CN" altLang="en-US"/>
          </a:p>
        </p:txBody>
      </p:sp>
    </p:spTree>
    <p:extLst>
      <p:ext uri="{BB962C8B-B14F-4D97-AF65-F5344CB8AC3E}">
        <p14:creationId xmlns:p14="http://schemas.microsoft.com/office/powerpoint/2010/main" val="1980593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6</a:t>
            </a:fld>
            <a:endParaRPr lang="zh-CN" altLang="en-US"/>
          </a:p>
        </p:txBody>
      </p:sp>
    </p:spTree>
    <p:extLst>
      <p:ext uri="{BB962C8B-B14F-4D97-AF65-F5344CB8AC3E}">
        <p14:creationId xmlns:p14="http://schemas.microsoft.com/office/powerpoint/2010/main" val="234648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7</a:t>
            </a:fld>
            <a:endParaRPr lang="zh-CN" altLang="en-US"/>
          </a:p>
        </p:txBody>
      </p:sp>
    </p:spTree>
    <p:extLst>
      <p:ext uri="{BB962C8B-B14F-4D97-AF65-F5344CB8AC3E}">
        <p14:creationId xmlns:p14="http://schemas.microsoft.com/office/powerpoint/2010/main" val="270214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Arial" panose="020B0604020202020204" pitchFamily="34" charset="0"/>
                <a:cs typeface="Arial" panose="020B0604020202020204" pitchFamily="34" charset="0"/>
              </a:rPr>
              <a:t>Competition sites like Kaggle define the problem to solve or questions to ask while providing the datasets for training your data science model and testing the model results against a test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Arial" panose="020B0604020202020204" pitchFamily="34" charset="0"/>
              <a:cs typeface="Arial" panose="020B0604020202020204" pitchFamily="34" charset="0"/>
            </a:endParaRPr>
          </a:p>
          <a:p>
            <a:r>
              <a:rPr lang="en-US" altLang="zh-CN" sz="1200" b="0" i="0" kern="1200" dirty="0">
                <a:solidFill>
                  <a:schemeClr val="tx1"/>
                </a:solidFill>
                <a:effectLst/>
                <a:latin typeface="+mn-lt"/>
                <a:ea typeface="+mn-ea"/>
                <a:cs typeface="+mn-cs"/>
              </a:rPr>
              <a:t>Knowing from a training set of samples listing passengers who survived or did not survive the Titanic disaster, can our model determine based on a given test dataset not containing the survival information, if these passengers in the test dataset survived or not.</a:t>
            </a:r>
          </a:p>
          <a:p>
            <a:endParaRPr lang="en-US" altLang="zh-CN" dirty="0"/>
          </a:p>
          <a:p>
            <a:r>
              <a:rPr lang="en-US" altLang="zh-CN" sz="1200" b="0" i="0" kern="1200" dirty="0">
                <a:solidFill>
                  <a:schemeClr val="tx1"/>
                </a:solidFill>
                <a:effectLst/>
                <a:latin typeface="+mn-lt"/>
                <a:ea typeface="+mn-ea"/>
                <a:cs typeface="+mn-cs"/>
              </a:rPr>
              <a:t>On April 15, 1912, during her maiden voyage, the Titanic sank after colliding with an iceberg, killing 1502 out of 2224 passengers and crew. Translated 32% survival rate.</a:t>
            </a:r>
          </a:p>
          <a:p>
            <a:r>
              <a:rPr lang="en-US" altLang="zh-CN" sz="1200" b="0" i="0" kern="1200" dirty="0">
                <a:solidFill>
                  <a:schemeClr val="tx1"/>
                </a:solidFill>
                <a:effectLst/>
                <a:latin typeface="+mn-lt"/>
                <a:ea typeface="+mn-ea"/>
                <a:cs typeface="+mn-cs"/>
              </a:rPr>
              <a:t>One of the reasons that the shipwreck led to such loss of life was that there were not enough lifeboats for the passengers and crew.</a:t>
            </a:r>
          </a:p>
          <a:p>
            <a:r>
              <a:rPr lang="en-US" altLang="zh-CN" sz="1200" b="0" i="0" kern="1200" dirty="0">
                <a:solidFill>
                  <a:schemeClr val="tx1"/>
                </a:solidFill>
                <a:effectLst/>
                <a:latin typeface="+mn-lt"/>
                <a:ea typeface="+mn-ea"/>
                <a:cs typeface="+mn-cs"/>
              </a:rPr>
              <a:t>Although there was some element of luck involved in surviving the sinking, some groups of people were more likely to survive than others, such as women, children, and the upper-class.</a:t>
            </a:r>
          </a:p>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8</a:t>
            </a:fld>
            <a:endParaRPr lang="zh-CN" altLang="en-US"/>
          </a:p>
        </p:txBody>
      </p:sp>
    </p:spTree>
    <p:extLst>
      <p:ext uri="{BB962C8B-B14F-4D97-AF65-F5344CB8AC3E}">
        <p14:creationId xmlns:p14="http://schemas.microsoft.com/office/powerpoint/2010/main" val="2795122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Classifying.</a:t>
            </a:r>
            <a:r>
              <a:rPr lang="en-US" altLang="zh-CN" sz="1200" b="0" i="0" kern="1200" dirty="0">
                <a:solidFill>
                  <a:schemeClr val="tx1"/>
                </a:solidFill>
                <a:effectLst/>
                <a:latin typeface="+mn-lt"/>
                <a:ea typeface="+mn-ea"/>
                <a:cs typeface="+mn-cs"/>
              </a:rPr>
              <a:t> We may want to classify or categorize our samples. We may also want to understand the implications or correlation of different classes with our solution goal.</a:t>
            </a:r>
          </a:p>
          <a:p>
            <a:r>
              <a:rPr lang="en-US" altLang="zh-CN" sz="1200" b="1" i="0" kern="1200" dirty="0">
                <a:solidFill>
                  <a:schemeClr val="tx1"/>
                </a:solidFill>
                <a:effectLst/>
                <a:latin typeface="+mn-lt"/>
                <a:ea typeface="+mn-ea"/>
                <a:cs typeface="+mn-cs"/>
              </a:rPr>
              <a:t>Correlating.</a:t>
            </a:r>
            <a:r>
              <a:rPr lang="en-US" altLang="zh-CN" sz="1200" b="0" i="0" kern="1200" dirty="0">
                <a:solidFill>
                  <a:schemeClr val="tx1"/>
                </a:solidFill>
                <a:effectLst/>
                <a:latin typeface="+mn-lt"/>
                <a:ea typeface="+mn-ea"/>
                <a:cs typeface="+mn-cs"/>
              </a:rPr>
              <a:t> One can approach the problem based on available features within the training dataset. Which features within the dataset contribute significantly to our solution goal? Statistically speaking is there a </a:t>
            </a:r>
            <a:r>
              <a:rPr lang="en-US" altLang="zh-CN" sz="1200" b="0" i="0" u="none" strike="noStrike" kern="1200" dirty="0">
                <a:solidFill>
                  <a:schemeClr val="tx1"/>
                </a:solidFill>
                <a:effectLst/>
                <a:latin typeface="+mn-lt"/>
                <a:ea typeface="+mn-ea"/>
                <a:cs typeface="+mn-cs"/>
                <a:hlinkClick r:id="rId3"/>
              </a:rPr>
              <a:t>correlation</a:t>
            </a:r>
            <a:r>
              <a:rPr lang="en-US" altLang="zh-CN" sz="1200" b="0" i="0" kern="1200" dirty="0">
                <a:solidFill>
                  <a:schemeClr val="tx1"/>
                </a:solidFill>
                <a:effectLst/>
                <a:latin typeface="+mn-lt"/>
                <a:ea typeface="+mn-ea"/>
                <a:cs typeface="+mn-cs"/>
              </a:rPr>
              <a:t> among a feature and solution goal? As the feature values change does the solution state change as well, and visa-versa? This can be tested both for numerical and categorical features in the given dataset. We may also want to determine correlation among features other than survival for subsequent goals and workflow stages. Correlating certain features may help in creating, completing, or correcting features.</a:t>
            </a:r>
          </a:p>
          <a:p>
            <a:r>
              <a:rPr lang="en-US" altLang="zh-CN" sz="1200" b="1" i="0" kern="1200" dirty="0">
                <a:solidFill>
                  <a:schemeClr val="tx1"/>
                </a:solidFill>
                <a:effectLst/>
                <a:latin typeface="+mn-lt"/>
                <a:ea typeface="+mn-ea"/>
                <a:cs typeface="+mn-cs"/>
              </a:rPr>
              <a:t>Converting.</a:t>
            </a:r>
            <a:r>
              <a:rPr lang="en-US" altLang="zh-CN" sz="1200" b="0" i="0" kern="1200" dirty="0">
                <a:solidFill>
                  <a:schemeClr val="tx1"/>
                </a:solidFill>
                <a:effectLst/>
                <a:latin typeface="+mn-lt"/>
                <a:ea typeface="+mn-ea"/>
                <a:cs typeface="+mn-cs"/>
              </a:rPr>
              <a:t> For modeling stage, one needs to prepare the data. Depending on the choice of model algorithm one may require all features to be converted to numerical equivalent values. So for instance converting text categorical values to numeric values.</a:t>
            </a:r>
          </a:p>
          <a:p>
            <a:r>
              <a:rPr lang="en-US" altLang="zh-CN" sz="1200" b="1" i="0" kern="1200" dirty="0">
                <a:solidFill>
                  <a:schemeClr val="tx1"/>
                </a:solidFill>
                <a:effectLst/>
                <a:latin typeface="+mn-lt"/>
                <a:ea typeface="+mn-ea"/>
                <a:cs typeface="+mn-cs"/>
              </a:rPr>
              <a:t>Completing.</a:t>
            </a:r>
            <a:r>
              <a:rPr lang="en-US" altLang="zh-CN" sz="1200" b="0" i="0" kern="1200" dirty="0">
                <a:solidFill>
                  <a:schemeClr val="tx1"/>
                </a:solidFill>
                <a:effectLst/>
                <a:latin typeface="+mn-lt"/>
                <a:ea typeface="+mn-ea"/>
                <a:cs typeface="+mn-cs"/>
              </a:rPr>
              <a:t> Data preparation may also require us to estimate any missing values within a feature. Model algorithms may work best when there are no missing values.</a:t>
            </a:r>
          </a:p>
          <a:p>
            <a:r>
              <a:rPr lang="en-US" altLang="zh-CN" sz="1200" b="1" i="0" kern="1200" dirty="0">
                <a:solidFill>
                  <a:schemeClr val="tx1"/>
                </a:solidFill>
                <a:effectLst/>
                <a:latin typeface="+mn-lt"/>
                <a:ea typeface="+mn-ea"/>
                <a:cs typeface="+mn-cs"/>
              </a:rPr>
              <a:t>Correcting.</a:t>
            </a:r>
            <a:r>
              <a:rPr lang="en-US" altLang="zh-CN" sz="1200" b="0" i="0" kern="1200" dirty="0">
                <a:solidFill>
                  <a:schemeClr val="tx1"/>
                </a:solidFill>
                <a:effectLst/>
                <a:latin typeface="+mn-lt"/>
                <a:ea typeface="+mn-ea"/>
                <a:cs typeface="+mn-cs"/>
              </a:rPr>
              <a:t> We may also analyze the given training dataset for errors or possibly </a:t>
            </a:r>
            <a:r>
              <a:rPr lang="en-US" altLang="zh-CN" sz="1200" b="0" i="0" kern="1200" dirty="0" err="1">
                <a:solidFill>
                  <a:schemeClr val="tx1"/>
                </a:solidFill>
                <a:effectLst/>
                <a:latin typeface="+mn-lt"/>
                <a:ea typeface="+mn-ea"/>
                <a:cs typeface="+mn-cs"/>
              </a:rPr>
              <a:t>innacurate</a:t>
            </a:r>
            <a:r>
              <a:rPr lang="en-US" altLang="zh-CN" sz="1200" b="0" i="0" kern="1200" dirty="0">
                <a:solidFill>
                  <a:schemeClr val="tx1"/>
                </a:solidFill>
                <a:effectLst/>
                <a:latin typeface="+mn-lt"/>
                <a:ea typeface="+mn-ea"/>
                <a:cs typeface="+mn-cs"/>
              </a:rPr>
              <a:t> values within features and try to </a:t>
            </a:r>
            <a:r>
              <a:rPr lang="en-US" altLang="zh-CN" sz="1200" b="0" i="0" kern="1200" dirty="0" err="1">
                <a:solidFill>
                  <a:schemeClr val="tx1"/>
                </a:solidFill>
                <a:effectLst/>
                <a:latin typeface="+mn-lt"/>
                <a:ea typeface="+mn-ea"/>
                <a:cs typeface="+mn-cs"/>
              </a:rPr>
              <a:t>corrent</a:t>
            </a:r>
            <a:r>
              <a:rPr lang="en-US" altLang="zh-CN" sz="1200" b="0" i="0" kern="1200" dirty="0">
                <a:solidFill>
                  <a:schemeClr val="tx1"/>
                </a:solidFill>
                <a:effectLst/>
                <a:latin typeface="+mn-lt"/>
                <a:ea typeface="+mn-ea"/>
                <a:cs typeface="+mn-cs"/>
              </a:rPr>
              <a:t> these values or exclude the samples containing the errors. One way to do this is to detect any outliers among our samples or features. We may also completely discard a feature if it is not </a:t>
            </a:r>
            <a:r>
              <a:rPr lang="en-US" altLang="zh-CN" sz="1200" b="0" i="0" kern="1200" dirty="0" err="1">
                <a:solidFill>
                  <a:schemeClr val="tx1"/>
                </a:solidFill>
                <a:effectLst/>
                <a:latin typeface="+mn-lt"/>
                <a:ea typeface="+mn-ea"/>
                <a:cs typeface="+mn-cs"/>
              </a:rPr>
              <a:t>contribting</a:t>
            </a:r>
            <a:r>
              <a:rPr lang="en-US" altLang="zh-CN" sz="1200" b="0" i="0" kern="1200" dirty="0">
                <a:solidFill>
                  <a:schemeClr val="tx1"/>
                </a:solidFill>
                <a:effectLst/>
                <a:latin typeface="+mn-lt"/>
                <a:ea typeface="+mn-ea"/>
                <a:cs typeface="+mn-cs"/>
              </a:rPr>
              <a:t> to the analysis or may significantly skew the results.</a:t>
            </a:r>
            <a:endParaRPr lang="en-US" altLang="zh-CN" dirty="0"/>
          </a:p>
          <a:p>
            <a:r>
              <a:rPr lang="en-US" altLang="zh-CN" sz="1200" b="1" i="0" kern="1200" dirty="0">
                <a:solidFill>
                  <a:schemeClr val="tx1"/>
                </a:solidFill>
                <a:effectLst/>
                <a:latin typeface="+mn-lt"/>
                <a:ea typeface="+mn-ea"/>
                <a:cs typeface="+mn-cs"/>
              </a:rPr>
              <a:t>Creating.</a:t>
            </a:r>
            <a:r>
              <a:rPr lang="en-US" altLang="zh-CN" sz="1200" b="0" i="0" kern="1200" dirty="0">
                <a:solidFill>
                  <a:schemeClr val="tx1"/>
                </a:solidFill>
                <a:effectLst/>
                <a:latin typeface="+mn-lt"/>
                <a:ea typeface="+mn-ea"/>
                <a:cs typeface="+mn-cs"/>
              </a:rPr>
              <a:t> Can we create new features based on an existing feature or a set of features, such that the new feature follows the correlation, conversion, completeness goals.</a:t>
            </a:r>
          </a:p>
          <a:p>
            <a:r>
              <a:rPr lang="en-US" altLang="zh-CN" sz="1200" b="1" i="0" kern="1200" dirty="0">
                <a:solidFill>
                  <a:schemeClr val="tx1"/>
                </a:solidFill>
                <a:effectLst/>
                <a:latin typeface="+mn-lt"/>
                <a:ea typeface="+mn-ea"/>
                <a:cs typeface="+mn-cs"/>
              </a:rPr>
              <a:t>Charting.</a:t>
            </a:r>
            <a:r>
              <a:rPr lang="en-US" altLang="zh-CN" sz="1200" b="0" i="0" kern="1200" dirty="0">
                <a:solidFill>
                  <a:schemeClr val="tx1"/>
                </a:solidFill>
                <a:effectLst/>
                <a:latin typeface="+mn-lt"/>
                <a:ea typeface="+mn-ea"/>
                <a:cs typeface="+mn-cs"/>
              </a:rPr>
              <a:t> How to select the right visualization plots and charts depending on nature of the data and the solution goals.</a:t>
            </a:r>
          </a:p>
          <a:p>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9</a:t>
            </a:fld>
            <a:endParaRPr lang="zh-CN" altLang="en-US"/>
          </a:p>
        </p:txBody>
      </p:sp>
    </p:spTree>
    <p:extLst>
      <p:ext uri="{BB962C8B-B14F-4D97-AF65-F5344CB8AC3E}">
        <p14:creationId xmlns:p14="http://schemas.microsoft.com/office/powerpoint/2010/main" val="4080975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代码</a:t>
            </a:r>
            <a:r>
              <a:rPr lang="en-US" altLang="zh-CN" dirty="0"/>
              <a:t>1</a:t>
            </a:r>
          </a:p>
          <a:p>
            <a:r>
              <a:rPr lang="zh-CN" altLang="en-US" dirty="0"/>
              <a:t>删除</a:t>
            </a:r>
            <a:r>
              <a:rPr lang="en-US" altLang="zh-CN" dirty="0" err="1"/>
              <a:t>PassengerId</a:t>
            </a:r>
            <a:r>
              <a:rPr lang="en-US" altLang="zh-CN" dirty="0"/>
              <a:t>, Ticket, Cabin</a:t>
            </a:r>
            <a:endParaRPr lang="zh-CN" altLang="en-US" dirty="0"/>
          </a:p>
        </p:txBody>
      </p:sp>
      <p:sp>
        <p:nvSpPr>
          <p:cNvPr id="4" name="灯片编号占位符 3"/>
          <p:cNvSpPr>
            <a:spLocks noGrp="1"/>
          </p:cNvSpPr>
          <p:nvPr>
            <p:ph type="sldNum" sz="quarter" idx="5"/>
          </p:nvPr>
        </p:nvSpPr>
        <p:spPr/>
        <p:txBody>
          <a:bodyPr/>
          <a:lstStyle/>
          <a:p>
            <a:fld id="{F051F856-E02D-4A5E-B2C6-2A7960B64C4D}" type="slidenum">
              <a:rPr lang="zh-CN" altLang="en-US" smtClean="0"/>
              <a:t>10</a:t>
            </a:fld>
            <a:endParaRPr lang="zh-CN" altLang="en-US"/>
          </a:p>
        </p:txBody>
      </p:sp>
    </p:spTree>
    <p:extLst>
      <p:ext uri="{BB962C8B-B14F-4D97-AF65-F5344CB8AC3E}">
        <p14:creationId xmlns:p14="http://schemas.microsoft.com/office/powerpoint/2010/main" val="350165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1016000" y="1016000"/>
            <a:ext cx="10160000" cy="2794000"/>
          </a:xfrm>
          <a:prstGeom prst="rect">
            <a:avLst/>
          </a:prstGeom>
        </p:spPr>
        <p:txBody>
          <a:bodyPr rtlCol="0" anchor="b">
            <a:normAutofit/>
          </a:bodyPr>
          <a:lstStyle/>
          <a:p>
            <a:pPr algn="ctr">
              <a:lnSpc>
                <a:spcPct val="140000"/>
              </a:lnSpc>
            </a:pPr>
            <a:r>
              <a:rPr lang="en-US" altLang="zh-CN" sz="4800" b="1" dirty="0">
                <a:solidFill>
                  <a:srgbClr val="41464B"/>
                </a:solidFill>
                <a:latin typeface="Arial" panose="020B0604020202020204" pitchFamily="34" charset="0"/>
                <a:ea typeface="Microsoft YaHei"/>
                <a:cs typeface="Arial" panose="020B0604020202020204" pitchFamily="34" charset="0"/>
              </a:rPr>
              <a:t>Data Science</a:t>
            </a:r>
            <a:endParaRPr lang="en-US" sz="1200" b="1" dirty="0">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E4F0D853-915C-4474-B2EC-48B96A7E641F}"/>
              </a:ext>
            </a:extLst>
          </p:cNvPr>
          <p:cNvSpPr txBox="1"/>
          <p:nvPr/>
        </p:nvSpPr>
        <p:spPr>
          <a:xfrm>
            <a:off x="9969500" y="6172200"/>
            <a:ext cx="2413000" cy="369332"/>
          </a:xfrm>
          <a:prstGeom prst="rect">
            <a:avLst/>
          </a:prstGeom>
          <a:noFill/>
        </p:spPr>
        <p:txBody>
          <a:bodyPr wrap="square" rtlCol="0">
            <a:spAutoFit/>
          </a:bodyPr>
          <a:lstStyle/>
          <a:p>
            <a:r>
              <a:rPr lang="en-US" altLang="zh-CN" dirty="0"/>
              <a:t>Oct. 13    </a:t>
            </a:r>
            <a:r>
              <a:rPr lang="zh-CN" altLang="en-US" dirty="0"/>
              <a:t>狄尚哲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分析数据</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pic>
        <p:nvPicPr>
          <p:cNvPr id="5" name="图片 4">
            <a:extLst>
              <a:ext uri="{FF2B5EF4-FFF2-40B4-BE49-F238E27FC236}">
                <a16:creationId xmlns:a16="http://schemas.microsoft.com/office/drawing/2014/main" id="{8FDF1CA6-ADFA-443B-8466-CA6A653AED4E}"/>
              </a:ext>
            </a:extLst>
          </p:cNvPr>
          <p:cNvPicPr>
            <a:picLocks noChangeAspect="1"/>
          </p:cNvPicPr>
          <p:nvPr/>
        </p:nvPicPr>
        <p:blipFill>
          <a:blip r:embed="rId3"/>
          <a:stretch>
            <a:fillRect/>
          </a:stretch>
        </p:blipFill>
        <p:spPr>
          <a:xfrm>
            <a:off x="1524000" y="1377043"/>
            <a:ext cx="3657600" cy="5385916"/>
          </a:xfrm>
          <a:prstGeom prst="rect">
            <a:avLst/>
          </a:prstGeom>
        </p:spPr>
      </p:pic>
      <p:sp>
        <p:nvSpPr>
          <p:cNvPr id="9" name="文本框 8">
            <a:extLst>
              <a:ext uri="{FF2B5EF4-FFF2-40B4-BE49-F238E27FC236}">
                <a16:creationId xmlns:a16="http://schemas.microsoft.com/office/drawing/2014/main" id="{D05164E9-6DA3-4C4E-9D15-9B92EB1723FE}"/>
              </a:ext>
            </a:extLst>
          </p:cNvPr>
          <p:cNvSpPr txBox="1"/>
          <p:nvPr/>
        </p:nvSpPr>
        <p:spPr>
          <a:xfrm>
            <a:off x="5181600" y="1573783"/>
            <a:ext cx="4267200" cy="646331"/>
          </a:xfrm>
          <a:prstGeom prst="rect">
            <a:avLst/>
          </a:prstGeom>
          <a:noFill/>
        </p:spPr>
        <p:txBody>
          <a:bodyPr wrap="square" rtlCol="0">
            <a:spAutoFit/>
          </a:bodyPr>
          <a:lstStyle/>
          <a:p>
            <a:r>
              <a:rPr lang="en-US" altLang="zh-CN" dirty="0"/>
              <a:t>#: Numeric</a:t>
            </a:r>
          </a:p>
          <a:p>
            <a:r>
              <a:rPr lang="en-US" altLang="zh-CN" dirty="0"/>
              <a:t>A: String</a:t>
            </a:r>
            <a:endParaRPr lang="zh-CN" altLang="en-US" dirty="0"/>
          </a:p>
        </p:txBody>
      </p:sp>
      <p:pic>
        <p:nvPicPr>
          <p:cNvPr id="10" name="图片 9">
            <a:extLst>
              <a:ext uri="{FF2B5EF4-FFF2-40B4-BE49-F238E27FC236}">
                <a16:creationId xmlns:a16="http://schemas.microsoft.com/office/drawing/2014/main" id="{A9AA5942-A0E2-4372-808E-9E26B30BCAD1}"/>
              </a:ext>
            </a:extLst>
          </p:cNvPr>
          <p:cNvPicPr>
            <a:picLocks noChangeAspect="1"/>
          </p:cNvPicPr>
          <p:nvPr/>
        </p:nvPicPr>
        <p:blipFill>
          <a:blip r:embed="rId4"/>
          <a:stretch>
            <a:fillRect/>
          </a:stretch>
        </p:blipFill>
        <p:spPr>
          <a:xfrm>
            <a:off x="5257800" y="3337197"/>
            <a:ext cx="6720579" cy="1947020"/>
          </a:xfrm>
          <a:prstGeom prst="rect">
            <a:avLst/>
          </a:prstGeom>
        </p:spPr>
      </p:pic>
    </p:spTree>
    <p:extLst>
      <p:ext uri="{BB962C8B-B14F-4D97-AF65-F5344CB8AC3E}">
        <p14:creationId xmlns:p14="http://schemas.microsoft.com/office/powerpoint/2010/main" val="57350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altLang="zh-CN" sz="4200" b="1" dirty="0">
                <a:solidFill>
                  <a:srgbClr val="41464B"/>
                </a:solidFill>
                <a:latin typeface="Microsoft YaHei"/>
                <a:ea typeface="Microsoft YaHei"/>
              </a:rPr>
              <a:t>Correlating</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289D2C99-F659-415C-8D03-4632688720E8}"/>
              </a:ext>
            </a:extLst>
          </p:cNvPr>
          <p:cNvSpPr txBox="1"/>
          <p:nvPr/>
        </p:nvSpPr>
        <p:spPr>
          <a:xfrm>
            <a:off x="2133600" y="1676400"/>
            <a:ext cx="4724400" cy="4455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Sex: female</a:t>
            </a: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Pclass</a:t>
            </a:r>
            <a:r>
              <a:rPr lang="en-US" altLang="zh-CN" sz="2400" dirty="0">
                <a:latin typeface="Arial" panose="020B0604020202020204" pitchFamily="34" charset="0"/>
                <a:cs typeface="Arial" panose="020B0604020202020204" pitchFamily="34" charset="0"/>
              </a:rPr>
              <a:t>: upper class</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Age: children</a:t>
            </a:r>
          </a:p>
          <a:p>
            <a:pPr marL="285750" indent="-285750">
              <a:lnSpc>
                <a:spcPct val="150000"/>
              </a:lnSpc>
              <a:buFont typeface="Arial" panose="020B0604020202020204" pitchFamily="34" charset="0"/>
              <a:buChar char="•"/>
            </a:pPr>
            <a:r>
              <a:rPr lang="en-US" altLang="zh-CN" sz="2400" dirty="0" err="1">
                <a:latin typeface="Arial" panose="020B0604020202020204" pitchFamily="34" charset="0"/>
                <a:cs typeface="Arial" panose="020B0604020202020204" pitchFamily="34" charset="0"/>
              </a:rPr>
              <a:t>SibSp</a:t>
            </a:r>
            <a:r>
              <a:rPr lang="en-US" altLang="zh-CN" sz="2400" dirty="0">
                <a:latin typeface="Arial" panose="020B0604020202020204" pitchFamily="34" charset="0"/>
                <a:cs typeface="Arial" panose="020B0604020202020204" pitchFamily="34" charset="0"/>
              </a:rPr>
              <a:t>: negative</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Parch: negative</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Embarked</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Fare</a:t>
            </a:r>
          </a:p>
          <a:p>
            <a:pPr marL="285750" indent="-285750">
              <a:lnSpc>
                <a:spcPct val="150000"/>
              </a:lnSpc>
              <a:buFont typeface="Arial" panose="020B0604020202020204" pitchFamily="34" charset="0"/>
              <a:buChar char="•"/>
            </a:pPr>
            <a:endParaRPr lang="zh-CN" altLang="en-US" sz="2400" dirty="0">
              <a:latin typeface="Arial" panose="020B0604020202020204" pitchFamily="34" charset="0"/>
              <a:cs typeface="Arial" panose="020B0604020202020204" pitchFamily="34" charset="0"/>
            </a:endParaRPr>
          </a:p>
        </p:txBody>
      </p:sp>
      <p:sp>
        <p:nvSpPr>
          <p:cNvPr id="4" name="文本框 3">
            <a:extLst>
              <a:ext uri="{FF2B5EF4-FFF2-40B4-BE49-F238E27FC236}">
                <a16:creationId xmlns:a16="http://schemas.microsoft.com/office/drawing/2014/main" id="{4EA6C1D7-BD2F-49A4-AD67-6B5E8EFD8BF9}"/>
              </a:ext>
            </a:extLst>
          </p:cNvPr>
          <p:cNvSpPr txBox="1"/>
          <p:nvPr/>
        </p:nvSpPr>
        <p:spPr>
          <a:xfrm>
            <a:off x="7696200" y="1752600"/>
            <a:ext cx="3022600" cy="461665"/>
          </a:xfrm>
          <a:prstGeom prst="rect">
            <a:avLst/>
          </a:prstGeom>
          <a:noFill/>
        </p:spPr>
        <p:txBody>
          <a:bodyPr wrap="square" rtlCol="0">
            <a:spAutoFit/>
          </a:bodyPr>
          <a:lstStyle/>
          <a:p>
            <a:r>
              <a:rPr lang="en-US" altLang="zh-CN" sz="2400" b="1" u="sng" dirty="0">
                <a:latin typeface="Arial" panose="020B0604020202020204" pitchFamily="34" charset="0"/>
                <a:cs typeface="Arial" panose="020B0604020202020204" pitchFamily="34" charset="0"/>
              </a:rPr>
              <a:t>Tools: table &amp; chart</a:t>
            </a:r>
          </a:p>
        </p:txBody>
      </p:sp>
    </p:spTree>
    <p:extLst>
      <p:ext uri="{BB962C8B-B14F-4D97-AF65-F5344CB8AC3E}">
        <p14:creationId xmlns:p14="http://schemas.microsoft.com/office/powerpoint/2010/main" val="427203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处理数据</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08B6EE4E-0699-4588-9385-1594791BA143}"/>
              </a:ext>
            </a:extLst>
          </p:cNvPr>
          <p:cNvSpPr txBox="1"/>
          <p:nvPr/>
        </p:nvSpPr>
        <p:spPr>
          <a:xfrm>
            <a:off x="1752600" y="1373678"/>
            <a:ext cx="7848600" cy="5113644"/>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Ticket &amp; Cabin: drop</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Name: create Title</a:t>
            </a:r>
          </a:p>
          <a:p>
            <a:pPr marL="742950" lvl="1" indent="-285750">
              <a:lnSpc>
                <a:spcPct val="150000"/>
              </a:lnSpc>
              <a:buFont typeface="Arial" panose="020B0604020202020204" pitchFamily="34" charset="0"/>
              <a:buChar char="•"/>
            </a:pPr>
            <a:r>
              <a:rPr lang="en-US" altLang="zh-CN" sz="2000" dirty="0" err="1">
                <a:latin typeface="Arial" panose="020B0604020202020204" pitchFamily="34" charset="0"/>
                <a:cs typeface="Arial" panose="020B0604020202020204" pitchFamily="34" charset="0"/>
              </a:rPr>
              <a:t>PassengerId</a:t>
            </a:r>
            <a:r>
              <a:rPr lang="en-US" altLang="zh-CN" sz="2000" dirty="0">
                <a:latin typeface="Arial" panose="020B0604020202020204" pitchFamily="34" charset="0"/>
                <a:cs typeface="Arial" panose="020B0604020202020204" pitchFamily="34" charset="0"/>
              </a:rPr>
              <a:t>: drop</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Sex: convert to num</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Age: Complete &amp; convert to discrete num</a:t>
            </a:r>
          </a:p>
          <a:p>
            <a:pPr marL="742950" lvl="1" indent="-285750">
              <a:lnSpc>
                <a:spcPct val="150000"/>
              </a:lnSpc>
              <a:buFont typeface="Arial" panose="020B0604020202020204" pitchFamily="34" charset="0"/>
              <a:buChar char="•"/>
            </a:pPr>
            <a:r>
              <a:rPr lang="en-US" altLang="zh-CN" sz="2000" dirty="0" err="1">
                <a:latin typeface="Arial" panose="020B0604020202020204" pitchFamily="34" charset="0"/>
                <a:cs typeface="Arial" panose="020B0604020202020204" pitchFamily="34" charset="0"/>
              </a:rPr>
              <a:t>SibSp</a:t>
            </a:r>
            <a:r>
              <a:rPr lang="en-US" altLang="zh-CN" sz="2000" dirty="0">
                <a:latin typeface="Arial" panose="020B0604020202020204" pitchFamily="34" charset="0"/>
                <a:cs typeface="Arial" panose="020B0604020202020204" pitchFamily="34" charset="0"/>
              </a:rPr>
              <a:t> &amp; Parch: create </a:t>
            </a:r>
            <a:r>
              <a:rPr lang="en-US" altLang="zh-CN" sz="2000" dirty="0" err="1">
                <a:latin typeface="Arial" panose="020B0604020202020204" pitchFamily="34" charset="0"/>
                <a:cs typeface="Arial" panose="020B0604020202020204" pitchFamily="34" charset="0"/>
              </a:rPr>
              <a:t>FamilySize</a:t>
            </a:r>
            <a:endParaRPr lang="en-US" altLang="zh-C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Create Age*</a:t>
            </a:r>
            <a:r>
              <a:rPr lang="en-US" altLang="zh-CN" sz="2000" dirty="0" err="1">
                <a:latin typeface="Arial" panose="020B0604020202020204" pitchFamily="34" charset="0"/>
                <a:cs typeface="Arial" panose="020B0604020202020204" pitchFamily="34" charset="0"/>
              </a:rPr>
              <a:t>Pclass</a:t>
            </a:r>
            <a:endParaRPr lang="en-US" altLang="zh-CN" sz="2000"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Embarked: Complete &amp; to num</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Fare: Complete &amp; to discrete num</a:t>
            </a:r>
          </a:p>
          <a:p>
            <a:pPr marL="742950" lvl="1" indent="-285750">
              <a:lnSpc>
                <a:spcPct val="150000"/>
              </a:lnSpc>
              <a:buFont typeface="Arial" panose="020B0604020202020204" pitchFamily="34" charset="0"/>
              <a:buChar char="•"/>
            </a:pPr>
            <a:endParaRPr lang="en-US" altLang="zh-C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3677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解决问题</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08B6EE4E-0699-4588-9385-1594791BA143}"/>
              </a:ext>
            </a:extLst>
          </p:cNvPr>
          <p:cNvSpPr txBox="1"/>
          <p:nvPr/>
        </p:nvSpPr>
        <p:spPr>
          <a:xfrm>
            <a:off x="1600200" y="1524000"/>
            <a:ext cx="7848600" cy="4190314"/>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Logistic Regression</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Support Vector Machines</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KNN or k-Nearest Neighbors</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Naive Bayes classifier</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Perceptron</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Linear SVC</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Stochastic Gradient Descent</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Decision Tree</a:t>
            </a:r>
          </a:p>
          <a:p>
            <a:pPr marL="742950" lvl="1" indent="-285750">
              <a:lnSpc>
                <a:spcPct val="150000"/>
              </a:lnSpc>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Random Forrest</a:t>
            </a:r>
          </a:p>
        </p:txBody>
      </p:sp>
      <p:pic>
        <p:nvPicPr>
          <p:cNvPr id="4" name="图片 3">
            <a:extLst>
              <a:ext uri="{FF2B5EF4-FFF2-40B4-BE49-F238E27FC236}">
                <a16:creationId xmlns:a16="http://schemas.microsoft.com/office/drawing/2014/main" id="{7EDB6FD9-85A7-4F64-86D5-7606081AC6F4}"/>
              </a:ext>
            </a:extLst>
          </p:cNvPr>
          <p:cNvPicPr>
            <a:picLocks noChangeAspect="1"/>
          </p:cNvPicPr>
          <p:nvPr/>
        </p:nvPicPr>
        <p:blipFill>
          <a:blip r:embed="rId3"/>
          <a:stretch>
            <a:fillRect/>
          </a:stretch>
        </p:blipFill>
        <p:spPr>
          <a:xfrm>
            <a:off x="7086600" y="2692400"/>
            <a:ext cx="4145091" cy="2209800"/>
          </a:xfrm>
          <a:prstGeom prst="rect">
            <a:avLst/>
          </a:prstGeom>
        </p:spPr>
      </p:pic>
    </p:spTree>
    <p:extLst>
      <p:ext uri="{BB962C8B-B14F-4D97-AF65-F5344CB8AC3E}">
        <p14:creationId xmlns:p14="http://schemas.microsoft.com/office/powerpoint/2010/main" val="522528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模型融合</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08B6EE4E-0699-4588-9385-1594791BA143}"/>
              </a:ext>
            </a:extLst>
          </p:cNvPr>
          <p:cNvSpPr txBox="1"/>
          <p:nvPr/>
        </p:nvSpPr>
        <p:spPr>
          <a:xfrm>
            <a:off x="1600200" y="1524000"/>
            <a:ext cx="7848600" cy="2793842"/>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Voting</a:t>
            </a:r>
          </a:p>
          <a:p>
            <a:pPr marL="742950" lvl="1"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Averaging</a:t>
            </a:r>
          </a:p>
          <a:p>
            <a:pPr marL="742950" lvl="1"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Bagging</a:t>
            </a:r>
          </a:p>
          <a:p>
            <a:pPr marL="742950" lvl="1"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Boosting</a:t>
            </a:r>
          </a:p>
          <a:p>
            <a:pPr marL="742950" lvl="1"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Stacking</a:t>
            </a:r>
          </a:p>
        </p:txBody>
      </p:sp>
    </p:spTree>
    <p:extLst>
      <p:ext uri="{BB962C8B-B14F-4D97-AF65-F5344CB8AC3E}">
        <p14:creationId xmlns:p14="http://schemas.microsoft.com/office/powerpoint/2010/main" val="1604463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altLang="zh-CN" sz="4200" b="1" dirty="0">
                <a:solidFill>
                  <a:srgbClr val="41464B"/>
                </a:solidFill>
                <a:latin typeface="Microsoft YaHei"/>
                <a:ea typeface="Microsoft YaHei"/>
              </a:rPr>
              <a:t>Boosting</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pic>
        <p:nvPicPr>
          <p:cNvPr id="7170" name="Picture 2" descr="https://pic4.zhimg.com/80/v2-7c19e78be451fc75f44a6ec45e56c9d1_hd.jpg">
            <a:extLst>
              <a:ext uri="{FF2B5EF4-FFF2-40B4-BE49-F238E27FC236}">
                <a16:creationId xmlns:a16="http://schemas.microsoft.com/office/drawing/2014/main" id="{5C9C1C00-DB61-4FC1-8F28-3E906BEA8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409700"/>
            <a:ext cx="6858000"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57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altLang="zh-CN" sz="4200" b="1" dirty="0">
                <a:solidFill>
                  <a:srgbClr val="41464B"/>
                </a:solidFill>
                <a:latin typeface="Microsoft YaHei"/>
                <a:ea typeface="Microsoft YaHei"/>
              </a:rPr>
              <a:t>Boosting</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pic>
        <p:nvPicPr>
          <p:cNvPr id="14338" name="Picture 2" descr="https://pic1.zhimg.com/80/v2-439576e0bf018c4e8d5cbe4eba54b89d_hd.jpg">
            <a:extLst>
              <a:ext uri="{FF2B5EF4-FFF2-40B4-BE49-F238E27FC236}">
                <a16:creationId xmlns:a16="http://schemas.microsoft.com/office/drawing/2014/main" id="{9147267D-3188-4731-AFFC-A67F9295F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24000"/>
            <a:ext cx="6858000"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73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altLang="zh-CN" sz="4200" b="1" dirty="0">
                <a:solidFill>
                  <a:srgbClr val="41464B"/>
                </a:solidFill>
                <a:latin typeface="Microsoft YaHei"/>
                <a:ea typeface="Microsoft YaHei"/>
              </a:rPr>
              <a:t>Stacking</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pic>
        <p:nvPicPr>
          <p:cNvPr id="15364" name="Picture 4" descr="preview">
            <a:extLst>
              <a:ext uri="{FF2B5EF4-FFF2-40B4-BE49-F238E27FC236}">
                <a16:creationId xmlns:a16="http://schemas.microsoft.com/office/drawing/2014/main" id="{BD6673C3-AB22-4542-9938-01D6C0F7F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97063"/>
            <a:ext cx="12192000"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45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1016000" y="635000"/>
            <a:ext cx="10160000" cy="876300"/>
          </a:xfrm>
          <a:prstGeom prst="rect">
            <a:avLst/>
          </a:prstGeom>
        </p:spPr>
        <p:txBody>
          <a:bodyPr rtlCol="0" anchor="t">
            <a:normAutofit lnSpcReduction="10000"/>
          </a:bodyPr>
          <a:lstStyle/>
          <a:p>
            <a:pPr algn="ctr">
              <a:lnSpc>
                <a:spcPct val="140000"/>
              </a:lnSpc>
            </a:pPr>
            <a:r>
              <a:rPr lang="en-US" sz="4200" b="1">
                <a:solidFill>
                  <a:srgbClr val="41464B"/>
                </a:solidFill>
                <a:latin typeface="Microsoft YaHei"/>
              </a:rPr>
              <a:t>CONTENTS</a:t>
            </a:r>
            <a:endParaRPr lang="en-US" sz="1100"/>
          </a:p>
        </p:txBody>
      </p:sp>
      <p:sp>
        <p:nvSpPr>
          <p:cNvPr id="3" name="TextBox 2"/>
          <p:cNvSpPr txBox="1"/>
          <p:nvPr/>
        </p:nvSpPr>
        <p:spPr>
          <a:xfrm>
            <a:off x="1016000" y="1676400"/>
            <a:ext cx="10160000" cy="4546600"/>
          </a:xfrm>
          <a:prstGeom prst="rect">
            <a:avLst/>
          </a:prstGeom>
        </p:spPr>
        <p:txBody>
          <a:bodyPr rtlCol="0" anchor="t">
            <a:normAutofit/>
          </a:bodyPr>
          <a:lstStyle/>
          <a:p>
            <a:pPr lvl="1" indent="-231140" algn="l">
              <a:lnSpc>
                <a:spcPct val="170000"/>
              </a:lnSpc>
              <a:buChar char="•"/>
            </a:pPr>
            <a:r>
              <a:rPr lang="en-US" sz="1600" dirty="0" err="1">
                <a:solidFill>
                  <a:srgbClr val="676B6F"/>
                </a:solidFill>
                <a:latin typeface="sans-serif"/>
                <a:ea typeface="sans-serif"/>
              </a:rPr>
              <a:t>背景介绍</a:t>
            </a:r>
            <a:endParaRPr lang="en-US" sz="1100" dirty="0"/>
          </a:p>
          <a:p>
            <a:pPr lvl="2" indent="-231140" algn="l">
              <a:lnSpc>
                <a:spcPct val="170000"/>
              </a:lnSpc>
              <a:buChar char="•"/>
            </a:pPr>
            <a:r>
              <a:rPr lang="en-US" sz="1600" dirty="0">
                <a:solidFill>
                  <a:srgbClr val="676B6F"/>
                </a:solidFill>
                <a:latin typeface="sans-serif"/>
              </a:rPr>
              <a:t>Titanic</a:t>
            </a:r>
          </a:p>
          <a:p>
            <a:pPr lvl="1" indent="-231140" algn="l">
              <a:lnSpc>
                <a:spcPct val="170000"/>
              </a:lnSpc>
              <a:buChar char="•"/>
            </a:pPr>
            <a:r>
              <a:rPr lang="en-US" sz="1600" dirty="0" err="1">
                <a:solidFill>
                  <a:srgbClr val="676B6F"/>
                </a:solidFill>
                <a:latin typeface="sans-serif"/>
                <a:ea typeface="sans-serif"/>
              </a:rPr>
              <a:t>一个典型的数据处理流程</a:t>
            </a:r>
            <a:endParaRPr lang="en-US" sz="1600" dirty="0">
              <a:solidFill>
                <a:srgbClr val="676B6F"/>
              </a:solidFill>
              <a:latin typeface="sans-serif"/>
              <a:ea typeface="sans-serif"/>
            </a:endParaRPr>
          </a:p>
          <a:p>
            <a:pPr lvl="2" indent="-231140" algn="l">
              <a:lnSpc>
                <a:spcPct val="170000"/>
              </a:lnSpc>
              <a:buChar char="•"/>
            </a:pPr>
            <a:r>
              <a:rPr lang="en-US" sz="1600" dirty="0" err="1">
                <a:solidFill>
                  <a:srgbClr val="676B6F"/>
                </a:solidFill>
                <a:latin typeface="sans-serif"/>
                <a:ea typeface="sans-serif"/>
              </a:rPr>
              <a:t>分析问题</a:t>
            </a:r>
            <a:endParaRPr lang="en-US" sz="1600" dirty="0">
              <a:solidFill>
                <a:srgbClr val="676B6F"/>
              </a:solidFill>
              <a:latin typeface="sans-serif"/>
              <a:ea typeface="sans-serif"/>
            </a:endParaRPr>
          </a:p>
          <a:p>
            <a:pPr lvl="2" indent="-231140" algn="l">
              <a:lnSpc>
                <a:spcPct val="170000"/>
              </a:lnSpc>
              <a:buChar char="•"/>
            </a:pPr>
            <a:r>
              <a:rPr lang="en-US" sz="1600" dirty="0" err="1">
                <a:solidFill>
                  <a:srgbClr val="676B6F"/>
                </a:solidFill>
                <a:latin typeface="sans-serif"/>
                <a:ea typeface="sans-serif"/>
              </a:rPr>
              <a:t>分析数据</a:t>
            </a:r>
            <a:endParaRPr lang="en-US" sz="1600" dirty="0">
              <a:solidFill>
                <a:srgbClr val="676B6F"/>
              </a:solidFill>
              <a:latin typeface="sans-serif"/>
              <a:ea typeface="sans-serif"/>
            </a:endParaRPr>
          </a:p>
          <a:p>
            <a:pPr lvl="2" indent="-231140" algn="l">
              <a:lnSpc>
                <a:spcPct val="170000"/>
              </a:lnSpc>
              <a:buChar char="•"/>
            </a:pPr>
            <a:r>
              <a:rPr lang="en-US" sz="1600" dirty="0" err="1">
                <a:solidFill>
                  <a:srgbClr val="676B6F"/>
                </a:solidFill>
                <a:latin typeface="sans-serif"/>
                <a:ea typeface="sans-serif"/>
              </a:rPr>
              <a:t>处理数据</a:t>
            </a:r>
            <a:endParaRPr lang="en-US" sz="1600" dirty="0">
              <a:solidFill>
                <a:srgbClr val="676B6F"/>
              </a:solidFill>
              <a:latin typeface="sans-serif"/>
              <a:ea typeface="sans-serif"/>
            </a:endParaRPr>
          </a:p>
          <a:p>
            <a:pPr lvl="2" indent="-231140" algn="l">
              <a:lnSpc>
                <a:spcPct val="170000"/>
              </a:lnSpc>
              <a:buChar char="•"/>
            </a:pPr>
            <a:r>
              <a:rPr lang="en-US" sz="1600" dirty="0" err="1">
                <a:solidFill>
                  <a:srgbClr val="676B6F"/>
                </a:solidFill>
                <a:latin typeface="sans-serif"/>
                <a:ea typeface="sans-serif"/>
              </a:rPr>
              <a:t>解决问题</a:t>
            </a:r>
            <a:endParaRPr lang="en-US" sz="1600" dirty="0">
              <a:solidFill>
                <a:srgbClr val="676B6F"/>
              </a:solidFill>
              <a:latin typeface="sans-serif"/>
              <a:ea typeface="sans-serif"/>
            </a:endParaRPr>
          </a:p>
          <a:p>
            <a:pPr lvl="2" indent="-231140" algn="l">
              <a:lnSpc>
                <a:spcPct val="170000"/>
              </a:lnSpc>
              <a:buChar char="•"/>
            </a:pPr>
            <a:r>
              <a:rPr lang="en-US" sz="1600" dirty="0" err="1">
                <a:solidFill>
                  <a:srgbClr val="676B6F"/>
                </a:solidFill>
                <a:latin typeface="sans-serif"/>
                <a:ea typeface="sans-serif"/>
              </a:rPr>
              <a:t>可视化</a:t>
            </a:r>
            <a:endParaRPr lang="en-US" sz="1600" dirty="0">
              <a:solidFill>
                <a:srgbClr val="676B6F"/>
              </a:solidFill>
              <a:latin typeface="sans-serif"/>
              <a:ea typeface="sans-serif"/>
            </a:endParaRPr>
          </a:p>
          <a:p>
            <a:pPr lvl="1" indent="-231140" algn="l">
              <a:lnSpc>
                <a:spcPct val="170000"/>
              </a:lnSpc>
              <a:buChar char="•"/>
            </a:pPr>
            <a:r>
              <a:rPr lang="zh-CN" altLang="en-US" sz="1600" dirty="0">
                <a:solidFill>
                  <a:srgbClr val="676B6F"/>
                </a:solidFill>
                <a:latin typeface="sans-serif"/>
                <a:ea typeface="sans-serif"/>
              </a:rPr>
              <a:t>模型融合</a:t>
            </a:r>
            <a:endParaRPr lang="en-US" altLang="zh-CN" sz="1600" dirty="0">
              <a:solidFill>
                <a:srgbClr val="676B6F"/>
              </a:solidFill>
              <a:latin typeface="sans-serif"/>
              <a:ea typeface="sans-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sz="4200" b="1" dirty="0" err="1">
                <a:solidFill>
                  <a:srgbClr val="41464B"/>
                </a:solidFill>
                <a:latin typeface="Microsoft YaHei"/>
                <a:ea typeface="Microsoft YaHei"/>
              </a:rPr>
              <a:t>背景介绍</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pPr algn="l">
              <a:lnSpc>
                <a:spcPct val="150000"/>
              </a:lnSpc>
            </a:pPr>
            <a:r>
              <a:rPr lang="en-US" sz="2400" dirty="0">
                <a:solidFill>
                  <a:srgbClr val="676B6F"/>
                </a:solidFill>
                <a:latin typeface="sans-serif"/>
              </a:rPr>
              <a:t>What is data science?</a:t>
            </a:r>
            <a:endParaRPr lang="en-US" sz="1400" dirty="0"/>
          </a:p>
          <a:p>
            <a:pPr algn="l">
              <a:lnSpc>
                <a:spcPct val="150000"/>
              </a:lnSpc>
            </a:pPr>
            <a:r>
              <a:rPr lang="en-US" sz="1600" dirty="0">
                <a:solidFill>
                  <a:srgbClr val="222222"/>
                </a:solidFill>
                <a:latin typeface="Arial" panose="020B0604020202020204" pitchFamily="34" charset="0"/>
                <a:cs typeface="Arial" panose="020B0604020202020204" pitchFamily="34" charset="0"/>
              </a:rPr>
              <a:t>Data science is a "concept to unify statistics, data analysis, machine learning and their related methods" in order to "understand and analyze actual phenomena" with data.</a:t>
            </a:r>
          </a:p>
          <a:p>
            <a:pPr algn="l">
              <a:lnSpc>
                <a:spcPct val="150000"/>
              </a:lnSpc>
            </a:pPr>
            <a:endParaRPr lang="en-US" sz="1400" dirty="0">
              <a:solidFill>
                <a:srgbClr val="222222"/>
              </a:solidFill>
              <a:latin typeface="sans-serif"/>
            </a:endParaRPr>
          </a:p>
        </p:txBody>
      </p:sp>
      <p:pic>
        <p:nvPicPr>
          <p:cNvPr id="1028" name="Picture 4" descr="Flow of unstructured data - Edureka">
            <a:extLst>
              <a:ext uri="{FF2B5EF4-FFF2-40B4-BE49-F238E27FC236}">
                <a16:creationId xmlns:a16="http://schemas.microsoft.com/office/drawing/2014/main" id="{81749407-2B8D-41F4-ABE6-49A9D5EA0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2590800"/>
            <a:ext cx="1133475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sz="4200" b="1" dirty="0" err="1">
                <a:solidFill>
                  <a:srgbClr val="41464B"/>
                </a:solidFill>
                <a:latin typeface="Microsoft YaHei"/>
                <a:ea typeface="Microsoft YaHei"/>
              </a:rPr>
              <a:t>背景介绍</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pPr algn="l">
              <a:lnSpc>
                <a:spcPct val="150000"/>
              </a:lnSpc>
            </a:pPr>
            <a:r>
              <a:rPr lang="en-US" sz="2400" dirty="0">
                <a:solidFill>
                  <a:srgbClr val="676B6F"/>
                </a:solidFill>
                <a:latin typeface="sans-serif"/>
                <a:cs typeface="Arial" panose="020B0604020202020204" pitchFamily="34" charset="0"/>
              </a:rPr>
              <a:t>Kaggle</a:t>
            </a:r>
          </a:p>
          <a:p>
            <a:pPr>
              <a:lnSpc>
                <a:spcPct val="150000"/>
              </a:lnSpc>
            </a:pPr>
            <a:r>
              <a:rPr lang="en-US" altLang="zh-CN" dirty="0"/>
              <a:t>Kaggle is the world's largest community of data scientists and machine learners.</a:t>
            </a:r>
          </a:p>
          <a:p>
            <a:pPr>
              <a:lnSpc>
                <a:spcPct val="150000"/>
              </a:lnSpc>
            </a:pPr>
            <a:r>
              <a:rPr lang="en-US" altLang="zh-CN" dirty="0"/>
              <a:t>https://www.kaggle.com/</a:t>
            </a:r>
          </a:p>
          <a:p>
            <a:pPr>
              <a:lnSpc>
                <a:spcPct val="150000"/>
              </a:lnSpc>
            </a:pPr>
            <a:endParaRPr lang="en-US" sz="1400" dirty="0">
              <a:solidFill>
                <a:srgbClr val="222222"/>
              </a:solidFill>
              <a:latin typeface="sans-serif"/>
            </a:endParaRPr>
          </a:p>
          <a:p>
            <a:pPr>
              <a:lnSpc>
                <a:spcPct val="150000"/>
              </a:lnSpc>
            </a:pPr>
            <a:endParaRPr lang="en-US" sz="1400" dirty="0">
              <a:solidFill>
                <a:srgbClr val="222222"/>
              </a:solidFill>
              <a:latin typeface="sans-serif"/>
            </a:endParaRPr>
          </a:p>
        </p:txBody>
      </p:sp>
      <p:pic>
        <p:nvPicPr>
          <p:cNvPr id="4" name="图片 3">
            <a:extLst>
              <a:ext uri="{FF2B5EF4-FFF2-40B4-BE49-F238E27FC236}">
                <a16:creationId xmlns:a16="http://schemas.microsoft.com/office/drawing/2014/main" id="{C3DBA3DF-D895-4778-93B5-7E6CEE1F9116}"/>
              </a:ext>
            </a:extLst>
          </p:cNvPr>
          <p:cNvPicPr>
            <a:picLocks noChangeAspect="1"/>
          </p:cNvPicPr>
          <p:nvPr/>
        </p:nvPicPr>
        <p:blipFill>
          <a:blip r:embed="rId2"/>
          <a:stretch>
            <a:fillRect/>
          </a:stretch>
        </p:blipFill>
        <p:spPr>
          <a:xfrm>
            <a:off x="1016000" y="3200400"/>
            <a:ext cx="6781800" cy="3312131"/>
          </a:xfrm>
          <a:prstGeom prst="rect">
            <a:avLst/>
          </a:prstGeom>
        </p:spPr>
      </p:pic>
    </p:spTree>
    <p:extLst>
      <p:ext uri="{BB962C8B-B14F-4D97-AF65-F5344CB8AC3E}">
        <p14:creationId xmlns:p14="http://schemas.microsoft.com/office/powerpoint/2010/main" val="237480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sz="4200" b="1" dirty="0" err="1">
                <a:solidFill>
                  <a:srgbClr val="41464B"/>
                </a:solidFill>
                <a:latin typeface="Microsoft YaHei"/>
                <a:ea typeface="Microsoft YaHei"/>
              </a:rPr>
              <a:t>背景介绍</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pPr algn="l">
              <a:lnSpc>
                <a:spcPct val="150000"/>
              </a:lnSpc>
            </a:pPr>
            <a:r>
              <a:rPr lang="en-US" sz="2400" dirty="0">
                <a:solidFill>
                  <a:srgbClr val="676B6F"/>
                </a:solidFill>
                <a:latin typeface="sans-serif"/>
                <a:cs typeface="Arial" panose="020B0604020202020204" pitchFamily="34" charset="0"/>
              </a:rPr>
              <a:t>Kaggle</a:t>
            </a:r>
          </a:p>
          <a:p>
            <a:pPr>
              <a:lnSpc>
                <a:spcPct val="150000"/>
              </a:lnSpc>
            </a:pPr>
            <a:r>
              <a:rPr lang="en-US" altLang="zh-CN" dirty="0"/>
              <a:t>Kaggle is the world's largest community of data scientists and machine learners.</a:t>
            </a:r>
          </a:p>
          <a:p>
            <a:pPr>
              <a:lnSpc>
                <a:spcPct val="150000"/>
              </a:lnSpc>
            </a:pPr>
            <a:r>
              <a:rPr lang="en-US" altLang="zh-CN" dirty="0">
                <a:hlinkClick r:id="rId3"/>
              </a:rPr>
              <a:t>https://www.kaggle.com/</a:t>
            </a:r>
            <a:endParaRPr lang="en-US" altLang="zh-CN" dirty="0"/>
          </a:p>
          <a:p>
            <a:pPr>
              <a:lnSpc>
                <a:spcPct val="150000"/>
              </a:lnSpc>
            </a:pPr>
            <a:endParaRPr lang="en-US" altLang="zh-CN" dirty="0"/>
          </a:p>
          <a:p>
            <a:r>
              <a:rPr lang="zh-CN" altLang="en-US" dirty="0"/>
              <a:t>四种竞赛：</a:t>
            </a:r>
            <a:endParaRPr lang="en-US" altLang="zh-CN" dirty="0"/>
          </a:p>
          <a:p>
            <a:r>
              <a:rPr lang="en-US" altLang="zh-CN" dirty="0"/>
              <a:t>Featured</a:t>
            </a:r>
          </a:p>
          <a:p>
            <a:r>
              <a:rPr lang="en-US" altLang="zh-CN" dirty="0"/>
              <a:t>Research</a:t>
            </a:r>
            <a:endParaRPr lang="zh-CN" altLang="en-US" dirty="0"/>
          </a:p>
          <a:p>
            <a:r>
              <a:rPr lang="en-US" altLang="zh-CN" dirty="0"/>
              <a:t>Recruitment</a:t>
            </a:r>
          </a:p>
          <a:p>
            <a:r>
              <a:rPr lang="en-US" altLang="zh-CN" dirty="0"/>
              <a:t>Getting Started</a:t>
            </a:r>
            <a:r>
              <a:rPr lang="zh-CN" altLang="en-US" dirty="0"/>
              <a:t>。</a:t>
            </a:r>
          </a:p>
          <a:p>
            <a:pPr>
              <a:lnSpc>
                <a:spcPct val="150000"/>
              </a:lnSpc>
            </a:pPr>
            <a:endParaRPr lang="en-US" altLang="zh-CN" dirty="0"/>
          </a:p>
          <a:p>
            <a:pPr>
              <a:lnSpc>
                <a:spcPct val="150000"/>
              </a:lnSpc>
            </a:pPr>
            <a:endParaRPr lang="en-US" sz="1400" dirty="0">
              <a:solidFill>
                <a:srgbClr val="222222"/>
              </a:solidFill>
              <a:latin typeface="sans-serif"/>
            </a:endParaRPr>
          </a:p>
          <a:p>
            <a:pPr>
              <a:lnSpc>
                <a:spcPct val="150000"/>
              </a:lnSpc>
            </a:pPr>
            <a:endParaRPr lang="en-US" sz="1400" dirty="0">
              <a:solidFill>
                <a:srgbClr val="222222"/>
              </a:solidFill>
              <a:latin typeface="sans-serif"/>
            </a:endParaRPr>
          </a:p>
        </p:txBody>
      </p:sp>
    </p:spTree>
    <p:extLst>
      <p:ext uri="{BB962C8B-B14F-4D97-AF65-F5344CB8AC3E}">
        <p14:creationId xmlns:p14="http://schemas.microsoft.com/office/powerpoint/2010/main" val="220663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en-US" sz="4200" b="1" dirty="0" err="1">
                <a:solidFill>
                  <a:srgbClr val="41464B"/>
                </a:solidFill>
                <a:latin typeface="Microsoft YaHei"/>
                <a:ea typeface="Microsoft YaHei"/>
              </a:rPr>
              <a:t>背景介绍</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pPr algn="l">
              <a:lnSpc>
                <a:spcPct val="150000"/>
              </a:lnSpc>
            </a:pPr>
            <a:r>
              <a:rPr lang="en-US" sz="2400" dirty="0">
                <a:solidFill>
                  <a:srgbClr val="676B6F"/>
                </a:solidFill>
                <a:latin typeface="sans-serif"/>
                <a:cs typeface="Arial" panose="020B0604020202020204" pitchFamily="34" charset="0"/>
              </a:rPr>
              <a:t>Titanic</a:t>
            </a:r>
          </a:p>
          <a:p>
            <a:pPr>
              <a:lnSpc>
                <a:spcPct val="150000"/>
              </a:lnSpc>
            </a:pPr>
            <a:endParaRPr lang="en-US" altLang="zh-CN" dirty="0"/>
          </a:p>
          <a:p>
            <a:pPr>
              <a:lnSpc>
                <a:spcPct val="150000"/>
              </a:lnSpc>
            </a:pPr>
            <a:endParaRPr lang="en-US" sz="1400" dirty="0">
              <a:solidFill>
                <a:srgbClr val="222222"/>
              </a:solidFill>
              <a:latin typeface="sans-serif"/>
            </a:endParaRPr>
          </a:p>
          <a:p>
            <a:pPr>
              <a:lnSpc>
                <a:spcPct val="150000"/>
              </a:lnSpc>
            </a:pPr>
            <a:endParaRPr lang="en-US" sz="1400" dirty="0">
              <a:solidFill>
                <a:srgbClr val="222222"/>
              </a:solidFill>
              <a:latin typeface="sans-serif"/>
            </a:endParaRPr>
          </a:p>
        </p:txBody>
      </p:sp>
      <p:pic>
        <p:nvPicPr>
          <p:cNvPr id="6" name="图片 5">
            <a:extLst>
              <a:ext uri="{FF2B5EF4-FFF2-40B4-BE49-F238E27FC236}">
                <a16:creationId xmlns:a16="http://schemas.microsoft.com/office/drawing/2014/main" id="{24C20D30-62A0-454F-A996-BBA47DAAEDA1}"/>
              </a:ext>
            </a:extLst>
          </p:cNvPr>
          <p:cNvPicPr>
            <a:picLocks noChangeAspect="1"/>
          </p:cNvPicPr>
          <p:nvPr/>
        </p:nvPicPr>
        <p:blipFill>
          <a:blip r:embed="rId3"/>
          <a:stretch>
            <a:fillRect/>
          </a:stretch>
        </p:blipFill>
        <p:spPr>
          <a:xfrm>
            <a:off x="1016000" y="2349500"/>
            <a:ext cx="10325100" cy="2895600"/>
          </a:xfrm>
          <a:prstGeom prst="rect">
            <a:avLst/>
          </a:prstGeom>
        </p:spPr>
      </p:pic>
    </p:spTree>
    <p:extLst>
      <p:ext uri="{BB962C8B-B14F-4D97-AF65-F5344CB8AC3E}">
        <p14:creationId xmlns:p14="http://schemas.microsoft.com/office/powerpoint/2010/main" val="275256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一个典型的数据处理流程</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pPr lvl="2" indent="-231140">
              <a:lnSpc>
                <a:spcPct val="170000"/>
              </a:lnSpc>
              <a:buChar char="•"/>
            </a:pPr>
            <a:r>
              <a:rPr lang="en-US" altLang="zh-CN" sz="2000" dirty="0" err="1">
                <a:solidFill>
                  <a:srgbClr val="676B6F"/>
                </a:solidFill>
                <a:latin typeface="sans-serif"/>
                <a:ea typeface="sans-serif"/>
              </a:rPr>
              <a:t>分析问题</a:t>
            </a:r>
            <a:endParaRPr lang="en-US" altLang="zh-CN" sz="2000" dirty="0">
              <a:solidFill>
                <a:srgbClr val="676B6F"/>
              </a:solidFill>
              <a:latin typeface="sans-serif"/>
              <a:ea typeface="sans-serif"/>
            </a:endParaRPr>
          </a:p>
          <a:p>
            <a:pPr lvl="2" indent="-231140">
              <a:lnSpc>
                <a:spcPct val="170000"/>
              </a:lnSpc>
              <a:buChar char="•"/>
            </a:pPr>
            <a:r>
              <a:rPr lang="en-US" altLang="zh-CN" sz="2000" dirty="0" err="1">
                <a:solidFill>
                  <a:srgbClr val="676B6F"/>
                </a:solidFill>
                <a:latin typeface="sans-serif"/>
                <a:ea typeface="sans-serif"/>
              </a:rPr>
              <a:t>分析数据</a:t>
            </a:r>
            <a:endParaRPr lang="en-US" altLang="zh-CN" sz="2000" dirty="0">
              <a:solidFill>
                <a:srgbClr val="676B6F"/>
              </a:solidFill>
              <a:latin typeface="sans-serif"/>
              <a:ea typeface="sans-serif"/>
            </a:endParaRPr>
          </a:p>
          <a:p>
            <a:pPr lvl="2" indent="-231140">
              <a:lnSpc>
                <a:spcPct val="170000"/>
              </a:lnSpc>
              <a:buChar char="•"/>
            </a:pPr>
            <a:r>
              <a:rPr lang="en-US" altLang="zh-CN" sz="2000" dirty="0" err="1">
                <a:solidFill>
                  <a:srgbClr val="676B6F"/>
                </a:solidFill>
                <a:latin typeface="sans-serif"/>
                <a:ea typeface="sans-serif"/>
              </a:rPr>
              <a:t>处理数据</a:t>
            </a:r>
            <a:endParaRPr lang="en-US" altLang="zh-CN" sz="2000" dirty="0">
              <a:solidFill>
                <a:srgbClr val="676B6F"/>
              </a:solidFill>
              <a:latin typeface="sans-serif"/>
              <a:ea typeface="sans-serif"/>
            </a:endParaRPr>
          </a:p>
          <a:p>
            <a:pPr lvl="2" indent="-231140">
              <a:lnSpc>
                <a:spcPct val="170000"/>
              </a:lnSpc>
              <a:buChar char="•"/>
            </a:pPr>
            <a:r>
              <a:rPr lang="en-US" altLang="zh-CN" sz="2000" dirty="0" err="1">
                <a:solidFill>
                  <a:srgbClr val="676B6F"/>
                </a:solidFill>
                <a:latin typeface="sans-serif"/>
                <a:ea typeface="sans-serif"/>
              </a:rPr>
              <a:t>解决问题</a:t>
            </a:r>
            <a:endParaRPr lang="en-US" altLang="zh-CN" sz="2000" dirty="0">
              <a:solidFill>
                <a:srgbClr val="676B6F"/>
              </a:solidFill>
              <a:latin typeface="sans-serif"/>
              <a:ea typeface="sans-serif"/>
            </a:endParaRPr>
          </a:p>
          <a:p>
            <a:pPr lvl="2" indent="-231140">
              <a:lnSpc>
                <a:spcPct val="170000"/>
              </a:lnSpc>
              <a:buChar char="•"/>
            </a:pPr>
            <a:r>
              <a:rPr lang="en-US" altLang="zh-CN" sz="2000" dirty="0" err="1">
                <a:solidFill>
                  <a:srgbClr val="676B6F"/>
                </a:solidFill>
                <a:latin typeface="sans-serif"/>
                <a:ea typeface="sans-serif"/>
              </a:rPr>
              <a:t>可视化</a:t>
            </a:r>
            <a:endParaRPr lang="en-US" altLang="zh-CN" sz="2000" dirty="0">
              <a:solidFill>
                <a:srgbClr val="676B6F"/>
              </a:solidFill>
              <a:latin typeface="sans-serif"/>
              <a:ea typeface="sans-serif"/>
            </a:endParaRPr>
          </a:p>
          <a:p>
            <a:pPr algn="l">
              <a:lnSpc>
                <a:spcPct val="150000"/>
              </a:lnSpc>
            </a:pPr>
            <a:endParaRPr lang="en-US" sz="3200" dirty="0">
              <a:solidFill>
                <a:srgbClr val="676B6F"/>
              </a:solidFill>
              <a:latin typeface="sans-serif"/>
              <a:cs typeface="Arial" panose="020B0604020202020204" pitchFamily="34" charset="0"/>
            </a:endParaRPr>
          </a:p>
          <a:p>
            <a:pPr>
              <a:lnSpc>
                <a:spcPct val="150000"/>
              </a:lnSpc>
            </a:pPr>
            <a:endParaRPr lang="en-US" altLang="zh-CN" sz="2400" dirty="0"/>
          </a:p>
          <a:p>
            <a:pPr>
              <a:lnSpc>
                <a:spcPct val="150000"/>
              </a:lnSpc>
            </a:pPr>
            <a:endParaRPr lang="en-US" dirty="0">
              <a:solidFill>
                <a:srgbClr val="222222"/>
              </a:solidFill>
              <a:latin typeface="sans-serif"/>
            </a:endParaRPr>
          </a:p>
          <a:p>
            <a:pPr>
              <a:lnSpc>
                <a:spcPct val="150000"/>
              </a:lnSpc>
            </a:pPr>
            <a:endParaRPr lang="en-US" dirty="0">
              <a:solidFill>
                <a:srgbClr val="222222"/>
              </a:solidFill>
              <a:latin typeface="sans-serif"/>
            </a:endParaRPr>
          </a:p>
        </p:txBody>
      </p:sp>
    </p:spTree>
    <p:extLst>
      <p:ext uri="{BB962C8B-B14F-4D97-AF65-F5344CB8AC3E}">
        <p14:creationId xmlns:p14="http://schemas.microsoft.com/office/powerpoint/2010/main" val="108836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分析问题</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pic>
        <p:nvPicPr>
          <p:cNvPr id="2050" name="Picture 2" descr="âtitanic sinkâçå¾çæç´¢ç»æ">
            <a:extLst>
              <a:ext uri="{FF2B5EF4-FFF2-40B4-BE49-F238E27FC236}">
                <a16:creationId xmlns:a16="http://schemas.microsoft.com/office/drawing/2014/main" id="{F7706758-6DD5-4E6C-A536-05B990C6A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57400"/>
            <a:ext cx="5715000"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D39EB999-652B-4D53-B3F8-92AA294B7E8C}"/>
              </a:ext>
            </a:extLst>
          </p:cNvPr>
          <p:cNvSpPr txBox="1"/>
          <p:nvPr/>
        </p:nvSpPr>
        <p:spPr>
          <a:xfrm>
            <a:off x="1016000" y="2459504"/>
            <a:ext cx="4724400" cy="1938992"/>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Training set: passenger’s information &amp; survived or not</a:t>
            </a:r>
          </a:p>
          <a:p>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Test set: not containing the survival information</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822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16000" y="533400"/>
            <a:ext cx="10160000" cy="876300"/>
          </a:xfrm>
          <a:prstGeom prst="rect">
            <a:avLst/>
          </a:prstGeom>
        </p:spPr>
        <p:txBody>
          <a:bodyPr rtlCol="0" anchor="t">
            <a:normAutofit lnSpcReduction="10000"/>
          </a:bodyPr>
          <a:lstStyle/>
          <a:p>
            <a:pPr algn="ctr">
              <a:lnSpc>
                <a:spcPct val="140000"/>
              </a:lnSpc>
            </a:pPr>
            <a:r>
              <a:rPr lang="zh-CN" altLang="en-US" sz="4200" b="1" dirty="0">
                <a:solidFill>
                  <a:srgbClr val="41464B"/>
                </a:solidFill>
                <a:latin typeface="Microsoft YaHei"/>
                <a:ea typeface="Microsoft YaHei"/>
              </a:rPr>
              <a:t>分析数据</a:t>
            </a:r>
            <a:endParaRPr lang="en-US" sz="1100" dirty="0"/>
          </a:p>
        </p:txBody>
      </p:sp>
      <p:sp>
        <p:nvSpPr>
          <p:cNvPr id="3" name="TextBox 2"/>
          <p:cNvSpPr txBox="1"/>
          <p:nvPr/>
        </p:nvSpPr>
        <p:spPr>
          <a:xfrm>
            <a:off x="1016000" y="1524000"/>
            <a:ext cx="10160000" cy="4546600"/>
          </a:xfrm>
          <a:prstGeom prst="rect">
            <a:avLst/>
          </a:prstGeom>
        </p:spPr>
        <p:txBody>
          <a:bodyPr rtlCol="0" anchor="t">
            <a:normAutofit/>
          </a:bodyPr>
          <a:lstStyle/>
          <a:p>
            <a:r>
              <a:rPr lang="en-US" altLang="zh-CN" sz="2000" dirty="0">
                <a:latin typeface="Arial" panose="020B0604020202020204" pitchFamily="34" charset="0"/>
                <a:cs typeface="Arial" panose="020B0604020202020204" pitchFamily="34" charset="0"/>
              </a:rPr>
              <a:t> </a:t>
            </a:r>
            <a:endParaRPr lang="en-US" sz="1600" dirty="0">
              <a:solidFill>
                <a:srgbClr val="222222"/>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08B6EE4E-0699-4588-9385-1594791BA143}"/>
              </a:ext>
            </a:extLst>
          </p:cNvPr>
          <p:cNvSpPr txBox="1"/>
          <p:nvPr/>
        </p:nvSpPr>
        <p:spPr>
          <a:xfrm>
            <a:off x="1828800" y="1716458"/>
            <a:ext cx="4724400" cy="4467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Classifying</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Correlating</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Converting</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Completing</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Correcting</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Creating</a:t>
            </a:r>
          </a:p>
          <a:p>
            <a:pPr marL="285750" indent="-28575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Charting</a:t>
            </a:r>
          </a:p>
          <a:p>
            <a:pPr marL="285750" indent="-285750">
              <a:lnSpc>
                <a:spcPct val="150000"/>
              </a:lnSpc>
              <a:buFont typeface="Arial" panose="020B0604020202020204" pitchFamily="34" charset="0"/>
              <a:buChar char="•"/>
            </a:pP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544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TotalTime>
  <Words>1020</Words>
  <Application>Microsoft Office PowerPoint</Application>
  <PresentationFormat>宽屏</PresentationFormat>
  <Paragraphs>173</Paragraphs>
  <Slides>17</Slides>
  <Notes>16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sans-serif</vt:lpstr>
      <vt:lpstr>等线</vt:lpstr>
      <vt:lpstr>宋体</vt: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CanDoAllThings I</dc:creator>
  <cp:lastModifiedBy>I CanDoAllThings</cp:lastModifiedBy>
  <cp:revision>36</cp:revision>
  <dcterms:created xsi:type="dcterms:W3CDTF">2006-08-16T00:00:00Z</dcterms:created>
  <dcterms:modified xsi:type="dcterms:W3CDTF">2018-10-12T17:04:22Z</dcterms:modified>
</cp:coreProperties>
</file>