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1"/>
  </p:notesMasterIdLst>
  <p:handoutMasterIdLst>
    <p:handoutMasterId r:id="rId22"/>
  </p:handoutMasterIdLst>
  <p:sldIdLst>
    <p:sldId id="269" r:id="rId2"/>
    <p:sldId id="453" r:id="rId3"/>
    <p:sldId id="265" r:id="rId4"/>
    <p:sldId id="414" r:id="rId5"/>
    <p:sldId id="454" r:id="rId6"/>
    <p:sldId id="455" r:id="rId7"/>
    <p:sldId id="456" r:id="rId8"/>
    <p:sldId id="457" r:id="rId9"/>
    <p:sldId id="459" r:id="rId10"/>
    <p:sldId id="458" r:id="rId11"/>
    <p:sldId id="460" r:id="rId12"/>
    <p:sldId id="461" r:id="rId13"/>
    <p:sldId id="462" r:id="rId14"/>
    <p:sldId id="463" r:id="rId15"/>
    <p:sldId id="464" r:id="rId16"/>
    <p:sldId id="465" r:id="rId17"/>
    <p:sldId id="468" r:id="rId18"/>
    <p:sldId id="427" r:id="rId19"/>
    <p:sldId id="315" r:id="rId20"/>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3"/>
    <p:restoredTop sz="94761"/>
  </p:normalViewPr>
  <p:slideViewPr>
    <p:cSldViewPr snapToObjects="1" showGuides="1">
      <p:cViewPr varScale="1">
        <p:scale>
          <a:sx n="56" d="100"/>
          <a:sy n="56" d="100"/>
        </p:scale>
        <p:origin x="322" y="58"/>
      </p:cViewPr>
      <p:guideLst>
        <p:guide orient="horz" pos="4310"/>
        <p:guide pos="7680"/>
      </p:guideLst>
    </p:cSldViewPr>
  </p:slideViewPr>
  <p:notesTextViewPr>
    <p:cViewPr>
      <p:scale>
        <a:sx n="1" d="1"/>
        <a:sy n="1" d="1"/>
      </p:scale>
      <p:origin x="0" y="0"/>
    </p:cViewPr>
  </p:notesTextViewPr>
  <p:notesViewPr>
    <p:cSldViewPr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7/18/2018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dirty="0"/>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7/18/2018</a:t>
            </a:fld>
            <a:endParaRPr lang="en-US" dirty="0"/>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dirty="0"/>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Master" Target="../slideMasters/slideMaster1.xml"/><Relationship Id="rId4" Type="http://schemas.openxmlformats.org/officeDocument/2006/relationships/image" Target="../media/image24.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Talk Title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smtClean="0"/>
              <a:t> </a:t>
            </a:r>
            <a:endParaRPr lang="en-US"/>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Speaker Name</a:t>
            </a:r>
            <a:endParaRPr lang="en-US" dirty="0"/>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smtClean="0">
                <a:latin typeface="Arial" charset="0"/>
                <a:ea typeface="Arial" charset="0"/>
                <a:cs typeface="Arial" charset="0"/>
              </a:rPr>
              <a:t>Let’s get in touch</a:t>
            </a:r>
            <a:endParaRPr lang="en-US" sz="8000" b="1" i="0">
              <a:latin typeface="Arial" charset="0"/>
              <a:ea typeface="Arial" charset="0"/>
              <a:cs typeface="Arial" charset="0"/>
            </a:endParaRP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err="1" smtClean="0"/>
              <a:t>email@pgs-soft.com</a:t>
            </a:r>
            <a:endParaRPr lang="en-US" dirty="0"/>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dirty="0" smtClean="0"/>
              <a:t>@</a:t>
            </a:r>
            <a:r>
              <a:rPr lang="en-US" dirty="0" err="1" smtClean="0"/>
              <a:t>twitterhandle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dirty="0" smtClean="0">
                <a:latin typeface="Arial" charset="0"/>
                <a:ea typeface="Arial" charset="0"/>
                <a:cs typeface="Arial" charset="0"/>
              </a:rPr>
              <a:t>Confidential</a:t>
            </a:r>
          </a:p>
          <a:p>
            <a:pPr algn="l">
              <a:defRPr sz="3600" b="1" spc="-36"/>
            </a:pPr>
            <a:r>
              <a:rPr lang="en-US" sz="4800" b="0" dirty="0" smtClean="0">
                <a:latin typeface="Arial" charset="0"/>
                <a:ea typeface="Arial" charset="0"/>
                <a:cs typeface="Arial" charset="0"/>
              </a:rPr>
              <a:t>Next slides are private. </a:t>
            </a:r>
            <a:br>
              <a:rPr lang="en-US" sz="4800" b="0" dirty="0" smtClean="0">
                <a:latin typeface="Arial" charset="0"/>
                <a:ea typeface="Arial" charset="0"/>
                <a:cs typeface="Arial" charset="0"/>
              </a:rPr>
            </a:br>
            <a:r>
              <a:rPr lang="en-US" sz="4800" b="0" dirty="0" smtClean="0">
                <a:latin typeface="Arial" charset="0"/>
                <a:ea typeface="Arial" charset="0"/>
                <a:cs typeface="Arial" charset="0"/>
              </a:rPr>
              <a:t>No tweets, photos, sharing etc.</a:t>
            </a:r>
            <a:endParaRPr lang="en-US" sz="3600" b="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dirty="0" smtClean="0">
                <a:solidFill>
                  <a:schemeClr val="bg1"/>
                </a:solidFill>
                <a:latin typeface="Arial" charset="0"/>
                <a:ea typeface="Arial" charset="0"/>
                <a:cs typeface="Arial" charset="0"/>
              </a:rPr>
              <a:t>CONFIDENTIAL - DO NOT SHARE</a:t>
            </a:r>
            <a:endParaRPr lang="en-US" sz="4800" b="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dirty="0" smtClean="0"/>
              <a:t>2017</a:t>
            </a:r>
            <a:endParaRPr lang="en-US" dirty="0"/>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smtClean="0"/>
              <a:t>super awesome things</a:t>
            </a:r>
            <a:endParaRPr lang="en-US" dirty="0" smtClean="0"/>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Thank you!</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dirty="0" smtClean="0"/>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Go visit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dirty="0" smtClean="0"/>
              <a:t>Use illustrations that are in a good quality to support point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dirty="0" smtClean="0"/>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CONTEXT</a:t>
            </a:r>
            <a:endParaRPr lang="en-US" dirty="0" smtClean="0"/>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big statement slide. Use light background for lighter points.</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This is a quote slide. </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This is a quote slide.</a:t>
            </a:r>
            <a:br>
              <a:rPr lang="en-US" dirty="0" smtClean="0"/>
            </a:br>
            <a:r>
              <a:rPr lang="en-US" dirty="0" smtClean="0"/>
              <a:t>Keep it tweetable.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dirty="0" smtClean="0">
                <a:solidFill>
                  <a:srgbClr val="141414"/>
                </a:solidFill>
                <a:effectLst/>
                <a:latin typeface="Arial" charset="0"/>
              </a:rPr>
              <a:t>Talking point</a:t>
            </a:r>
            <a:endParaRPr lang="en-US" sz="6000" dirty="0" smtClean="0">
              <a:solidFill>
                <a:srgbClr val="141414"/>
              </a:solidFill>
              <a:effectLst/>
              <a:latin typeface="Arial" charset="0"/>
            </a:endParaRPr>
          </a:p>
          <a:p>
            <a:r>
              <a:rPr lang="en-US" dirty="0" smtClean="0">
                <a:solidFill>
                  <a:srgbClr val="141414"/>
                </a:solidFill>
                <a:effectLst/>
                <a:latin typeface="Arial" charset="0"/>
              </a:rPr>
              <a:t>Supporting info for talking point.</a:t>
            </a:r>
          </a:p>
          <a:p>
            <a:r>
              <a:rPr lang="en-US" dirty="0" smtClean="0">
                <a:solidFill>
                  <a:srgbClr val="141414"/>
                </a:solidFill>
                <a:effectLst/>
                <a:latin typeface="Arial" charset="0"/>
              </a:rPr>
              <a:t>Second line.</a:t>
            </a:r>
            <a:endParaRPr lang="en-US" dirty="0">
              <a:solidFill>
                <a:srgbClr val="141414"/>
              </a:solidFill>
              <a:effectLst/>
              <a:latin typeface="Arial" charset="0"/>
            </a:endParaRP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Manage audience focus</a:t>
            </a:r>
            <a:r>
              <a:rPr lang="en-US" baseline="0" dirty="0" smtClean="0">
                <a:solidFill>
                  <a:srgbClr val="141414">
                    <a:alpha val="30000"/>
                  </a:srgbClr>
                </a:solidFill>
                <a:effectLst/>
                <a:latin typeface="Arial" charset="0"/>
              </a:rPr>
              <a:t> by reducing to 70% transparency. Use no more than 2 lines.</a:t>
            </a:r>
            <a:endParaRPr lang="en-US" dirty="0">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dirty="0" smtClean="0">
                <a:solidFill>
                  <a:srgbClr val="141414">
                    <a:alpha val="30000"/>
                  </a:srgbClr>
                </a:solidFill>
                <a:effectLst/>
                <a:latin typeface="Arial" charset="0"/>
              </a:rPr>
              <a:t>Talking point</a:t>
            </a:r>
            <a:endParaRPr lang="en-US" sz="6000" dirty="0" smtClean="0">
              <a:solidFill>
                <a:srgbClr val="141414">
                  <a:alpha val="30000"/>
                </a:srgbClr>
              </a:solidFill>
              <a:effectLst/>
              <a:latin typeface="Arial" charset="0"/>
            </a:endParaRPr>
          </a:p>
          <a:p>
            <a:r>
              <a:rPr lang="en-US" dirty="0" smtClean="0">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dirty="0" smtClean="0">
                <a:solidFill>
                  <a:schemeClr val="bg1"/>
                </a:solidFill>
                <a:latin typeface="Arial" charset="0"/>
                <a:ea typeface="Arial" charset="0"/>
                <a:cs typeface="Arial" charset="0"/>
              </a:rPr>
              <a:t>Spacing</a:t>
            </a:r>
          </a:p>
          <a:p>
            <a:r>
              <a:rPr lang="en-US" sz="3600" b="0" i="0" dirty="0" smtClean="0">
                <a:solidFill>
                  <a:schemeClr val="bg1"/>
                </a:solidFill>
                <a:latin typeface="Arial" charset="0"/>
                <a:ea typeface="Arial" charset="0"/>
                <a:cs typeface="Arial" charset="0"/>
              </a:rPr>
              <a:t>Hold down *Shift* to drag when moving the bar to make sure it stays properly aligned.</a:t>
            </a:r>
            <a:endParaRPr lang="en-US" sz="3600" b="0" i="0" dirty="0">
              <a:solidFill>
                <a:schemeClr val="bg1"/>
              </a:solidFill>
              <a:latin typeface="Arial" charset="0"/>
              <a:ea typeface="Arial" charset="0"/>
              <a:cs typeface="Arial" charset="0"/>
            </a:endParaRP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Manage audience focus</a:t>
            </a:r>
            <a:r>
              <a:rPr lang="en-US" baseline="0" dirty="0" smtClean="0">
                <a:solidFill>
                  <a:schemeClr val="bg1">
                    <a:alpha val="30000"/>
                  </a:schemeClr>
                </a:solidFill>
                <a:effectLst/>
                <a:latin typeface="Arial" charset="0"/>
              </a:rPr>
              <a:t> by reducing to 70% transparency. Use no more than 2 lines.</a:t>
            </a:r>
            <a:endParaRPr lang="en-US" dirty="0">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dirty="0" smtClean="0">
                <a:solidFill>
                  <a:schemeClr val="bg1">
                    <a:alpha val="30000"/>
                  </a:schemeClr>
                </a:solidFill>
                <a:effectLst/>
                <a:latin typeface="Arial" charset="0"/>
              </a:rPr>
              <a:t>Talking point</a:t>
            </a:r>
            <a:endParaRPr lang="en-US" sz="6000" dirty="0" smtClean="0">
              <a:solidFill>
                <a:schemeClr val="bg1">
                  <a:alpha val="30000"/>
                </a:schemeClr>
              </a:solidFill>
              <a:effectLst/>
              <a:latin typeface="Arial" charset="0"/>
            </a:endParaRPr>
          </a:p>
          <a:p>
            <a:r>
              <a:rPr lang="en-US" dirty="0" smtClean="0">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smtClean="0"/>
              <a:t> </a:t>
            </a:r>
            <a:endParaRPr dirty="0"/>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PGS Software logo">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98903" y="3857797"/>
            <a:ext cx="9008096" cy="6008400"/>
          </a:xfrm>
          <a:prstGeom prst="rect">
            <a:avLst/>
          </a:prstGeom>
        </p:spPr>
      </p:pic>
    </p:spTree>
    <p:extLst>
      <p:ext uri="{BB962C8B-B14F-4D97-AF65-F5344CB8AC3E}">
        <p14:creationId xmlns:p14="http://schemas.microsoft.com/office/powerpoint/2010/main" val="14291773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Talking point</a:t>
            </a:r>
          </a:p>
          <a:p>
            <a:r>
              <a:rPr lang="en-US" dirty="0" smtClean="0"/>
              <a:t>This is arguably the most text that should ever be on one of your presentations slides.</a:t>
            </a:r>
            <a:endParaRPr lang="en-US" dirty="0"/>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Are they here to read or be engaged?</a:t>
            </a:r>
          </a:p>
          <a:p>
            <a:r>
              <a:rPr lang="en-US" dirty="0" smtClean="0"/>
              <a:t>Do not ask your audience to read/listen to your notes and call it a presentation. Can send them a document.</a:t>
            </a:r>
            <a:endParaRPr lang="en-US" dirty="0"/>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dirty="0" smtClean="0">
                <a:latin typeface="Helvetica" charset="0"/>
                <a:ea typeface="Helvetica" charset="0"/>
                <a:cs typeface="Helvetica" charset="0"/>
              </a:rPr>
              <a:t>Consider lowering opacity</a:t>
            </a:r>
          </a:p>
          <a:p>
            <a:r>
              <a:rPr lang="en-US" dirty="0" smtClean="0"/>
              <a:t>If you’ve got a lot of to say about a specific talking point, consider lowering the transparency to 70%.</a:t>
            </a:r>
            <a:endParaRPr lang="en-US" dirty="0"/>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Next item</a:t>
            </a:r>
            <a:endParaRPr lang="en-US" dirty="0" smtClean="0"/>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dirty="0" smtClean="0"/>
              <a:t>Short title, </a:t>
            </a:r>
            <a:br>
              <a:rPr lang="en-US" dirty="0" smtClean="0"/>
            </a:br>
            <a:r>
              <a:rPr lang="en-US" dirty="0" smtClean="0"/>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dirty="0" smtClean="0"/>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dirty="0" smtClean="0"/>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smtClean="0"/>
              <a:t>Move marker</a:t>
            </a:r>
            <a:endParaRPr lang="en-US" dirty="0" smtClean="0"/>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b="0" i="0" dirty="0" smtClean="0">
                <a:latin typeface="Arial" charset="0"/>
                <a:ea typeface="Arial" charset="0"/>
                <a:cs typeface="Arial" charset="0"/>
              </a:rPr>
              <a:t>Supporting text should be brief and no longer than 3 lines. Limit one talking point and image </a:t>
            </a:r>
            <a:br>
              <a:rPr lang="en-US" b="0" i="0" dirty="0" smtClean="0">
                <a:latin typeface="Arial" charset="0"/>
                <a:ea typeface="Arial" charset="0"/>
                <a:cs typeface="Arial" charset="0"/>
              </a:rPr>
            </a:br>
            <a:r>
              <a:rPr lang="en-US" b="0" i="0" dirty="0" smtClean="0">
                <a:latin typeface="Arial" charset="0"/>
                <a:ea typeface="Arial" charset="0"/>
                <a:cs typeface="Arial" charset="0"/>
              </a:rPr>
              <a:t>per slide.</a:t>
            </a:r>
            <a:endParaRPr lang="en-US" b="0" i="0" dirty="0">
              <a:latin typeface="Arial" charset="0"/>
              <a:ea typeface="Arial" charset="0"/>
              <a:cs typeface="Arial" charset="0"/>
            </a:endParaRP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dirty="0" smtClean="0"/>
              <a:t> </a:t>
            </a:r>
            <a:endParaRPr dirty="0"/>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dirty="0" smtClean="0"/>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dirty="0" smtClean="0"/>
              <a:t>Can be used as pro/con, hypothesis/</a:t>
            </a:r>
            <a:br>
              <a:rPr lang="en-US" dirty="0" smtClean="0"/>
            </a:br>
            <a:r>
              <a:rPr lang="en-US" dirty="0" smtClean="0"/>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dirty="0" smtClean="0"/>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smtClean="0"/>
              <a:t>ONE SIDE</a:t>
            </a:r>
            <a:endParaRPr lang="en-US" dirty="0" smtClean="0"/>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Before</a:t>
            </a:r>
          </a:p>
          <a:p>
            <a:pPr algn="ctr"/>
            <a:r>
              <a:rPr lang="en-US" b="0" i="0" dirty="0" smtClean="0">
                <a:latin typeface="Arial" charset="0"/>
                <a:ea typeface="Arial" charset="0"/>
                <a:cs typeface="Arial" charset="0"/>
              </a:rPr>
              <a:t>Use to discuss points about how something worked before.</a:t>
            </a:r>
            <a:endParaRPr lang="en-US" b="0" i="0" dirty="0">
              <a:latin typeface="Arial" charset="0"/>
              <a:ea typeface="Arial" charset="0"/>
              <a:cs typeface="Arial" charset="0"/>
            </a:endParaRP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dirty="0" smtClean="0">
                <a:solidFill>
                  <a:schemeClr val="bg1"/>
                </a:solidFill>
                <a:latin typeface="Arial" charset="0"/>
                <a:ea typeface="Arial" charset="0"/>
                <a:cs typeface="Arial" charset="0"/>
              </a:rPr>
              <a:t>After</a:t>
            </a:r>
          </a:p>
          <a:p>
            <a:pPr algn="ctr"/>
            <a:r>
              <a:rPr lang="en-US" sz="3600" b="0" i="0" dirty="0" smtClean="0">
                <a:solidFill>
                  <a:schemeClr val="bg1"/>
                </a:solidFill>
                <a:latin typeface="Arial" charset="0"/>
                <a:ea typeface="Arial" charset="0"/>
                <a:cs typeface="Arial" charset="0"/>
              </a:rPr>
              <a:t>Celebrate how fantastic things are now that you’ve implemented changes.</a:t>
            </a:r>
            <a:endParaRPr lang="en-US" sz="3600" b="0" i="0" dirty="0">
              <a:solidFill>
                <a:schemeClr val="bg1"/>
              </a:solidFill>
              <a:latin typeface="Arial" charset="0"/>
              <a:ea typeface="Arial" charset="0"/>
              <a:cs typeface="Arial" charset="0"/>
            </a:endParaRP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Large visual with title</a:t>
            </a:r>
            <a:endParaRPr lang="en-US" dirty="0"/>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dirty="0" smtClean="0"/>
              <a:t> </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Blank with title</a:t>
            </a:r>
            <a:endParaRPr lang="en-US" dirty="0"/>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Code with title</a:t>
            </a:r>
            <a:endParaRPr lang="en-US" dirty="0"/>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dirty="0" smtClean="0"/>
              <a:t> </a:t>
            </a:r>
            <a:r>
              <a:rPr lang="en-US" sz="3597" b="0" i="0" kern="1200" spc="-150" dirty="0" smtClean="0">
                <a:solidFill>
                  <a:srgbClr val="141414"/>
                </a:solidFill>
                <a:effectLst/>
                <a:latin typeface="Courier New" charset="0"/>
                <a:ea typeface="Courier New" charset="0"/>
                <a:cs typeface="Courier New" charset="0"/>
              </a:rPr>
              <a:t>public class HelloWorld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public static void main( String[] </a:t>
            </a:r>
            <a:r>
              <a:rPr lang="en-US" sz="3597" b="0" i="0" kern="1200" spc="-150" dirty="0" err="1" smtClean="0">
                <a:solidFill>
                  <a:srgbClr val="141414"/>
                </a:solidFill>
                <a:effectLst/>
                <a:latin typeface="Courier New" charset="0"/>
                <a:ea typeface="Courier New" charset="0"/>
                <a:cs typeface="Courier New" charset="0"/>
              </a:rPr>
              <a:t>args</a:t>
            </a:r>
            <a:r>
              <a:rPr lang="en-US" sz="3597" b="0" i="0" kern="1200" spc="-150" dirty="0" smtClean="0">
                <a:solidFill>
                  <a:srgbClr val="141414"/>
                </a:solidFill>
                <a:effectLst/>
                <a:latin typeface="Courier New" charset="0"/>
                <a:ea typeface="Courier New" charset="0"/>
                <a:cs typeface="Courier New" charset="0"/>
              </a:rPr>
              <a:t> )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System.out.println</a:t>
            </a:r>
            <a:r>
              <a:rPr lang="en-US" sz="3597" b="0" i="0" kern="1200" spc="-150" dirty="0" smtClean="0">
                <a:solidFill>
                  <a:srgbClr val="141414"/>
                </a:solidFill>
                <a:effectLst/>
                <a:latin typeface="Courier New" charset="0"/>
                <a:ea typeface="Courier New" charset="0"/>
                <a:cs typeface="Courier New" charset="0"/>
              </a:rPr>
              <a:t>( "Hello World!" );</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      </a:t>
            </a:r>
            <a:r>
              <a:rPr lang="en-US" sz="3597" b="0" i="0" kern="1200" spc="-150" dirty="0" err="1" smtClean="0">
                <a:solidFill>
                  <a:srgbClr val="141414"/>
                </a:solidFill>
                <a:effectLst/>
                <a:latin typeface="Courier New" charset="0"/>
                <a:ea typeface="Courier New" charset="0"/>
                <a:cs typeface="Courier New" charset="0"/>
              </a:rPr>
              <a:t>System.exit</a:t>
            </a:r>
            <a:r>
              <a:rPr lang="en-US" sz="3597" b="0" i="0" kern="1200" spc="-150" dirty="0" smtClean="0">
                <a:solidFill>
                  <a:srgbClr val="141414"/>
                </a:solidFill>
                <a:effectLst/>
                <a:latin typeface="Courier New" charset="0"/>
                <a:ea typeface="Courier New" charset="0"/>
                <a:cs typeface="Courier New" charset="0"/>
              </a:rPr>
              <a:t>( 0 ); //success</a:t>
            </a:r>
            <a:br>
              <a:rPr lang="en-US" sz="3597" b="0" i="0" kern="1200" spc="-150" dirty="0" smtClean="0">
                <a:solidFill>
                  <a:srgbClr val="141414"/>
                </a:solidFill>
                <a:effectLst/>
                <a:latin typeface="Courier New" charset="0"/>
                <a:ea typeface="Courier New" charset="0"/>
                <a:cs typeface="Courier New" charset="0"/>
              </a:rPr>
            </a:br>
            <a:r>
              <a:rPr lang="en-US" sz="3597" b="0" i="0" kern="1200" spc="-150" baseline="0" dirty="0" smtClean="0">
                <a:solidFill>
                  <a:srgbClr val="141414"/>
                </a:solidFill>
                <a:effectLst/>
                <a:latin typeface="Courier New" charset="0"/>
                <a:ea typeface="Courier New" charset="0"/>
                <a:cs typeface="Courier New" charset="0"/>
              </a:rPr>
              <a:t>   </a:t>
            </a:r>
            <a:r>
              <a:rPr lang="en-US" sz="3597" b="0" i="0" kern="1200" spc="-150" dirty="0" smtClean="0">
                <a:solidFill>
                  <a:srgbClr val="141414"/>
                </a:solidFill>
                <a:effectLst/>
                <a:latin typeface="Courier New" charset="0"/>
                <a:ea typeface="Courier New" charset="0"/>
                <a:cs typeface="Courier New" charset="0"/>
              </a:rPr>
              <a:t>}</a:t>
            </a:r>
            <a:br>
              <a:rPr lang="en-US" sz="3597" b="0" i="0" kern="1200" spc="-150" dirty="0" smtClean="0">
                <a:solidFill>
                  <a:srgbClr val="141414"/>
                </a:solidFill>
                <a:effectLst/>
                <a:latin typeface="Courier New" charset="0"/>
                <a:ea typeface="Courier New" charset="0"/>
                <a:cs typeface="Courier New" charset="0"/>
              </a:rPr>
            </a:br>
            <a:r>
              <a:rPr lang="en-US" sz="3597" b="0" i="0" kern="1200" spc="-150" dirty="0" smtClean="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dirty="0" smtClean="0"/>
              <a:t>Chapter title one line</a:t>
            </a:r>
            <a:endParaRPr lang="en-US" dirty="0"/>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dirty="0" smtClean="0"/>
              <a:t>chapter sub titles should be kept to two lines or less</a:t>
            </a:r>
          </a:p>
          <a:p>
            <a:r>
              <a:rPr lang="en-US" dirty="0" smtClean="0"/>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 </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Short header</a:t>
            </a:r>
          </a:p>
          <a:p>
            <a:pPr marL="0" indent="0" algn="l" defTabSz="825500">
              <a:spcBef>
                <a:spcPts val="0"/>
              </a:spcBef>
              <a:buSzTx/>
              <a:buNone/>
              <a:defRPr sz="2400" b="0" spc="-24">
                <a:solidFill>
                  <a:schemeClr val="accent2">
                    <a:hueOff val="-11349316"/>
                    <a:satOff val="-100000"/>
                    <a:lumOff val="-34701"/>
                  </a:schemeClr>
                </a:solidFill>
              </a:defRPr>
            </a:pPr>
            <a:r>
              <a:rPr lang="en-US" dirty="0" smtClean="0"/>
              <a:t>A brief description of what this step is all about. Keep it short, simple and informative. Maximum 5 lines.</a:t>
            </a:r>
            <a:endParaRPr lang="en-US" dirty="0"/>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dirty="0" smtClean="0"/>
              <a:t>Flow/process with title</a:t>
            </a:r>
            <a:endParaRPr lang="en-US" dirty="0"/>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1</a:t>
            </a:r>
            <a:endParaRPr lang="en-US" dirty="0"/>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2</a:t>
            </a:r>
            <a:endParaRPr lang="en-US" dirty="0"/>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3</a:t>
            </a:r>
            <a:endParaRPr lang="en-US" dirty="0"/>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dirty="0" smtClean="0"/>
              <a:t>STEP 4</a:t>
            </a:r>
            <a:endParaRPr lang="en-US" dirty="0"/>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Two points with illustrations</a:t>
            </a:r>
            <a:endParaRPr lang="en-US" dirty="0"/>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Illustration</a:t>
            </a:r>
          </a:p>
          <a:p>
            <a:pPr algn="ctr"/>
            <a:r>
              <a:rPr lang="en-US" b="0" i="0" dirty="0" smtClean="0">
                <a:latin typeface="Arial" charset="0"/>
                <a:ea typeface="Arial" charset="0"/>
                <a:cs typeface="Arial" charset="0"/>
              </a:rPr>
              <a:t>Utilize icon illustrations from </a:t>
            </a:r>
            <a:br>
              <a:rPr lang="en-US" b="0" i="0" dirty="0" smtClean="0">
                <a:latin typeface="Arial" charset="0"/>
                <a:ea typeface="Arial" charset="0"/>
                <a:cs typeface="Arial" charset="0"/>
              </a:rPr>
            </a:br>
            <a:r>
              <a:rPr lang="en-US" b="0" i="0" dirty="0" smtClean="0">
                <a:latin typeface="Arial" charset="0"/>
                <a:ea typeface="Arial" charset="0"/>
                <a:cs typeface="Arial" charset="0"/>
              </a:rPr>
              <a:t>the Assets deck.</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dirty="0" smtClean="0">
                <a:latin typeface="Arial" charset="0"/>
                <a:ea typeface="Arial" charset="0"/>
                <a:cs typeface="Arial" charset="0"/>
              </a:rPr>
              <a:t>Separators</a:t>
            </a:r>
          </a:p>
          <a:p>
            <a:pPr algn="ctr"/>
            <a:r>
              <a:rPr lang="en-US" sz="3600" b="0" i="0" dirty="0" smtClean="0">
                <a:latin typeface="Arial" charset="0"/>
                <a:ea typeface="Arial" charset="0"/>
                <a:cs typeface="Arial" charset="0"/>
              </a:rPr>
              <a:t>Use the orange bar to separate points/illustrations.</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illustrations</a:t>
            </a:r>
            <a:endParaRPr lang="en-US" dirty="0"/>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Usage</a:t>
            </a:r>
          </a:p>
          <a:p>
            <a:pPr algn="ctr"/>
            <a:r>
              <a:rPr lang="en-US" b="0" i="0" dirty="0" smtClean="0">
                <a:latin typeface="Arial" charset="0"/>
                <a:ea typeface="Arial" charset="0"/>
                <a:cs typeface="Arial" charset="0"/>
              </a:rPr>
              <a:t>These slides have proven to be versatile in use.</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Consider</a:t>
            </a:r>
          </a:p>
          <a:p>
            <a:pPr algn="ctr"/>
            <a:r>
              <a:rPr lang="en-US" sz="3600" b="0" i="0" dirty="0" smtClean="0">
                <a:latin typeface="Arial" charset="0"/>
                <a:ea typeface="Arial" charset="0"/>
                <a:cs typeface="Arial" charset="0"/>
              </a:rPr>
              <a:t>Can always lower the transparency of illustration to help focus attention.</a:t>
            </a:r>
            <a:endParaRPr lang="en-US" sz="3600" b="0" i="0" dirty="0">
              <a:latin typeface="Arial" charset="0"/>
              <a:ea typeface="Arial" charset="0"/>
              <a:cs typeface="Arial" charset="0"/>
            </a:endParaRP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dirty="0" smtClean="0">
                <a:latin typeface="Arial" charset="0"/>
                <a:ea typeface="Arial" charset="0"/>
                <a:cs typeface="Arial" charset="0"/>
              </a:rPr>
              <a:t>Remember</a:t>
            </a:r>
          </a:p>
          <a:p>
            <a:pPr algn="ctr"/>
            <a:r>
              <a:rPr lang="en-US" sz="3600" b="0" i="0" dirty="0" smtClean="0">
                <a:latin typeface="Arial" charset="0"/>
                <a:ea typeface="Arial" charset="0"/>
                <a:cs typeface="Arial" charset="0"/>
              </a:rPr>
              <a:t>Keep the text light and focus </a:t>
            </a:r>
            <a:br>
              <a:rPr lang="en-US" sz="3600" b="0" i="0" dirty="0" smtClean="0">
                <a:latin typeface="Arial" charset="0"/>
                <a:ea typeface="Arial" charset="0"/>
                <a:cs typeface="Arial" charset="0"/>
              </a:rPr>
            </a:br>
            <a:r>
              <a:rPr lang="en-US" sz="3600" b="0" i="0" dirty="0" smtClean="0">
                <a:latin typeface="Arial" charset="0"/>
                <a:ea typeface="Arial" charset="0"/>
                <a:cs typeface="Arial" charset="0"/>
              </a:rPr>
              <a:t>on presenting your points.</a:t>
            </a:r>
            <a:endParaRPr lang="en-US" sz="3600" b="0" i="0" dirty="0">
              <a:latin typeface="Arial" charset="0"/>
              <a:ea typeface="Arial" charset="0"/>
              <a:cs typeface="Arial" charset="0"/>
            </a:endParaRP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illustrations</a:t>
            </a:r>
            <a:endParaRPr lang="en-US" dirty="0"/>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Headline</a:t>
            </a:r>
          </a:p>
          <a:p>
            <a:pPr algn="ctr"/>
            <a:r>
              <a:rPr lang="en-US" b="0" i="0" dirty="0" smtClean="0">
                <a:latin typeface="Arial" charset="0"/>
                <a:ea typeface="Arial" charset="0"/>
                <a:cs typeface="Arial" charset="0"/>
              </a:rPr>
              <a:t>Subtext type size is </a:t>
            </a:r>
            <a:r>
              <a:rPr lang="en-US" b="0" i="0" dirty="0" err="1" smtClean="0">
                <a:latin typeface="Arial" charset="0"/>
                <a:ea typeface="Arial" charset="0"/>
                <a:cs typeface="Arial" charset="0"/>
              </a:rPr>
              <a:t>optimised</a:t>
            </a:r>
            <a:r>
              <a:rPr lang="en-US" b="0" i="0" dirty="0" smtClean="0">
                <a:latin typeface="Arial" charset="0"/>
                <a:ea typeface="Arial" charset="0"/>
                <a:cs typeface="Arial" charset="0"/>
              </a:rPr>
              <a:t> at 36 pt.</a:t>
            </a:r>
            <a:endParaRPr lang="en-US" b="0" i="0" dirty="0">
              <a:latin typeface="Arial" charset="0"/>
              <a:ea typeface="Arial" charset="0"/>
              <a:cs typeface="Arial" charset="0"/>
            </a:endParaRP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No worries</a:t>
            </a:r>
          </a:p>
          <a:p>
            <a:pPr algn="ctr"/>
            <a:r>
              <a:rPr lang="en-US" b="0" i="0" dirty="0" smtClean="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Rehearse</a:t>
            </a:r>
          </a:p>
          <a:p>
            <a:pPr algn="ctr"/>
            <a:r>
              <a:rPr lang="en-US" b="0" i="0" dirty="0" smtClean="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dirty="0" smtClean="0">
                <a:latin typeface="Arial" charset="0"/>
                <a:ea typeface="Arial" charset="0"/>
                <a:cs typeface="Arial" charset="0"/>
              </a:rPr>
              <a:t>Focus</a:t>
            </a:r>
          </a:p>
          <a:p>
            <a:pPr algn="ctr"/>
            <a:r>
              <a:rPr lang="en-US" b="0" i="0" dirty="0" smtClean="0">
                <a:latin typeface="Arial" charset="0"/>
                <a:ea typeface="Arial" charset="0"/>
                <a:cs typeface="Arial" charset="0"/>
              </a:rPr>
              <a:t>Use 4 points maximum to keep focus.</a:t>
            </a:r>
            <a:endParaRPr lang="en-US" b="0" i="0" dirty="0">
              <a:latin typeface="Arial" charset="0"/>
              <a:ea typeface="Arial" charset="0"/>
              <a:cs typeface="Arial" charset="0"/>
            </a:endParaRP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Three points with text light</a:t>
            </a:r>
            <a:endParaRPr lang="en-US" dirty="0"/>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Point header</a:t>
            </a:r>
          </a:p>
          <a:p>
            <a:r>
              <a:rPr lang="en-US" b="0" i="0" dirty="0" smtClean="0">
                <a:latin typeface="Arial" charset="0"/>
                <a:ea typeface="Arial" charset="0"/>
                <a:cs typeface="Arial" charset="0"/>
              </a:rPr>
              <a:t>Be short and precise when you are using this column. Use maximum 4 lines of text to make things direct.</a:t>
            </a:r>
            <a:endParaRPr lang="en-US" b="0" i="0" dirty="0">
              <a:latin typeface="Arial" charset="0"/>
              <a:ea typeface="Arial" charset="0"/>
              <a:cs typeface="Arial" charset="0"/>
            </a:endParaRP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Really</a:t>
            </a:r>
          </a:p>
          <a:p>
            <a:r>
              <a:rPr lang="en-US" sz="3600" b="0" i="0" dirty="0" smtClean="0">
                <a:latin typeface="Arial" charset="0"/>
                <a:ea typeface="Arial" charset="0"/>
                <a:cs typeface="Arial" charset="0"/>
              </a:rPr>
              <a:t>Of course you can use a shorter text and that is fine.</a:t>
            </a:r>
            <a:endParaRPr lang="en-US" sz="3600" b="0" i="0" dirty="0">
              <a:latin typeface="Arial" charset="0"/>
              <a:ea typeface="Arial" charset="0"/>
              <a:cs typeface="Arial" charset="0"/>
            </a:endParaRP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Only one line</a:t>
            </a:r>
          </a:p>
          <a:p>
            <a:r>
              <a:rPr lang="en-US" sz="3600" b="0" i="0" dirty="0" smtClean="0">
                <a:latin typeface="Arial" charset="0"/>
                <a:ea typeface="Arial" charset="0"/>
                <a:cs typeface="Arial" charset="0"/>
              </a:rPr>
              <a:t>Be short and precise when you are using this column. Use maximum 4 lines of text to make things direct.</a:t>
            </a:r>
            <a:endParaRPr lang="en-US" sz="3600" b="0" i="0" dirty="0">
              <a:latin typeface="Arial" charset="0"/>
              <a:ea typeface="Arial" charset="0"/>
              <a:cs typeface="Arial" charset="0"/>
            </a:endParaRP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Three points with text strong</a:t>
            </a:r>
            <a:endParaRPr lang="en-US" dirty="0"/>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header</a:t>
            </a:r>
          </a:p>
          <a:p>
            <a:r>
              <a:rPr lang="en-US"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b="0" i="0" dirty="0">
              <a:solidFill>
                <a:schemeClr val="bg1"/>
              </a:solidFill>
              <a:latin typeface="Arial" charset="0"/>
              <a:ea typeface="Arial" charset="0"/>
              <a:cs typeface="Arial" charset="0"/>
            </a:endParaRP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Really</a:t>
            </a:r>
          </a:p>
          <a:p>
            <a:r>
              <a:rPr lang="en-US" sz="3600" b="0" i="0" dirty="0" smtClean="0">
                <a:solidFill>
                  <a:schemeClr val="bg1"/>
                </a:solidFill>
                <a:latin typeface="Arial" charset="0"/>
                <a:ea typeface="Arial" charset="0"/>
                <a:cs typeface="Arial" charset="0"/>
              </a:rPr>
              <a:t>Of course you can use a shorter text and that is fine.</a:t>
            </a:r>
            <a:endParaRPr lang="en-US" sz="3600" b="0" i="0" dirty="0">
              <a:solidFill>
                <a:schemeClr val="bg1"/>
              </a:solidFill>
              <a:latin typeface="Arial" charset="0"/>
              <a:ea typeface="Arial" charset="0"/>
              <a:cs typeface="Arial" charset="0"/>
            </a:endParaRP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Only one line</a:t>
            </a:r>
          </a:p>
          <a:p>
            <a:r>
              <a:rPr lang="en-US" sz="3600" b="0" i="0" dirty="0" smtClean="0">
                <a:solidFill>
                  <a:schemeClr val="bg1"/>
                </a:solidFill>
                <a:latin typeface="Arial" charset="0"/>
                <a:ea typeface="Arial" charset="0"/>
                <a:cs typeface="Arial" charset="0"/>
              </a:rPr>
              <a:t>Be short and precise when you are using this column. Use maximum 4 lines of text to make things direct.</a:t>
            </a:r>
            <a:endParaRPr lang="en-US" sz="3600" b="0" i="0" dirty="0">
              <a:solidFill>
                <a:schemeClr val="bg1"/>
              </a:solidFill>
              <a:latin typeface="Arial" charset="0"/>
              <a:ea typeface="Arial" charset="0"/>
              <a:cs typeface="Arial" charset="0"/>
            </a:endParaRP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smtClean="0"/>
              <a:t>2</a:t>
            </a:r>
            <a:endParaRPr lang="en-US" dirty="0" smtClean="0"/>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dirty="0" smtClean="0"/>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Four points with text light</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1</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2</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3</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dirty="0" smtClean="0">
                <a:solidFill>
                  <a:srgbClr val="141414"/>
                </a:solidFill>
                <a:latin typeface="Arial" charset="0"/>
                <a:ea typeface="Arial" charset="0"/>
                <a:cs typeface="Arial" charset="0"/>
              </a:rPr>
              <a:t>Point 4</a:t>
            </a:r>
          </a:p>
          <a:p>
            <a:r>
              <a:rPr lang="en-US" sz="3600" b="0" i="0" dirty="0" smtClean="0">
                <a:solidFill>
                  <a:srgbClr val="141414"/>
                </a:solidFill>
                <a:latin typeface="Arial" charset="0"/>
                <a:ea typeface="Arial" charset="0"/>
                <a:cs typeface="Arial" charset="0"/>
              </a:rPr>
              <a:t>Be short and precise when you are using this column. Use maximum 3 lines of text to make things direct.</a:t>
            </a:r>
            <a:endParaRPr lang="en-US" sz="3600" b="0" i="0" dirty="0">
              <a:solidFill>
                <a:srgbClr val="141414"/>
              </a:solidFill>
              <a:latin typeface="Arial" charset="0"/>
              <a:ea typeface="Arial" charset="0"/>
              <a:cs typeface="Arial" charset="0"/>
            </a:endParaRP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Four points with text strong</a:t>
            </a:r>
            <a:endParaRPr lang="en-US" dirty="0"/>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1</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2</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3</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dirty="0" smtClean="0">
                <a:solidFill>
                  <a:schemeClr val="bg1"/>
                </a:solidFill>
                <a:latin typeface="Arial" charset="0"/>
                <a:ea typeface="Arial" charset="0"/>
                <a:cs typeface="Arial" charset="0"/>
              </a:rPr>
              <a:t>Point 4</a:t>
            </a:r>
          </a:p>
          <a:p>
            <a:r>
              <a:rPr lang="en-US" sz="3600" b="0" i="0" dirty="0" smtClean="0">
                <a:solidFill>
                  <a:schemeClr val="bg1"/>
                </a:solidFill>
                <a:latin typeface="Arial" charset="0"/>
                <a:ea typeface="Arial" charset="0"/>
                <a:cs typeface="Arial" charset="0"/>
              </a:rPr>
              <a:t>Be short and precise when you are using this column. Use maximum 3 lines of text to make things direct.</a:t>
            </a:r>
            <a:endParaRPr lang="en-US" sz="3600" b="0" i="0" dirty="0">
              <a:solidFill>
                <a:schemeClr val="bg1"/>
              </a:solidFill>
              <a:latin typeface="Arial" charset="0"/>
              <a:ea typeface="Arial" charset="0"/>
              <a:cs typeface="Arial" charset="0"/>
            </a:endParaRP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Eight points with text light</a:t>
            </a:r>
            <a:endParaRPr lang="en-US" dirty="0"/>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1</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2</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3</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4</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5</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6</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7</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dirty="0" smtClean="0">
                <a:solidFill>
                  <a:srgbClr val="141414"/>
                </a:solidFill>
                <a:latin typeface="Arial" charset="0"/>
                <a:ea typeface="Arial" charset="0"/>
                <a:cs typeface="Arial" charset="0"/>
              </a:rPr>
              <a:t>Point 8</a:t>
            </a:r>
          </a:p>
          <a:p>
            <a:r>
              <a:rPr lang="en-US" sz="2800" b="0" i="0" dirty="0" smtClean="0">
                <a:solidFill>
                  <a:srgbClr val="141414"/>
                </a:solidFill>
                <a:latin typeface="Arial" charset="0"/>
                <a:ea typeface="Arial" charset="0"/>
                <a:cs typeface="Arial" charset="0"/>
              </a:rPr>
              <a:t>Use maximum 3 lines per discussion point. Keep it simple and clean.</a:t>
            </a:r>
            <a:endParaRPr lang="en-US" sz="2800" b="0" i="0" dirty="0">
              <a:solidFill>
                <a:srgbClr val="141414"/>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dirty="0" smtClean="0"/>
              <a:t>Eight points with text strong</a:t>
            </a:r>
            <a:endParaRPr lang="en-US" dirty="0"/>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2</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3</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4</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5</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6</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7</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8</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dirty="0" smtClean="0">
                <a:solidFill>
                  <a:schemeClr val="bg1"/>
                </a:solidFill>
                <a:latin typeface="Arial" charset="0"/>
                <a:ea typeface="Arial" charset="0"/>
                <a:cs typeface="Arial" charset="0"/>
              </a:rPr>
              <a:t>Point 1</a:t>
            </a:r>
          </a:p>
          <a:p>
            <a:r>
              <a:rPr lang="en-US" sz="2800" b="0" i="0" dirty="0" smtClean="0">
                <a:solidFill>
                  <a:schemeClr val="bg1"/>
                </a:solidFill>
                <a:latin typeface="Arial" charset="0"/>
                <a:ea typeface="Arial" charset="0"/>
                <a:cs typeface="Arial" charset="0"/>
              </a:rPr>
              <a:t>Use maximum 3 lines per discussion point. Keep it simple and clean.</a:t>
            </a:r>
            <a:endParaRPr lang="en-US" sz="2800" b="0" i="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smtClean="0"/>
              <a:t> </a:t>
            </a:r>
            <a:endParaRPr lang="en-US"/>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dirty="0" smtClean="0"/>
              <a:t>We use a 50% transparency of a full-bleed photo when using text overlays</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dirty="0" smtClean="0">
                <a:solidFill>
                  <a:srgbClr val="141414"/>
                </a:solidFill>
                <a:latin typeface="Arial" charset="0"/>
                <a:ea typeface="Arial" charset="0"/>
                <a:cs typeface="Arial" charset="0"/>
              </a:rPr>
              <a:t>Use a white gradient on light photos to create enough contrast for your text</a:t>
            </a:r>
            <a:br>
              <a:rPr lang="en-US" sz="8000" b="1" i="0" dirty="0" smtClean="0">
                <a:solidFill>
                  <a:srgbClr val="141414"/>
                </a:solidFill>
                <a:latin typeface="Arial" charset="0"/>
                <a:ea typeface="Arial" charset="0"/>
                <a:cs typeface="Arial" charset="0"/>
              </a:rPr>
            </a:br>
            <a:r>
              <a:rPr lang="en-US" sz="4800" b="0" i="0" dirty="0" smtClean="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dirty="0" smtClean="0">
                <a:solidFill>
                  <a:schemeClr val="bg1"/>
                </a:solidFill>
                <a:latin typeface="Arial" charset="0"/>
                <a:ea typeface="Arial" charset="0"/>
                <a:cs typeface="Arial" charset="0"/>
              </a:rPr>
              <a:t>Use a dark gradient on dark photos to create enough contrast for your text</a:t>
            </a:r>
            <a:br>
              <a:rPr lang="en-US" sz="8000" b="1" i="0" dirty="0" smtClean="0">
                <a:solidFill>
                  <a:schemeClr val="bg1"/>
                </a:solidFill>
                <a:latin typeface="Arial" charset="0"/>
                <a:ea typeface="Arial" charset="0"/>
                <a:cs typeface="Arial" charset="0"/>
              </a:rPr>
            </a:br>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dirty="0">
              <a:solidFill>
                <a:schemeClr val="bg1"/>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dirty="0" smtClean="0">
                <a:solidFill>
                  <a:schemeClr val="bg1"/>
                </a:solidFill>
                <a:latin typeface="Arial" charset="0"/>
                <a:ea typeface="Arial" charset="0"/>
                <a:cs typeface="Arial" charset="0"/>
              </a:rPr>
              <a:t>For the additional description use a lighter text style. Remember to keep it short. More talking less reading.</a:t>
            </a:r>
            <a:br>
              <a:rPr lang="en-US" sz="4800" b="0" i="0" dirty="0" smtClean="0">
                <a:solidFill>
                  <a:schemeClr val="bg1"/>
                </a:solidFill>
                <a:latin typeface="Arial" charset="0"/>
                <a:ea typeface="Arial" charset="0"/>
                <a:cs typeface="Arial" charset="0"/>
              </a:rPr>
            </a:br>
            <a:r>
              <a:rPr lang="en-US" sz="8000" b="1" i="0" dirty="0" smtClean="0">
                <a:solidFill>
                  <a:schemeClr val="bg1"/>
                </a:solidFill>
                <a:latin typeface="Arial" charset="0"/>
                <a:ea typeface="Arial" charset="0"/>
                <a:cs typeface="Arial" charset="0"/>
              </a:rPr>
              <a:t>Use a dark gradient on dark photos to create enough contrast for your text</a:t>
            </a:r>
            <a:endParaRPr lang="en-US" sz="8000" b="1" i="0" dirty="0">
              <a:solidFill>
                <a:schemeClr val="bg1"/>
              </a:solidFill>
              <a:latin typeface="Helvetica" charset="0"/>
              <a:ea typeface="Helvetica" charset="0"/>
              <a:cs typeface="Helvetica"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dirty="0" smtClean="0"/>
              <a:t>PGS office, source: </a:t>
            </a:r>
            <a:r>
              <a:rPr lang="en-US" dirty="0" err="1" smtClean="0"/>
              <a:t>pgs-soft.com</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Use a transparent overlay over a full-width photo</a:t>
            </a:r>
            <a:endParaRPr lang="en-US" dirty="0"/>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dirty="0" smtClean="0"/>
              <a:t>Place this column wherever it makes sense on the photo. Select</a:t>
            </a:r>
            <a:r>
              <a:rPr lang="en-US" sz="4800" b="0" baseline="0" dirty="0" smtClean="0"/>
              <a:t> all and then deselect the photo. Hold *Shift* and move.</a:t>
            </a:r>
            <a:endParaRPr lang="en-US" sz="4800" b="0"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smtClean="0"/>
              <a:t> </a:t>
            </a:r>
            <a:endParaRPr lang="en-US"/>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dirty="0" smtClean="0"/>
              <a:t> </a:t>
            </a:r>
            <a:endParaRPr lang="en-US" dirty="0"/>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dirty="0" smtClean="0"/>
              <a:t>Voiceover</a:t>
            </a:r>
            <a:br>
              <a:rPr lang="en-US" dirty="0" smtClean="0"/>
            </a:br>
            <a:r>
              <a:rPr lang="en-US" dirty="0" smtClean="0"/>
              <a:t>points only</a:t>
            </a:r>
            <a:endParaRPr lang="en-US" dirty="0"/>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dirty="0" smtClean="0"/>
              <a:t>Point 1</a:t>
            </a:r>
            <a:endParaRPr lang="en-US" sz="4800" b="1" dirty="0"/>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4</a:t>
            </a:r>
            <a:endParaRPr lang="en-US" sz="4800" b="0" dirty="0">
              <a:solidFill>
                <a:schemeClr val="bg1">
                  <a:alpha val="40000"/>
                </a:schemeClr>
              </a:solidFill>
            </a:endParaRP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2</a:t>
            </a:r>
            <a:endParaRPr lang="en-US" sz="4800" b="0" dirty="0">
              <a:solidFill>
                <a:schemeClr val="bg1">
                  <a:alpha val="40000"/>
                </a:schemeClr>
              </a:solidFill>
            </a:endParaRP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dirty="0" smtClean="0">
                <a:solidFill>
                  <a:schemeClr val="bg1">
                    <a:alpha val="40000"/>
                  </a:schemeClr>
                </a:solidFill>
              </a:rPr>
              <a:t>Point 3</a:t>
            </a:r>
            <a:endParaRPr lang="en-US" sz="4800" b="0" dirty="0">
              <a:solidFill>
                <a:schemeClr val="bg1">
                  <a:alpha val="40000"/>
                </a:schemeClr>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smtClean="0">
                <a:solidFill>
                  <a:schemeClr val="bg1">
                    <a:alpha val="40000"/>
                  </a:schemeClr>
                </a:solidFill>
              </a:rPr>
              <a:t>Point 1</a:t>
            </a:r>
            <a:endParaRPr lang="en-US" sz="3600" b="0">
              <a:solidFill>
                <a:schemeClr val="bg1">
                  <a:alpha val="40000"/>
                </a:schemeClr>
              </a:solidFill>
            </a:endParaRP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dirty="0" smtClean="0"/>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dirty="0" smtClean="0"/>
              <a:t>Everything we create we believe </a:t>
            </a:r>
            <a:br>
              <a:rPr lang="en-US" dirty="0" smtClean="0"/>
            </a:br>
            <a:r>
              <a:rPr lang="en-US" dirty="0" smtClean="0"/>
              <a:t>is making its mark in humans lives. </a:t>
            </a:r>
            <a:br>
              <a:rPr lang="en-US" dirty="0" smtClean="0"/>
            </a:br>
            <a:r>
              <a:rPr lang="en-US" dirty="0" smtClean="0"/>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dirty="0" smtClean="0"/>
              <a:t>Agenda</a:t>
            </a:r>
            <a:endParaRPr lang="en-US" dirty="0"/>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dirty="0" smtClean="0"/>
              <a:t>Agenda item 6</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dirty="0" smtClean="0">
                <a:solidFill>
                  <a:srgbClr val="141414"/>
                </a:solidFill>
              </a:rPr>
              <a:t>Everything we create we believe is making its mark in </a:t>
            </a:r>
            <a:r>
              <a:rPr lang="en-US" sz="4800" b="0" dirty="0" smtClean="0">
                <a:solidFill>
                  <a:srgbClr val="FF7626"/>
                </a:solidFill>
              </a:rPr>
              <a:t>humans lives</a:t>
            </a:r>
            <a:r>
              <a:rPr lang="en-US" sz="4800" b="0" dirty="0" smtClean="0">
                <a:solidFill>
                  <a:srgbClr val="141414"/>
                </a:solidFill>
              </a:rPr>
              <a:t>. By understanding the true nature of people’s needs, we are shipping a unique experience that changes their day-to-day jobs for better.</a:t>
            </a:r>
            <a:endParaRPr lang="en-US" sz="4800" b="0" dirty="0">
              <a:solidFill>
                <a:srgbClr val="141414"/>
              </a:solidFill>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dirty="0" smtClean="0"/>
              <a:t> </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dirty="0" smtClean="0">
                <a:solidFill>
                  <a:srgbClr val="141414"/>
                </a:solidFill>
                <a:latin typeface="Arial" charset="0"/>
                <a:ea typeface="Arial" charset="0"/>
                <a:cs typeface="Arial" charset="0"/>
              </a:rPr>
              <a:t>“A person who never made a mistake never tried anything new.”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Albert Einstein’s quote above points to the issue we all face when learning.</a:t>
            </a:r>
            <a:endParaRPr lang="en-US" sz="3600" b="0" i="0" dirty="0">
              <a:solidFill>
                <a:srgbClr val="141414"/>
              </a:solidFill>
              <a:latin typeface="Arial" charset="0"/>
              <a:ea typeface="Arial" charset="0"/>
              <a:cs typeface="Arial" charset="0"/>
            </a:endParaRP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dirty="0" smtClean="0">
              <a:solidFill>
                <a:srgbClr val="141414"/>
              </a:solidFill>
              <a:latin typeface="Arial" charset="0"/>
              <a:ea typeface="Arial" charset="0"/>
              <a:cs typeface="Arial" charset="0"/>
            </a:endParaRPr>
          </a:p>
          <a:p>
            <a:pPr algn="l"/>
            <a:r>
              <a:rPr lang="en-US" sz="4800" b="1" i="0" dirty="0" smtClean="0">
                <a:solidFill>
                  <a:srgbClr val="141414"/>
                </a:solidFill>
                <a:latin typeface="Arial" charset="0"/>
                <a:ea typeface="Arial" charset="0"/>
                <a:cs typeface="Arial" charset="0"/>
              </a:rPr>
              <a:t>I saw part of the message he was... I seem to have found it. </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endParaRPr lang="en-US" sz="3600" b="0" i="0" dirty="0">
              <a:solidFill>
                <a:srgbClr val="141414"/>
              </a:solidFill>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dirty="0" smtClean="0">
                <a:solidFill>
                  <a:srgbClr val="141414"/>
                </a:solidFill>
                <a:latin typeface="Arial" charset="0"/>
                <a:ea typeface="Arial" charset="0"/>
                <a:cs typeface="Arial" charset="0"/>
              </a:rPr>
              <a:t>Talking </a:t>
            </a:r>
          </a:p>
          <a:p>
            <a:pPr algn="l"/>
            <a:r>
              <a:rPr lang="en-US" sz="6000" b="1" i="0" dirty="0" smtClean="0">
                <a:solidFill>
                  <a:srgbClr val="141414"/>
                </a:solidFill>
                <a:latin typeface="Arial" charset="0"/>
                <a:ea typeface="Arial" charset="0"/>
                <a:cs typeface="Arial" charset="0"/>
              </a:rPr>
              <a:t>Point</a:t>
            </a:r>
          </a:p>
          <a:p>
            <a:pPr algn="l"/>
            <a:endParaRPr lang="en-US" sz="3600" b="0" i="0" dirty="0" smtClean="0">
              <a:solidFill>
                <a:srgbClr val="141414"/>
              </a:solidFill>
              <a:latin typeface="Arial" charset="0"/>
              <a:ea typeface="Arial" charset="0"/>
              <a:cs typeface="Arial" charset="0"/>
            </a:endParaRPr>
          </a:p>
          <a:p>
            <a:pPr algn="l"/>
            <a:r>
              <a:rPr lang="en-US" sz="3600" b="0" i="0" dirty="0" smtClean="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endParaRPr lang="en-US" sz="3600" b="0" i="0" dirty="0">
              <a:solidFill>
                <a:srgbClr val="141414"/>
              </a:solidFill>
              <a:latin typeface="Arial" charset="0"/>
              <a:ea typeface="Arial" charset="0"/>
              <a:cs typeface="Arial" charset="0"/>
            </a:endParaRP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dirty="0"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dirty="0" smtClean="0"/>
              <a:t>Recommendation</a:t>
            </a:r>
            <a:endParaRPr lang="en-US" dirty="0"/>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dirty="0" smtClean="0">
                <a:latin typeface="Arial" charset="0"/>
                <a:ea typeface="Arial" charset="0"/>
                <a:cs typeface="Arial" charset="0"/>
              </a:rPr>
              <a:t>Headline 3</a:t>
            </a:r>
          </a:p>
          <a:p>
            <a:pPr algn="ctr"/>
            <a:r>
              <a:rPr lang="en-US" sz="2800" dirty="0" smtClean="0">
                <a:latin typeface="Arial" charset="0"/>
                <a:ea typeface="Arial" charset="0"/>
                <a:cs typeface="Arial" charset="0"/>
              </a:rPr>
              <a:t>Well, the Force is what gives a Jedi his power. It's an energy field created.</a:t>
            </a:r>
            <a:endParaRPr lang="en-US" sz="2800" dirty="0">
              <a:latin typeface="Arial" charset="0"/>
              <a:ea typeface="Arial" charset="0"/>
              <a:cs typeface="Arial" charset="0"/>
            </a:endParaRP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dirty="0" smtClean="0">
                <a:solidFill>
                  <a:schemeClr val="bg1"/>
                </a:solidFill>
                <a:latin typeface="Arial" charset="0"/>
                <a:ea typeface="Arial" charset="0"/>
                <a:cs typeface="Arial" charset="0"/>
              </a:rPr>
              <a:t>POPULAR</a:t>
            </a:r>
            <a:endParaRPr lang="en-US" sz="2100" dirty="0">
              <a:solidFill>
                <a:schemeClr val="bg1"/>
              </a:solidFill>
              <a:latin typeface="Arial" charset="0"/>
              <a:ea typeface="Arial" charset="0"/>
              <a:cs typeface="Arial" charset="0"/>
            </a:endParaRP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sz="2800" b="0" dirty="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dirty="0" smtClean="0">
                <a:latin typeface="Arial" charset="0"/>
                <a:ea typeface="Arial" charset="0"/>
                <a:cs typeface="Arial" charset="0"/>
              </a:rPr>
              <a:t>Hit *Enter* if you want to create a new bullet. Hit *</a:t>
            </a:r>
            <a:r>
              <a:rPr lang="en-US" sz="3600" dirty="0" err="1" smtClean="0">
                <a:latin typeface="Arial" charset="0"/>
                <a:ea typeface="Arial" charset="0"/>
                <a:cs typeface="Arial" charset="0"/>
              </a:rPr>
              <a:t>Shift+Enter</a:t>
            </a:r>
            <a:r>
              <a:rPr lang="en-US" sz="3600" dirty="0" smtClean="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dirty="0" smtClean="0">
                <a:latin typeface="Arial" charset="0"/>
                <a:ea typeface="Arial" charset="0"/>
                <a:cs typeface="Arial" charset="0"/>
              </a:rPr>
              <a:t>A good way to do bullets when you must</a:t>
            </a:r>
            <a:br>
              <a:rPr lang="en-US" sz="8000" b="1" dirty="0" smtClean="0">
                <a:latin typeface="Arial" charset="0"/>
                <a:ea typeface="Arial" charset="0"/>
                <a:cs typeface="Arial" charset="0"/>
              </a:rPr>
            </a:br>
            <a:r>
              <a:rPr lang="en-US" b="0" dirty="0" smtClean="0">
                <a:latin typeface="Arial" charset="0"/>
                <a:ea typeface="Arial" charset="0"/>
                <a:cs typeface="Arial" charset="0"/>
              </a:rPr>
              <a:t>Keep your bullet points short and sweet. Do most of your explanation in voiceover but don’t be redundant! Only visually show what’s necessary.</a:t>
            </a:r>
            <a:endParaRPr lang="en-US" dirty="0"/>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dirty="0" smtClean="0">
                <a:latin typeface="Arial" charset="0"/>
                <a:ea typeface="Arial" charset="0"/>
                <a:cs typeface="Arial" charset="0"/>
              </a:rPr>
              <a:t>Hit *Enter* if you want to create a new bullet. Hit *</a:t>
            </a:r>
            <a:r>
              <a:rPr lang="en-US" dirty="0" err="1" smtClean="0">
                <a:latin typeface="Arial" charset="0"/>
                <a:ea typeface="Arial" charset="0"/>
                <a:cs typeface="Arial" charset="0"/>
              </a:rPr>
              <a:t>Shift+Enter</a:t>
            </a:r>
            <a:r>
              <a:rPr lang="en-US" dirty="0" smtClean="0">
                <a:latin typeface="Arial" charset="0"/>
                <a:ea typeface="Arial" charset="0"/>
                <a:cs typeface="Arial" charset="0"/>
              </a:rPr>
              <a:t>* if you want a new line under the same bullet.</a:t>
            </a:r>
            <a:endParaRPr lang="en-US" dirty="0">
              <a:latin typeface="Arial" charset="0"/>
              <a:ea typeface="Arial" charset="0"/>
              <a:cs typeface="Arial" charset="0"/>
            </a:endParaRP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dirty="0" smtClean="0"/>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PGS Software services, 2017 (source - </a:t>
            </a:r>
            <a:r>
              <a:rPr lang="en-US" u="sng" dirty="0" smtClean="0">
                <a:hlinkClick r:id="rId2"/>
              </a:rPr>
              <a:t>PGS Software page</a:t>
            </a:r>
            <a:r>
              <a:rPr lang="en-US" dirty="0" smtClean="0"/>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dirty="0" smtClean="0"/>
              <a:t>Maximum twelve elements per slide.</a:t>
            </a:r>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smtClean="0">
                <a:solidFill>
                  <a:srgbClr val="141414"/>
                </a:solidFill>
                <a:effectLst/>
                <a:latin typeface="Helvetica" charset="0"/>
              </a:rPr>
              <a:t> </a:t>
            </a:r>
            <a:endParaRPr lang="en-US" dirty="0">
              <a:solidFill>
                <a:srgbClr val="141414"/>
              </a:solidFill>
              <a:effectLst/>
              <a:latin typeface="Helvetica" charset="0"/>
            </a:endParaRP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dirty="0" smtClean="0"/>
              <a:t>Screenshot intro text</a:t>
            </a:r>
            <a:endParaRPr lang="en-US" dirty="0"/>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smtClean="0"/>
              <a:t>Introducing</a:t>
            </a:r>
            <a:endParaRPr lang="en-US" dirty="0" smtClean="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smtClean="0"/>
              <a:t> </a:t>
            </a:r>
            <a:endParaRPr lang="en-US"/>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dirty="0" smtClean="0">
                <a:latin typeface="Arial" charset="0"/>
                <a:ea typeface="Arial" charset="0"/>
                <a:cs typeface="Arial" charset="0"/>
              </a:rPr>
              <a:t>Talking point</a:t>
            </a:r>
          </a:p>
          <a:p>
            <a:r>
              <a:rPr lang="en-US" sz="4800" b="0" i="0" dirty="0" smtClean="0">
                <a:latin typeface="Arial" charset="0"/>
                <a:ea typeface="Arial" charset="0"/>
                <a:cs typeface="Arial" charset="0"/>
              </a:rPr>
              <a:t>Supporting text should be brief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and no longer than 4 lines.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Limit one talking point and image </a:t>
            </a:r>
            <a:br>
              <a:rPr lang="en-US" sz="4800" b="0" i="0" dirty="0" smtClean="0">
                <a:latin typeface="Arial" charset="0"/>
                <a:ea typeface="Arial" charset="0"/>
                <a:cs typeface="Arial" charset="0"/>
              </a:rPr>
            </a:br>
            <a:r>
              <a:rPr lang="en-US" sz="4800" b="0" i="0" dirty="0" smtClean="0">
                <a:latin typeface="Arial" charset="0"/>
                <a:ea typeface="Arial" charset="0"/>
                <a:cs typeface="Arial" charset="0"/>
              </a:rPr>
              <a:t>per slide.</a:t>
            </a:r>
            <a:endParaRPr lang="en-US" sz="4800" b="0" i="0" dirty="0">
              <a:latin typeface="Arial" charset="0"/>
              <a:ea typeface="Arial" charset="0"/>
              <a:cs typeface="Arial" charset="0"/>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dirty="0" smtClean="0">
                <a:latin typeface="Arial" charset="0"/>
                <a:ea typeface="Arial" charset="0"/>
                <a:cs typeface="Arial" charset="0"/>
              </a:rPr>
              <a:t>Short header</a:t>
            </a:r>
          </a:p>
          <a:p>
            <a:pPr algn="r">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dirty="0" smtClean="0">
                <a:latin typeface="Arial" charset="0"/>
                <a:ea typeface="Arial" charset="0"/>
                <a:cs typeface="Arial" charset="0"/>
              </a:rPr>
              <a:t>Short header</a:t>
            </a:r>
          </a:p>
          <a:p>
            <a:pPr algn="l">
              <a:defRPr sz="2400" spc="-24"/>
            </a:pPr>
            <a:r>
              <a:rPr lang="en-US" sz="2400" dirty="0" smtClean="0">
                <a:latin typeface="Arial" charset="0"/>
                <a:ea typeface="Arial" charset="0"/>
                <a:cs typeface="Arial" charset="0"/>
              </a:rPr>
              <a:t>A brief description of what this step is all about. Keep it short, simple and informative. Maximum 5 lines.</a:t>
            </a:r>
            <a:endParaRPr lang="en-US" sz="2400" dirty="0">
              <a:latin typeface="Arial" charset="0"/>
              <a:ea typeface="Arial" charset="0"/>
              <a:cs typeface="Arial" charset="0"/>
            </a:endParaRP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rPr dirty="0"/>
              <a:t>Point 1</a:t>
            </a:r>
          </a:p>
          <a:p>
            <a:pPr marL="0" indent="0" algn="l"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rPr dirty="0"/>
              <a:t>Point 1</a:t>
            </a:r>
          </a:p>
          <a:p>
            <a:pPr marL="0" indent="0" algn="r" defTabSz="825500">
              <a:spcBef>
                <a:spcPts val="0"/>
              </a:spcBef>
              <a:buSzTx/>
              <a:buNone/>
              <a:defRPr sz="2800" b="0" spc="-28">
                <a:solidFill>
                  <a:schemeClr val="accent2">
                    <a:hueOff val="-11349316"/>
                    <a:satOff val="-100000"/>
                    <a:lumOff val="-34701"/>
                  </a:schemeClr>
                </a:solidFill>
              </a:defRPr>
            </a:pPr>
            <a:r>
              <a:rPr dirty="0"/>
              <a:t>Be short and precise when you are using this column. Use maximum </a:t>
            </a:r>
            <a:r>
              <a:rPr lang="pl-PL" dirty="0" smtClean="0"/>
              <a:t>5</a:t>
            </a:r>
            <a:r>
              <a:rPr dirty="0" smtClean="0"/>
              <a:t> </a:t>
            </a:r>
            <a:r>
              <a:rPr dirty="0"/>
              <a:t>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dirty="0" smtClean="0"/>
              <a:t> </a:t>
            </a:r>
            <a:endParaRPr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dirty="0" smtClean="0"/>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smtClean="0"/>
              <a:t> </a:t>
            </a:r>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1.emf"/><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4"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3" r:id="rId3"/>
    <p:sldLayoutId id="2147483667" r:id="rId4"/>
    <p:sldLayoutId id="2147483668" r:id="rId5"/>
    <p:sldLayoutId id="2147483774" r:id="rId6"/>
    <p:sldLayoutId id="2147483669" r:id="rId7"/>
    <p:sldLayoutId id="2147483670" r:id="rId8"/>
    <p:sldLayoutId id="2147483771" r:id="rId9"/>
    <p:sldLayoutId id="2147483671" r:id="rId10"/>
    <p:sldLayoutId id="2147483672" r:id="rId11"/>
    <p:sldLayoutId id="2147483772" r:id="rId12"/>
    <p:sldLayoutId id="2147483673" r:id="rId13"/>
    <p:sldLayoutId id="2147483674" r:id="rId14"/>
    <p:sldLayoutId id="2147483773" r:id="rId15"/>
    <p:sldLayoutId id="2147483675" r:id="rId16"/>
    <p:sldLayoutId id="2147483676" r:id="rId17"/>
    <p:sldLayoutId id="2147483677" r:id="rId18"/>
    <p:sldLayoutId id="2147483678" r:id="rId19"/>
    <p:sldLayoutId id="2147483664" r:id="rId20"/>
    <p:sldLayoutId id="2147483666"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702" r:id="rId45"/>
    <p:sldLayoutId id="2147483703" r:id="rId46"/>
    <p:sldLayoutId id="2147483704" r:id="rId47"/>
    <p:sldLayoutId id="2147483705" r:id="rId48"/>
    <p:sldLayoutId id="2147483706" r:id="rId49"/>
    <p:sldLayoutId id="2147483707" r:id="rId50"/>
    <p:sldLayoutId id="2147483708" r:id="rId51"/>
    <p:sldLayoutId id="2147483710" r:id="rId52"/>
    <p:sldLayoutId id="2147483711" r:id="rId53"/>
    <p:sldLayoutId id="2147483709" r:id="rId54"/>
    <p:sldLayoutId id="2147483712" r:id="rId55"/>
    <p:sldLayoutId id="2147483713" r:id="rId56"/>
    <p:sldLayoutId id="2147483714" r:id="rId57"/>
    <p:sldLayoutId id="2147483716" r:id="rId58"/>
    <p:sldLayoutId id="2147483717" r:id="rId59"/>
    <p:sldLayoutId id="2147483718" r:id="rId60"/>
    <p:sldLayoutId id="2147483719" r:id="rId61"/>
    <p:sldLayoutId id="2147483769" r:id="rId62"/>
    <p:sldLayoutId id="2147483770" r:id="rId63"/>
    <p:sldLayoutId id="2147483720" r:id="rId64"/>
    <p:sldLayoutId id="2147483721" r:id="rId65"/>
    <p:sldLayoutId id="2147483722" r:id="rId66"/>
    <p:sldLayoutId id="2147483723" r:id="rId67"/>
    <p:sldLayoutId id="2147483724" r:id="rId68"/>
    <p:sldLayoutId id="2147483725" r:id="rId69"/>
    <p:sldLayoutId id="2147483726" r:id="rId70"/>
    <p:sldLayoutId id="2147483727" r:id="rId71"/>
    <p:sldLayoutId id="2147483728" r:id="rId72"/>
    <p:sldLayoutId id="2147483729" r:id="rId73"/>
    <p:sldLayoutId id="2147483730" r:id="rId74"/>
    <p:sldLayoutId id="2147483731" r:id="rId75"/>
    <p:sldLayoutId id="2147483732" r:id="rId76"/>
    <p:sldLayoutId id="2147483733" r:id="rId77"/>
    <p:sldLayoutId id="2147483734" r:id="rId78"/>
    <p:sldLayoutId id="2147483735" r:id="rId79"/>
    <p:sldLayoutId id="2147483736" r:id="rId80"/>
    <p:sldLayoutId id="2147483737" r:id="rId81"/>
    <p:sldLayoutId id="2147483738" r:id="rId82"/>
    <p:sldLayoutId id="2147483739" r:id="rId83"/>
    <p:sldLayoutId id="2147483740" r:id="rId84"/>
    <p:sldLayoutId id="2147483741" r:id="rId85"/>
    <p:sldLayoutId id="2147483742" r:id="rId86"/>
    <p:sldLayoutId id="2147483743" r:id="rId87"/>
    <p:sldLayoutId id="2147483744" r:id="rId88"/>
    <p:sldLayoutId id="2147483745" r:id="rId89"/>
    <p:sldLayoutId id="2147483746"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6" r:id="rId110"/>
    <p:sldLayoutId id="2147483767" r:id="rId111"/>
    <p:sldLayoutId id="2147483768" r:id="rId112"/>
  </p:sldLayoutIdLst>
  <p:timing>
    <p:tnLst>
      <p:par>
        <p:cTn id="1" dur="indefinite" restart="never" nodeType="tmRoot"/>
      </p:par>
    </p:tnLst>
  </p:timing>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rraform.io/docs/configuration/locals.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rraform.io/docs/state/index.html"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rraform.io/docs/internals/debugging.ht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rraform.io/docs/commands/output.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providers/azurerm/index.html" TargetMode="External"/><Relationship Id="rId2" Type="http://schemas.openxmlformats.org/officeDocument/2006/relationships/hyperlink" Target="https://www.terraform.io/docs/providers/azurerm/r/template_deployment.html" TargetMode="External"/><Relationship Id="rId1" Type="http://schemas.openxmlformats.org/officeDocument/2006/relationships/slideLayout" Target="../slideLayouts/slideLayout4.xml"/><Relationship Id="rId4" Type="http://schemas.openxmlformats.org/officeDocument/2006/relationships/hyperlink" Target="https://www.terraform.io/docs/provisioners/local-exec.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terraform.io/docs/configuration/resources.html" TargetMode="External"/><Relationship Id="rId2" Type="http://schemas.openxmlformats.org/officeDocument/2006/relationships/hyperlink" Target="https://www.terraform.io/docs/configuration/data-source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terraform.io/intro/getting-started/variab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terraform.io/docs/configuration/interpolation.html"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terraform.io/docs/configuration/outputs.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terraform.io/docs/modules/sources.html" TargetMode="External"/><Relationship Id="rId2" Type="http://schemas.openxmlformats.org/officeDocument/2006/relationships/hyperlink" Target="https://www.terraform.io/docs/configuration/modules.htm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97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Local Value </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Local values assign a name to an expression, that can then be used multiple times within a module</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5180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State</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must store state about your managed infrastructure and configuration. This state is used by Terraform to map real world resources to your configuration, keep track of metadata, and to improve performance for large infrastructures</a:t>
            </a:r>
            <a:r>
              <a:rPr lang="en-US" dirty="0" smtClean="0"/>
              <a:t>.</a:t>
            </a:r>
            <a:endParaRPr lang="pl-PL" dirty="0" smtClean="0"/>
          </a:p>
          <a:p>
            <a:pPr algn="l"/>
            <a:endParaRPr lang="pl-PL" dirty="0"/>
          </a:p>
          <a:p>
            <a:pPr algn="l"/>
            <a:r>
              <a:rPr lang="pl-PL" dirty="0" smtClean="0">
                <a:solidFill>
                  <a:srgbClr val="C00000"/>
                </a:solidFill>
              </a:rPr>
              <a:t>Terrafarm stores password as plain text in state !!!!!!</a:t>
            </a:r>
          </a:p>
          <a:p>
            <a:pPr algn="l"/>
            <a:endParaRPr lang="pl-PL" dirty="0">
              <a:solidFill>
                <a:srgbClr val="C00000"/>
              </a:solidFill>
            </a:endParaRPr>
          </a:p>
          <a:p>
            <a:pPr algn="l"/>
            <a:r>
              <a:rPr lang="pl-PL" dirty="0" smtClean="0">
                <a:hlinkClick r:id="rId2"/>
              </a:rPr>
              <a:t>Link</a:t>
            </a:r>
            <a:endParaRPr lang="pl-PL" dirty="0" smtClean="0"/>
          </a:p>
        </p:txBody>
      </p:sp>
    </p:spTree>
    <p:extLst>
      <p:ext uri="{BB962C8B-B14F-4D97-AF65-F5344CB8AC3E}">
        <p14:creationId xmlns:p14="http://schemas.microsoft.com/office/powerpoint/2010/main" val="317149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Backend</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A "backend" in Terraform determines how state is loaded and how an operation such as apply is executed. This abstraction enables non-local file state storage, remote execution, etc</a:t>
            </a:r>
            <a:r>
              <a:rPr lang="en-US" dirty="0"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35571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smtClean="0"/>
              <a:t>Debugging</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Terraform has detailed logs which can be enabled by setting the TF_LOG environment variable to any value. This will cause detailed logs to appear on </a:t>
            </a:r>
            <a:r>
              <a:rPr lang="pl-PL" smtClean="0"/>
              <a:t>your comand line tool</a:t>
            </a:r>
            <a:r>
              <a:rPr lang="en-US" smtClean="0"/>
              <a:t>.</a:t>
            </a:r>
            <a:endParaRPr lang="pl-PL" dirty="0" smtClean="0"/>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157820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061955"/>
            <a:ext cx="20737513" cy="1421928"/>
          </a:xfrm>
        </p:spPr>
        <p:txBody>
          <a:bodyPr>
            <a:spAutoFit/>
          </a:bodyPr>
          <a:lstStyle/>
          <a:p>
            <a:pPr algn="l"/>
            <a:r>
              <a:rPr lang="pl-PL" sz="9600" dirty="0"/>
              <a:t>4 command to rule them all</a:t>
            </a:r>
            <a:endParaRPr lang="pl-PL" sz="8000"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a:p>
            <a:pPr algn="l"/>
            <a:r>
              <a:rPr lang="pl-PL" dirty="0" smtClean="0"/>
              <a:t>terraform init</a:t>
            </a:r>
          </a:p>
          <a:p>
            <a:pPr algn="l"/>
            <a:r>
              <a:rPr lang="pl-PL" dirty="0"/>
              <a:t>t</a:t>
            </a:r>
            <a:r>
              <a:rPr lang="pl-PL" dirty="0" smtClean="0"/>
              <a:t>erraform plan</a:t>
            </a:r>
          </a:p>
          <a:p>
            <a:pPr algn="l"/>
            <a:r>
              <a:rPr lang="pl-PL" dirty="0"/>
              <a:t>t</a:t>
            </a:r>
            <a:r>
              <a:rPr lang="pl-PL" dirty="0" smtClean="0"/>
              <a:t>errafrom apply</a:t>
            </a:r>
          </a:p>
          <a:p>
            <a:pPr algn="l"/>
            <a:r>
              <a:rPr lang="pl-PL" dirty="0"/>
              <a:t>t</a:t>
            </a:r>
            <a:r>
              <a:rPr lang="pl-PL" dirty="0" smtClean="0"/>
              <a:t>erraform destroy</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297911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provider</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FontTx/>
              <a:buAutoNum type="arabicPeriod"/>
            </a:pPr>
            <a:r>
              <a:rPr lang="pl-PL" dirty="0" smtClean="0"/>
              <a:t>Azure Provider for Terraform </a:t>
            </a:r>
            <a:r>
              <a:rPr lang="pl-PL" dirty="0"/>
              <a:t>supports ARM Templates. </a:t>
            </a:r>
            <a:r>
              <a:rPr lang="pl-PL" dirty="0" smtClean="0">
                <a:hlinkClick r:id="rId2"/>
              </a:rPr>
              <a:t>Link</a:t>
            </a:r>
            <a:endParaRPr lang="pl-PL" dirty="0" smtClean="0"/>
          </a:p>
          <a:p>
            <a:pPr marL="914400" indent="-914400" algn="l">
              <a:buAutoNum type="arabicPeriod"/>
            </a:pPr>
            <a:r>
              <a:rPr lang="pl-PL" dirty="0" smtClean="0"/>
              <a:t>Authentication </a:t>
            </a:r>
            <a:r>
              <a:rPr lang="pl-PL" dirty="0" smtClean="0">
                <a:hlinkClick r:id="rId3"/>
              </a:rPr>
              <a:t>Link</a:t>
            </a:r>
            <a:endParaRPr lang="pl-PL" dirty="0" smtClean="0"/>
          </a:p>
          <a:p>
            <a:pPr marL="914400" indent="-914400" algn="l">
              <a:buAutoNum type="arabicPeriod"/>
            </a:pPr>
            <a:r>
              <a:rPr lang="pl-PL" dirty="0" smtClean="0"/>
              <a:t>Backend configuration</a:t>
            </a:r>
          </a:p>
          <a:p>
            <a:pPr algn="l"/>
            <a:endParaRPr lang="pl-PL" dirty="0" smtClean="0"/>
          </a:p>
          <a:p>
            <a:pPr algn="l"/>
            <a:r>
              <a:rPr lang="pl-PL" dirty="0" smtClean="0"/>
              <a:t>General sugestion</a:t>
            </a:r>
          </a:p>
          <a:p>
            <a:pPr algn="l"/>
            <a:r>
              <a:rPr lang="pl-PL" dirty="0" smtClean="0"/>
              <a:t>1. 	Last </a:t>
            </a:r>
            <a:r>
              <a:rPr lang="pl-PL" dirty="0"/>
              <a:t>line of defence against Azure local-exec Provisioner </a:t>
            </a:r>
            <a:r>
              <a:rPr lang="pl-PL" dirty="0">
                <a:hlinkClick r:id="rId4"/>
              </a:rPr>
              <a:t>Link</a:t>
            </a:r>
            <a:endParaRPr lang="pl-PL" dirty="0"/>
          </a:p>
          <a:p>
            <a:pPr algn="l"/>
            <a:endParaRPr lang="pl-PL" dirty="0" smtClean="0"/>
          </a:p>
        </p:txBody>
      </p:sp>
    </p:spTree>
    <p:extLst>
      <p:ext uri="{BB962C8B-B14F-4D97-AF65-F5344CB8AC3E}">
        <p14:creationId xmlns:p14="http://schemas.microsoft.com/office/powerpoint/2010/main" val="412499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Azure exercises </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a:p>
            <a:pPr algn="l"/>
            <a:endParaRPr lang="pl-PL" dirty="0"/>
          </a:p>
          <a:p>
            <a:pPr algn="l"/>
            <a:endParaRPr lang="pl-PL" dirty="0" smtClean="0"/>
          </a:p>
          <a:p>
            <a:pPr algn="l"/>
            <a:endParaRPr lang="pl-PL" dirty="0" smtClean="0"/>
          </a:p>
          <a:p>
            <a:pPr algn="l"/>
            <a:endParaRPr lang="pl-PL" dirty="0"/>
          </a:p>
          <a:p>
            <a:pPr algn="l"/>
            <a:endParaRPr lang="pl-PL" dirty="0" smtClean="0"/>
          </a:p>
          <a:p>
            <a:pPr algn="l"/>
            <a:endParaRPr lang="pl-PL" dirty="0" smtClean="0"/>
          </a:p>
          <a:p>
            <a:pPr marL="914400" indent="-914400" algn="l">
              <a:buAutoNum type="arabicPeriod"/>
            </a:pPr>
            <a:r>
              <a:rPr lang="en-US" dirty="0" smtClean="0"/>
              <a:t>All passwords will be generated in terraform and stored in K</a:t>
            </a:r>
            <a:r>
              <a:rPr lang="pl-PL" dirty="0" smtClean="0"/>
              <a:t>V </a:t>
            </a:r>
          </a:p>
          <a:p>
            <a:pPr marL="914400" indent="-914400" algn="l">
              <a:buAutoNum type="arabicPeriod"/>
            </a:pPr>
            <a:r>
              <a:rPr lang="pl-PL" smtClean="0"/>
              <a:t>Allow </a:t>
            </a:r>
            <a:r>
              <a:rPr lang="pl-PL" smtClean="0"/>
              <a:t>http/https/Rdp </a:t>
            </a:r>
            <a:r>
              <a:rPr lang="pl-PL" dirty="0" smtClean="0"/>
              <a:t>traffic on app subnet using terraform</a:t>
            </a:r>
          </a:p>
          <a:p>
            <a:pPr marL="914400" indent="-914400" algn="l">
              <a:buAutoNum type="arabicPeriod"/>
            </a:pPr>
            <a:r>
              <a:rPr lang="pl-PL" dirty="0" smtClean="0"/>
              <a:t>Vms will be </a:t>
            </a:r>
            <a:r>
              <a:rPr lang="pl-PL" dirty="0"/>
              <a:t>in </a:t>
            </a:r>
            <a:r>
              <a:rPr lang="pl-PL" dirty="0" smtClean="0"/>
              <a:t>availability set</a:t>
            </a:r>
          </a:p>
          <a:p>
            <a:pPr algn="l"/>
            <a:endParaRPr lang="pl-PL" dirty="0" smtClean="0"/>
          </a:p>
          <a:p>
            <a:pPr algn="l"/>
            <a:r>
              <a:rPr lang="pl-PL" dirty="0" smtClean="0"/>
              <a:t>Lets play </a:t>
            </a:r>
            <a:r>
              <a:rPr lang="pl-PL" dirty="0" smtClean="0">
                <a:sym typeface="Wingdings" panose="05000000000000000000" pitchFamily="2" charset="2"/>
              </a:rPr>
              <a:t></a:t>
            </a:r>
          </a:p>
          <a:p>
            <a:pPr algn="l"/>
            <a:endParaRPr lang="pl-PL" dirty="0">
              <a:sym typeface="Wingdings" panose="05000000000000000000" pitchFamily="2" charset="2"/>
            </a:endParaRPr>
          </a:p>
          <a:p>
            <a:pPr algn="l"/>
            <a:endParaRPr lang="pl-PL" dirty="0" smtClean="0"/>
          </a:p>
        </p:txBody>
      </p:sp>
      <p:sp>
        <p:nvSpPr>
          <p:cNvPr id="23" name="Rectangle 22"/>
          <p:cNvSpPr/>
          <p:nvPr/>
        </p:nvSpPr>
        <p:spPr>
          <a:xfrm>
            <a:off x="2398118" y="4033813"/>
            <a:ext cx="273630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Key Vault</a:t>
            </a:r>
            <a:endParaRPr lang="pl-PL" dirty="0"/>
          </a:p>
        </p:txBody>
      </p:sp>
      <p:sp>
        <p:nvSpPr>
          <p:cNvPr id="28" name="Rectangle 27"/>
          <p:cNvSpPr/>
          <p:nvPr/>
        </p:nvSpPr>
        <p:spPr>
          <a:xfrm>
            <a:off x="2398118" y="6266061"/>
            <a:ext cx="273630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Vnet</a:t>
            </a:r>
            <a:endParaRPr lang="pl-PL" dirty="0"/>
          </a:p>
        </p:txBody>
      </p:sp>
      <p:sp>
        <p:nvSpPr>
          <p:cNvPr id="29" name="Rectangle 28"/>
          <p:cNvSpPr/>
          <p:nvPr/>
        </p:nvSpPr>
        <p:spPr>
          <a:xfrm>
            <a:off x="5782494" y="6266061"/>
            <a:ext cx="26642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App - Subnet </a:t>
            </a:r>
            <a:endParaRPr lang="pl-PL" dirty="0"/>
          </a:p>
        </p:txBody>
      </p:sp>
      <p:sp>
        <p:nvSpPr>
          <p:cNvPr id="30" name="Rectangle 29"/>
          <p:cNvSpPr/>
          <p:nvPr/>
        </p:nvSpPr>
        <p:spPr>
          <a:xfrm>
            <a:off x="9126575" y="6266061"/>
            <a:ext cx="26642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2 - VMs</a:t>
            </a:r>
            <a:endParaRPr lang="pl-PL" dirty="0"/>
          </a:p>
        </p:txBody>
      </p:sp>
      <p:sp>
        <p:nvSpPr>
          <p:cNvPr id="32" name="Rectangle 31"/>
          <p:cNvSpPr/>
          <p:nvPr/>
        </p:nvSpPr>
        <p:spPr>
          <a:xfrm>
            <a:off x="12335222" y="6242779"/>
            <a:ext cx="26642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Public IP</a:t>
            </a:r>
            <a:endParaRPr lang="pl-PL" dirty="0"/>
          </a:p>
        </p:txBody>
      </p:sp>
    </p:spTree>
    <p:extLst>
      <p:ext uri="{BB962C8B-B14F-4D97-AF65-F5344CB8AC3E}">
        <p14:creationId xmlns:p14="http://schemas.microsoft.com/office/powerpoint/2010/main" val="395215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kern="900" dirty="0" smtClean="0"/>
              <a:t>Homework</a:t>
            </a:r>
            <a:endParaRPr lang="en-US" kern="900" dirty="0"/>
          </a:p>
        </p:txBody>
      </p:sp>
      <p:sp>
        <p:nvSpPr>
          <p:cNvPr id="3" name="Text Placeholder 2"/>
          <p:cNvSpPr>
            <a:spLocks noGrp="1"/>
          </p:cNvSpPr>
          <p:nvPr>
            <p:ph type="body" sz="quarter" idx="18"/>
          </p:nvPr>
        </p:nvSpPr>
        <p:spPr>
          <a:xfrm>
            <a:off x="1894062" y="3673773"/>
            <a:ext cx="20737513" cy="9433048"/>
          </a:xfrm>
        </p:spPr>
        <p:txBody>
          <a:bodyPr/>
          <a:lstStyle/>
          <a:p>
            <a:pPr algn="l"/>
            <a:endParaRPr lang="pl-PL" dirty="0" smtClean="0"/>
          </a:p>
          <a:p>
            <a:pPr algn="l"/>
            <a:endParaRPr lang="pl-PL" dirty="0"/>
          </a:p>
          <a:p>
            <a:pPr algn="l"/>
            <a:endParaRPr lang="pl-PL" dirty="0" smtClean="0"/>
          </a:p>
          <a:p>
            <a:pPr algn="l"/>
            <a:endParaRPr lang="pl-PL" dirty="0"/>
          </a:p>
          <a:p>
            <a:pPr algn="l"/>
            <a:endParaRPr lang="pl-PL" dirty="0" smtClean="0"/>
          </a:p>
          <a:p>
            <a:pPr algn="l"/>
            <a:endParaRPr lang="pl-PL" dirty="0" smtClean="0"/>
          </a:p>
          <a:p>
            <a:pPr algn="l"/>
            <a:endParaRPr lang="pl-PL" dirty="0"/>
          </a:p>
          <a:p>
            <a:pPr algn="l"/>
            <a:endParaRPr lang="pl-PL" dirty="0" smtClean="0"/>
          </a:p>
          <a:p>
            <a:pPr algn="l"/>
            <a:endParaRPr lang="pl-PL" dirty="0"/>
          </a:p>
          <a:p>
            <a:pPr algn="l"/>
            <a:endParaRPr lang="pl-PL" dirty="0" smtClean="0"/>
          </a:p>
          <a:p>
            <a:pPr marL="914400" indent="-914400" algn="l">
              <a:buAutoNum type="arabicPeriod"/>
            </a:pPr>
            <a:r>
              <a:rPr lang="pl-PL" dirty="0" smtClean="0"/>
              <a:t>Db can only be accessable from app subnet</a:t>
            </a:r>
          </a:p>
          <a:p>
            <a:pPr marL="914400" indent="-914400" algn="l">
              <a:buAutoNum type="arabicPeriod"/>
            </a:pPr>
            <a:r>
              <a:rPr lang="en-US" dirty="0" smtClean="0"/>
              <a:t>All </a:t>
            </a:r>
            <a:r>
              <a:rPr lang="en-US" dirty="0"/>
              <a:t>passwords will be generated in terraform and stored in K</a:t>
            </a:r>
            <a:r>
              <a:rPr lang="pl-PL" dirty="0"/>
              <a:t>V </a:t>
            </a:r>
          </a:p>
          <a:p>
            <a:pPr marL="914400" indent="-914400" algn="l">
              <a:buAutoNum type="arabicPeriod"/>
            </a:pPr>
            <a:r>
              <a:rPr lang="pl-PL" dirty="0"/>
              <a:t>Allow http/https traffic on app subnet using terraform</a:t>
            </a:r>
          </a:p>
          <a:p>
            <a:pPr algn="l"/>
            <a:endParaRPr lang="pl-PL" dirty="0" smtClean="0"/>
          </a:p>
          <a:p>
            <a:pPr marL="914400" indent="-914400" algn="l">
              <a:buAutoNum type="arabicPeriod"/>
            </a:pPr>
            <a:endParaRPr lang="pl-PL" dirty="0" smtClean="0"/>
          </a:p>
          <a:p>
            <a:pPr algn="l"/>
            <a:endParaRPr lang="pl-PL" dirty="0">
              <a:sym typeface="Wingdings" panose="05000000000000000000" pitchFamily="2" charset="2"/>
            </a:endParaRPr>
          </a:p>
          <a:p>
            <a:pPr algn="l"/>
            <a:endParaRPr lang="pl-PL" dirty="0" smtClean="0"/>
          </a:p>
        </p:txBody>
      </p:sp>
      <p:sp>
        <p:nvSpPr>
          <p:cNvPr id="6" name="Rectangle 5"/>
          <p:cNvSpPr/>
          <p:nvPr/>
        </p:nvSpPr>
        <p:spPr>
          <a:xfrm>
            <a:off x="2110086" y="4076696"/>
            <a:ext cx="2736304"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Public Ip</a:t>
            </a:r>
            <a:endParaRPr lang="pl-PL" dirty="0"/>
          </a:p>
        </p:txBody>
      </p:sp>
      <p:sp>
        <p:nvSpPr>
          <p:cNvPr id="9" name="Rectangle 8"/>
          <p:cNvSpPr/>
          <p:nvPr/>
        </p:nvSpPr>
        <p:spPr>
          <a:xfrm>
            <a:off x="5329813" y="4076696"/>
            <a:ext cx="2664296" cy="1814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Load Balancer</a:t>
            </a:r>
            <a:endParaRPr lang="pl-PL" dirty="0"/>
          </a:p>
        </p:txBody>
      </p:sp>
      <p:sp>
        <p:nvSpPr>
          <p:cNvPr id="13" name="Rectangle 12"/>
          <p:cNvSpPr/>
          <p:nvPr/>
        </p:nvSpPr>
        <p:spPr>
          <a:xfrm>
            <a:off x="11126739" y="8985117"/>
            <a:ext cx="2675864" cy="181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smtClean="0"/>
          </a:p>
          <a:p>
            <a:pPr algn="ctr"/>
            <a:r>
              <a:rPr lang="pl-PL" dirty="0" smtClean="0"/>
              <a:t>Db</a:t>
            </a:r>
          </a:p>
          <a:p>
            <a:pPr algn="ctr"/>
            <a:r>
              <a:rPr lang="pl-PL" dirty="0"/>
              <a:t>(Azure Service)</a:t>
            </a:r>
          </a:p>
          <a:p>
            <a:pPr algn="ctr"/>
            <a:endParaRPr lang="pl-PL" dirty="0"/>
          </a:p>
        </p:txBody>
      </p:sp>
      <p:sp>
        <p:nvSpPr>
          <p:cNvPr id="14" name="Rectangle 13"/>
          <p:cNvSpPr/>
          <p:nvPr/>
        </p:nvSpPr>
        <p:spPr>
          <a:xfrm>
            <a:off x="2125176" y="8080019"/>
            <a:ext cx="273630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Vnet</a:t>
            </a:r>
            <a:endParaRPr lang="pl-PL" dirty="0"/>
          </a:p>
        </p:txBody>
      </p:sp>
      <p:sp>
        <p:nvSpPr>
          <p:cNvPr id="23" name="Rectangle 22"/>
          <p:cNvSpPr/>
          <p:nvPr/>
        </p:nvSpPr>
        <p:spPr>
          <a:xfrm>
            <a:off x="18311886" y="4024630"/>
            <a:ext cx="2736304"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Key Vault</a:t>
            </a:r>
            <a:endParaRPr lang="pl-PL" dirty="0"/>
          </a:p>
        </p:txBody>
      </p:sp>
      <p:sp>
        <p:nvSpPr>
          <p:cNvPr id="24" name="Rectangle 23"/>
          <p:cNvSpPr/>
          <p:nvPr/>
        </p:nvSpPr>
        <p:spPr>
          <a:xfrm>
            <a:off x="8359692" y="6742819"/>
            <a:ext cx="5477334" cy="179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ScaleSet (3 instances)</a:t>
            </a:r>
            <a:endParaRPr lang="pl-PL" dirty="0"/>
          </a:p>
        </p:txBody>
      </p:sp>
      <p:sp>
        <p:nvSpPr>
          <p:cNvPr id="25" name="Rectangle 24"/>
          <p:cNvSpPr/>
          <p:nvPr/>
        </p:nvSpPr>
        <p:spPr>
          <a:xfrm>
            <a:off x="8359692" y="8985117"/>
            <a:ext cx="2545432" cy="181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Sql serwer (Azure Service)</a:t>
            </a:r>
            <a:endParaRPr lang="pl-PL" dirty="0"/>
          </a:p>
        </p:txBody>
      </p:sp>
      <p:sp>
        <p:nvSpPr>
          <p:cNvPr id="26" name="Rectangle 25"/>
          <p:cNvSpPr/>
          <p:nvPr/>
        </p:nvSpPr>
        <p:spPr>
          <a:xfrm>
            <a:off x="5329813" y="7622819"/>
            <a:ext cx="266429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App - Subnet </a:t>
            </a:r>
            <a:endParaRPr lang="pl-PL" dirty="0"/>
          </a:p>
        </p:txBody>
      </p:sp>
    </p:spTree>
    <p:extLst>
      <p:ext uri="{BB962C8B-B14F-4D97-AF65-F5344CB8AC3E}">
        <p14:creationId xmlns:p14="http://schemas.microsoft.com/office/powerpoint/2010/main" val="90260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7"/>
          </p:nvPr>
        </p:nvSpPr>
        <p:spPr/>
        <p:txBody>
          <a:bodyPr/>
          <a:lstStyle/>
          <a:p>
            <a:r>
              <a:rPr lang="en-US"/>
              <a:t>SPEAKER NAME  ·  @</a:t>
            </a:r>
            <a:r>
              <a:rPr lang="en-US" smtClean="0"/>
              <a:t>SOCIALMEDIA</a:t>
            </a:r>
            <a:endParaRPr lang="en-US"/>
          </a:p>
        </p:txBody>
      </p:sp>
      <p:sp>
        <p:nvSpPr>
          <p:cNvPr id="4" name="Text Placeholder 3"/>
          <p:cNvSpPr>
            <a:spLocks noGrp="1"/>
          </p:cNvSpPr>
          <p:nvPr>
            <p:ph type="body" sz="quarter" idx="18"/>
          </p:nvPr>
        </p:nvSpPr>
        <p:spPr/>
        <p:txBody>
          <a:bodyPr/>
          <a:lstStyle/>
          <a:p>
            <a:r>
              <a:rPr lang="en-US"/>
              <a:t>Go visit </a:t>
            </a:r>
            <a:r>
              <a:rPr lang="en-US" err="1" smtClean="0"/>
              <a:t>pgs-soft.com</a:t>
            </a:r>
            <a:endParaRPr lang="en-US"/>
          </a:p>
        </p:txBody>
      </p:sp>
    </p:spTree>
    <p:extLst>
      <p:ext uri="{BB962C8B-B14F-4D97-AF65-F5344CB8AC3E}">
        <p14:creationId xmlns:p14="http://schemas.microsoft.com/office/powerpoint/2010/main" val="131331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90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DevOps</a:t>
            </a:r>
            <a:endParaRPr lang="en-US" dirty="0"/>
          </a:p>
        </p:txBody>
      </p:sp>
      <p:sp>
        <p:nvSpPr>
          <p:cNvPr id="3" name="Text Placeholder 2"/>
          <p:cNvSpPr>
            <a:spLocks noGrp="1"/>
          </p:cNvSpPr>
          <p:nvPr>
            <p:ph type="body" sz="quarter" idx="17"/>
          </p:nvPr>
        </p:nvSpPr>
        <p:spPr/>
        <p:txBody>
          <a:bodyPr/>
          <a:lstStyle/>
          <a:p>
            <a:r>
              <a:rPr lang="pl-PL" dirty="0"/>
              <a:t> </a:t>
            </a:r>
            <a:r>
              <a:rPr lang="pl-PL" dirty="0" smtClean="0"/>
              <a:t>Łukasz Ozóg</a:t>
            </a:r>
            <a:endParaRPr lang="en-US" dirty="0"/>
          </a:p>
        </p:txBody>
      </p:sp>
      <p:sp>
        <p:nvSpPr>
          <p:cNvPr id="4" name="Text Placeholder 3"/>
          <p:cNvSpPr>
            <a:spLocks noGrp="1"/>
          </p:cNvSpPr>
          <p:nvPr>
            <p:ph type="body" sz="quarter" idx="18"/>
          </p:nvPr>
        </p:nvSpPr>
        <p:spPr/>
        <p:txBody>
          <a:bodyPr/>
          <a:lstStyle/>
          <a:p>
            <a:r>
              <a:rPr lang="pl-PL" dirty="0"/>
              <a:t>Azure Terraform </a:t>
            </a:r>
            <a:r>
              <a:rPr lang="pl-PL" dirty="0" smtClean="0"/>
              <a:t>Provider</a:t>
            </a:r>
            <a:endParaRPr lang="pl-PL" dirty="0"/>
          </a:p>
          <a:p>
            <a:r>
              <a:rPr lang="pl-PL" dirty="0" smtClean="0"/>
              <a:t>  </a:t>
            </a:r>
            <a:endParaRPr lang="en-US" dirty="0"/>
          </a:p>
        </p:txBody>
      </p:sp>
    </p:spTree>
    <p:extLst>
      <p:ext uri="{BB962C8B-B14F-4D97-AF65-F5344CB8AC3E}">
        <p14:creationId xmlns:p14="http://schemas.microsoft.com/office/powerpoint/2010/main" val="112159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Agenda</a:t>
            </a:r>
            <a:endParaRPr lang="en-US" dirty="0"/>
          </a:p>
        </p:txBody>
      </p:sp>
      <p:sp>
        <p:nvSpPr>
          <p:cNvPr id="5" name="Text Placeholder 4"/>
          <p:cNvSpPr>
            <a:spLocks noGrp="1"/>
          </p:cNvSpPr>
          <p:nvPr>
            <p:ph type="body" sz="quarter" idx="18"/>
          </p:nvPr>
        </p:nvSpPr>
        <p:spPr/>
        <p:txBody>
          <a:bodyPr/>
          <a:lstStyle/>
          <a:p>
            <a:r>
              <a:rPr lang="pl-PL" dirty="0" smtClean="0"/>
              <a:t>Terraform - basics</a:t>
            </a:r>
            <a:endParaRPr lang="en-US" dirty="0"/>
          </a:p>
        </p:txBody>
      </p:sp>
      <p:sp>
        <p:nvSpPr>
          <p:cNvPr id="6" name="Text Placeholder 5"/>
          <p:cNvSpPr>
            <a:spLocks noGrp="1"/>
          </p:cNvSpPr>
          <p:nvPr>
            <p:ph type="body" sz="quarter" idx="19"/>
          </p:nvPr>
        </p:nvSpPr>
        <p:spPr>
          <a:xfrm>
            <a:off x="1820752" y="5925162"/>
            <a:ext cx="12420000" cy="831600"/>
          </a:xfrm>
        </p:spPr>
        <p:txBody>
          <a:bodyPr/>
          <a:lstStyle/>
          <a:p>
            <a:r>
              <a:rPr lang="pl-PL" dirty="0" smtClean="0"/>
              <a:t>Terraform - Azure exercises </a:t>
            </a:r>
            <a:endParaRPr lang="en-US" dirty="0"/>
          </a:p>
        </p:txBody>
      </p:sp>
      <p:sp>
        <p:nvSpPr>
          <p:cNvPr id="13" name="Text Placeholder 4"/>
          <p:cNvSpPr>
            <a:spLocks noGrp="1"/>
          </p:cNvSpPr>
          <p:nvPr>
            <p:ph type="body" sz="quarter" idx="18"/>
          </p:nvPr>
        </p:nvSpPr>
        <p:spPr>
          <a:xfrm>
            <a:off x="1821601" y="5093562"/>
            <a:ext cx="12420000" cy="831600"/>
          </a:xfrm>
        </p:spPr>
        <p:txBody>
          <a:bodyPr/>
          <a:lstStyle/>
          <a:p>
            <a:r>
              <a:rPr lang="pl-PL" dirty="0" smtClean="0"/>
              <a:t>Terraform - Azure provider first steps</a:t>
            </a:r>
            <a:endParaRPr lang="en-US" dirty="0"/>
          </a:p>
        </p:txBody>
      </p:sp>
    </p:spTree>
    <p:extLst>
      <p:ext uri="{BB962C8B-B14F-4D97-AF65-F5344CB8AC3E}">
        <p14:creationId xmlns:p14="http://schemas.microsoft.com/office/powerpoint/2010/main" val="54174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729557"/>
            <a:ext cx="20737513" cy="1754326"/>
          </a:xfrm>
        </p:spPr>
        <p:txBody>
          <a:bodyPr>
            <a:spAutoFit/>
          </a:bodyPr>
          <a:lstStyle/>
          <a:p>
            <a:r>
              <a:rPr lang="pl-PL" dirty="0"/>
              <a:t>Terraform - basics</a:t>
            </a:r>
            <a:endParaRPr lang="en-US" dirty="0"/>
          </a:p>
        </p:txBody>
      </p:sp>
      <p:sp>
        <p:nvSpPr>
          <p:cNvPr id="3" name="Text Placeholder 2"/>
          <p:cNvSpPr>
            <a:spLocks noGrp="1"/>
          </p:cNvSpPr>
          <p:nvPr>
            <p:ph type="body" sz="quarter" idx="18"/>
          </p:nvPr>
        </p:nvSpPr>
        <p:spPr>
          <a:xfrm>
            <a:off x="1894062" y="3673773"/>
            <a:ext cx="20737513" cy="9433048"/>
          </a:xfrm>
        </p:spPr>
        <p:txBody>
          <a:bodyPr/>
          <a:lstStyle/>
          <a:p>
            <a:pPr marL="914400" indent="-914400" algn="l">
              <a:buAutoNum type="arabicPeriod"/>
            </a:pPr>
            <a:r>
              <a:rPr lang="pl-PL" dirty="0" smtClean="0"/>
              <a:t>Data sources, resources.</a:t>
            </a:r>
          </a:p>
          <a:p>
            <a:pPr marL="914400" indent="-914400" algn="l">
              <a:buAutoNum type="arabicPeriod"/>
            </a:pPr>
            <a:r>
              <a:rPr lang="pl-PL" dirty="0" smtClean="0"/>
              <a:t>Variables.</a:t>
            </a:r>
          </a:p>
          <a:p>
            <a:pPr marL="914400" indent="-914400" algn="l">
              <a:buFontTx/>
              <a:buAutoNum type="arabicPeriod"/>
            </a:pPr>
            <a:r>
              <a:rPr lang="pl-PL" dirty="0" smtClean="0"/>
              <a:t>Interpolation.</a:t>
            </a:r>
          </a:p>
          <a:p>
            <a:pPr marL="914400" indent="-914400" algn="l">
              <a:buFontTx/>
              <a:buAutoNum type="arabicPeriod"/>
            </a:pPr>
            <a:r>
              <a:rPr lang="pl-PL" dirty="0" smtClean="0"/>
              <a:t>Output</a:t>
            </a:r>
            <a:r>
              <a:rPr lang="pl-PL" dirty="0"/>
              <a:t>.</a:t>
            </a:r>
          </a:p>
          <a:p>
            <a:pPr marL="914400" indent="-914400" algn="l">
              <a:buFontTx/>
              <a:buAutoNum type="arabicPeriod"/>
            </a:pPr>
            <a:r>
              <a:rPr lang="pl-PL" dirty="0"/>
              <a:t>Modules.</a:t>
            </a:r>
          </a:p>
          <a:p>
            <a:pPr marL="914400" indent="-914400" algn="l">
              <a:buFontTx/>
              <a:buAutoNum type="arabicPeriod"/>
            </a:pPr>
            <a:r>
              <a:rPr lang="pl-PL" dirty="0" smtClean="0"/>
              <a:t>Local Value.</a:t>
            </a:r>
          </a:p>
          <a:p>
            <a:pPr marL="914400" indent="-914400" algn="l">
              <a:buAutoNum type="arabicPeriod"/>
            </a:pPr>
            <a:r>
              <a:rPr lang="pl-PL" dirty="0" smtClean="0"/>
              <a:t>State.</a:t>
            </a:r>
            <a:endParaRPr lang="pl-PL" dirty="0"/>
          </a:p>
          <a:p>
            <a:pPr marL="914400" indent="-914400" algn="l">
              <a:buAutoNum type="arabicPeriod"/>
            </a:pPr>
            <a:r>
              <a:rPr lang="pl-PL" dirty="0" smtClean="0"/>
              <a:t>Backend.</a:t>
            </a:r>
          </a:p>
          <a:p>
            <a:pPr marL="914400" indent="-914400" algn="l">
              <a:buAutoNum type="arabicPeriod"/>
            </a:pPr>
            <a:r>
              <a:rPr lang="pl-PL" dirty="0" smtClean="0"/>
              <a:t>Debugging.</a:t>
            </a:r>
          </a:p>
          <a:p>
            <a:pPr marL="914400" indent="-914400" algn="l">
              <a:buAutoNum type="arabicPeriod"/>
            </a:pPr>
            <a:r>
              <a:rPr lang="pl-PL" dirty="0"/>
              <a:t>F</a:t>
            </a:r>
            <a:r>
              <a:rPr lang="pl-PL" dirty="0" smtClean="0"/>
              <a:t>our command to rule them all.</a:t>
            </a:r>
            <a:endParaRPr lang="pl-PL" dirty="0"/>
          </a:p>
          <a:p>
            <a:pPr algn="l"/>
            <a:endParaRPr lang="pl-PL" dirty="0" smtClean="0"/>
          </a:p>
        </p:txBody>
      </p:sp>
    </p:spTree>
    <p:extLst>
      <p:ext uri="{BB962C8B-B14F-4D97-AF65-F5344CB8AC3E}">
        <p14:creationId xmlns:p14="http://schemas.microsoft.com/office/powerpoint/2010/main" val="833610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1175559"/>
            <a:ext cx="20737513" cy="2308324"/>
          </a:xfrm>
        </p:spPr>
        <p:txBody>
          <a:bodyPr>
            <a:spAutoFit/>
          </a:bodyPr>
          <a:lstStyle/>
          <a:p>
            <a:pPr algn="l"/>
            <a:r>
              <a:rPr lang="pl-PL" sz="8000" dirty="0" smtClean="0"/>
              <a:t>Data </a:t>
            </a:r>
            <a:r>
              <a:rPr lang="pl-PL" sz="8000" dirty="0"/>
              <a:t>sources, </a:t>
            </a:r>
            <a:r>
              <a:rPr lang="pl-PL" sz="8000" dirty="0" smtClean="0"/>
              <a:t>resources, template resources</a:t>
            </a:r>
            <a:endParaRPr lang="pl-PL" sz="8000" dirty="0"/>
          </a:p>
        </p:txBody>
      </p:sp>
      <p:sp>
        <p:nvSpPr>
          <p:cNvPr id="3" name="Text Placeholder 2"/>
          <p:cNvSpPr>
            <a:spLocks noGrp="1"/>
          </p:cNvSpPr>
          <p:nvPr>
            <p:ph type="body" sz="quarter" idx="18"/>
          </p:nvPr>
        </p:nvSpPr>
        <p:spPr>
          <a:xfrm>
            <a:off x="1894062" y="3673773"/>
            <a:ext cx="20737513" cy="9793088"/>
          </a:xfrm>
        </p:spPr>
        <p:txBody>
          <a:bodyPr/>
          <a:lstStyle/>
          <a:p>
            <a:pPr marL="914400" indent="-914400" algn="l">
              <a:buAutoNum type="arabicPeriod"/>
            </a:pPr>
            <a:endParaRPr lang="pl-PL" dirty="0" smtClean="0"/>
          </a:p>
          <a:p>
            <a:pPr marL="914400" indent="-914400" algn="l">
              <a:buAutoNum type="arabicPeriod"/>
            </a:pPr>
            <a:r>
              <a:rPr lang="en-US" dirty="0" smtClean="0"/>
              <a:t>Data </a:t>
            </a:r>
            <a:r>
              <a:rPr lang="en-US" dirty="0"/>
              <a:t>sources allow data to be fetched or computed for use elsewhere in Terraform configuration. Use of data sources allows a Terraform configuration to build on information defined outside of Terraform, or defined by another separate Terraform </a:t>
            </a:r>
            <a:r>
              <a:rPr lang="en-US" dirty="0" smtClean="0"/>
              <a:t>configuration.</a:t>
            </a:r>
            <a:r>
              <a:rPr lang="pl-PL" dirty="0"/>
              <a:t> </a:t>
            </a:r>
            <a:r>
              <a:rPr lang="pl-PL" dirty="0" smtClean="0">
                <a:hlinkClick r:id="rId2"/>
              </a:rPr>
              <a:t>Link</a:t>
            </a:r>
            <a:endParaRPr lang="pl-PL" dirty="0" smtClean="0"/>
          </a:p>
          <a:p>
            <a:pPr marL="914400" indent="-914400" algn="l">
              <a:buAutoNum type="arabicPeriod"/>
            </a:pPr>
            <a:r>
              <a:rPr lang="en-US" dirty="0" smtClean="0"/>
              <a:t>Resources </a:t>
            </a:r>
            <a:r>
              <a:rPr lang="en-US" dirty="0"/>
              <a:t>are a component of your infrastructure. It might be some low level component such as a physical server, virtual machine, or container. Or it can be a higher level component such as an email provider, DNS record, or database </a:t>
            </a:r>
            <a:r>
              <a:rPr lang="en-US" dirty="0" smtClean="0"/>
              <a:t>provider.</a:t>
            </a:r>
            <a:r>
              <a:rPr lang="pl-PL" dirty="0" smtClean="0"/>
              <a:t> </a:t>
            </a:r>
            <a:r>
              <a:rPr lang="pl-PL" dirty="0" smtClean="0">
                <a:hlinkClick r:id="rId3"/>
              </a:rPr>
              <a:t>Link</a:t>
            </a:r>
            <a:endParaRPr lang="pl-PL" dirty="0" smtClean="0"/>
          </a:p>
        </p:txBody>
      </p:sp>
    </p:spTree>
    <p:extLst>
      <p:ext uri="{BB962C8B-B14F-4D97-AF65-F5344CB8AC3E}">
        <p14:creationId xmlns:p14="http://schemas.microsoft.com/office/powerpoint/2010/main" val="226671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Variables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When used in the root module of a configuration, variables can be set from CLI arguments and environment variables. For child modules, they allow values to pass from parent to child</a:t>
            </a:r>
            <a:r>
              <a:rPr lang="en-US" dirty="0" smtClean="0"/>
              <a:t>.</a:t>
            </a:r>
            <a:endParaRPr lang="pl-PL" dirty="0" smtClean="0"/>
          </a:p>
          <a:p>
            <a:pPr algn="l"/>
            <a:endParaRPr lang="pl-PL" dirty="0"/>
          </a:p>
          <a:p>
            <a:pPr algn="l"/>
            <a:r>
              <a:rPr lang="pl-PL" dirty="0" smtClean="0"/>
              <a:t>1. </a:t>
            </a:r>
            <a:r>
              <a:rPr lang="pl-PL" dirty="0"/>
              <a:t>Input Variable</a:t>
            </a:r>
          </a:p>
          <a:p>
            <a:pPr algn="l"/>
            <a:r>
              <a:rPr lang="pl-PL" dirty="0"/>
              <a:t>2. Environment Variables (</a:t>
            </a:r>
            <a:r>
              <a:rPr lang="pl-PL" dirty="0" smtClean="0"/>
              <a:t>TF_VAR_XXXXX)</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1763227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Interpolation</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Embedded within strings in Terraform, whether you're using the Terraform syntax or JSON syntax, you can interpolate other values. These interpolations are wrapped in ${}, such as ${</a:t>
            </a:r>
            <a:r>
              <a:rPr lang="en-US" dirty="0" err="1"/>
              <a:t>var.foo</a:t>
            </a:r>
            <a:r>
              <a:rPr lang="en-US" dirty="0"/>
              <a:t>}.</a:t>
            </a:r>
          </a:p>
          <a:p>
            <a:pPr algn="l"/>
            <a:endParaRPr lang="en-US" dirty="0"/>
          </a:p>
          <a:p>
            <a:pPr algn="l"/>
            <a:r>
              <a:rPr lang="en-US" dirty="0"/>
              <a:t>The interpolation syntax is powerful and allows you to reference variables, attributes of resources, call functions, etc</a:t>
            </a:r>
            <a:r>
              <a:rPr lang="en-US" dirty="0" smtClean="0"/>
              <a:t>.</a:t>
            </a:r>
            <a:endParaRPr lang="pl-PL" dirty="0" smtClean="0"/>
          </a:p>
          <a:p>
            <a:pPr algn="l"/>
            <a:endParaRPr lang="pl-PL" dirty="0"/>
          </a:p>
          <a:p>
            <a:pPr algn="l"/>
            <a:endParaRPr lang="pl-PL" dirty="0" smtClean="0"/>
          </a:p>
          <a:p>
            <a:pPr algn="l"/>
            <a:r>
              <a:rPr lang="pl-PL" dirty="0" smtClean="0">
                <a:hlinkClick r:id="rId2"/>
              </a:rPr>
              <a:t>Link</a:t>
            </a:r>
            <a:endParaRPr lang="pl-PL" dirty="0" smtClean="0"/>
          </a:p>
        </p:txBody>
      </p:sp>
    </p:spTree>
    <p:extLst>
      <p:ext uri="{BB962C8B-B14F-4D97-AF65-F5344CB8AC3E}">
        <p14:creationId xmlns:p14="http://schemas.microsoft.com/office/powerpoint/2010/main" val="828119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Output</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Outputs define values that will be highlighted to the user when Terraform </a:t>
            </a:r>
            <a:r>
              <a:rPr lang="en-US" dirty="0" smtClean="0"/>
              <a:t>applies</a:t>
            </a:r>
            <a:r>
              <a:rPr lang="pl-PL" dirty="0" smtClean="0"/>
              <a:t>.</a:t>
            </a:r>
          </a:p>
          <a:p>
            <a:pPr algn="l"/>
            <a:endParaRPr lang="pl-PL" dirty="0"/>
          </a:p>
          <a:p>
            <a:pPr algn="l"/>
            <a:r>
              <a:rPr lang="pl-PL" dirty="0" smtClean="0">
                <a:hlinkClick r:id="rId2"/>
              </a:rPr>
              <a:t>Link</a:t>
            </a:r>
            <a:endParaRPr lang="pl-PL" dirty="0" smtClean="0"/>
          </a:p>
        </p:txBody>
      </p:sp>
    </p:spTree>
    <p:extLst>
      <p:ext uri="{BB962C8B-B14F-4D97-AF65-F5344CB8AC3E}">
        <p14:creationId xmlns:p14="http://schemas.microsoft.com/office/powerpoint/2010/main" val="3969134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009" y="2283554"/>
            <a:ext cx="20737513" cy="1200329"/>
          </a:xfrm>
        </p:spPr>
        <p:txBody>
          <a:bodyPr>
            <a:spAutoFit/>
          </a:bodyPr>
          <a:lstStyle/>
          <a:p>
            <a:pPr algn="l"/>
            <a:r>
              <a:rPr lang="pl-PL" sz="8000" dirty="0"/>
              <a:t>Modules</a:t>
            </a:r>
          </a:p>
        </p:txBody>
      </p:sp>
      <p:sp>
        <p:nvSpPr>
          <p:cNvPr id="3" name="Text Placeholder 2"/>
          <p:cNvSpPr>
            <a:spLocks noGrp="1"/>
          </p:cNvSpPr>
          <p:nvPr>
            <p:ph type="body" sz="quarter" idx="18"/>
          </p:nvPr>
        </p:nvSpPr>
        <p:spPr>
          <a:xfrm>
            <a:off x="1894062" y="3673773"/>
            <a:ext cx="20737513" cy="9433048"/>
          </a:xfrm>
        </p:spPr>
        <p:txBody>
          <a:bodyPr/>
          <a:lstStyle/>
          <a:p>
            <a:pPr algn="l"/>
            <a:r>
              <a:rPr lang="en-US" dirty="0"/>
              <a:t>Modules are used in Terraform to modularize and encapsulate groups of resources in your infrastructure. </a:t>
            </a:r>
            <a:endParaRPr lang="pl-PL" dirty="0" smtClean="0"/>
          </a:p>
          <a:p>
            <a:pPr algn="l"/>
            <a:r>
              <a:rPr lang="pl-PL" dirty="0" smtClean="0">
                <a:hlinkClick r:id="rId2"/>
              </a:rPr>
              <a:t>Link</a:t>
            </a:r>
            <a:endParaRPr lang="pl-PL" dirty="0" smtClean="0"/>
          </a:p>
          <a:p>
            <a:pPr algn="l"/>
            <a:endParaRPr lang="pl-PL" dirty="0" smtClean="0"/>
          </a:p>
          <a:p>
            <a:pPr algn="l"/>
            <a:r>
              <a:rPr lang="pl-PL" dirty="0"/>
              <a:t>Nice to </a:t>
            </a:r>
            <a:r>
              <a:rPr lang="pl-PL" dirty="0" smtClean="0"/>
              <a:t>know that modules can have multiple sources</a:t>
            </a:r>
          </a:p>
          <a:p>
            <a:pPr algn="l"/>
            <a:r>
              <a:rPr lang="pl-PL" dirty="0" smtClean="0">
                <a:hlinkClick r:id="rId3"/>
              </a:rPr>
              <a:t>Link</a:t>
            </a:r>
            <a:r>
              <a:rPr lang="pl-PL" dirty="0" smtClean="0"/>
              <a:t> </a:t>
            </a:r>
            <a:endParaRPr lang="pl-PL" dirty="0"/>
          </a:p>
          <a:p>
            <a:pPr algn="l"/>
            <a:endParaRPr lang="pl-PL" dirty="0" smtClean="0"/>
          </a:p>
        </p:txBody>
      </p:sp>
    </p:spTree>
    <p:extLst>
      <p:ext uri="{BB962C8B-B14F-4D97-AF65-F5344CB8AC3E}">
        <p14:creationId xmlns:p14="http://schemas.microsoft.com/office/powerpoint/2010/main" val="368314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_9_PGS Presentation Template &amp; How-to Deck - PowerPoint_201710" id="{5CC9E4FA-AA62-504F-9741-2880D7FF9D72}" vid="{E3CC8EAF-8DD8-F240-A438-F30656D7480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TotalTime>
  <Words>553</Words>
  <Application>Microsoft Office PowerPoint</Application>
  <PresentationFormat>Custom</PresentationFormat>
  <Paragraphs>127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Gill Sans</vt:lpstr>
      <vt:lpstr>Helvetica</vt:lpstr>
      <vt:lpstr>Helvetica Light</vt:lpstr>
      <vt:lpstr>Wingdings</vt:lpstr>
      <vt:lpstr>PGS Software Theme</vt:lpstr>
      <vt:lpstr>PowerPoint Presentation</vt:lpstr>
      <vt:lpstr>Azure DevOps</vt:lpstr>
      <vt:lpstr>Agenda</vt:lpstr>
      <vt:lpstr>Terraform - basics</vt:lpstr>
      <vt:lpstr>Data sources, resources, template resources</vt:lpstr>
      <vt:lpstr>Variables</vt:lpstr>
      <vt:lpstr>Interpolation</vt:lpstr>
      <vt:lpstr>Output</vt:lpstr>
      <vt:lpstr>Modules</vt:lpstr>
      <vt:lpstr>Local Value </vt:lpstr>
      <vt:lpstr>State</vt:lpstr>
      <vt:lpstr>Backend</vt:lpstr>
      <vt:lpstr>Debugging</vt:lpstr>
      <vt:lpstr>4 command to rule them all</vt:lpstr>
      <vt:lpstr>Terraform - Azure provider</vt:lpstr>
      <vt:lpstr>Terraform - Azure exercises </vt:lpstr>
      <vt:lpstr>Homework</vt:lpstr>
      <vt:lpstr>Thank you!</vt:lpstr>
      <vt:lpstr>PowerPoint Presentation</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lastModifiedBy>Lukasz Ozog  (PGS Software)</cp:lastModifiedBy>
  <cp:revision>107</cp:revision>
  <dcterms:created xsi:type="dcterms:W3CDTF">2017-10-05T11:16:34Z</dcterms:created>
  <dcterms:modified xsi:type="dcterms:W3CDTF">2018-07-18T10:36:34Z</dcterms:modified>
  <cp:category/>
</cp:coreProperties>
</file>