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73"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4117A6-64D5-4DA1-AC58-FA322C0FFE51}" type="datetimeFigureOut">
              <a:rPr lang="en-US" smtClean="0"/>
              <a:t>07-May-23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1F3551-7174-4828-92BE-6B10B2479C58}" type="slidenum">
              <a:rPr lang="en-US" smtClean="0"/>
              <a:t>‹#›</a:t>
            </a:fld>
            <a:endParaRPr lang="en-US"/>
          </a:p>
        </p:txBody>
      </p:sp>
    </p:spTree>
    <p:extLst>
      <p:ext uri="{BB962C8B-B14F-4D97-AF65-F5344CB8AC3E}">
        <p14:creationId xmlns:p14="http://schemas.microsoft.com/office/powerpoint/2010/main" val="3119929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4117A6-64D5-4DA1-AC58-FA322C0FFE51}" type="datetimeFigureOut">
              <a:rPr lang="en-US" smtClean="0"/>
              <a:t>07-May-23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1F3551-7174-4828-92BE-6B10B2479C58}" type="slidenum">
              <a:rPr lang="en-US" smtClean="0"/>
              <a:t>‹#›</a:t>
            </a:fld>
            <a:endParaRPr lang="en-US"/>
          </a:p>
        </p:txBody>
      </p:sp>
    </p:spTree>
    <p:extLst>
      <p:ext uri="{BB962C8B-B14F-4D97-AF65-F5344CB8AC3E}">
        <p14:creationId xmlns:p14="http://schemas.microsoft.com/office/powerpoint/2010/main" val="4215076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4117A6-64D5-4DA1-AC58-FA322C0FFE51}" type="datetimeFigureOut">
              <a:rPr lang="en-US" smtClean="0"/>
              <a:t>07-May-23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1F3551-7174-4828-92BE-6B10B2479C58}" type="slidenum">
              <a:rPr lang="en-US" smtClean="0"/>
              <a:t>‹#›</a:t>
            </a:fld>
            <a:endParaRPr lang="en-US"/>
          </a:p>
        </p:txBody>
      </p:sp>
    </p:spTree>
    <p:extLst>
      <p:ext uri="{BB962C8B-B14F-4D97-AF65-F5344CB8AC3E}">
        <p14:creationId xmlns:p14="http://schemas.microsoft.com/office/powerpoint/2010/main" val="3558894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4117A6-64D5-4DA1-AC58-FA322C0FFE51}" type="datetimeFigureOut">
              <a:rPr lang="en-US" smtClean="0"/>
              <a:t>07-May-23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1F3551-7174-4828-92BE-6B10B2479C58}" type="slidenum">
              <a:rPr lang="en-US" smtClean="0"/>
              <a:t>‹#›</a:t>
            </a:fld>
            <a:endParaRPr lang="en-US"/>
          </a:p>
        </p:txBody>
      </p:sp>
    </p:spTree>
    <p:extLst>
      <p:ext uri="{BB962C8B-B14F-4D97-AF65-F5344CB8AC3E}">
        <p14:creationId xmlns:p14="http://schemas.microsoft.com/office/powerpoint/2010/main" val="2762789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4117A6-64D5-4DA1-AC58-FA322C0FFE51}" type="datetimeFigureOut">
              <a:rPr lang="en-US" smtClean="0"/>
              <a:t>07-May-23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1F3551-7174-4828-92BE-6B10B2479C58}" type="slidenum">
              <a:rPr lang="en-US" smtClean="0"/>
              <a:t>‹#›</a:t>
            </a:fld>
            <a:endParaRPr lang="en-US"/>
          </a:p>
        </p:txBody>
      </p:sp>
    </p:spTree>
    <p:extLst>
      <p:ext uri="{BB962C8B-B14F-4D97-AF65-F5344CB8AC3E}">
        <p14:creationId xmlns:p14="http://schemas.microsoft.com/office/powerpoint/2010/main" val="951694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4117A6-64D5-4DA1-AC58-FA322C0FFE51}" type="datetimeFigureOut">
              <a:rPr lang="en-US" smtClean="0"/>
              <a:t>07-May-23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1F3551-7174-4828-92BE-6B10B2479C58}" type="slidenum">
              <a:rPr lang="en-US" smtClean="0"/>
              <a:t>‹#›</a:t>
            </a:fld>
            <a:endParaRPr lang="en-US"/>
          </a:p>
        </p:txBody>
      </p:sp>
    </p:spTree>
    <p:extLst>
      <p:ext uri="{BB962C8B-B14F-4D97-AF65-F5344CB8AC3E}">
        <p14:creationId xmlns:p14="http://schemas.microsoft.com/office/powerpoint/2010/main" val="375935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4117A6-64D5-4DA1-AC58-FA322C0FFE51}" type="datetimeFigureOut">
              <a:rPr lang="en-US" smtClean="0"/>
              <a:t>07-May-23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1F3551-7174-4828-92BE-6B10B2479C58}" type="slidenum">
              <a:rPr lang="en-US" smtClean="0"/>
              <a:t>‹#›</a:t>
            </a:fld>
            <a:endParaRPr lang="en-US"/>
          </a:p>
        </p:txBody>
      </p:sp>
    </p:spTree>
    <p:extLst>
      <p:ext uri="{BB962C8B-B14F-4D97-AF65-F5344CB8AC3E}">
        <p14:creationId xmlns:p14="http://schemas.microsoft.com/office/powerpoint/2010/main" val="1255455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4117A6-64D5-4DA1-AC58-FA322C0FFE51}" type="datetimeFigureOut">
              <a:rPr lang="en-US" smtClean="0"/>
              <a:t>07-May-23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1F3551-7174-4828-92BE-6B10B2479C58}" type="slidenum">
              <a:rPr lang="en-US" smtClean="0"/>
              <a:t>‹#›</a:t>
            </a:fld>
            <a:endParaRPr lang="en-US"/>
          </a:p>
        </p:txBody>
      </p:sp>
    </p:spTree>
    <p:extLst>
      <p:ext uri="{BB962C8B-B14F-4D97-AF65-F5344CB8AC3E}">
        <p14:creationId xmlns:p14="http://schemas.microsoft.com/office/powerpoint/2010/main" val="2090047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117A6-64D5-4DA1-AC58-FA322C0FFE51}" type="datetimeFigureOut">
              <a:rPr lang="en-US" smtClean="0"/>
              <a:t>07-May-23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1F3551-7174-4828-92BE-6B10B2479C58}" type="slidenum">
              <a:rPr lang="en-US" smtClean="0"/>
              <a:t>‹#›</a:t>
            </a:fld>
            <a:endParaRPr lang="en-US"/>
          </a:p>
        </p:txBody>
      </p:sp>
    </p:spTree>
    <p:extLst>
      <p:ext uri="{BB962C8B-B14F-4D97-AF65-F5344CB8AC3E}">
        <p14:creationId xmlns:p14="http://schemas.microsoft.com/office/powerpoint/2010/main" val="168678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4117A6-64D5-4DA1-AC58-FA322C0FFE51}" type="datetimeFigureOut">
              <a:rPr lang="en-US" smtClean="0"/>
              <a:t>07-May-23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1F3551-7174-4828-92BE-6B10B2479C58}" type="slidenum">
              <a:rPr lang="en-US" smtClean="0"/>
              <a:t>‹#›</a:t>
            </a:fld>
            <a:endParaRPr lang="en-US"/>
          </a:p>
        </p:txBody>
      </p:sp>
    </p:spTree>
    <p:extLst>
      <p:ext uri="{BB962C8B-B14F-4D97-AF65-F5344CB8AC3E}">
        <p14:creationId xmlns:p14="http://schemas.microsoft.com/office/powerpoint/2010/main" val="3150323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4117A6-64D5-4DA1-AC58-FA322C0FFE51}" type="datetimeFigureOut">
              <a:rPr lang="en-US" smtClean="0"/>
              <a:t>07-May-23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1F3551-7174-4828-92BE-6B10B2479C58}" type="slidenum">
              <a:rPr lang="en-US" smtClean="0"/>
              <a:t>‹#›</a:t>
            </a:fld>
            <a:endParaRPr lang="en-US"/>
          </a:p>
        </p:txBody>
      </p:sp>
    </p:spTree>
    <p:extLst>
      <p:ext uri="{BB962C8B-B14F-4D97-AF65-F5344CB8AC3E}">
        <p14:creationId xmlns:p14="http://schemas.microsoft.com/office/powerpoint/2010/main" val="173486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117A6-64D5-4DA1-AC58-FA322C0FFE51}" type="datetimeFigureOut">
              <a:rPr lang="en-US" smtClean="0"/>
              <a:t>07-May-23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F3551-7174-4828-92BE-6B10B2479C58}" type="slidenum">
              <a:rPr lang="en-US" smtClean="0"/>
              <a:t>‹#›</a:t>
            </a:fld>
            <a:endParaRPr lang="en-US"/>
          </a:p>
        </p:txBody>
      </p:sp>
    </p:spTree>
    <p:extLst>
      <p:ext uri="{BB962C8B-B14F-4D97-AF65-F5344CB8AC3E}">
        <p14:creationId xmlns:p14="http://schemas.microsoft.com/office/powerpoint/2010/main" val="35132246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HOSPITAL MANAGEMENT </a:t>
            </a:r>
            <a:r>
              <a:rPr lang="en-US" b="1" dirty="0" smtClean="0"/>
              <a:t>SYSTEM</a:t>
            </a:r>
            <a:endParaRPr lang="en-US" b="1" dirty="0"/>
          </a:p>
        </p:txBody>
      </p:sp>
      <p:sp>
        <p:nvSpPr>
          <p:cNvPr id="3" name="Subtitle 2"/>
          <p:cNvSpPr>
            <a:spLocks noGrp="1"/>
          </p:cNvSpPr>
          <p:nvPr>
            <p:ph type="subTitle" idx="1"/>
          </p:nvPr>
        </p:nvSpPr>
        <p:spPr/>
        <p:txBody>
          <a:bodyPr/>
          <a:lstStyle/>
          <a:p>
            <a:r>
              <a:rPr lang="en-US" b="1" dirty="0" smtClean="0"/>
              <a:t>(H  M  S)</a:t>
            </a:r>
            <a:endParaRPr lang="en-US" dirty="0"/>
          </a:p>
        </p:txBody>
      </p:sp>
    </p:spTree>
    <p:extLst>
      <p:ext uri="{BB962C8B-B14F-4D97-AF65-F5344CB8AC3E}">
        <p14:creationId xmlns:p14="http://schemas.microsoft.com/office/powerpoint/2010/main" val="3044150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USER AND SYSTEM INTERACTION DIAGRAMS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03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CASE</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6264" y="1593669"/>
            <a:ext cx="7014754" cy="4911634"/>
          </a:xfrm>
        </p:spPr>
      </p:pic>
    </p:spTree>
    <p:extLst>
      <p:ext uri="{BB962C8B-B14F-4D97-AF65-F5344CB8AC3E}">
        <p14:creationId xmlns:p14="http://schemas.microsoft.com/office/powerpoint/2010/main" val="3776649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0423" y="1690688"/>
            <a:ext cx="8804365" cy="4736237"/>
          </a:xfrm>
        </p:spPr>
      </p:pic>
    </p:spTree>
    <p:extLst>
      <p:ext uri="{BB962C8B-B14F-4D97-AF65-F5344CB8AC3E}">
        <p14:creationId xmlns:p14="http://schemas.microsoft.com/office/powerpoint/2010/main" val="4235807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TOOLS USED FOR DESIGNING AND DEVELOPING THE SYSTEM</a:t>
            </a:r>
            <a:endParaRPr lang="en-US" b="1" dirty="0"/>
          </a:p>
        </p:txBody>
      </p:sp>
      <p:sp>
        <p:nvSpPr>
          <p:cNvPr id="3" name="Content Placeholder 2"/>
          <p:cNvSpPr>
            <a:spLocks noGrp="1"/>
          </p:cNvSpPr>
          <p:nvPr>
            <p:ph idx="1"/>
          </p:nvPr>
        </p:nvSpPr>
        <p:spPr/>
        <p:txBody>
          <a:bodyPr/>
          <a:lstStyle/>
          <a:p>
            <a:r>
              <a:rPr lang="en-US" dirty="0" err="1" smtClean="0"/>
              <a:t>Figma</a:t>
            </a:r>
            <a:r>
              <a:rPr lang="en-US" dirty="0" smtClean="0"/>
              <a:t> for system prototype</a:t>
            </a:r>
          </a:p>
          <a:p>
            <a:r>
              <a:rPr lang="en-US" dirty="0" smtClean="0"/>
              <a:t>PHP Language for backend</a:t>
            </a:r>
          </a:p>
          <a:p>
            <a:r>
              <a:rPr lang="en-US" dirty="0" smtClean="0"/>
              <a:t>CSS and HTML </a:t>
            </a:r>
          </a:p>
          <a:p>
            <a:r>
              <a:rPr lang="en-US" dirty="0" smtClean="0"/>
              <a:t>Bootstrap framework</a:t>
            </a:r>
          </a:p>
          <a:p>
            <a:r>
              <a:rPr lang="en-US" dirty="0" err="1" smtClean="0"/>
              <a:t>Xampp</a:t>
            </a:r>
            <a:r>
              <a:rPr lang="en-US" dirty="0" smtClean="0"/>
              <a:t>(MySQL) </a:t>
            </a:r>
            <a:r>
              <a:rPr lang="en-US" dirty="0" smtClean="0"/>
              <a:t>for Database management</a:t>
            </a:r>
          </a:p>
        </p:txBody>
      </p:sp>
    </p:spTree>
    <p:extLst>
      <p:ext uri="{BB962C8B-B14F-4D97-AF65-F5344CB8AC3E}">
        <p14:creationId xmlns:p14="http://schemas.microsoft.com/office/powerpoint/2010/main" val="181073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PROTOTYPE</a:t>
            </a:r>
            <a:endParaRPr lang="en-US" dirty="0"/>
          </a:p>
        </p:txBody>
      </p:sp>
      <p:sp>
        <p:nvSpPr>
          <p:cNvPr id="3" name="Subtitle 2"/>
          <p:cNvSpPr>
            <a:spLocks noGrp="1"/>
          </p:cNvSpPr>
          <p:nvPr>
            <p:ph type="subTitle" idx="1"/>
          </p:nvPr>
        </p:nvSpPr>
        <p:spPr/>
        <p:txBody>
          <a:bodyPr/>
          <a:lstStyle/>
          <a:p>
            <a:r>
              <a:rPr lang="en-US" dirty="0" smtClean="0"/>
              <a:t>HOSPITAL MANAGEMENT SYSTEM</a:t>
            </a:r>
            <a:endParaRPr lang="en-US" dirty="0"/>
          </a:p>
        </p:txBody>
      </p:sp>
    </p:spTree>
    <p:extLst>
      <p:ext uri="{BB962C8B-B14F-4D97-AF65-F5344CB8AC3E}">
        <p14:creationId xmlns:p14="http://schemas.microsoft.com/office/powerpoint/2010/main" val="1954858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90688"/>
            <a:ext cx="10515600" cy="4801551"/>
          </a:xfrm>
        </p:spPr>
      </p:pic>
    </p:spTree>
    <p:extLst>
      <p:ext uri="{BB962C8B-B14F-4D97-AF65-F5344CB8AC3E}">
        <p14:creationId xmlns:p14="http://schemas.microsoft.com/office/powerpoint/2010/main" val="3291828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DEMONSTRATION</a:t>
            </a:r>
            <a:endParaRPr lang="en-US" b="1"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3666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GROUP MEMBERS</a:t>
            </a:r>
            <a:endParaRPr lang="en-US" b="1" dirty="0"/>
          </a:p>
        </p:txBody>
      </p:sp>
      <p:sp>
        <p:nvSpPr>
          <p:cNvPr id="3" name="Content Placeholder 2"/>
          <p:cNvSpPr>
            <a:spLocks noGrp="1"/>
          </p:cNvSpPr>
          <p:nvPr>
            <p:ph idx="1"/>
          </p:nvPr>
        </p:nvSpPr>
        <p:spPr/>
        <p:txBody>
          <a:bodyPr/>
          <a:lstStyle/>
          <a:p>
            <a:r>
              <a:rPr lang="en-US" dirty="0" smtClean="0"/>
              <a:t>OMEXIE CHAMA</a:t>
            </a:r>
          </a:p>
          <a:p>
            <a:r>
              <a:rPr lang="en-US" dirty="0" smtClean="0"/>
              <a:t>CHARLES CHIDULE</a:t>
            </a:r>
          </a:p>
          <a:p>
            <a:r>
              <a:rPr lang="en-US" dirty="0" smtClean="0"/>
              <a:t>JOSEPH VIOLA</a:t>
            </a:r>
          </a:p>
          <a:p>
            <a:r>
              <a:rPr lang="en-US" dirty="0" smtClean="0"/>
              <a:t>MATILDA ISAAC</a:t>
            </a:r>
          </a:p>
          <a:p>
            <a:r>
              <a:rPr lang="en-US" dirty="0" smtClean="0"/>
              <a:t>EDSON MAGOMBO</a:t>
            </a:r>
            <a:endParaRPr lang="en-US" dirty="0"/>
          </a:p>
        </p:txBody>
      </p:sp>
    </p:spTree>
    <p:extLst>
      <p:ext uri="{BB962C8B-B14F-4D97-AF65-F5344CB8AC3E}">
        <p14:creationId xmlns:p14="http://schemas.microsoft.com/office/powerpoint/2010/main" val="3808316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OUTLINE </a:t>
            </a:r>
            <a:endParaRPr lang="en-US" dirty="0"/>
          </a:p>
        </p:txBody>
      </p:sp>
      <p:sp>
        <p:nvSpPr>
          <p:cNvPr id="3" name="Content Placeholder 2"/>
          <p:cNvSpPr>
            <a:spLocks noGrp="1"/>
          </p:cNvSpPr>
          <p:nvPr>
            <p:ph idx="1"/>
          </p:nvPr>
        </p:nvSpPr>
        <p:spPr/>
        <p:txBody>
          <a:bodyPr/>
          <a:lstStyle/>
          <a:p>
            <a:r>
              <a:rPr lang="en-US" cap="none" dirty="0" smtClean="0"/>
              <a:t>Description of Hospital Management System.</a:t>
            </a:r>
          </a:p>
          <a:p>
            <a:r>
              <a:rPr lang="en-US" cap="none" dirty="0" smtClean="0"/>
              <a:t>Problem Statement</a:t>
            </a:r>
          </a:p>
          <a:p>
            <a:r>
              <a:rPr lang="en-US" dirty="0" smtClean="0"/>
              <a:t>Project Focus</a:t>
            </a:r>
            <a:endParaRPr lang="en-US" cap="none" dirty="0" smtClean="0"/>
          </a:p>
          <a:p>
            <a:r>
              <a:rPr lang="en-US" cap="none" dirty="0" smtClean="0"/>
              <a:t>What are benefits of a hospital management system</a:t>
            </a:r>
          </a:p>
          <a:p>
            <a:r>
              <a:rPr lang="en-US" dirty="0" smtClean="0"/>
              <a:t>System requirements ( functional and non functional)</a:t>
            </a:r>
            <a:endParaRPr lang="en-US" cap="none" dirty="0" smtClean="0"/>
          </a:p>
          <a:p>
            <a:r>
              <a:rPr lang="en-US" cap="none" dirty="0" smtClean="0"/>
              <a:t>System and user interactions (</a:t>
            </a:r>
            <a:r>
              <a:rPr lang="en-US" dirty="0" smtClean="0"/>
              <a:t>UML Diagrams</a:t>
            </a:r>
            <a:r>
              <a:rPr lang="en-US" cap="none" dirty="0" smtClean="0"/>
              <a:t>)</a:t>
            </a:r>
          </a:p>
          <a:p>
            <a:endParaRPr lang="en-US" dirty="0"/>
          </a:p>
        </p:txBody>
      </p:sp>
    </p:spTree>
    <p:extLst>
      <p:ext uri="{BB962C8B-B14F-4D97-AF65-F5344CB8AC3E}">
        <p14:creationId xmlns:p14="http://schemas.microsoft.com/office/powerpoint/2010/main" val="3586311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DESCRIPTION</a:t>
            </a:r>
            <a:endParaRPr lang="en-US" b="1"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b="1" cap="none" dirty="0" smtClean="0"/>
              <a:t>T</a:t>
            </a:r>
            <a:r>
              <a:rPr lang="en-US" b="1" dirty="0"/>
              <a:t>he </a:t>
            </a:r>
            <a:r>
              <a:rPr lang="en-US" b="1" dirty="0" smtClean="0"/>
              <a:t>Hospital </a:t>
            </a:r>
            <a:r>
              <a:rPr lang="en-US" b="1" dirty="0"/>
              <a:t>M</a:t>
            </a:r>
            <a:r>
              <a:rPr lang="en-US" b="1" dirty="0" smtClean="0"/>
              <a:t>anagement </a:t>
            </a:r>
            <a:r>
              <a:rPr lang="en-US" b="1" dirty="0"/>
              <a:t>S</a:t>
            </a:r>
            <a:r>
              <a:rPr lang="en-US" b="1" dirty="0" smtClean="0"/>
              <a:t>ystem </a:t>
            </a:r>
            <a:r>
              <a:rPr lang="en-US" b="1" dirty="0"/>
              <a:t>(HMS) </a:t>
            </a:r>
            <a:r>
              <a:rPr lang="en-US" dirty="0"/>
              <a:t>is a web </a:t>
            </a:r>
            <a:r>
              <a:rPr lang="en-US" dirty="0" smtClean="0"/>
              <a:t>application </a:t>
            </a:r>
            <a:r>
              <a:rPr lang="en-US" dirty="0"/>
              <a:t>used for the control of hospital services. </a:t>
            </a:r>
            <a:endParaRPr lang="en-US" dirty="0" smtClean="0"/>
          </a:p>
          <a:p>
            <a:pPr>
              <a:buFont typeface="Wingdings" panose="05000000000000000000" pitchFamily="2" charset="2"/>
              <a:buChar char="Ø"/>
            </a:pPr>
            <a:r>
              <a:rPr lang="en-US" dirty="0" smtClean="0"/>
              <a:t>The Systems </a:t>
            </a:r>
            <a:r>
              <a:rPr lang="en-US" dirty="0"/>
              <a:t>is a customizable, comprehensive, and integrated Hospital Management System designed to manage all hospital </a:t>
            </a:r>
            <a:r>
              <a:rPr lang="en-US" dirty="0" smtClean="0"/>
              <a:t>operations</a:t>
            </a:r>
            <a:r>
              <a:rPr lang="en-US" dirty="0"/>
              <a:t> </a:t>
            </a:r>
            <a:r>
              <a:rPr lang="en-US" dirty="0" smtClean="0"/>
              <a:t>and can </a:t>
            </a:r>
            <a:r>
              <a:rPr lang="en-US" dirty="0"/>
              <a:t>be accessed by either mobile or computer browser. </a:t>
            </a:r>
          </a:p>
          <a:p>
            <a:pPr>
              <a:buFont typeface="Wingdings" panose="05000000000000000000" pitchFamily="2" charset="2"/>
              <a:buChar char="Ø"/>
            </a:pPr>
            <a:r>
              <a:rPr lang="en-US" dirty="0"/>
              <a:t> It has parts that make up a hospital with various </a:t>
            </a:r>
            <a:r>
              <a:rPr lang="en-US" dirty="0" smtClean="0"/>
              <a:t>departments</a:t>
            </a:r>
            <a:r>
              <a:rPr lang="en-US" dirty="0"/>
              <a:t> </a:t>
            </a:r>
            <a:r>
              <a:rPr lang="en-US" dirty="0" smtClean="0"/>
              <a:t>and </a:t>
            </a:r>
            <a:r>
              <a:rPr lang="en-US" dirty="0"/>
              <a:t>allows electronic sharing of patient records with other </a:t>
            </a:r>
            <a:r>
              <a:rPr lang="en-US" dirty="0" smtClean="0"/>
              <a:t>providers, </a:t>
            </a:r>
            <a:r>
              <a:rPr lang="en-US" dirty="0"/>
              <a:t>medical applications and manages the overall health of patients such as patients </a:t>
            </a:r>
            <a:r>
              <a:rPr lang="en-US" dirty="0" smtClean="0"/>
              <a:t>records, lab results, history online and schedule </a:t>
            </a:r>
            <a:r>
              <a:rPr lang="en-US" dirty="0"/>
              <a:t>the next </a:t>
            </a:r>
            <a:r>
              <a:rPr lang="en-US" dirty="0" smtClean="0"/>
              <a:t>appointment.</a:t>
            </a:r>
            <a:endParaRPr lang="en-US" dirty="0"/>
          </a:p>
          <a:p>
            <a:endParaRPr lang="en-US" dirty="0"/>
          </a:p>
        </p:txBody>
      </p:sp>
    </p:spTree>
    <p:extLst>
      <p:ext uri="{BB962C8B-B14F-4D97-AF65-F5344CB8AC3E}">
        <p14:creationId xmlns:p14="http://schemas.microsoft.com/office/powerpoint/2010/main" val="4008640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b="1" dirty="0"/>
          </a:p>
        </p:txBody>
      </p:sp>
      <p:sp>
        <p:nvSpPr>
          <p:cNvPr id="3" name="Content Placeholder 2"/>
          <p:cNvSpPr>
            <a:spLocks noGrp="1"/>
          </p:cNvSpPr>
          <p:nvPr>
            <p:ph idx="1"/>
          </p:nvPr>
        </p:nvSpPr>
        <p:spPr/>
        <p:txBody>
          <a:bodyPr/>
          <a:lstStyle/>
          <a:p>
            <a:pPr marL="0" indent="0">
              <a:buNone/>
            </a:pPr>
            <a:r>
              <a:rPr lang="en-US" dirty="0"/>
              <a:t> </a:t>
            </a:r>
            <a:r>
              <a:rPr lang="en-US" dirty="0" smtClean="0"/>
              <a:t>The keeping of patient’s information in the files becomes more tiresome when trying to access the information since it requires more time to go through the files to find a specific name and its related information. File keeping requires more space to store and it is easy to loose data through damaging of files and hard to recover.</a:t>
            </a:r>
            <a:endParaRPr lang="en-US" dirty="0"/>
          </a:p>
        </p:txBody>
      </p:sp>
    </p:spTree>
    <p:extLst>
      <p:ext uri="{BB962C8B-B14F-4D97-AF65-F5344CB8AC3E}">
        <p14:creationId xmlns:p14="http://schemas.microsoft.com/office/powerpoint/2010/main" val="1323071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FOCUS</a:t>
            </a:r>
            <a:endParaRPr lang="en-US" b="1" dirty="0"/>
          </a:p>
        </p:txBody>
      </p:sp>
      <p:sp>
        <p:nvSpPr>
          <p:cNvPr id="3" name="Content Placeholder 2"/>
          <p:cNvSpPr>
            <a:spLocks noGrp="1"/>
          </p:cNvSpPr>
          <p:nvPr>
            <p:ph idx="1"/>
          </p:nvPr>
        </p:nvSpPr>
        <p:spPr/>
        <p:txBody>
          <a:bodyPr/>
          <a:lstStyle/>
          <a:p>
            <a:r>
              <a:rPr lang="en-US" dirty="0" smtClean="0"/>
              <a:t>This project aims to build a system that will store hospital information  such as patients, doctors, appointments, medical prescription and other important information. It will also allow hospital staff to access the information easily. </a:t>
            </a:r>
          </a:p>
          <a:p>
            <a:pPr marL="0" indent="0">
              <a:buNone/>
            </a:pPr>
            <a:endParaRPr lang="en-US" dirty="0"/>
          </a:p>
        </p:txBody>
      </p:sp>
    </p:spTree>
    <p:extLst>
      <p:ext uri="{BB962C8B-B14F-4D97-AF65-F5344CB8AC3E}">
        <p14:creationId xmlns:p14="http://schemas.microsoft.com/office/powerpoint/2010/main" val="1768210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BENEFITS OF HOSPITAL MANAGEMENT SYSTEM</a:t>
            </a:r>
            <a:endParaRPr lang="en-US" dirty="0"/>
          </a:p>
        </p:txBody>
      </p:sp>
      <p:sp>
        <p:nvSpPr>
          <p:cNvPr id="3" name="Content Placeholder 2"/>
          <p:cNvSpPr>
            <a:spLocks noGrp="1"/>
          </p:cNvSpPr>
          <p:nvPr>
            <p:ph idx="1"/>
          </p:nvPr>
        </p:nvSpPr>
        <p:spPr/>
        <p:txBody>
          <a:bodyPr/>
          <a:lstStyle/>
          <a:p>
            <a:pPr lvl="0"/>
            <a:r>
              <a:rPr lang="en-US" dirty="0" smtClean="0"/>
              <a:t>Improving </a:t>
            </a:r>
            <a:r>
              <a:rPr lang="en-US" dirty="0"/>
              <a:t>the communication and interaction of doctors with their patients.</a:t>
            </a:r>
          </a:p>
          <a:p>
            <a:pPr lvl="0"/>
            <a:r>
              <a:rPr lang="en-US" dirty="0" smtClean="0"/>
              <a:t>It </a:t>
            </a:r>
            <a:r>
              <a:rPr lang="en-US" dirty="0"/>
              <a:t>reduces expenses of an organization because of less paperwork, improved safety, and reduced duplication of testing.</a:t>
            </a:r>
          </a:p>
          <a:p>
            <a:r>
              <a:rPr lang="en-US" dirty="0" smtClean="0"/>
              <a:t>Allows </a:t>
            </a:r>
            <a:r>
              <a:rPr lang="en-US" dirty="0"/>
              <a:t>easy access to patient data to generate various records, including classification based on </a:t>
            </a:r>
            <a:r>
              <a:rPr lang="en-US" dirty="0" smtClean="0"/>
              <a:t>demography, </a:t>
            </a:r>
            <a:r>
              <a:rPr lang="en-US" dirty="0"/>
              <a:t>gender, age, and </a:t>
            </a:r>
            <a:r>
              <a:rPr lang="en-US" dirty="0" smtClean="0"/>
              <a:t>medical history.</a:t>
            </a:r>
            <a:endParaRPr lang="en-US" dirty="0"/>
          </a:p>
          <a:p>
            <a:pPr lvl="0"/>
            <a:r>
              <a:rPr lang="en-US" dirty="0" smtClean="0"/>
              <a:t>Enhance </a:t>
            </a:r>
            <a:r>
              <a:rPr lang="en-US" dirty="0"/>
              <a:t>information integrity by a reduction in transcription errors and duplication of information entries.</a:t>
            </a:r>
          </a:p>
          <a:p>
            <a:endParaRPr lang="en-US" dirty="0"/>
          </a:p>
        </p:txBody>
      </p:sp>
    </p:spTree>
    <p:extLst>
      <p:ext uri="{BB962C8B-B14F-4D97-AF65-F5344CB8AC3E}">
        <p14:creationId xmlns:p14="http://schemas.microsoft.com/office/powerpoint/2010/main" val="1705263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Functional requirements</a:t>
            </a:r>
            <a:endParaRPr lang="en-US" dirty="0"/>
          </a:p>
        </p:txBody>
      </p:sp>
      <p:sp>
        <p:nvSpPr>
          <p:cNvPr id="3" name="Content Placeholder 2"/>
          <p:cNvSpPr>
            <a:spLocks noGrp="1"/>
          </p:cNvSpPr>
          <p:nvPr>
            <p:ph idx="1"/>
          </p:nvPr>
        </p:nvSpPr>
        <p:spPr/>
        <p:txBody>
          <a:bodyPr>
            <a:normAutofit fontScale="55000" lnSpcReduction="20000"/>
          </a:bodyPr>
          <a:lstStyle/>
          <a:p>
            <a:pPr marL="0" indent="0" algn="just">
              <a:buNone/>
            </a:pPr>
            <a:r>
              <a:rPr lang="en-US" b="1" dirty="0" smtClean="0"/>
              <a:t>Functional </a:t>
            </a:r>
            <a:r>
              <a:rPr lang="en-US" b="1" dirty="0"/>
              <a:t>requirements </a:t>
            </a:r>
            <a:r>
              <a:rPr lang="en-US" dirty="0"/>
              <a:t>define the function of the device, explaining the actions taken by the system clearly and quantitatively. these requirements define the capabilities of the system, as well as its process or workflow. it also determines the form of input and output desired. Some of the functional requirements of the system are: </a:t>
            </a:r>
          </a:p>
          <a:p>
            <a:pPr marL="0" indent="0" algn="just">
              <a:buNone/>
            </a:pPr>
            <a:r>
              <a:rPr lang="en-US" b="1" dirty="0"/>
              <a:t>1. Registration: </a:t>
            </a:r>
            <a:r>
              <a:rPr lang="en-US" dirty="0"/>
              <a:t>the admin is the only user who can register doctors, nurses, receptions, lab assistants, cashiers and pharmacists. the patient can register through the registration module. in addition, the system should allow a receptionist to register new patients into the system.</a:t>
            </a:r>
          </a:p>
          <a:p>
            <a:pPr marL="0" indent="0" algn="just">
              <a:buNone/>
            </a:pPr>
            <a:r>
              <a:rPr lang="en-US" b="1" dirty="0"/>
              <a:t>2. Authentication: </a:t>
            </a:r>
            <a:r>
              <a:rPr lang="en-US" dirty="0"/>
              <a:t>the user (patients) should be able to create an account in the system through the registration.</a:t>
            </a:r>
          </a:p>
          <a:p>
            <a:pPr marL="0" indent="0" algn="just">
              <a:buNone/>
            </a:pPr>
            <a:r>
              <a:rPr lang="en-US" b="1" dirty="0"/>
              <a:t>3. Login: </a:t>
            </a:r>
            <a:r>
              <a:rPr lang="en-US" dirty="0"/>
              <a:t>the system must enable registered users including all categories of users to log in through the login module, by entering the username and password.</a:t>
            </a:r>
          </a:p>
          <a:p>
            <a:pPr marL="0" indent="0" algn="just">
              <a:buNone/>
            </a:pPr>
            <a:r>
              <a:rPr lang="en-US" b="1" dirty="0"/>
              <a:t>4. Manage account: </a:t>
            </a:r>
            <a:r>
              <a:rPr lang="en-US" dirty="0"/>
              <a:t>users of the </a:t>
            </a:r>
            <a:r>
              <a:rPr lang="en-US" dirty="0" smtClean="0"/>
              <a:t>HMS </a:t>
            </a:r>
            <a:r>
              <a:rPr lang="en-US" dirty="0"/>
              <a:t>system should have the ability to manage their account including changing their password, email or phone number. </a:t>
            </a:r>
          </a:p>
          <a:p>
            <a:pPr marL="0" indent="0" algn="just">
              <a:buNone/>
            </a:pPr>
            <a:r>
              <a:rPr lang="en-US" b="1" dirty="0"/>
              <a:t>5. Booking an appointment: </a:t>
            </a:r>
            <a:r>
              <a:rPr lang="en-US" dirty="0"/>
              <a:t>the system shall provide the available appointment to receptionist and patients in order to book a new appointment</a:t>
            </a:r>
          </a:p>
          <a:p>
            <a:pPr marL="0" indent="0" algn="just">
              <a:buNone/>
            </a:pPr>
            <a:r>
              <a:rPr lang="en-US" b="1" dirty="0"/>
              <a:t>6. Prescription:</a:t>
            </a:r>
            <a:r>
              <a:rPr lang="en-US" dirty="0"/>
              <a:t> the doctor shall user the system to create/enter a prescription for the patient. on the other hand, the patient also should have access to view the prescription through his/her account.</a:t>
            </a:r>
          </a:p>
          <a:p>
            <a:pPr marL="0" indent="0" algn="just">
              <a:buNone/>
            </a:pPr>
            <a:r>
              <a:rPr lang="en-US" b="1" dirty="0"/>
              <a:t>7. Billing: </a:t>
            </a:r>
            <a:r>
              <a:rPr lang="en-US" dirty="0"/>
              <a:t>the system shall allow the cashier to create and order invoice for payment through the billing module. </a:t>
            </a:r>
            <a:endParaRPr lang="en-US" b="1" dirty="0"/>
          </a:p>
          <a:p>
            <a:endParaRPr lang="en-US" dirty="0"/>
          </a:p>
        </p:txBody>
      </p:sp>
    </p:spTree>
    <p:extLst>
      <p:ext uri="{BB962C8B-B14F-4D97-AF65-F5344CB8AC3E}">
        <p14:creationId xmlns:p14="http://schemas.microsoft.com/office/powerpoint/2010/main" val="2381928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Non-Functional Requirements</a:t>
            </a:r>
            <a:endParaRPr lang="en-US" dirty="0"/>
          </a:p>
        </p:txBody>
      </p:sp>
      <p:sp>
        <p:nvSpPr>
          <p:cNvPr id="3" name="Content Placeholder 2"/>
          <p:cNvSpPr>
            <a:spLocks noGrp="1"/>
          </p:cNvSpPr>
          <p:nvPr>
            <p:ph idx="1"/>
          </p:nvPr>
        </p:nvSpPr>
        <p:spPr>
          <a:xfrm>
            <a:off x="838200" y="1690688"/>
            <a:ext cx="10515600" cy="4351338"/>
          </a:xfrm>
        </p:spPr>
        <p:txBody>
          <a:bodyPr>
            <a:normAutofit fontScale="55000" lnSpcReduction="20000"/>
          </a:bodyPr>
          <a:lstStyle/>
          <a:p>
            <a:pPr marL="0" indent="0" algn="just">
              <a:buNone/>
            </a:pPr>
            <a:r>
              <a:rPr lang="en-US" dirty="0" smtClean="0"/>
              <a:t>The </a:t>
            </a:r>
            <a:r>
              <a:rPr lang="en-US" dirty="0"/>
              <a:t>non-functional requirement defines the operational requirements off the system, as well as the constraints to be followed in order to improve the system's functionality. The following are some of the non-functional requirement that needs to be considered in system:</a:t>
            </a:r>
          </a:p>
          <a:p>
            <a:pPr marL="342900" indent="-342900" algn="just">
              <a:buAutoNum type="arabicPeriod"/>
            </a:pPr>
            <a:r>
              <a:rPr lang="en-US" b="1" dirty="0"/>
              <a:t>Availability: </a:t>
            </a:r>
            <a:r>
              <a:rPr lang="en-US" dirty="0"/>
              <a:t>the system must be available 24/7.</a:t>
            </a:r>
          </a:p>
          <a:p>
            <a:pPr marL="342900" indent="-342900" algn="just">
              <a:buAutoNum type="arabicPeriod"/>
            </a:pPr>
            <a:r>
              <a:rPr lang="en-US" b="1" dirty="0"/>
              <a:t>Responsiveness: </a:t>
            </a:r>
            <a:r>
              <a:rPr lang="en-US" dirty="0"/>
              <a:t>the system (web application) must be adaptive and responsive to support devices of all types.</a:t>
            </a:r>
          </a:p>
          <a:p>
            <a:pPr marL="342900" indent="-342900" algn="just">
              <a:buAutoNum type="arabicPeriod"/>
            </a:pPr>
            <a:r>
              <a:rPr lang="en-US" b="1" dirty="0"/>
              <a:t>Accessibility:</a:t>
            </a:r>
            <a:r>
              <a:rPr lang="en-US" dirty="0"/>
              <a:t> the system can be accessed by the admin and many other users but the access level is controlled of each user as per their scope of work.</a:t>
            </a:r>
          </a:p>
          <a:p>
            <a:pPr marL="342900" indent="-342900" algn="just">
              <a:buAutoNum type="arabicPeriod"/>
            </a:pPr>
            <a:r>
              <a:rPr lang="en-US" b="1" dirty="0"/>
              <a:t>Safety and maintainability: </a:t>
            </a:r>
            <a:r>
              <a:rPr lang="en-US" dirty="0"/>
              <a:t>a backup of the database should be performed every week, so that the system can be recovered in case of any database damage, which may be occurred due to a catastrophic failure</a:t>
            </a:r>
          </a:p>
          <a:p>
            <a:pPr marL="342900" indent="-342900" algn="just">
              <a:buAutoNum type="arabicPeriod"/>
            </a:pPr>
            <a:r>
              <a:rPr lang="en-US" b="1" dirty="0"/>
              <a:t>Security: </a:t>
            </a:r>
          </a:p>
          <a:p>
            <a:pPr algn="just">
              <a:buFont typeface="Wingdings" panose="05000000000000000000" pitchFamily="2" charset="2"/>
              <a:buChar char="Ø"/>
            </a:pPr>
            <a:r>
              <a:rPr lang="en-US" b="1" dirty="0" smtClean="0"/>
              <a:t> modification</a:t>
            </a:r>
            <a:r>
              <a:rPr lang="en-US" dirty="0" smtClean="0"/>
              <a:t> </a:t>
            </a:r>
            <a:r>
              <a:rPr lang="en-US" dirty="0"/>
              <a:t>changes in the system like (insert, erase, and update) is coordinated and </a:t>
            </a:r>
            <a:r>
              <a:rPr lang="en-US" dirty="0" smtClean="0"/>
              <a:t> performed </a:t>
            </a:r>
            <a:r>
              <a:rPr lang="en-US" dirty="0"/>
              <a:t>by the </a:t>
            </a:r>
            <a:r>
              <a:rPr lang="en-US" dirty="0" smtClean="0"/>
              <a:t>admin </a:t>
            </a:r>
            <a:r>
              <a:rPr lang="en-US" dirty="0"/>
              <a:t>only.  </a:t>
            </a:r>
          </a:p>
          <a:p>
            <a:pPr algn="just">
              <a:buFont typeface="Wingdings" panose="05000000000000000000" pitchFamily="2" charset="2"/>
              <a:buChar char="Ø"/>
            </a:pPr>
            <a:r>
              <a:rPr lang="en-US" dirty="0" smtClean="0"/>
              <a:t> </a:t>
            </a:r>
            <a:r>
              <a:rPr lang="en-US" b="1" dirty="0" smtClean="0"/>
              <a:t>user </a:t>
            </a:r>
            <a:r>
              <a:rPr lang="en-US" b="1" dirty="0"/>
              <a:t>rights:</a:t>
            </a:r>
            <a:r>
              <a:rPr lang="en-US" dirty="0"/>
              <a:t> users’ activity of the system should be controlled so that each user can access the allowable </a:t>
            </a:r>
            <a:r>
              <a:rPr lang="en-US" dirty="0" smtClean="0"/>
              <a:t>activities </a:t>
            </a:r>
            <a:r>
              <a:rPr lang="en-US" dirty="0"/>
              <a:t>only. </a:t>
            </a:r>
          </a:p>
          <a:p>
            <a:pPr algn="just">
              <a:buFont typeface="Wingdings" panose="05000000000000000000" pitchFamily="2" charset="2"/>
              <a:buChar char="Ø"/>
            </a:pPr>
            <a:r>
              <a:rPr lang="en-US" b="1" dirty="0" smtClean="0"/>
              <a:t> </a:t>
            </a:r>
            <a:r>
              <a:rPr lang="en-US" b="1" dirty="0"/>
              <a:t>data:</a:t>
            </a:r>
            <a:r>
              <a:rPr lang="en-US" dirty="0"/>
              <a:t> the transaction data should be transmitted in an encrypted form.</a:t>
            </a:r>
          </a:p>
          <a:p>
            <a:pPr algn="just">
              <a:buFont typeface="Wingdings" panose="05000000000000000000" pitchFamily="2" charset="2"/>
              <a:buChar char="Ø"/>
            </a:pPr>
            <a:r>
              <a:rPr lang="en-US" dirty="0"/>
              <a:t> </a:t>
            </a:r>
            <a:r>
              <a:rPr lang="en-US" b="1" dirty="0" smtClean="0"/>
              <a:t>database </a:t>
            </a:r>
            <a:r>
              <a:rPr lang="en-US" b="1" dirty="0"/>
              <a:t>protection:</a:t>
            </a:r>
            <a:r>
              <a:rPr lang="en-US" dirty="0"/>
              <a:t> the database should be protected by a strong  hashed passwords</a:t>
            </a:r>
          </a:p>
          <a:p>
            <a:endParaRPr lang="en-US" dirty="0"/>
          </a:p>
        </p:txBody>
      </p:sp>
    </p:spTree>
    <p:extLst>
      <p:ext uri="{BB962C8B-B14F-4D97-AF65-F5344CB8AC3E}">
        <p14:creationId xmlns:p14="http://schemas.microsoft.com/office/powerpoint/2010/main" val="1945018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605</TotalTime>
  <Words>869</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HOSPITAL MANAGEMENT SYSTEM</vt:lpstr>
      <vt:lpstr>GROUP MEMBERS</vt:lpstr>
      <vt:lpstr>OUTLINE </vt:lpstr>
      <vt:lpstr>SYSTEM DESCRIPTION</vt:lpstr>
      <vt:lpstr>PROBLEM STATEMENT</vt:lpstr>
      <vt:lpstr>PROJECT FOCUS</vt:lpstr>
      <vt:lpstr>BENEFITS OF HOSPITAL MANAGEMENT SYSTEM</vt:lpstr>
      <vt:lpstr>   Functional requirements</vt:lpstr>
      <vt:lpstr>  Non-Functional Requirements</vt:lpstr>
      <vt:lpstr>USER AND SYSTEM INTERACTION DIAGRAMS</vt:lpstr>
      <vt:lpstr>USE CASE</vt:lpstr>
      <vt:lpstr>DATA FLOW DIAGRAM</vt:lpstr>
      <vt:lpstr>TOOLS USED FOR DESIGNING AND DEVELOPING THE SYSTEM</vt:lpstr>
      <vt:lpstr>SYSTEM PROTOTYPE</vt:lpstr>
      <vt:lpstr>PowerPoint Presentation</vt:lpstr>
      <vt:lpstr>SYSTEM 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 (HMS)</dc:title>
  <dc:creator>user</dc:creator>
  <cp:lastModifiedBy>user</cp:lastModifiedBy>
  <cp:revision>18</cp:revision>
  <dcterms:created xsi:type="dcterms:W3CDTF">2023-05-05T10:21:56Z</dcterms:created>
  <dcterms:modified xsi:type="dcterms:W3CDTF">2023-05-08T04:43:05Z</dcterms:modified>
</cp:coreProperties>
</file>