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0" r:id="rId4"/>
    <p:sldId id="259" r:id="rId5"/>
    <p:sldId id="261" r:id="rId6"/>
    <p:sldId id="262" r:id="rId7"/>
    <p:sldId id="257" r:id="rId8"/>
    <p:sldId id="258"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8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F374F45-A89C-4C2F-B596-7AC5814C467F}" type="datetimeFigureOut">
              <a:rPr lang="en-US" smtClean="0"/>
              <a:t>9/15/2021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B56C78E-3D26-4AC4-A40D-9F1624FF87A9}" type="slidenum">
              <a:rPr lang="en-US" smtClean="0"/>
              <a:t>‹#›</a:t>
            </a:fld>
            <a:endParaRPr lang="en-US" dirty="0"/>
          </a:p>
        </p:txBody>
      </p:sp>
    </p:spTree>
    <p:extLst>
      <p:ext uri="{BB962C8B-B14F-4D97-AF65-F5344CB8AC3E}">
        <p14:creationId xmlns:p14="http://schemas.microsoft.com/office/powerpoint/2010/main" val="4139518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F374F45-A89C-4C2F-B596-7AC5814C467F}" type="datetimeFigureOut">
              <a:rPr lang="en-US" smtClean="0"/>
              <a:t>9/15/2021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B56C78E-3D26-4AC4-A40D-9F1624FF87A9}" type="slidenum">
              <a:rPr lang="en-US" smtClean="0"/>
              <a:t>‹#›</a:t>
            </a:fld>
            <a:endParaRPr lang="en-US" dirty="0"/>
          </a:p>
        </p:txBody>
      </p:sp>
    </p:spTree>
    <p:extLst>
      <p:ext uri="{BB962C8B-B14F-4D97-AF65-F5344CB8AC3E}">
        <p14:creationId xmlns:p14="http://schemas.microsoft.com/office/powerpoint/2010/main" val="3581479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F374F45-A89C-4C2F-B596-7AC5814C467F}" type="datetimeFigureOut">
              <a:rPr lang="en-US" smtClean="0"/>
              <a:t>9/15/2021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B56C78E-3D26-4AC4-A40D-9F1624FF87A9}" type="slidenum">
              <a:rPr lang="en-US" smtClean="0"/>
              <a:t>‹#›</a:t>
            </a:fld>
            <a:endParaRPr lang="en-US" dirty="0"/>
          </a:p>
        </p:txBody>
      </p:sp>
    </p:spTree>
    <p:extLst>
      <p:ext uri="{BB962C8B-B14F-4D97-AF65-F5344CB8AC3E}">
        <p14:creationId xmlns:p14="http://schemas.microsoft.com/office/powerpoint/2010/main" val="2397008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F374F45-A89C-4C2F-B596-7AC5814C467F}" type="datetimeFigureOut">
              <a:rPr lang="en-US" smtClean="0"/>
              <a:t>9/15/2021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B56C78E-3D26-4AC4-A40D-9F1624FF87A9}" type="slidenum">
              <a:rPr lang="en-US" smtClean="0"/>
              <a:t>‹#›</a:t>
            </a:fld>
            <a:endParaRPr lang="en-US" dirty="0"/>
          </a:p>
        </p:txBody>
      </p:sp>
    </p:spTree>
    <p:extLst>
      <p:ext uri="{BB962C8B-B14F-4D97-AF65-F5344CB8AC3E}">
        <p14:creationId xmlns:p14="http://schemas.microsoft.com/office/powerpoint/2010/main" val="174003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F374F45-A89C-4C2F-B596-7AC5814C467F}" type="datetimeFigureOut">
              <a:rPr lang="en-US" smtClean="0"/>
              <a:t>9/15/2021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B56C78E-3D26-4AC4-A40D-9F1624FF87A9}" type="slidenum">
              <a:rPr lang="en-US" smtClean="0"/>
              <a:t>‹#›</a:t>
            </a:fld>
            <a:endParaRPr lang="en-US" dirty="0"/>
          </a:p>
        </p:txBody>
      </p:sp>
    </p:spTree>
    <p:extLst>
      <p:ext uri="{BB962C8B-B14F-4D97-AF65-F5344CB8AC3E}">
        <p14:creationId xmlns:p14="http://schemas.microsoft.com/office/powerpoint/2010/main" val="216964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F374F45-A89C-4C2F-B596-7AC5814C467F}" type="datetimeFigureOut">
              <a:rPr lang="en-US" smtClean="0"/>
              <a:t>9/15/2021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B56C78E-3D26-4AC4-A40D-9F1624FF87A9}" type="slidenum">
              <a:rPr lang="en-US" smtClean="0"/>
              <a:t>‹#›</a:t>
            </a:fld>
            <a:endParaRPr lang="en-US" dirty="0"/>
          </a:p>
        </p:txBody>
      </p:sp>
    </p:spTree>
    <p:extLst>
      <p:ext uri="{BB962C8B-B14F-4D97-AF65-F5344CB8AC3E}">
        <p14:creationId xmlns:p14="http://schemas.microsoft.com/office/powerpoint/2010/main" val="215357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F374F45-A89C-4C2F-B596-7AC5814C467F}" type="datetimeFigureOut">
              <a:rPr lang="en-US" smtClean="0"/>
              <a:t>9/15/2021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B56C78E-3D26-4AC4-A40D-9F1624FF87A9}" type="slidenum">
              <a:rPr lang="en-US" smtClean="0"/>
              <a:t>‹#›</a:t>
            </a:fld>
            <a:endParaRPr lang="en-US" dirty="0"/>
          </a:p>
        </p:txBody>
      </p:sp>
    </p:spTree>
    <p:extLst>
      <p:ext uri="{BB962C8B-B14F-4D97-AF65-F5344CB8AC3E}">
        <p14:creationId xmlns:p14="http://schemas.microsoft.com/office/powerpoint/2010/main" val="3545005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F374F45-A89C-4C2F-B596-7AC5814C467F}" type="datetimeFigureOut">
              <a:rPr lang="en-US" smtClean="0"/>
              <a:t>9/15/2021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B56C78E-3D26-4AC4-A40D-9F1624FF87A9}" type="slidenum">
              <a:rPr lang="en-US" smtClean="0"/>
              <a:t>‹#›</a:t>
            </a:fld>
            <a:endParaRPr lang="en-US" dirty="0"/>
          </a:p>
        </p:txBody>
      </p:sp>
    </p:spTree>
    <p:extLst>
      <p:ext uri="{BB962C8B-B14F-4D97-AF65-F5344CB8AC3E}">
        <p14:creationId xmlns:p14="http://schemas.microsoft.com/office/powerpoint/2010/main" val="489950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374F45-A89C-4C2F-B596-7AC5814C467F}" type="datetimeFigureOut">
              <a:rPr lang="en-US" smtClean="0"/>
              <a:t>9/15/2021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B56C78E-3D26-4AC4-A40D-9F1624FF87A9}" type="slidenum">
              <a:rPr lang="en-US" smtClean="0"/>
              <a:t>‹#›</a:t>
            </a:fld>
            <a:endParaRPr lang="en-US" dirty="0"/>
          </a:p>
        </p:txBody>
      </p:sp>
    </p:spTree>
    <p:extLst>
      <p:ext uri="{BB962C8B-B14F-4D97-AF65-F5344CB8AC3E}">
        <p14:creationId xmlns:p14="http://schemas.microsoft.com/office/powerpoint/2010/main" val="4071150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F374F45-A89C-4C2F-B596-7AC5814C467F}" type="datetimeFigureOut">
              <a:rPr lang="en-US" smtClean="0"/>
              <a:t>9/15/2021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B56C78E-3D26-4AC4-A40D-9F1624FF87A9}" type="slidenum">
              <a:rPr lang="en-US" smtClean="0"/>
              <a:t>‹#›</a:t>
            </a:fld>
            <a:endParaRPr lang="en-US" dirty="0"/>
          </a:p>
        </p:txBody>
      </p:sp>
    </p:spTree>
    <p:extLst>
      <p:ext uri="{BB962C8B-B14F-4D97-AF65-F5344CB8AC3E}">
        <p14:creationId xmlns:p14="http://schemas.microsoft.com/office/powerpoint/2010/main" val="4090159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F374F45-A89C-4C2F-B596-7AC5814C467F}" type="datetimeFigureOut">
              <a:rPr lang="en-US" smtClean="0"/>
              <a:t>9/15/2021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B56C78E-3D26-4AC4-A40D-9F1624FF87A9}" type="slidenum">
              <a:rPr lang="en-US" smtClean="0"/>
              <a:t>‹#›</a:t>
            </a:fld>
            <a:endParaRPr lang="en-US" dirty="0"/>
          </a:p>
        </p:txBody>
      </p:sp>
    </p:spTree>
    <p:extLst>
      <p:ext uri="{BB962C8B-B14F-4D97-AF65-F5344CB8AC3E}">
        <p14:creationId xmlns:p14="http://schemas.microsoft.com/office/powerpoint/2010/main" val="1652873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374F45-A89C-4C2F-B596-7AC5814C467F}" type="datetimeFigureOut">
              <a:rPr lang="en-US" smtClean="0"/>
              <a:t>9/15/2021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56C78E-3D26-4AC4-A40D-9F1624FF87A9}" type="slidenum">
              <a:rPr lang="en-US" smtClean="0"/>
              <a:t>‹#›</a:t>
            </a:fld>
            <a:endParaRPr lang="en-US" dirty="0"/>
          </a:p>
        </p:txBody>
      </p:sp>
    </p:spTree>
    <p:extLst>
      <p:ext uri="{BB962C8B-B14F-4D97-AF65-F5344CB8AC3E}">
        <p14:creationId xmlns:p14="http://schemas.microsoft.com/office/powerpoint/2010/main" val="38767005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GROUP 11 </a:t>
            </a:r>
          </a:p>
        </p:txBody>
      </p:sp>
      <p:sp>
        <p:nvSpPr>
          <p:cNvPr id="3" name="Subtitle 2"/>
          <p:cNvSpPr>
            <a:spLocks noGrp="1"/>
          </p:cNvSpPr>
          <p:nvPr>
            <p:ph type="subTitle" idx="1"/>
          </p:nvPr>
        </p:nvSpPr>
        <p:spPr>
          <a:xfrm>
            <a:off x="1524000" y="3655046"/>
            <a:ext cx="9144000" cy="1655762"/>
          </a:xfrm>
        </p:spPr>
        <p:txBody>
          <a:bodyPr/>
          <a:lstStyle/>
          <a:p>
            <a:r>
              <a:rPr lang="en-US" dirty="0"/>
              <a:t>EXAM 	ATTENDANCE SYSTEM</a:t>
            </a:r>
          </a:p>
        </p:txBody>
      </p:sp>
    </p:spTree>
    <p:extLst>
      <p:ext uri="{BB962C8B-B14F-4D97-AF65-F5344CB8AC3E}">
        <p14:creationId xmlns:p14="http://schemas.microsoft.com/office/powerpoint/2010/main" val="2108487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2AD1B-AE02-431D-8564-64EF122C08AD}"/>
              </a:ext>
            </a:extLst>
          </p:cNvPr>
          <p:cNvSpPr>
            <a:spLocks noGrp="1"/>
          </p:cNvSpPr>
          <p:nvPr>
            <p:ph type="title"/>
          </p:nvPr>
        </p:nvSpPr>
        <p:spPr/>
        <p:txBody>
          <a:bodyPr/>
          <a:lstStyle/>
          <a:p>
            <a:r>
              <a:rPr lang="en-US" dirty="0"/>
              <a:t>GROUP 11 MEMBERS</a:t>
            </a:r>
          </a:p>
        </p:txBody>
      </p:sp>
      <p:sp>
        <p:nvSpPr>
          <p:cNvPr id="3" name="Content Placeholder 2">
            <a:extLst>
              <a:ext uri="{FF2B5EF4-FFF2-40B4-BE49-F238E27FC236}">
                <a16:creationId xmlns:a16="http://schemas.microsoft.com/office/drawing/2014/main" id="{DF31FBC6-C3A2-4342-A588-D113AEDB8665}"/>
              </a:ext>
            </a:extLst>
          </p:cNvPr>
          <p:cNvSpPr>
            <a:spLocks noGrp="1"/>
          </p:cNvSpPr>
          <p:nvPr>
            <p:ph idx="1"/>
          </p:nvPr>
        </p:nvSpPr>
        <p:spPr/>
        <p:txBody>
          <a:bodyPr/>
          <a:lstStyle/>
          <a:p>
            <a:pPr marL="457200" lvl="1" indent="0">
              <a:buNone/>
            </a:pPr>
            <a:r>
              <a:rPr lang="en-US" dirty="0"/>
              <a:t>Noel Phiri …  </a:t>
            </a:r>
            <a:r>
              <a:rPr lang="en-US" dirty="0" err="1"/>
              <a:t>bsc</a:t>
            </a:r>
            <a:r>
              <a:rPr lang="en-US" dirty="0"/>
              <a:t>/102/16</a:t>
            </a:r>
          </a:p>
          <a:p>
            <a:pPr marL="457200" lvl="1" indent="0">
              <a:buNone/>
            </a:pPr>
            <a:r>
              <a:rPr lang="en-US" dirty="0" err="1"/>
              <a:t>Ganizani</a:t>
            </a:r>
            <a:r>
              <a:rPr lang="en-US" dirty="0"/>
              <a:t> </a:t>
            </a:r>
            <a:r>
              <a:rPr lang="en-US" dirty="0" err="1"/>
              <a:t>Mkwapatila</a:t>
            </a:r>
            <a:r>
              <a:rPr lang="en-US" dirty="0"/>
              <a:t>  …bed/com/35/18</a:t>
            </a:r>
          </a:p>
          <a:p>
            <a:pPr marL="457200" lvl="1" indent="0">
              <a:buNone/>
            </a:pPr>
            <a:r>
              <a:rPr lang="en-US" dirty="0"/>
              <a:t>Precious </a:t>
            </a:r>
            <a:r>
              <a:rPr lang="en-US" dirty="0" err="1"/>
              <a:t>Mlimbika</a:t>
            </a:r>
            <a:r>
              <a:rPr lang="en-US" dirty="0"/>
              <a:t>  … bed/com/25/17</a:t>
            </a:r>
          </a:p>
          <a:p>
            <a:pPr marL="457200" lvl="1" indent="0">
              <a:buNone/>
            </a:pPr>
            <a:r>
              <a:rPr lang="en-US" dirty="0" err="1"/>
              <a:t>Chifuniro</a:t>
            </a:r>
            <a:r>
              <a:rPr lang="en-US" dirty="0"/>
              <a:t> </a:t>
            </a:r>
            <a:r>
              <a:rPr lang="en-US" dirty="0" err="1"/>
              <a:t>Masula</a:t>
            </a:r>
            <a:r>
              <a:rPr lang="en-US" dirty="0"/>
              <a:t> ….  bed/com/19/18</a:t>
            </a:r>
          </a:p>
        </p:txBody>
      </p:sp>
    </p:spTree>
    <p:extLst>
      <p:ext uri="{BB962C8B-B14F-4D97-AF65-F5344CB8AC3E}">
        <p14:creationId xmlns:p14="http://schemas.microsoft.com/office/powerpoint/2010/main" val="3362514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0EB5-C29F-44C3-9B79-7FEA00B51862}"/>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870EE329-3A57-4F7F-81F3-ECC8DCDDE1C9}"/>
              </a:ext>
            </a:extLst>
          </p:cNvPr>
          <p:cNvSpPr>
            <a:spLocks noGrp="1"/>
          </p:cNvSpPr>
          <p:nvPr>
            <p:ph idx="1"/>
          </p:nvPr>
        </p:nvSpPr>
        <p:spPr/>
        <p:txBody>
          <a:bodyPr/>
          <a:lstStyle/>
          <a:p>
            <a:r>
              <a:rPr lang="en-US" dirty="0"/>
              <a:t>Smartphone usage has revolutionized many things including that of education system. In this project, we have developed exam attendance system which can help to save time and human errors as compared to manual attendance system. The system has been developed using mit app inventor to come up with the mobile app, MySQL database, html, CSS, and php as an interface between the app and database as well as web application and database</a:t>
            </a:r>
          </a:p>
        </p:txBody>
      </p:sp>
    </p:spTree>
    <p:extLst>
      <p:ext uri="{BB962C8B-B14F-4D97-AF65-F5344CB8AC3E}">
        <p14:creationId xmlns:p14="http://schemas.microsoft.com/office/powerpoint/2010/main" val="2497659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B1915-2D53-46C5-8BF6-BAA9BA8D55BE}"/>
              </a:ext>
            </a:extLst>
          </p:cNvPr>
          <p:cNvSpPr>
            <a:spLocks noGrp="1"/>
          </p:cNvSpPr>
          <p:nvPr>
            <p:ph type="title"/>
          </p:nvPr>
        </p:nvSpPr>
        <p:spPr/>
        <p:txBody>
          <a:bodyPr/>
          <a:lstStyle/>
          <a:p>
            <a:r>
              <a:rPr lang="en-US" dirty="0"/>
              <a:t>AIM</a:t>
            </a:r>
          </a:p>
        </p:txBody>
      </p:sp>
      <p:sp>
        <p:nvSpPr>
          <p:cNvPr id="3" name="Content Placeholder 2">
            <a:extLst>
              <a:ext uri="{FF2B5EF4-FFF2-40B4-BE49-F238E27FC236}">
                <a16:creationId xmlns:a16="http://schemas.microsoft.com/office/drawing/2014/main" id="{D375ED7D-4A0A-438A-B8AC-A6AE238E2C26}"/>
              </a:ext>
            </a:extLst>
          </p:cNvPr>
          <p:cNvSpPr>
            <a:spLocks noGrp="1"/>
          </p:cNvSpPr>
          <p:nvPr>
            <p:ph idx="1"/>
          </p:nvPr>
        </p:nvSpPr>
        <p:spPr/>
        <p:txBody>
          <a:bodyPr/>
          <a:lstStyle/>
          <a:p>
            <a:pPr marL="0" indent="0">
              <a:buNone/>
            </a:pPr>
            <a:r>
              <a:rPr lang="en-US" dirty="0"/>
              <a:t> Developing an automatic examination attendance system on smartphone based on qr code to automatically capture student details</a:t>
            </a:r>
          </a:p>
          <a:p>
            <a:endParaRPr lang="en-US" dirty="0"/>
          </a:p>
        </p:txBody>
      </p:sp>
    </p:spTree>
    <p:extLst>
      <p:ext uri="{BB962C8B-B14F-4D97-AF65-F5344CB8AC3E}">
        <p14:creationId xmlns:p14="http://schemas.microsoft.com/office/powerpoint/2010/main" val="16078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3C3F0-9CB1-45FE-BA12-E664539D333F}"/>
              </a:ext>
            </a:extLst>
          </p:cNvPr>
          <p:cNvSpPr>
            <a:spLocks noGrp="1"/>
          </p:cNvSpPr>
          <p:nvPr>
            <p:ph type="title"/>
          </p:nvPr>
        </p:nvSpPr>
        <p:spPr/>
        <p:txBody>
          <a:bodyPr/>
          <a:lstStyle/>
          <a:p>
            <a:r>
              <a:rPr lang="en-US" dirty="0"/>
              <a:t>FUNCTIONAL REQUIREMENTS</a:t>
            </a:r>
          </a:p>
        </p:txBody>
      </p:sp>
      <p:sp>
        <p:nvSpPr>
          <p:cNvPr id="3" name="Content Placeholder 2">
            <a:extLst>
              <a:ext uri="{FF2B5EF4-FFF2-40B4-BE49-F238E27FC236}">
                <a16:creationId xmlns:a16="http://schemas.microsoft.com/office/drawing/2014/main" id="{7A5320D9-1431-4065-820D-FC3793B8E8F1}"/>
              </a:ext>
            </a:extLst>
          </p:cNvPr>
          <p:cNvSpPr>
            <a:spLocks noGrp="1"/>
          </p:cNvSpPr>
          <p:nvPr>
            <p:ph idx="1"/>
          </p:nvPr>
        </p:nvSpPr>
        <p:spPr/>
        <p:txBody>
          <a:bodyPr/>
          <a:lstStyle/>
          <a:p>
            <a:r>
              <a:rPr lang="en-US" dirty="0"/>
              <a:t>Scanning student id</a:t>
            </a:r>
          </a:p>
          <a:p>
            <a:r>
              <a:rPr lang="en-US" dirty="0"/>
              <a:t>Allocate lecturers and courses to exam room</a:t>
            </a:r>
          </a:p>
          <a:p>
            <a:r>
              <a:rPr lang="en-US" dirty="0"/>
              <a:t>Specify the exam date and time</a:t>
            </a:r>
          </a:p>
          <a:p>
            <a:r>
              <a:rPr lang="en-US" dirty="0"/>
              <a:t>Generate pdf of those students attended the exam</a:t>
            </a:r>
          </a:p>
          <a:p>
            <a:endParaRPr lang="en-US" dirty="0"/>
          </a:p>
          <a:p>
            <a:endParaRPr lang="en-US" dirty="0"/>
          </a:p>
        </p:txBody>
      </p:sp>
    </p:spTree>
    <p:extLst>
      <p:ext uri="{BB962C8B-B14F-4D97-AF65-F5344CB8AC3E}">
        <p14:creationId xmlns:p14="http://schemas.microsoft.com/office/powerpoint/2010/main" val="3517238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70FCE-BB02-448D-84DF-697585AC2F25}"/>
              </a:ext>
            </a:extLst>
          </p:cNvPr>
          <p:cNvSpPr>
            <a:spLocks noGrp="1"/>
          </p:cNvSpPr>
          <p:nvPr>
            <p:ph type="title"/>
          </p:nvPr>
        </p:nvSpPr>
        <p:spPr/>
        <p:txBody>
          <a:bodyPr/>
          <a:lstStyle/>
          <a:p>
            <a:r>
              <a:rPr lang="en-US" dirty="0"/>
              <a:t>NON-FUNCTIONAL REQUIREMENTS</a:t>
            </a:r>
          </a:p>
        </p:txBody>
      </p:sp>
      <p:sp>
        <p:nvSpPr>
          <p:cNvPr id="3" name="Content Placeholder 2">
            <a:extLst>
              <a:ext uri="{FF2B5EF4-FFF2-40B4-BE49-F238E27FC236}">
                <a16:creationId xmlns:a16="http://schemas.microsoft.com/office/drawing/2014/main" id="{C730BC9D-2E3D-4E25-AB66-2B62728F5004}"/>
              </a:ext>
            </a:extLst>
          </p:cNvPr>
          <p:cNvSpPr>
            <a:spLocks noGrp="1"/>
          </p:cNvSpPr>
          <p:nvPr>
            <p:ph idx="1"/>
          </p:nvPr>
        </p:nvSpPr>
        <p:spPr/>
        <p:txBody>
          <a:bodyPr/>
          <a:lstStyle/>
          <a:p>
            <a:r>
              <a:rPr lang="en-US" dirty="0"/>
              <a:t>Effectiveness</a:t>
            </a:r>
          </a:p>
          <a:p>
            <a:r>
              <a:rPr lang="en-US" dirty="0"/>
              <a:t>Maintainability</a:t>
            </a:r>
          </a:p>
          <a:p>
            <a:endParaRPr lang="en-US" dirty="0"/>
          </a:p>
        </p:txBody>
      </p:sp>
    </p:spTree>
    <p:extLst>
      <p:ext uri="{BB962C8B-B14F-4D97-AF65-F5344CB8AC3E}">
        <p14:creationId xmlns:p14="http://schemas.microsoft.com/office/powerpoint/2010/main" val="1896027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6520" y="245079"/>
            <a:ext cx="10515600" cy="1325563"/>
          </a:xfrm>
        </p:spPr>
        <p:txBody>
          <a:bodyPr/>
          <a:lstStyle/>
          <a:p>
            <a:endParaRPr lang="en-US" dirty="0"/>
          </a:p>
        </p:txBody>
      </p:sp>
      <p:sp>
        <p:nvSpPr>
          <p:cNvPr id="3" name="Content Placeholder 2"/>
          <p:cNvSpPr>
            <a:spLocks noGrp="1"/>
          </p:cNvSpPr>
          <p:nvPr>
            <p:ph idx="1"/>
          </p:nvPr>
        </p:nvSpPr>
        <p:spPr>
          <a:solidFill>
            <a:srgbClr val="FFFFFF"/>
          </a:solidFill>
          <a:ln>
            <a:solidFill>
              <a:srgbClr val="FFFFFF"/>
            </a:solidFill>
          </a:ln>
        </p:spPr>
        <p:txBody>
          <a:bodyPr/>
          <a:lstStyle/>
          <a:p>
            <a:pPr marL="3657600" lvl="8" indent="0">
              <a:buNone/>
            </a:pPr>
            <a:r>
              <a:rPr lang="en-US" dirty="0"/>
              <a:t>                                                                     </a:t>
            </a:r>
            <a:r>
              <a:rPr lang="en-US" sz="2400" dirty="0"/>
              <a:t>registrar                                                                                                                                                                                                            </a:t>
            </a:r>
          </a:p>
          <a:p>
            <a:pPr marL="0" indent="0">
              <a:buNone/>
            </a:pPr>
            <a:r>
              <a:rPr lang="en-US" sz="2400" dirty="0"/>
              <a:t>invigilator</a:t>
            </a:r>
          </a:p>
          <a:p>
            <a:pPr marL="0" indent="0">
              <a:buNone/>
            </a:pPr>
            <a:endParaRPr lang="en-US" dirty="0"/>
          </a:p>
          <a:p>
            <a:pPr marL="0" indent="0">
              <a:buNone/>
            </a:pPr>
            <a:endParaRPr lang="en-US" dirty="0"/>
          </a:p>
          <a:p>
            <a:pPr marL="0" indent="0">
              <a:buNone/>
            </a:pPr>
            <a:endParaRPr lang="en-US" dirty="0"/>
          </a:p>
          <a:p>
            <a:pPr marL="0" indent="0">
              <a:buNone/>
            </a:pPr>
            <a:r>
              <a:rPr lang="en-US" dirty="0"/>
              <a:t>                                                                                            lecturer   </a:t>
            </a:r>
          </a:p>
        </p:txBody>
      </p:sp>
      <p:sp>
        <p:nvSpPr>
          <p:cNvPr id="4" name="Oval 3"/>
          <p:cNvSpPr/>
          <p:nvPr/>
        </p:nvSpPr>
        <p:spPr>
          <a:xfrm>
            <a:off x="2775504" y="1657642"/>
            <a:ext cx="1162594" cy="5387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scan</a:t>
            </a:r>
          </a:p>
          <a:p>
            <a:pPr algn="ctr"/>
            <a:endParaRPr lang="en-US" dirty="0"/>
          </a:p>
        </p:txBody>
      </p:sp>
      <p:cxnSp>
        <p:nvCxnSpPr>
          <p:cNvPr id="6" name="Straight Arrow Connector 5"/>
          <p:cNvCxnSpPr>
            <a:cxnSpLocks/>
          </p:cNvCxnSpPr>
          <p:nvPr/>
        </p:nvCxnSpPr>
        <p:spPr>
          <a:xfrm>
            <a:off x="3230439" y="2196395"/>
            <a:ext cx="7503" cy="893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434577" y="3143093"/>
            <a:ext cx="1606731" cy="5387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Qr code scan</a:t>
            </a:r>
          </a:p>
        </p:txBody>
      </p:sp>
      <p:cxnSp>
        <p:nvCxnSpPr>
          <p:cNvPr id="15" name="Straight Arrow Connector 14"/>
          <p:cNvCxnSpPr/>
          <p:nvPr/>
        </p:nvCxnSpPr>
        <p:spPr>
          <a:xfrm>
            <a:off x="3237943" y="3735185"/>
            <a:ext cx="0" cy="3756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340669" y="4110831"/>
            <a:ext cx="1616028" cy="462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a:t>
            </a:r>
          </a:p>
        </p:txBody>
      </p:sp>
      <p:cxnSp>
        <p:nvCxnSpPr>
          <p:cNvPr id="21" name="Straight Arrow Connector 20"/>
          <p:cNvCxnSpPr>
            <a:cxnSpLocks/>
          </p:cNvCxnSpPr>
          <p:nvPr/>
        </p:nvCxnSpPr>
        <p:spPr>
          <a:xfrm>
            <a:off x="3153036" y="4650700"/>
            <a:ext cx="0" cy="5387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Diamond 25"/>
          <p:cNvSpPr/>
          <p:nvPr/>
        </p:nvSpPr>
        <p:spPr>
          <a:xfrm>
            <a:off x="914934" y="4650700"/>
            <a:ext cx="2233749" cy="109727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Success ?</a:t>
            </a:r>
          </a:p>
        </p:txBody>
      </p:sp>
      <p:cxnSp>
        <p:nvCxnSpPr>
          <p:cNvPr id="28" name="Straight Connector 27"/>
          <p:cNvCxnSpPr/>
          <p:nvPr/>
        </p:nvCxnSpPr>
        <p:spPr>
          <a:xfrm flipH="1">
            <a:off x="266387" y="5199340"/>
            <a:ext cx="608426" cy="98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cxnSpLocks/>
          </p:cNvCxnSpPr>
          <p:nvPr/>
        </p:nvCxnSpPr>
        <p:spPr>
          <a:xfrm flipV="1">
            <a:off x="221550" y="1825625"/>
            <a:ext cx="22419" cy="337371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cxnSpLocks/>
            <a:endCxn id="4" idx="2"/>
          </p:cNvCxnSpPr>
          <p:nvPr/>
        </p:nvCxnSpPr>
        <p:spPr>
          <a:xfrm>
            <a:off x="243969" y="1927019"/>
            <a:ext cx="25315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4" name="Flowchart: Magnetic Disk 123"/>
          <p:cNvSpPr/>
          <p:nvPr/>
        </p:nvSpPr>
        <p:spPr>
          <a:xfrm>
            <a:off x="4320288" y="3315730"/>
            <a:ext cx="1628672" cy="114953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database</a:t>
            </a:r>
          </a:p>
        </p:txBody>
      </p:sp>
      <p:cxnSp>
        <p:nvCxnSpPr>
          <p:cNvPr id="12" name="Straight Arrow Connector 11">
            <a:extLst>
              <a:ext uri="{FF2B5EF4-FFF2-40B4-BE49-F238E27FC236}">
                <a16:creationId xmlns:a16="http://schemas.microsoft.com/office/drawing/2014/main" id="{32DD621B-CD55-49D9-A77E-8F7E9072593A}"/>
              </a:ext>
            </a:extLst>
          </p:cNvPr>
          <p:cNvCxnSpPr>
            <a:cxnSpLocks/>
          </p:cNvCxnSpPr>
          <p:nvPr/>
        </p:nvCxnSpPr>
        <p:spPr>
          <a:xfrm>
            <a:off x="3188804" y="5209226"/>
            <a:ext cx="15702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185E353-2DCB-4C27-A115-20C377305D5F}"/>
              </a:ext>
            </a:extLst>
          </p:cNvPr>
          <p:cNvCxnSpPr>
            <a:cxnSpLocks/>
          </p:cNvCxnSpPr>
          <p:nvPr/>
        </p:nvCxnSpPr>
        <p:spPr>
          <a:xfrm flipV="1">
            <a:off x="4759089" y="4465262"/>
            <a:ext cx="8224" cy="7439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485D91ED-DC40-4F98-954C-181E427ABD42}"/>
              </a:ext>
            </a:extLst>
          </p:cNvPr>
          <p:cNvSpPr/>
          <p:nvPr/>
        </p:nvSpPr>
        <p:spPr>
          <a:xfrm>
            <a:off x="9743440" y="300819"/>
            <a:ext cx="2057400" cy="380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login</a:t>
            </a:r>
          </a:p>
        </p:txBody>
      </p:sp>
      <p:sp>
        <p:nvSpPr>
          <p:cNvPr id="27" name="Rectangle 26">
            <a:extLst>
              <a:ext uri="{FF2B5EF4-FFF2-40B4-BE49-F238E27FC236}">
                <a16:creationId xmlns:a16="http://schemas.microsoft.com/office/drawing/2014/main" id="{C246D484-8F86-41FE-94F9-70492C51711A}"/>
              </a:ext>
            </a:extLst>
          </p:cNvPr>
          <p:cNvSpPr/>
          <p:nvPr/>
        </p:nvSpPr>
        <p:spPr>
          <a:xfrm>
            <a:off x="9743440" y="979504"/>
            <a:ext cx="2077720" cy="591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Assign  exam details</a:t>
            </a:r>
          </a:p>
        </p:txBody>
      </p:sp>
      <p:sp>
        <p:nvSpPr>
          <p:cNvPr id="29" name="Rectangle 28">
            <a:extLst>
              <a:ext uri="{FF2B5EF4-FFF2-40B4-BE49-F238E27FC236}">
                <a16:creationId xmlns:a16="http://schemas.microsoft.com/office/drawing/2014/main" id="{BB1966C8-F23C-40F2-B077-8D2088FF4081}"/>
              </a:ext>
            </a:extLst>
          </p:cNvPr>
          <p:cNvSpPr/>
          <p:nvPr/>
        </p:nvSpPr>
        <p:spPr>
          <a:xfrm>
            <a:off x="9743439" y="2057112"/>
            <a:ext cx="2077719" cy="5387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logout</a:t>
            </a:r>
          </a:p>
        </p:txBody>
      </p:sp>
      <p:cxnSp>
        <p:nvCxnSpPr>
          <p:cNvPr id="31" name="Straight Arrow Connector 30">
            <a:extLst>
              <a:ext uri="{FF2B5EF4-FFF2-40B4-BE49-F238E27FC236}">
                <a16:creationId xmlns:a16="http://schemas.microsoft.com/office/drawing/2014/main" id="{628FD67A-629A-4D49-8050-ED8C33D609BF}"/>
              </a:ext>
            </a:extLst>
          </p:cNvPr>
          <p:cNvCxnSpPr>
            <a:cxnSpLocks/>
          </p:cNvCxnSpPr>
          <p:nvPr/>
        </p:nvCxnSpPr>
        <p:spPr>
          <a:xfrm flipH="1">
            <a:off x="10718801" y="1570642"/>
            <a:ext cx="1" cy="4864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6C441B8-A141-4CDC-A576-8264E76C3D13}"/>
              </a:ext>
            </a:extLst>
          </p:cNvPr>
          <p:cNvCxnSpPr>
            <a:cxnSpLocks/>
          </p:cNvCxnSpPr>
          <p:nvPr/>
        </p:nvCxnSpPr>
        <p:spPr>
          <a:xfrm>
            <a:off x="10718801" y="681037"/>
            <a:ext cx="10160" cy="254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06B9B73B-C2C8-46EE-BF81-CF619D170364}"/>
              </a:ext>
            </a:extLst>
          </p:cNvPr>
          <p:cNvSpPr/>
          <p:nvPr/>
        </p:nvSpPr>
        <p:spPr>
          <a:xfrm>
            <a:off x="9851330" y="3429000"/>
            <a:ext cx="1969827" cy="5387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login</a:t>
            </a:r>
          </a:p>
        </p:txBody>
      </p:sp>
      <p:sp>
        <p:nvSpPr>
          <p:cNvPr id="52" name="Rectangle 51">
            <a:extLst>
              <a:ext uri="{FF2B5EF4-FFF2-40B4-BE49-F238E27FC236}">
                <a16:creationId xmlns:a16="http://schemas.microsoft.com/office/drawing/2014/main" id="{04A6EBF9-8C54-484C-927A-4E9B39EB35A3}"/>
              </a:ext>
            </a:extLst>
          </p:cNvPr>
          <p:cNvSpPr/>
          <p:nvPr/>
        </p:nvSpPr>
        <p:spPr>
          <a:xfrm>
            <a:off x="9851331" y="4367593"/>
            <a:ext cx="1866060" cy="7439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 exam details</a:t>
            </a:r>
          </a:p>
        </p:txBody>
      </p:sp>
      <p:sp>
        <p:nvSpPr>
          <p:cNvPr id="53" name="Rectangle 52">
            <a:extLst>
              <a:ext uri="{FF2B5EF4-FFF2-40B4-BE49-F238E27FC236}">
                <a16:creationId xmlns:a16="http://schemas.microsoft.com/office/drawing/2014/main" id="{CDA35546-48E7-4F5F-96F1-B26421AC0AE7}"/>
              </a:ext>
            </a:extLst>
          </p:cNvPr>
          <p:cNvSpPr/>
          <p:nvPr/>
        </p:nvSpPr>
        <p:spPr>
          <a:xfrm>
            <a:off x="9851330" y="5813217"/>
            <a:ext cx="1866061" cy="7439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logout</a:t>
            </a:r>
          </a:p>
        </p:txBody>
      </p:sp>
      <p:cxnSp>
        <p:nvCxnSpPr>
          <p:cNvPr id="55" name="Straight Arrow Connector 54">
            <a:extLst>
              <a:ext uri="{FF2B5EF4-FFF2-40B4-BE49-F238E27FC236}">
                <a16:creationId xmlns:a16="http://schemas.microsoft.com/office/drawing/2014/main" id="{F96AFA6A-115F-4C46-A60D-3BEB32C9F88F}"/>
              </a:ext>
            </a:extLst>
          </p:cNvPr>
          <p:cNvCxnSpPr>
            <a:cxnSpLocks/>
          </p:cNvCxnSpPr>
          <p:nvPr/>
        </p:nvCxnSpPr>
        <p:spPr>
          <a:xfrm>
            <a:off x="10653723" y="4034066"/>
            <a:ext cx="0" cy="3081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FF5CF282-F478-4862-B1AF-EE2792354091}"/>
              </a:ext>
            </a:extLst>
          </p:cNvPr>
          <p:cNvCxnSpPr>
            <a:cxnSpLocks/>
          </p:cNvCxnSpPr>
          <p:nvPr/>
        </p:nvCxnSpPr>
        <p:spPr>
          <a:xfrm>
            <a:off x="10653723" y="5136923"/>
            <a:ext cx="0" cy="611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C4F28258-4C21-48A9-A9D9-97A8801F28EB}"/>
              </a:ext>
            </a:extLst>
          </p:cNvPr>
          <p:cNvCxnSpPr>
            <a:cxnSpLocks/>
          </p:cNvCxnSpPr>
          <p:nvPr/>
        </p:nvCxnSpPr>
        <p:spPr>
          <a:xfrm flipH="1" flipV="1">
            <a:off x="9722894" y="3332406"/>
            <a:ext cx="13984" cy="3347703"/>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A9309EC-DFA1-41AD-8D79-3CFCA05E5C86}"/>
              </a:ext>
            </a:extLst>
          </p:cNvPr>
          <p:cNvCxnSpPr>
            <a:cxnSpLocks/>
          </p:cNvCxnSpPr>
          <p:nvPr/>
        </p:nvCxnSpPr>
        <p:spPr>
          <a:xfrm flipV="1">
            <a:off x="9750431" y="6642399"/>
            <a:ext cx="2213885" cy="46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2ED7D40C-E77F-4B7C-AD75-28F38577B768}"/>
              </a:ext>
            </a:extLst>
          </p:cNvPr>
          <p:cNvCxnSpPr>
            <a:cxnSpLocks/>
          </p:cNvCxnSpPr>
          <p:nvPr/>
        </p:nvCxnSpPr>
        <p:spPr>
          <a:xfrm flipH="1" flipV="1">
            <a:off x="11933837" y="3332406"/>
            <a:ext cx="30479" cy="3280515"/>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4BDF212-4927-4368-9D7A-F757B54D4F84}"/>
              </a:ext>
            </a:extLst>
          </p:cNvPr>
          <p:cNvCxnSpPr>
            <a:cxnSpLocks/>
          </p:cNvCxnSpPr>
          <p:nvPr/>
        </p:nvCxnSpPr>
        <p:spPr>
          <a:xfrm flipH="1" flipV="1">
            <a:off x="9743439" y="3315730"/>
            <a:ext cx="2182174" cy="16676"/>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932190A8-A99A-498E-8DEA-7B282CD251C4}"/>
              </a:ext>
            </a:extLst>
          </p:cNvPr>
          <p:cNvCxnSpPr>
            <a:cxnSpLocks/>
          </p:cNvCxnSpPr>
          <p:nvPr/>
        </p:nvCxnSpPr>
        <p:spPr>
          <a:xfrm flipV="1">
            <a:off x="9589142" y="2701520"/>
            <a:ext cx="2395665" cy="19708"/>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28974802-9BBD-4C5D-AD8D-9A1FF743928A}"/>
              </a:ext>
            </a:extLst>
          </p:cNvPr>
          <p:cNvCxnSpPr>
            <a:cxnSpLocks/>
          </p:cNvCxnSpPr>
          <p:nvPr/>
        </p:nvCxnSpPr>
        <p:spPr>
          <a:xfrm flipH="1">
            <a:off x="9595976" y="33728"/>
            <a:ext cx="23837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D2C89A42-FD4D-4D64-836B-B23A33D9E415}"/>
              </a:ext>
            </a:extLst>
          </p:cNvPr>
          <p:cNvCxnSpPr>
            <a:cxnSpLocks/>
          </p:cNvCxnSpPr>
          <p:nvPr/>
        </p:nvCxnSpPr>
        <p:spPr>
          <a:xfrm flipH="1">
            <a:off x="12037603" y="33728"/>
            <a:ext cx="1" cy="26677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E0C1AA78-2A8F-4EF6-B694-E1CF5FEA5C51}"/>
              </a:ext>
            </a:extLst>
          </p:cNvPr>
          <p:cNvCxnSpPr>
            <a:cxnSpLocks/>
          </p:cNvCxnSpPr>
          <p:nvPr/>
        </p:nvCxnSpPr>
        <p:spPr>
          <a:xfrm flipH="1">
            <a:off x="9610444" y="33728"/>
            <a:ext cx="5284" cy="26677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BB40CDA0-952D-4760-BBC2-CB6F2A2E4640}"/>
              </a:ext>
            </a:extLst>
          </p:cNvPr>
          <p:cNvCxnSpPr>
            <a:cxnSpLocks/>
          </p:cNvCxnSpPr>
          <p:nvPr/>
        </p:nvCxnSpPr>
        <p:spPr>
          <a:xfrm flipH="1">
            <a:off x="5669280" y="5442451"/>
            <a:ext cx="40364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2818ABDE-DA7C-4576-AF9F-BF8F8A264096}"/>
              </a:ext>
            </a:extLst>
          </p:cNvPr>
          <p:cNvCxnSpPr>
            <a:cxnSpLocks/>
          </p:cNvCxnSpPr>
          <p:nvPr/>
        </p:nvCxnSpPr>
        <p:spPr>
          <a:xfrm flipH="1" flipV="1">
            <a:off x="5652150" y="4492538"/>
            <a:ext cx="17130" cy="9499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51EA94C6-F58C-4AD5-BF0F-579DDDBA7520}"/>
              </a:ext>
            </a:extLst>
          </p:cNvPr>
          <p:cNvCxnSpPr>
            <a:cxnSpLocks/>
          </p:cNvCxnSpPr>
          <p:nvPr/>
        </p:nvCxnSpPr>
        <p:spPr>
          <a:xfrm>
            <a:off x="5360109" y="1365015"/>
            <a:ext cx="0" cy="1923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E3FF8DAD-50EA-431C-AB36-C61D609E2EAF}"/>
              </a:ext>
            </a:extLst>
          </p:cNvPr>
          <p:cNvCxnSpPr>
            <a:cxnSpLocks/>
          </p:cNvCxnSpPr>
          <p:nvPr/>
        </p:nvCxnSpPr>
        <p:spPr>
          <a:xfrm flipH="1">
            <a:off x="5301603" y="1275073"/>
            <a:ext cx="4287540" cy="474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6531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33588"/>
          </a:xfrm>
        </p:spPr>
        <p:txBody>
          <a:bodyPr/>
          <a:lstStyle/>
          <a:p>
            <a:r>
              <a:rPr lang="en-US" dirty="0"/>
              <a:t>Use case diagram of attendance system</a:t>
            </a:r>
          </a:p>
        </p:txBody>
      </p:sp>
      <p:sp>
        <p:nvSpPr>
          <p:cNvPr id="27" name="Content Placeholder 26">
            <a:extLst>
              <a:ext uri="{FF2B5EF4-FFF2-40B4-BE49-F238E27FC236}">
                <a16:creationId xmlns:a16="http://schemas.microsoft.com/office/drawing/2014/main" id="{A44221F4-1B19-4C59-9558-801A60CF062F}"/>
              </a:ext>
            </a:extLst>
          </p:cNvPr>
          <p:cNvSpPr>
            <a:spLocks noGrp="1"/>
          </p:cNvSpPr>
          <p:nvPr>
            <p:ph idx="1"/>
          </p:nvPr>
        </p:nvSpPr>
        <p:spPr/>
        <p:style>
          <a:lnRef idx="2">
            <a:schemeClr val="dk1"/>
          </a:lnRef>
          <a:fillRef idx="1">
            <a:schemeClr val="lt1"/>
          </a:fillRef>
          <a:effectRef idx="0">
            <a:schemeClr val="dk1"/>
          </a:effectRef>
          <a:fontRef idx="minor">
            <a:schemeClr val="dk1"/>
          </a:fontRef>
        </p:style>
        <p:txBody>
          <a:bodyPr/>
          <a:lstStyle/>
          <a:p>
            <a:r>
              <a:rPr lang="en-US" dirty="0"/>
              <a:t>Lecturer                                                                               registrar                         </a:t>
            </a:r>
          </a:p>
        </p:txBody>
      </p:sp>
      <p:sp>
        <p:nvSpPr>
          <p:cNvPr id="28" name="Oval 27">
            <a:extLst>
              <a:ext uri="{FF2B5EF4-FFF2-40B4-BE49-F238E27FC236}">
                <a16:creationId xmlns:a16="http://schemas.microsoft.com/office/drawing/2014/main" id="{81B6541C-30A7-4D5A-8EE5-36CD633055E1}"/>
              </a:ext>
            </a:extLst>
          </p:cNvPr>
          <p:cNvSpPr/>
          <p:nvPr/>
        </p:nvSpPr>
        <p:spPr>
          <a:xfrm>
            <a:off x="2392017" y="1529176"/>
            <a:ext cx="6400800" cy="41611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a:extLst>
              <a:ext uri="{FF2B5EF4-FFF2-40B4-BE49-F238E27FC236}">
                <a16:creationId xmlns:a16="http://schemas.microsoft.com/office/drawing/2014/main" id="{5124C4B4-7019-4670-8998-AC3EECA8CE3F}"/>
              </a:ext>
            </a:extLst>
          </p:cNvPr>
          <p:cNvSpPr/>
          <p:nvPr/>
        </p:nvSpPr>
        <p:spPr>
          <a:xfrm>
            <a:off x="3525077" y="1825625"/>
            <a:ext cx="1298713" cy="91585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Scan student id</a:t>
            </a:r>
          </a:p>
        </p:txBody>
      </p:sp>
      <p:sp>
        <p:nvSpPr>
          <p:cNvPr id="30" name="Oval 29">
            <a:extLst>
              <a:ext uri="{FF2B5EF4-FFF2-40B4-BE49-F238E27FC236}">
                <a16:creationId xmlns:a16="http://schemas.microsoft.com/office/drawing/2014/main" id="{1EDD1442-C15F-4203-92DA-5E516E079044}"/>
              </a:ext>
            </a:extLst>
          </p:cNvPr>
          <p:cNvSpPr/>
          <p:nvPr/>
        </p:nvSpPr>
        <p:spPr>
          <a:xfrm>
            <a:off x="2756453" y="2811186"/>
            <a:ext cx="2411894" cy="914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Generate pdf of students attended exam</a:t>
            </a:r>
          </a:p>
        </p:txBody>
      </p:sp>
      <p:sp>
        <p:nvSpPr>
          <p:cNvPr id="31" name="Oval 30">
            <a:extLst>
              <a:ext uri="{FF2B5EF4-FFF2-40B4-BE49-F238E27FC236}">
                <a16:creationId xmlns:a16="http://schemas.microsoft.com/office/drawing/2014/main" id="{34EADB3F-610E-4BCC-A29C-094B20DA0391}"/>
              </a:ext>
            </a:extLst>
          </p:cNvPr>
          <p:cNvSpPr/>
          <p:nvPr/>
        </p:nvSpPr>
        <p:spPr>
          <a:xfrm>
            <a:off x="5764699" y="2581861"/>
            <a:ext cx="2517912" cy="114372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Allocate lecturers and courses to exam room</a:t>
            </a:r>
          </a:p>
        </p:txBody>
      </p:sp>
      <p:sp>
        <p:nvSpPr>
          <p:cNvPr id="32" name="Oval 31">
            <a:extLst>
              <a:ext uri="{FF2B5EF4-FFF2-40B4-BE49-F238E27FC236}">
                <a16:creationId xmlns:a16="http://schemas.microsoft.com/office/drawing/2014/main" id="{1633A3AE-4448-4A40-A91F-62CFFD141DB6}"/>
              </a:ext>
            </a:extLst>
          </p:cNvPr>
          <p:cNvSpPr/>
          <p:nvPr/>
        </p:nvSpPr>
        <p:spPr>
          <a:xfrm>
            <a:off x="5592417" y="4080219"/>
            <a:ext cx="1974574" cy="114372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 Specify exam date</a:t>
            </a:r>
          </a:p>
        </p:txBody>
      </p:sp>
      <p:sp>
        <p:nvSpPr>
          <p:cNvPr id="33" name="Oval 32">
            <a:extLst>
              <a:ext uri="{FF2B5EF4-FFF2-40B4-BE49-F238E27FC236}">
                <a16:creationId xmlns:a16="http://schemas.microsoft.com/office/drawing/2014/main" id="{92D2571F-C846-4A3C-9E6C-014312E3CFB7}"/>
              </a:ext>
            </a:extLst>
          </p:cNvPr>
          <p:cNvSpPr/>
          <p:nvPr/>
        </p:nvSpPr>
        <p:spPr>
          <a:xfrm>
            <a:off x="1096626" y="2320994"/>
            <a:ext cx="311422" cy="21375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35" name="Straight Connector 34">
            <a:extLst>
              <a:ext uri="{FF2B5EF4-FFF2-40B4-BE49-F238E27FC236}">
                <a16:creationId xmlns:a16="http://schemas.microsoft.com/office/drawing/2014/main" id="{EB1A0B15-80A2-4D84-96BB-921545AE3B19}"/>
              </a:ext>
            </a:extLst>
          </p:cNvPr>
          <p:cNvCxnSpPr>
            <a:cxnSpLocks/>
            <a:stCxn id="33" idx="4"/>
          </p:cNvCxnSpPr>
          <p:nvPr/>
        </p:nvCxnSpPr>
        <p:spPr>
          <a:xfrm>
            <a:off x="1252337" y="2534753"/>
            <a:ext cx="0" cy="206722"/>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4C50249C-88E4-4E98-980D-76CC8D3DC757}"/>
              </a:ext>
            </a:extLst>
          </p:cNvPr>
          <p:cNvCxnSpPr>
            <a:cxnSpLocks/>
          </p:cNvCxnSpPr>
          <p:nvPr/>
        </p:nvCxnSpPr>
        <p:spPr>
          <a:xfrm>
            <a:off x="1252337" y="2741475"/>
            <a:ext cx="0" cy="526911"/>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FFE912DE-38C0-4284-8666-DAEED16C2855}"/>
              </a:ext>
            </a:extLst>
          </p:cNvPr>
          <p:cNvCxnSpPr>
            <a:cxnSpLocks/>
          </p:cNvCxnSpPr>
          <p:nvPr/>
        </p:nvCxnSpPr>
        <p:spPr>
          <a:xfrm>
            <a:off x="1252337" y="2741475"/>
            <a:ext cx="484529" cy="343929"/>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AB868BA7-C2D2-4F48-B351-F4440DED454E}"/>
              </a:ext>
            </a:extLst>
          </p:cNvPr>
          <p:cNvCxnSpPr>
            <a:cxnSpLocks/>
          </p:cNvCxnSpPr>
          <p:nvPr/>
        </p:nvCxnSpPr>
        <p:spPr>
          <a:xfrm flipH="1">
            <a:off x="951262" y="2741475"/>
            <a:ext cx="301074" cy="225277"/>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1C88919E-5FD7-4E5A-89A9-721B0A7042ED}"/>
              </a:ext>
            </a:extLst>
          </p:cNvPr>
          <p:cNvCxnSpPr>
            <a:cxnSpLocks/>
          </p:cNvCxnSpPr>
          <p:nvPr/>
        </p:nvCxnSpPr>
        <p:spPr>
          <a:xfrm>
            <a:off x="1252336" y="3292126"/>
            <a:ext cx="413295" cy="892110"/>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E8D5E1E6-7021-4878-8B2B-E75D694FECB7}"/>
              </a:ext>
            </a:extLst>
          </p:cNvPr>
          <p:cNvCxnSpPr>
            <a:cxnSpLocks/>
          </p:cNvCxnSpPr>
          <p:nvPr/>
        </p:nvCxnSpPr>
        <p:spPr>
          <a:xfrm flipV="1">
            <a:off x="990606" y="3268386"/>
            <a:ext cx="261731" cy="915850"/>
          </a:xfrm>
          <a:prstGeom prst="line">
            <a:avLst/>
          </a:prstGeom>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5E20C1D3-B1BA-4D62-BC91-539455352111}"/>
              </a:ext>
            </a:extLst>
          </p:cNvPr>
          <p:cNvCxnSpPr>
            <a:cxnSpLocks/>
          </p:cNvCxnSpPr>
          <p:nvPr/>
        </p:nvCxnSpPr>
        <p:spPr>
          <a:xfrm flipV="1">
            <a:off x="1746812" y="2427874"/>
            <a:ext cx="1693779" cy="633790"/>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7" name="Straight Arrow Connector 76">
            <a:extLst>
              <a:ext uri="{FF2B5EF4-FFF2-40B4-BE49-F238E27FC236}">
                <a16:creationId xmlns:a16="http://schemas.microsoft.com/office/drawing/2014/main" id="{AE00CCDB-593D-4D82-A3C8-C8B8A3CE8DA1}"/>
              </a:ext>
            </a:extLst>
          </p:cNvPr>
          <p:cNvCxnSpPr>
            <a:cxnSpLocks/>
          </p:cNvCxnSpPr>
          <p:nvPr/>
        </p:nvCxnSpPr>
        <p:spPr>
          <a:xfrm>
            <a:off x="1746812" y="3131375"/>
            <a:ext cx="1009641" cy="22348"/>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82" name="Oval 81">
            <a:extLst>
              <a:ext uri="{FF2B5EF4-FFF2-40B4-BE49-F238E27FC236}">
                <a16:creationId xmlns:a16="http://schemas.microsoft.com/office/drawing/2014/main" id="{C21DBC6D-2981-4E42-A135-B8AB4C3E2E8D}"/>
              </a:ext>
            </a:extLst>
          </p:cNvPr>
          <p:cNvSpPr/>
          <p:nvPr/>
        </p:nvSpPr>
        <p:spPr>
          <a:xfrm>
            <a:off x="10090693" y="2092756"/>
            <a:ext cx="354495" cy="38158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84" name="Straight Connector 83">
            <a:extLst>
              <a:ext uri="{FF2B5EF4-FFF2-40B4-BE49-F238E27FC236}">
                <a16:creationId xmlns:a16="http://schemas.microsoft.com/office/drawing/2014/main" id="{AD2F6B94-6756-4EC9-B03C-24551FC57BC6}"/>
              </a:ext>
            </a:extLst>
          </p:cNvPr>
          <p:cNvCxnSpPr>
            <a:cxnSpLocks/>
            <a:stCxn id="82" idx="4"/>
          </p:cNvCxnSpPr>
          <p:nvPr/>
        </p:nvCxnSpPr>
        <p:spPr>
          <a:xfrm>
            <a:off x="10267941" y="2474344"/>
            <a:ext cx="0" cy="679379"/>
          </a:xfrm>
          <a:prstGeom prst="line">
            <a:avLst/>
          </a:prstGeom>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13A23D75-F03F-47BB-BAFD-86EA99920939}"/>
              </a:ext>
            </a:extLst>
          </p:cNvPr>
          <p:cNvCxnSpPr>
            <a:cxnSpLocks/>
          </p:cNvCxnSpPr>
          <p:nvPr/>
        </p:nvCxnSpPr>
        <p:spPr>
          <a:xfrm>
            <a:off x="10267940" y="3131375"/>
            <a:ext cx="338779" cy="1052861"/>
          </a:xfrm>
          <a:prstGeom prst="line">
            <a:avLst/>
          </a:prstGeom>
        </p:spPr>
        <p:style>
          <a:lnRef idx="1">
            <a:schemeClr val="dk1"/>
          </a:lnRef>
          <a:fillRef idx="0">
            <a:schemeClr val="dk1"/>
          </a:fillRef>
          <a:effectRef idx="0">
            <a:schemeClr val="dk1"/>
          </a:effectRef>
          <a:fontRef idx="minor">
            <a:schemeClr val="tx1"/>
          </a:fontRef>
        </p:style>
      </p:cxnSp>
      <p:cxnSp>
        <p:nvCxnSpPr>
          <p:cNvPr id="97" name="Straight Connector 96">
            <a:extLst>
              <a:ext uri="{FF2B5EF4-FFF2-40B4-BE49-F238E27FC236}">
                <a16:creationId xmlns:a16="http://schemas.microsoft.com/office/drawing/2014/main" id="{7B4AB0BA-CB64-4C62-9CED-0A413053610C}"/>
              </a:ext>
            </a:extLst>
          </p:cNvPr>
          <p:cNvCxnSpPr>
            <a:cxnSpLocks/>
          </p:cNvCxnSpPr>
          <p:nvPr/>
        </p:nvCxnSpPr>
        <p:spPr>
          <a:xfrm flipV="1">
            <a:off x="10090693" y="3131376"/>
            <a:ext cx="177246" cy="1052860"/>
          </a:xfrm>
          <a:prstGeom prst="line">
            <a:avLst/>
          </a:prstGeom>
        </p:spPr>
        <p:style>
          <a:lnRef idx="1">
            <a:schemeClr val="dk1"/>
          </a:lnRef>
          <a:fillRef idx="0">
            <a:schemeClr val="dk1"/>
          </a:fillRef>
          <a:effectRef idx="0">
            <a:schemeClr val="dk1"/>
          </a:effectRef>
          <a:fontRef idx="minor">
            <a:schemeClr val="tx1"/>
          </a:fontRef>
        </p:style>
      </p:cxnSp>
      <p:cxnSp>
        <p:nvCxnSpPr>
          <p:cNvPr id="103" name="Straight Connector 102">
            <a:extLst>
              <a:ext uri="{FF2B5EF4-FFF2-40B4-BE49-F238E27FC236}">
                <a16:creationId xmlns:a16="http://schemas.microsoft.com/office/drawing/2014/main" id="{120321BD-67D1-4B0A-B970-5B8B031BB331}"/>
              </a:ext>
            </a:extLst>
          </p:cNvPr>
          <p:cNvCxnSpPr>
            <a:cxnSpLocks/>
          </p:cNvCxnSpPr>
          <p:nvPr/>
        </p:nvCxnSpPr>
        <p:spPr>
          <a:xfrm>
            <a:off x="10267939" y="2741475"/>
            <a:ext cx="362369" cy="389900"/>
          </a:xfrm>
          <a:prstGeom prst="line">
            <a:avLst/>
          </a:prstGeom>
        </p:spPr>
        <p:style>
          <a:lnRef idx="1">
            <a:schemeClr val="dk1"/>
          </a:lnRef>
          <a:fillRef idx="0">
            <a:schemeClr val="dk1"/>
          </a:fillRef>
          <a:effectRef idx="0">
            <a:schemeClr val="dk1"/>
          </a:effectRef>
          <a:fontRef idx="minor">
            <a:schemeClr val="tx1"/>
          </a:fontRef>
        </p:style>
      </p:cxnSp>
      <p:cxnSp>
        <p:nvCxnSpPr>
          <p:cNvPr id="107" name="Straight Connector 106">
            <a:extLst>
              <a:ext uri="{FF2B5EF4-FFF2-40B4-BE49-F238E27FC236}">
                <a16:creationId xmlns:a16="http://schemas.microsoft.com/office/drawing/2014/main" id="{F0D479A2-EF81-4E95-8871-1AF529168443}"/>
              </a:ext>
            </a:extLst>
          </p:cNvPr>
          <p:cNvCxnSpPr>
            <a:cxnSpLocks/>
          </p:cNvCxnSpPr>
          <p:nvPr/>
        </p:nvCxnSpPr>
        <p:spPr>
          <a:xfrm flipH="1">
            <a:off x="9932496" y="2719127"/>
            <a:ext cx="335443" cy="366277"/>
          </a:xfrm>
          <a:prstGeom prst="line">
            <a:avLst/>
          </a:prstGeom>
        </p:spPr>
        <p:style>
          <a:lnRef idx="1">
            <a:schemeClr val="dk1"/>
          </a:lnRef>
          <a:fillRef idx="0">
            <a:schemeClr val="dk1"/>
          </a:fillRef>
          <a:effectRef idx="0">
            <a:schemeClr val="dk1"/>
          </a:effectRef>
          <a:fontRef idx="minor">
            <a:schemeClr val="tx1"/>
          </a:fontRef>
        </p:style>
      </p:cxnSp>
      <p:cxnSp>
        <p:nvCxnSpPr>
          <p:cNvPr id="111" name="Straight Connector 110">
            <a:extLst>
              <a:ext uri="{FF2B5EF4-FFF2-40B4-BE49-F238E27FC236}">
                <a16:creationId xmlns:a16="http://schemas.microsoft.com/office/drawing/2014/main" id="{D5535932-13EB-4A9E-AF7D-839E1B5B290F}"/>
              </a:ext>
            </a:extLst>
          </p:cNvPr>
          <p:cNvCxnSpPr>
            <a:cxnSpLocks/>
          </p:cNvCxnSpPr>
          <p:nvPr/>
        </p:nvCxnSpPr>
        <p:spPr>
          <a:xfrm flipH="1" flipV="1">
            <a:off x="8262727" y="2902265"/>
            <a:ext cx="1669769" cy="240284"/>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5" name="Straight Connector 114">
            <a:extLst>
              <a:ext uri="{FF2B5EF4-FFF2-40B4-BE49-F238E27FC236}">
                <a16:creationId xmlns:a16="http://schemas.microsoft.com/office/drawing/2014/main" id="{47AF6710-0950-4170-9478-BBF37D8441F9}"/>
              </a:ext>
            </a:extLst>
          </p:cNvPr>
          <p:cNvCxnSpPr>
            <a:cxnSpLocks/>
          </p:cNvCxnSpPr>
          <p:nvPr/>
        </p:nvCxnSpPr>
        <p:spPr>
          <a:xfrm flipH="1">
            <a:off x="7566992" y="3142549"/>
            <a:ext cx="2338581" cy="1323434"/>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 name="Oval 3">
            <a:extLst>
              <a:ext uri="{FF2B5EF4-FFF2-40B4-BE49-F238E27FC236}">
                <a16:creationId xmlns:a16="http://schemas.microsoft.com/office/drawing/2014/main" id="{4AB3FEF7-1011-48E8-9926-AAD7B4EAA3EC}"/>
              </a:ext>
            </a:extLst>
          </p:cNvPr>
          <p:cNvSpPr/>
          <p:nvPr/>
        </p:nvSpPr>
        <p:spPr>
          <a:xfrm>
            <a:off x="2974707" y="4001293"/>
            <a:ext cx="2031302" cy="114372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View their names and allocated room</a:t>
            </a:r>
          </a:p>
        </p:txBody>
      </p:sp>
      <p:cxnSp>
        <p:nvCxnSpPr>
          <p:cNvPr id="6" name="Straight Arrow Connector 5">
            <a:extLst>
              <a:ext uri="{FF2B5EF4-FFF2-40B4-BE49-F238E27FC236}">
                <a16:creationId xmlns:a16="http://schemas.microsoft.com/office/drawing/2014/main" id="{851E3B4A-5E93-4C06-832A-586AA87EDF4D}"/>
              </a:ext>
            </a:extLst>
          </p:cNvPr>
          <p:cNvCxnSpPr>
            <a:cxnSpLocks/>
          </p:cNvCxnSpPr>
          <p:nvPr/>
        </p:nvCxnSpPr>
        <p:spPr>
          <a:xfrm>
            <a:off x="1729413" y="3131375"/>
            <a:ext cx="1302021" cy="12285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69549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5AF8C-0447-468B-98A8-7D586826C859}"/>
              </a:ext>
            </a:extLst>
          </p:cNvPr>
          <p:cNvSpPr>
            <a:spLocks noGrp="1"/>
          </p:cNvSpPr>
          <p:nvPr>
            <p:ph type="title"/>
          </p:nvPr>
        </p:nvSpPr>
        <p:spPr/>
        <p:txBody>
          <a:bodyPr/>
          <a:lstStyle/>
          <a:p>
            <a:r>
              <a:rPr lang="en-US" dirty="0"/>
              <a:t>ER DIAGRAM</a:t>
            </a:r>
          </a:p>
        </p:txBody>
      </p:sp>
      <p:sp>
        <p:nvSpPr>
          <p:cNvPr id="3" name="Content Placeholder 2">
            <a:extLst>
              <a:ext uri="{FF2B5EF4-FFF2-40B4-BE49-F238E27FC236}">
                <a16:creationId xmlns:a16="http://schemas.microsoft.com/office/drawing/2014/main" id="{76A7D6CC-614E-42F9-A623-A538B71FC02E}"/>
              </a:ext>
            </a:extLst>
          </p:cNvPr>
          <p:cNvSpPr>
            <a:spLocks noGrp="1"/>
          </p:cNvSpPr>
          <p:nvPr>
            <p:ph idx="1"/>
          </p:nvPr>
        </p:nvSpPr>
        <p:spPr>
          <a:xfrm>
            <a:off x="857355" y="1838192"/>
            <a:ext cx="10515600" cy="4351338"/>
          </a:xfrm>
        </p:spPr>
        <p:txBody>
          <a:bodyPr/>
          <a:lstStyle/>
          <a:p>
            <a:pPr marL="0" indent="0">
              <a:buNone/>
            </a:pPr>
            <a:r>
              <a:rPr lang="en-US" b="1" dirty="0"/>
              <a:t>                     </a:t>
            </a:r>
            <a:r>
              <a:rPr lang="en-US" sz="1600" b="1" dirty="0"/>
              <a:t>1..N                                                  1..1                                1..M                                                 1..1                        </a:t>
            </a:r>
          </a:p>
          <a:p>
            <a:pPr marL="0" indent="0">
              <a:buNone/>
            </a:pPr>
            <a:r>
              <a:rPr lang="en-US" sz="1600" b="1" dirty="0"/>
              <a:t>                  1..k                                                                              1..0              1..0                                                                         M..1                     </a:t>
            </a:r>
          </a:p>
          <a:p>
            <a:pPr marL="0" indent="0">
              <a:buNone/>
            </a:pPr>
            <a:r>
              <a:rPr lang="en-US" sz="1600" b="1" dirty="0"/>
              <a:t>                                                                                                                        </a:t>
            </a:r>
          </a:p>
          <a:p>
            <a:pPr marL="0" indent="0">
              <a:buNone/>
            </a:pPr>
            <a:endParaRPr lang="en-US" sz="1600" b="1" dirty="0"/>
          </a:p>
          <a:p>
            <a:pPr marL="0" indent="0">
              <a:buNone/>
            </a:pPr>
            <a:endParaRPr lang="en-US" sz="1600" b="1" dirty="0"/>
          </a:p>
          <a:p>
            <a:pPr marL="0" indent="0">
              <a:buNone/>
            </a:pPr>
            <a:endParaRPr lang="en-US" sz="1600" b="1" dirty="0"/>
          </a:p>
          <a:p>
            <a:pPr marL="0" indent="0">
              <a:buNone/>
            </a:pPr>
            <a:endParaRPr lang="en-US" sz="1600" b="1" dirty="0"/>
          </a:p>
          <a:p>
            <a:pPr marL="0" indent="0">
              <a:buNone/>
            </a:pPr>
            <a:endParaRPr lang="en-US" sz="1600" b="1" dirty="0"/>
          </a:p>
          <a:p>
            <a:pPr marL="0" indent="0">
              <a:buNone/>
            </a:pPr>
            <a:endParaRPr lang="en-US" sz="1600" b="1" dirty="0"/>
          </a:p>
          <a:p>
            <a:pPr marL="0" indent="0">
              <a:buNone/>
            </a:pPr>
            <a:r>
              <a:rPr lang="en-US" sz="1600" b="1" dirty="0"/>
              <a:t>            M..1           1..N                                                                                                                               1..1                     1..1   </a:t>
            </a:r>
          </a:p>
          <a:p>
            <a:pPr marL="0" indent="0">
              <a:buNone/>
            </a:pPr>
            <a:r>
              <a:rPr lang="en-US" sz="1600" b="1" dirty="0"/>
              <a:t>                                                                                                                                                                                                               </a:t>
            </a:r>
            <a:endParaRPr lang="en-US" b="1" dirty="0"/>
          </a:p>
        </p:txBody>
      </p:sp>
      <p:sp>
        <p:nvSpPr>
          <p:cNvPr id="4" name="Rectangle 3">
            <a:extLst>
              <a:ext uri="{FF2B5EF4-FFF2-40B4-BE49-F238E27FC236}">
                <a16:creationId xmlns:a16="http://schemas.microsoft.com/office/drawing/2014/main" id="{F440E98A-7FCA-4E85-9E73-AA64BA329586}"/>
              </a:ext>
            </a:extLst>
          </p:cNvPr>
          <p:cNvSpPr/>
          <p:nvPr/>
        </p:nvSpPr>
        <p:spPr>
          <a:xfrm>
            <a:off x="1412213" y="5369413"/>
            <a:ext cx="1490132" cy="44026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lecturer</a:t>
            </a:r>
          </a:p>
        </p:txBody>
      </p:sp>
      <p:sp>
        <p:nvSpPr>
          <p:cNvPr id="5" name="Rectangle 4">
            <a:extLst>
              <a:ext uri="{FF2B5EF4-FFF2-40B4-BE49-F238E27FC236}">
                <a16:creationId xmlns:a16="http://schemas.microsoft.com/office/drawing/2014/main" id="{3AA401DB-C691-4374-8EF7-0D15A03AF754}"/>
              </a:ext>
            </a:extLst>
          </p:cNvPr>
          <p:cNvSpPr/>
          <p:nvPr/>
        </p:nvSpPr>
        <p:spPr>
          <a:xfrm>
            <a:off x="5604936" y="1781306"/>
            <a:ext cx="1388532" cy="44026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courses</a:t>
            </a:r>
          </a:p>
        </p:txBody>
      </p:sp>
      <p:sp>
        <p:nvSpPr>
          <p:cNvPr id="6" name="Rectangle 5">
            <a:extLst>
              <a:ext uri="{FF2B5EF4-FFF2-40B4-BE49-F238E27FC236}">
                <a16:creationId xmlns:a16="http://schemas.microsoft.com/office/drawing/2014/main" id="{8DC2CA92-E11A-47A3-9F61-0F0386EA0CA1}"/>
              </a:ext>
            </a:extLst>
          </p:cNvPr>
          <p:cNvSpPr/>
          <p:nvPr/>
        </p:nvSpPr>
        <p:spPr>
          <a:xfrm>
            <a:off x="10028557" y="1935691"/>
            <a:ext cx="1168399" cy="45217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room</a:t>
            </a:r>
          </a:p>
        </p:txBody>
      </p:sp>
      <p:sp>
        <p:nvSpPr>
          <p:cNvPr id="7" name="Rectangle 6">
            <a:extLst>
              <a:ext uri="{FF2B5EF4-FFF2-40B4-BE49-F238E27FC236}">
                <a16:creationId xmlns:a16="http://schemas.microsoft.com/office/drawing/2014/main" id="{A5A9DDF3-FEB6-404F-9273-782220CCEA90}"/>
              </a:ext>
            </a:extLst>
          </p:cNvPr>
          <p:cNvSpPr/>
          <p:nvPr/>
        </p:nvSpPr>
        <p:spPr>
          <a:xfrm>
            <a:off x="8894232" y="5527874"/>
            <a:ext cx="1523999" cy="4095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Registrar</a:t>
            </a:r>
          </a:p>
        </p:txBody>
      </p:sp>
      <p:sp>
        <p:nvSpPr>
          <p:cNvPr id="8" name="Rectangle 7">
            <a:extLst>
              <a:ext uri="{FF2B5EF4-FFF2-40B4-BE49-F238E27FC236}">
                <a16:creationId xmlns:a16="http://schemas.microsoft.com/office/drawing/2014/main" id="{58230F84-642C-494D-A6E6-DA6192B74A8D}"/>
              </a:ext>
            </a:extLst>
          </p:cNvPr>
          <p:cNvSpPr/>
          <p:nvPr/>
        </p:nvSpPr>
        <p:spPr>
          <a:xfrm>
            <a:off x="1579243" y="1859490"/>
            <a:ext cx="926889" cy="40587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Student</a:t>
            </a:r>
          </a:p>
        </p:txBody>
      </p:sp>
      <p:sp>
        <p:nvSpPr>
          <p:cNvPr id="9" name="Parallelogram 8">
            <a:extLst>
              <a:ext uri="{FF2B5EF4-FFF2-40B4-BE49-F238E27FC236}">
                <a16:creationId xmlns:a16="http://schemas.microsoft.com/office/drawing/2014/main" id="{58D7D43F-BA3D-4339-A2D7-B7BCBFF612DA}"/>
              </a:ext>
            </a:extLst>
          </p:cNvPr>
          <p:cNvSpPr/>
          <p:nvPr/>
        </p:nvSpPr>
        <p:spPr>
          <a:xfrm>
            <a:off x="4342534" y="3285215"/>
            <a:ext cx="1216152" cy="914400"/>
          </a:xfrm>
          <a:prstGeom prst="parallelogram">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Invigilated by</a:t>
            </a:r>
          </a:p>
        </p:txBody>
      </p:sp>
      <p:sp>
        <p:nvSpPr>
          <p:cNvPr id="10" name="Parallelogram 9">
            <a:extLst>
              <a:ext uri="{FF2B5EF4-FFF2-40B4-BE49-F238E27FC236}">
                <a16:creationId xmlns:a16="http://schemas.microsoft.com/office/drawing/2014/main" id="{BEFD66AC-02BD-43B1-AD0F-8E3C37BE8CF9}"/>
              </a:ext>
            </a:extLst>
          </p:cNvPr>
          <p:cNvSpPr/>
          <p:nvPr/>
        </p:nvSpPr>
        <p:spPr>
          <a:xfrm>
            <a:off x="6963706" y="2986220"/>
            <a:ext cx="1388532" cy="914400"/>
          </a:xfrm>
          <a:prstGeom prst="parallelogram">
            <a:avLst>
              <a:gd name="adj" fmla="val 49074"/>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Allocated by</a:t>
            </a:r>
          </a:p>
        </p:txBody>
      </p:sp>
      <p:sp>
        <p:nvSpPr>
          <p:cNvPr id="11" name="Parallelogram 10">
            <a:extLst>
              <a:ext uri="{FF2B5EF4-FFF2-40B4-BE49-F238E27FC236}">
                <a16:creationId xmlns:a16="http://schemas.microsoft.com/office/drawing/2014/main" id="{930561E5-1852-446F-A3AB-C165495468BC}"/>
              </a:ext>
            </a:extLst>
          </p:cNvPr>
          <p:cNvSpPr/>
          <p:nvPr/>
        </p:nvSpPr>
        <p:spPr>
          <a:xfrm rot="876674">
            <a:off x="7724185" y="1929950"/>
            <a:ext cx="1591013" cy="405871"/>
          </a:xfrm>
          <a:prstGeom prst="parallelogram">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err="1"/>
              <a:t>takesplace</a:t>
            </a:r>
            <a:endParaRPr lang="en-US" dirty="0"/>
          </a:p>
        </p:txBody>
      </p:sp>
      <p:sp>
        <p:nvSpPr>
          <p:cNvPr id="12" name="Parallelogram 11">
            <a:extLst>
              <a:ext uri="{FF2B5EF4-FFF2-40B4-BE49-F238E27FC236}">
                <a16:creationId xmlns:a16="http://schemas.microsoft.com/office/drawing/2014/main" id="{AE51E89E-26B7-446D-B081-2F1958AC9B09}"/>
              </a:ext>
            </a:extLst>
          </p:cNvPr>
          <p:cNvSpPr/>
          <p:nvPr/>
        </p:nvSpPr>
        <p:spPr>
          <a:xfrm>
            <a:off x="1335641" y="3061242"/>
            <a:ext cx="1059705" cy="757021"/>
          </a:xfrm>
          <a:prstGeom prst="parallelogram">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invigilate</a:t>
            </a:r>
          </a:p>
        </p:txBody>
      </p:sp>
      <p:sp>
        <p:nvSpPr>
          <p:cNvPr id="13" name="Parallelogram 12">
            <a:extLst>
              <a:ext uri="{FF2B5EF4-FFF2-40B4-BE49-F238E27FC236}">
                <a16:creationId xmlns:a16="http://schemas.microsoft.com/office/drawing/2014/main" id="{D1334160-CA9E-4F7F-A4E3-444A7F8D10BF}"/>
              </a:ext>
            </a:extLst>
          </p:cNvPr>
          <p:cNvSpPr/>
          <p:nvPr/>
        </p:nvSpPr>
        <p:spPr>
          <a:xfrm>
            <a:off x="3572933" y="1859490"/>
            <a:ext cx="1158644" cy="362083"/>
          </a:xfrm>
          <a:prstGeom prst="parallelogram">
            <a:avLst>
              <a:gd name="adj" fmla="val 47222"/>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write</a:t>
            </a:r>
          </a:p>
        </p:txBody>
      </p:sp>
      <p:sp>
        <p:nvSpPr>
          <p:cNvPr id="14" name="Parallelogram 13">
            <a:extLst>
              <a:ext uri="{FF2B5EF4-FFF2-40B4-BE49-F238E27FC236}">
                <a16:creationId xmlns:a16="http://schemas.microsoft.com/office/drawing/2014/main" id="{087D0347-EB40-40D7-955D-D1DFB735E293}"/>
              </a:ext>
            </a:extLst>
          </p:cNvPr>
          <p:cNvSpPr/>
          <p:nvPr/>
        </p:nvSpPr>
        <p:spPr>
          <a:xfrm>
            <a:off x="9980662" y="3402279"/>
            <a:ext cx="1168399" cy="680272"/>
          </a:xfrm>
          <a:prstGeom prst="parallelogram">
            <a:avLst>
              <a:gd name="adj" fmla="val 3611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assign</a:t>
            </a:r>
          </a:p>
        </p:txBody>
      </p:sp>
      <p:cxnSp>
        <p:nvCxnSpPr>
          <p:cNvPr id="16" name="Straight Connector 15">
            <a:extLst>
              <a:ext uri="{FF2B5EF4-FFF2-40B4-BE49-F238E27FC236}">
                <a16:creationId xmlns:a16="http://schemas.microsoft.com/office/drawing/2014/main" id="{00697159-9325-44F9-8C24-E1EF298E70A6}"/>
              </a:ext>
            </a:extLst>
          </p:cNvPr>
          <p:cNvCxnSpPr>
            <a:cxnSpLocks/>
            <a:stCxn id="8" idx="3"/>
          </p:cNvCxnSpPr>
          <p:nvPr/>
        </p:nvCxnSpPr>
        <p:spPr>
          <a:xfrm>
            <a:off x="2506132" y="2062426"/>
            <a:ext cx="1021653" cy="125848"/>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B4B62358-0973-4744-923D-BD5EBA44A22F}"/>
              </a:ext>
            </a:extLst>
          </p:cNvPr>
          <p:cNvCxnSpPr>
            <a:cxnSpLocks/>
          </p:cNvCxnSpPr>
          <p:nvPr/>
        </p:nvCxnSpPr>
        <p:spPr>
          <a:xfrm>
            <a:off x="4731577" y="1899310"/>
            <a:ext cx="809644" cy="102129"/>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B66CD9D6-47B5-4588-85B2-284802295CE4}"/>
              </a:ext>
            </a:extLst>
          </p:cNvPr>
          <p:cNvCxnSpPr>
            <a:cxnSpLocks/>
          </p:cNvCxnSpPr>
          <p:nvPr/>
        </p:nvCxnSpPr>
        <p:spPr>
          <a:xfrm>
            <a:off x="7029712" y="2053619"/>
            <a:ext cx="628260" cy="64238"/>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C7F1CEB-DCC4-43F6-868E-DE201C80FC39}"/>
              </a:ext>
            </a:extLst>
          </p:cNvPr>
          <p:cNvCxnSpPr>
            <a:cxnSpLocks/>
          </p:cNvCxnSpPr>
          <p:nvPr/>
        </p:nvCxnSpPr>
        <p:spPr>
          <a:xfrm>
            <a:off x="9312364" y="2114863"/>
            <a:ext cx="687737" cy="114336"/>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ABAC6CD-77E1-4E4D-8008-3B487A8356A5}"/>
              </a:ext>
            </a:extLst>
          </p:cNvPr>
          <p:cNvCxnSpPr>
            <a:cxnSpLocks/>
          </p:cNvCxnSpPr>
          <p:nvPr/>
        </p:nvCxnSpPr>
        <p:spPr>
          <a:xfrm>
            <a:off x="6891871" y="2229199"/>
            <a:ext cx="1460367" cy="757021"/>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37C5AEB6-5D33-4BC1-B0C2-A10265EB1C50}"/>
              </a:ext>
            </a:extLst>
          </p:cNvPr>
          <p:cNvCxnSpPr>
            <a:cxnSpLocks/>
          </p:cNvCxnSpPr>
          <p:nvPr/>
        </p:nvCxnSpPr>
        <p:spPr>
          <a:xfrm>
            <a:off x="7029712" y="3957506"/>
            <a:ext cx="2528851" cy="1464551"/>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D5296A76-354D-44BD-A12E-90234CAAEA95}"/>
              </a:ext>
            </a:extLst>
          </p:cNvPr>
          <p:cNvCxnSpPr>
            <a:cxnSpLocks/>
          </p:cNvCxnSpPr>
          <p:nvPr/>
        </p:nvCxnSpPr>
        <p:spPr>
          <a:xfrm>
            <a:off x="9986008" y="2336412"/>
            <a:ext cx="1163053" cy="948803"/>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F31C4693-FD8D-4D52-80A8-27E983EA8004}"/>
              </a:ext>
            </a:extLst>
          </p:cNvPr>
          <p:cNvCxnSpPr>
            <a:cxnSpLocks/>
          </p:cNvCxnSpPr>
          <p:nvPr/>
        </p:nvCxnSpPr>
        <p:spPr>
          <a:xfrm flipV="1">
            <a:off x="9652104" y="4082551"/>
            <a:ext cx="328558" cy="1286862"/>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3CE1C546-35E9-4CC3-954F-FF046ADC51EC}"/>
              </a:ext>
            </a:extLst>
          </p:cNvPr>
          <p:cNvCxnSpPr/>
          <p:nvPr/>
        </p:nvCxnSpPr>
        <p:spPr>
          <a:xfrm>
            <a:off x="9910024" y="4272426"/>
            <a:ext cx="0" cy="62508"/>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4576AA0F-5CF2-4768-BE16-9A2AC0FDA528}"/>
              </a:ext>
            </a:extLst>
          </p:cNvPr>
          <p:cNvCxnSpPr>
            <a:cxnSpLocks/>
          </p:cNvCxnSpPr>
          <p:nvPr/>
        </p:nvCxnSpPr>
        <p:spPr>
          <a:xfrm>
            <a:off x="1997340" y="2344934"/>
            <a:ext cx="414645" cy="641286"/>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F679E152-50C0-405B-A665-C1034D2A9852}"/>
              </a:ext>
            </a:extLst>
          </p:cNvPr>
          <p:cNvCxnSpPr>
            <a:cxnSpLocks/>
          </p:cNvCxnSpPr>
          <p:nvPr/>
        </p:nvCxnSpPr>
        <p:spPr>
          <a:xfrm flipH="1" flipV="1">
            <a:off x="1340972" y="3742415"/>
            <a:ext cx="816307" cy="1524795"/>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9477BE35-A1DB-4047-A989-4F16329D8133}"/>
              </a:ext>
            </a:extLst>
          </p:cNvPr>
          <p:cNvCxnSpPr>
            <a:cxnSpLocks/>
          </p:cNvCxnSpPr>
          <p:nvPr/>
        </p:nvCxnSpPr>
        <p:spPr>
          <a:xfrm flipH="1">
            <a:off x="2157279" y="4252912"/>
            <a:ext cx="2191332" cy="1010345"/>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4AE4E689-3090-439A-8BA7-18ADC2A24E68}"/>
              </a:ext>
            </a:extLst>
          </p:cNvPr>
          <p:cNvCxnSpPr>
            <a:cxnSpLocks/>
          </p:cNvCxnSpPr>
          <p:nvPr/>
        </p:nvCxnSpPr>
        <p:spPr>
          <a:xfrm flipH="1">
            <a:off x="5558686" y="2229199"/>
            <a:ext cx="498795" cy="1056016"/>
          </a:xfrm>
          <a:prstGeom prst="line">
            <a:avLst/>
          </a:prstGeom>
        </p:spPr>
        <p:style>
          <a:lnRef idx="1">
            <a:schemeClr val="dk1"/>
          </a:lnRef>
          <a:fillRef idx="0">
            <a:schemeClr val="dk1"/>
          </a:fillRef>
          <a:effectRef idx="0">
            <a:schemeClr val="dk1"/>
          </a:effectRef>
          <a:fontRef idx="minor">
            <a:schemeClr val="tx1"/>
          </a:fontRef>
        </p:style>
      </p:cxnSp>
      <p:sp>
        <p:nvSpPr>
          <p:cNvPr id="15" name="Oval 14">
            <a:extLst>
              <a:ext uri="{FF2B5EF4-FFF2-40B4-BE49-F238E27FC236}">
                <a16:creationId xmlns:a16="http://schemas.microsoft.com/office/drawing/2014/main" id="{8022FFA2-9B19-4F05-AD63-1C19F5848D49}"/>
              </a:ext>
            </a:extLst>
          </p:cNvPr>
          <p:cNvSpPr/>
          <p:nvPr/>
        </p:nvSpPr>
        <p:spPr>
          <a:xfrm flipH="1">
            <a:off x="270163" y="1140020"/>
            <a:ext cx="962891" cy="64128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Reg#</a:t>
            </a:r>
          </a:p>
        </p:txBody>
      </p:sp>
      <p:cxnSp>
        <p:nvCxnSpPr>
          <p:cNvPr id="18" name="Straight Connector 17">
            <a:extLst>
              <a:ext uri="{FF2B5EF4-FFF2-40B4-BE49-F238E27FC236}">
                <a16:creationId xmlns:a16="http://schemas.microsoft.com/office/drawing/2014/main" id="{32838DD9-1668-4A1B-84D2-FD96061A3D6C}"/>
              </a:ext>
            </a:extLst>
          </p:cNvPr>
          <p:cNvCxnSpPr>
            <a:cxnSpLocks/>
            <a:stCxn id="15" idx="2"/>
          </p:cNvCxnSpPr>
          <p:nvPr/>
        </p:nvCxnSpPr>
        <p:spPr>
          <a:xfrm>
            <a:off x="1233054" y="1460663"/>
            <a:ext cx="697934" cy="438647"/>
          </a:xfrm>
          <a:prstGeom prst="line">
            <a:avLst/>
          </a:prstGeom>
        </p:spPr>
        <p:style>
          <a:lnRef idx="1">
            <a:schemeClr val="dk1"/>
          </a:lnRef>
          <a:fillRef idx="0">
            <a:schemeClr val="dk1"/>
          </a:fillRef>
          <a:effectRef idx="0">
            <a:schemeClr val="dk1"/>
          </a:effectRef>
          <a:fontRef idx="minor">
            <a:schemeClr val="tx1"/>
          </a:fontRef>
        </p:style>
      </p:cxnSp>
      <p:sp>
        <p:nvSpPr>
          <p:cNvPr id="21" name="Oval 20">
            <a:extLst>
              <a:ext uri="{FF2B5EF4-FFF2-40B4-BE49-F238E27FC236}">
                <a16:creationId xmlns:a16="http://schemas.microsoft.com/office/drawing/2014/main" id="{61DA3B43-52A3-4D6A-A37C-5D2F7A7596ED}"/>
              </a:ext>
            </a:extLst>
          </p:cNvPr>
          <p:cNvSpPr/>
          <p:nvPr/>
        </p:nvSpPr>
        <p:spPr>
          <a:xfrm>
            <a:off x="172573" y="4199615"/>
            <a:ext cx="1263525" cy="53039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name</a:t>
            </a:r>
          </a:p>
        </p:txBody>
      </p:sp>
      <p:sp>
        <p:nvSpPr>
          <p:cNvPr id="23" name="Oval 22">
            <a:extLst>
              <a:ext uri="{FF2B5EF4-FFF2-40B4-BE49-F238E27FC236}">
                <a16:creationId xmlns:a16="http://schemas.microsoft.com/office/drawing/2014/main" id="{C4ADFCD9-38A1-4FE4-8305-CB6CDAB47102}"/>
              </a:ext>
            </a:extLst>
          </p:cNvPr>
          <p:cNvSpPr/>
          <p:nvPr/>
        </p:nvSpPr>
        <p:spPr>
          <a:xfrm>
            <a:off x="270163" y="6211542"/>
            <a:ext cx="1263525" cy="53039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password</a:t>
            </a:r>
          </a:p>
        </p:txBody>
      </p:sp>
      <p:cxnSp>
        <p:nvCxnSpPr>
          <p:cNvPr id="25" name="Straight Connector 24">
            <a:extLst>
              <a:ext uri="{FF2B5EF4-FFF2-40B4-BE49-F238E27FC236}">
                <a16:creationId xmlns:a16="http://schemas.microsoft.com/office/drawing/2014/main" id="{B14015B6-B49C-4FF5-896F-730C94855499}"/>
              </a:ext>
            </a:extLst>
          </p:cNvPr>
          <p:cNvCxnSpPr>
            <a:cxnSpLocks/>
            <a:endCxn id="38" idx="4"/>
          </p:cNvCxnSpPr>
          <p:nvPr/>
        </p:nvCxnSpPr>
        <p:spPr>
          <a:xfrm flipH="1" flipV="1">
            <a:off x="6069805" y="1140020"/>
            <a:ext cx="51258" cy="676160"/>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42498D53-1465-4D86-8E27-1CC5594B77EF}"/>
              </a:ext>
            </a:extLst>
          </p:cNvPr>
          <p:cNvCxnSpPr>
            <a:cxnSpLocks/>
            <a:stCxn id="21" idx="4"/>
          </p:cNvCxnSpPr>
          <p:nvPr/>
        </p:nvCxnSpPr>
        <p:spPr>
          <a:xfrm>
            <a:off x="804336" y="4730005"/>
            <a:ext cx="725303" cy="692052"/>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86721E44-937E-4391-973F-67A30F03216A}"/>
              </a:ext>
            </a:extLst>
          </p:cNvPr>
          <p:cNvCxnSpPr>
            <a:cxnSpLocks/>
          </p:cNvCxnSpPr>
          <p:nvPr/>
        </p:nvCxnSpPr>
        <p:spPr>
          <a:xfrm flipH="1">
            <a:off x="1466323" y="5809680"/>
            <a:ext cx="372797" cy="454573"/>
          </a:xfrm>
          <a:prstGeom prst="line">
            <a:avLst/>
          </a:prstGeom>
        </p:spPr>
        <p:style>
          <a:lnRef idx="1">
            <a:schemeClr val="dk1"/>
          </a:lnRef>
          <a:fillRef idx="0">
            <a:schemeClr val="dk1"/>
          </a:fillRef>
          <a:effectRef idx="0">
            <a:schemeClr val="dk1"/>
          </a:effectRef>
          <a:fontRef idx="minor">
            <a:schemeClr val="tx1"/>
          </a:fontRef>
        </p:style>
      </p:cxnSp>
      <p:sp>
        <p:nvSpPr>
          <p:cNvPr id="38" name="Oval 37">
            <a:extLst>
              <a:ext uri="{FF2B5EF4-FFF2-40B4-BE49-F238E27FC236}">
                <a16:creationId xmlns:a16="http://schemas.microsoft.com/office/drawing/2014/main" id="{9313D461-98D9-44A8-94DF-5954B1438CDD}"/>
              </a:ext>
            </a:extLst>
          </p:cNvPr>
          <p:cNvSpPr/>
          <p:nvPr/>
        </p:nvSpPr>
        <p:spPr>
          <a:xfrm>
            <a:off x="5417127" y="651164"/>
            <a:ext cx="1305356" cy="48885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Course code</a:t>
            </a:r>
          </a:p>
        </p:txBody>
      </p:sp>
      <p:sp>
        <p:nvSpPr>
          <p:cNvPr id="43" name="Oval 42">
            <a:extLst>
              <a:ext uri="{FF2B5EF4-FFF2-40B4-BE49-F238E27FC236}">
                <a16:creationId xmlns:a16="http://schemas.microsoft.com/office/drawing/2014/main" id="{2AAE6EA3-9302-4AFB-850B-52E4215E0C59}"/>
              </a:ext>
            </a:extLst>
          </p:cNvPr>
          <p:cNvSpPr/>
          <p:nvPr/>
        </p:nvSpPr>
        <p:spPr>
          <a:xfrm>
            <a:off x="9910024" y="490368"/>
            <a:ext cx="1305356" cy="4937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Room name</a:t>
            </a:r>
          </a:p>
        </p:txBody>
      </p:sp>
      <p:cxnSp>
        <p:nvCxnSpPr>
          <p:cNvPr id="47" name="Straight Connector 46">
            <a:extLst>
              <a:ext uri="{FF2B5EF4-FFF2-40B4-BE49-F238E27FC236}">
                <a16:creationId xmlns:a16="http://schemas.microsoft.com/office/drawing/2014/main" id="{2A049E90-9C24-4217-8528-8220A9B266B2}"/>
              </a:ext>
            </a:extLst>
          </p:cNvPr>
          <p:cNvCxnSpPr>
            <a:cxnSpLocks/>
          </p:cNvCxnSpPr>
          <p:nvPr/>
        </p:nvCxnSpPr>
        <p:spPr>
          <a:xfrm flipH="1" flipV="1">
            <a:off x="10340498" y="984109"/>
            <a:ext cx="130752" cy="992618"/>
          </a:xfrm>
          <a:prstGeom prst="line">
            <a:avLst/>
          </a:prstGeom>
        </p:spPr>
        <p:style>
          <a:lnRef idx="1">
            <a:schemeClr val="dk1"/>
          </a:lnRef>
          <a:fillRef idx="0">
            <a:schemeClr val="dk1"/>
          </a:fillRef>
          <a:effectRef idx="0">
            <a:schemeClr val="dk1"/>
          </a:effectRef>
          <a:fontRef idx="minor">
            <a:schemeClr val="tx1"/>
          </a:fontRef>
        </p:style>
      </p:cxnSp>
      <p:sp>
        <p:nvSpPr>
          <p:cNvPr id="56" name="Oval 55">
            <a:extLst>
              <a:ext uri="{FF2B5EF4-FFF2-40B4-BE49-F238E27FC236}">
                <a16:creationId xmlns:a16="http://schemas.microsoft.com/office/drawing/2014/main" id="{48DF9119-731D-4F7B-873C-15ACEBC4621B}"/>
              </a:ext>
            </a:extLst>
          </p:cNvPr>
          <p:cNvSpPr/>
          <p:nvPr/>
        </p:nvSpPr>
        <p:spPr>
          <a:xfrm>
            <a:off x="5808082" y="5369413"/>
            <a:ext cx="1713443" cy="56803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Password</a:t>
            </a:r>
          </a:p>
        </p:txBody>
      </p:sp>
      <p:cxnSp>
        <p:nvCxnSpPr>
          <p:cNvPr id="58" name="Straight Connector 57">
            <a:extLst>
              <a:ext uri="{FF2B5EF4-FFF2-40B4-BE49-F238E27FC236}">
                <a16:creationId xmlns:a16="http://schemas.microsoft.com/office/drawing/2014/main" id="{1D1160C0-E2E8-4555-B61E-54AC43DCB6D8}"/>
              </a:ext>
            </a:extLst>
          </p:cNvPr>
          <p:cNvCxnSpPr>
            <a:cxnSpLocks/>
            <a:stCxn id="56" idx="6"/>
          </p:cNvCxnSpPr>
          <p:nvPr/>
        </p:nvCxnSpPr>
        <p:spPr>
          <a:xfrm>
            <a:off x="7521525" y="5653431"/>
            <a:ext cx="1439174" cy="153156"/>
          </a:xfrm>
          <a:prstGeom prst="line">
            <a:avLst/>
          </a:prstGeom>
        </p:spPr>
        <p:style>
          <a:lnRef idx="1">
            <a:schemeClr val="dk1"/>
          </a:lnRef>
          <a:fillRef idx="0">
            <a:schemeClr val="dk1"/>
          </a:fillRef>
          <a:effectRef idx="0">
            <a:schemeClr val="dk1"/>
          </a:effectRef>
          <a:fontRef idx="minor">
            <a:schemeClr val="tx1"/>
          </a:fontRef>
        </p:style>
      </p:cxnSp>
      <p:sp>
        <p:nvSpPr>
          <p:cNvPr id="63" name="Oval 62">
            <a:extLst>
              <a:ext uri="{FF2B5EF4-FFF2-40B4-BE49-F238E27FC236}">
                <a16:creationId xmlns:a16="http://schemas.microsoft.com/office/drawing/2014/main" id="{FAB4F64E-8296-48EC-A8BD-EB747F45D045}"/>
              </a:ext>
            </a:extLst>
          </p:cNvPr>
          <p:cNvSpPr/>
          <p:nvPr/>
        </p:nvSpPr>
        <p:spPr>
          <a:xfrm>
            <a:off x="7397397" y="6332620"/>
            <a:ext cx="1149567" cy="45815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name</a:t>
            </a:r>
          </a:p>
        </p:txBody>
      </p:sp>
      <p:cxnSp>
        <p:nvCxnSpPr>
          <p:cNvPr id="66" name="Straight Connector 65">
            <a:extLst>
              <a:ext uri="{FF2B5EF4-FFF2-40B4-BE49-F238E27FC236}">
                <a16:creationId xmlns:a16="http://schemas.microsoft.com/office/drawing/2014/main" id="{C6031935-E3C5-44FE-B21D-E0C37D157D5D}"/>
              </a:ext>
            </a:extLst>
          </p:cNvPr>
          <p:cNvCxnSpPr>
            <a:cxnSpLocks/>
          </p:cNvCxnSpPr>
          <p:nvPr/>
        </p:nvCxnSpPr>
        <p:spPr>
          <a:xfrm flipH="1">
            <a:off x="8599983" y="5805712"/>
            <a:ext cx="507606" cy="789648"/>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480433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590</TotalTime>
  <Words>291</Words>
  <Application>Microsoft Office PowerPoint</Application>
  <PresentationFormat>Widescreen</PresentationFormat>
  <Paragraphs>74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GROUP 11 </vt:lpstr>
      <vt:lpstr>GROUP 11 MEMBERS</vt:lpstr>
      <vt:lpstr>INTRODUCTION</vt:lpstr>
      <vt:lpstr>AIM</vt:lpstr>
      <vt:lpstr>FUNCTIONAL REQUIREMENTS</vt:lpstr>
      <vt:lpstr>NON-FUNCTIONAL REQUIREMENTS</vt:lpstr>
      <vt:lpstr>PowerPoint Presentation</vt:lpstr>
      <vt:lpstr>Use case diagram of attendance system</vt:lpstr>
      <vt:lpstr>ER 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11</dc:title>
  <dc:creator>Gannie</dc:creator>
  <cp:lastModifiedBy>Gannie</cp:lastModifiedBy>
  <cp:revision>27</cp:revision>
  <dcterms:created xsi:type="dcterms:W3CDTF">2021-08-11T01:11:50Z</dcterms:created>
  <dcterms:modified xsi:type="dcterms:W3CDTF">2021-09-16T02:40:53Z</dcterms:modified>
</cp:coreProperties>
</file>