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Libre Franklin"/>
      <p:regular r:id="rId20"/>
      <p:bold r:id="rId21"/>
      <p:italic r:id="rId22"/>
      <p:boldItalic r:id="rId23"/>
    </p:embeddedFont>
    <p:embeddedFont>
      <p:font typeface="Arial Black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gb8TutK/E5orrlIzY97r+I7Pw/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Franklin-regular.fntdata"/><Relationship Id="rId22" Type="http://schemas.openxmlformats.org/officeDocument/2006/relationships/font" Target="fonts/LibreFranklin-italic.fntdata"/><Relationship Id="rId21" Type="http://schemas.openxmlformats.org/officeDocument/2006/relationships/font" Target="fonts/LibreFranklin-bold.fntdata"/><Relationship Id="rId24" Type="http://schemas.openxmlformats.org/officeDocument/2006/relationships/font" Target="fonts/ArialBlack-regular.fntdata"/><Relationship Id="rId23" Type="http://schemas.openxmlformats.org/officeDocument/2006/relationships/font" Target="fonts/LibreFranklin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dia" showMasterSp="0" type="title">
  <p:cSld name="TITLE">
    <p:bg>
      <p:bgPr>
        <a:solidFill>
          <a:schemeClr val="lt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7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Libre Franklin"/>
              <a:buNone/>
              <a:defRPr sz="7200" cap="none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7"/>
          <p:cNvSpPr txBox="1"/>
          <p:nvPr>
            <p:ph idx="1" type="subTitle"/>
          </p:nvPr>
        </p:nvSpPr>
        <p:spPr>
          <a:xfrm>
            <a:off x="2679906" y="3956279"/>
            <a:ext cx="683167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None/>
              <a:defRPr sz="2300"/>
            </a:lvl1pPr>
            <a:lvl2pPr lvl="1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/>
            </a:lvl2pPr>
            <a:lvl3pPr lvl="2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/>
            </a:lvl3pPr>
            <a:lvl4pPr lvl="3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4pPr>
            <a:lvl5pPr lvl="4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5pPr>
            <a:lvl6pPr lvl="5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6pPr>
            <a:lvl7pPr lvl="6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7pPr>
            <a:lvl8pPr lvl="7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17"/>
          <p:cNvSpPr txBox="1"/>
          <p:nvPr>
            <p:ph idx="10" type="dt"/>
          </p:nvPr>
        </p:nvSpPr>
        <p:spPr>
          <a:xfrm>
            <a:off x="752858" y="6453386"/>
            <a:ext cx="1607944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1" type="ftr"/>
          </p:nvPr>
        </p:nvSpPr>
        <p:spPr>
          <a:xfrm>
            <a:off x="2584054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grpSp>
        <p:nvGrpSpPr>
          <p:cNvPr id="18" name="Google Shape;18;p17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9" name="Google Shape;19;p17"/>
            <p:cNvSpPr/>
            <p:nvPr/>
          </p:nvSpPr>
          <p:spPr>
            <a:xfrm>
              <a:off x="8151962" y="1685652"/>
              <a:ext cx="3275013" cy="4408488"/>
            </a:xfrm>
            <a:custGeom>
              <a:rect b="b" l="l" r="r" t="t"/>
              <a:pathLst>
                <a:path extrusionOk="0" h="10000" w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</p:sp>
        <p:sp>
          <p:nvSpPr>
            <p:cNvPr id="20" name="Google Shape;20;p17"/>
            <p:cNvSpPr/>
            <p:nvPr/>
          </p:nvSpPr>
          <p:spPr>
            <a:xfrm rot="10800000">
              <a:off x="752858" y="744469"/>
              <a:ext cx="3275668" cy="4408488"/>
            </a:xfrm>
            <a:custGeom>
              <a:rect b="b" l="l" r="r" t="t"/>
              <a:pathLst>
                <a:path extrusionOk="0" h="10000" w="10002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függőleges szöveg" type="vertTx">
  <p:cSld name="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4386263" y="-719137"/>
            <a:ext cx="3571875" cy="96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üggőleges cím és szöveg" type="vertTitleAndTx">
  <p:cSld name="VERTICAL_TITLE_AND_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 rot="5400000">
            <a:off x="7757822" y="2462895"/>
            <a:ext cx="5243244" cy="1565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 rot="5400000">
            <a:off x="2839799" y="-844042"/>
            <a:ext cx="5243244" cy="81796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ím és tartalom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1pPr>
            <a:lvl2pPr indent="-3429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zakaszfejléc" showMasterSp="0" type="secHead">
  <p:cSld name="SECTION_HEADER">
    <p:bg>
      <p:bgPr>
        <a:solidFill>
          <a:schemeClr val="dk2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65025" y="1301360"/>
            <a:ext cx="9612971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Libre Franklin"/>
              <a:buNone/>
              <a:defRPr sz="7200" cap="none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65025" y="4216328"/>
            <a:ext cx="9612971" cy="1143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738908" y="6453386"/>
            <a:ext cx="1622409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2584312" y="6453386"/>
            <a:ext cx="7023377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9830683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33" name="Google Shape;33;p19" title="Crop Mark"/>
          <p:cNvSpPr/>
          <p:nvPr/>
        </p:nvSpPr>
        <p:spPr>
          <a:xfrm>
            <a:off x="8151962" y="1685652"/>
            <a:ext cx="3275013" cy="4408488"/>
          </a:xfrm>
          <a:custGeom>
            <a:rect b="b" l="l" r="r" t="t"/>
            <a:pathLst>
              <a:path extrusionOk="0" h="5554" w="4125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tartalomrész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" type="body"/>
          </p:nvPr>
        </p:nvSpPr>
        <p:spPr>
          <a:xfrm>
            <a:off x="1371600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7" name="Google Shape;37;p20"/>
          <p:cNvSpPr txBox="1"/>
          <p:nvPr>
            <p:ph idx="2" type="body"/>
          </p:nvPr>
        </p:nvSpPr>
        <p:spPr>
          <a:xfrm>
            <a:off x="6525403" y="2285999"/>
            <a:ext cx="4447786" cy="3581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Összehasonlítás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" type="body"/>
          </p:nvPr>
        </p:nvSpPr>
        <p:spPr>
          <a:xfrm>
            <a:off x="1371600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1"/>
          <p:cNvSpPr txBox="1"/>
          <p:nvPr>
            <p:ph idx="2" type="body"/>
          </p:nvPr>
        </p:nvSpPr>
        <p:spPr>
          <a:xfrm>
            <a:off x="1371600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5" name="Google Shape;45;p21"/>
          <p:cNvSpPr txBox="1"/>
          <p:nvPr>
            <p:ph idx="3" type="body"/>
          </p:nvPr>
        </p:nvSpPr>
        <p:spPr>
          <a:xfrm>
            <a:off x="6525014" y="2340864"/>
            <a:ext cx="444398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b="0" sz="3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1"/>
          <p:cNvSpPr txBox="1"/>
          <p:nvPr>
            <p:ph idx="4" type="body"/>
          </p:nvPr>
        </p:nvSpPr>
        <p:spPr>
          <a:xfrm>
            <a:off x="6525014" y="3305207"/>
            <a:ext cx="4443984" cy="2562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>
                <a:solidFill>
                  <a:schemeClr val="dk2"/>
                </a:solidFill>
              </a:defRPr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>
                <a:solidFill>
                  <a:schemeClr val="dk2"/>
                </a:solidFill>
              </a:defRPr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>
                <a:solidFill>
                  <a:schemeClr val="dk2"/>
                </a:solidFill>
              </a:defRPr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>
                <a:solidFill>
                  <a:schemeClr val="dk2"/>
                </a:solidFill>
              </a:defRPr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/>
            </a:lvl7pPr>
            <a:lvl8pPr indent="-3429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sak cím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Üres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talomrész képaláírással" showMasterSp="0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4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4"/>
          <p:cNvSpPr txBox="1"/>
          <p:nvPr>
            <p:ph idx="1" type="body"/>
          </p:nvPr>
        </p:nvSpPr>
        <p:spPr>
          <a:xfrm>
            <a:off x="6256020" y="685801"/>
            <a:ext cx="521208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/>
            </a:lvl1pPr>
            <a:lvl2pPr indent="-355600" lvl="1" marL="914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/>
            </a:lvl3pPr>
            <a:lvl4pPr indent="-3429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302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5pPr>
            <a:lvl6pPr indent="-3302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6pPr>
            <a:lvl7pPr indent="-3302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■"/>
              <a:defRPr sz="1600"/>
            </a:lvl7pPr>
            <a:lvl8pPr indent="-3302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8pPr>
            <a:lvl9pPr indent="-3302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600"/>
              <a:buChar char="■"/>
              <a:defRPr sz="1600"/>
            </a:lvl9pPr>
          </a:lstStyle>
          <a:p/>
        </p:txBody>
      </p:sp>
      <p:sp>
        <p:nvSpPr>
          <p:cNvPr id="63" name="Google Shape;63;p24"/>
          <p:cNvSpPr txBox="1"/>
          <p:nvPr>
            <p:ph idx="2" type="body"/>
          </p:nvPr>
        </p:nvSpPr>
        <p:spPr>
          <a:xfrm>
            <a:off x="723900" y="2856344"/>
            <a:ext cx="3855720" cy="3011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4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4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67" name="Google Shape;67;p24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ép képaláírással" showMasterSp="0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25"/>
          <p:cNvSpPr txBox="1"/>
          <p:nvPr>
            <p:ph type="title"/>
          </p:nvPr>
        </p:nvSpPr>
        <p:spPr>
          <a:xfrm>
            <a:off x="723900" y="685800"/>
            <a:ext cx="3855720" cy="2157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Libre Franklin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/>
          <p:nvPr>
            <p:ph idx="2" type="pic"/>
          </p:nvPr>
        </p:nvSpPr>
        <p:spPr>
          <a:xfrm>
            <a:off x="5532120" y="0"/>
            <a:ext cx="6659880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723900" y="2855968"/>
            <a:ext cx="3855720" cy="30114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4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25"/>
          <p:cNvSpPr txBox="1"/>
          <p:nvPr>
            <p:ph idx="10" type="dt"/>
          </p:nvPr>
        </p:nvSpPr>
        <p:spPr>
          <a:xfrm>
            <a:off x="72390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2205945" y="6453386"/>
            <a:ext cx="2373675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2" type="sldNum"/>
          </p:nvPr>
        </p:nvSpPr>
        <p:spPr>
          <a:xfrm>
            <a:off x="9883140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76" name="Google Shape;76;p25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  <a:defRPr b="0" i="0" sz="4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4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■"/>
              <a:defRPr b="0" i="0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55600" lvl="1" marL="914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ibre Franklin"/>
              <a:buChar char="–"/>
              <a:defRPr b="0" i="1" sz="20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42900" lvl="2" marL="1371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■"/>
              <a:defRPr b="0" i="0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ibre Franklin"/>
              <a:buChar char="–"/>
              <a:defRPr b="0" i="1" sz="18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30200" lvl="4" marL="22860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■"/>
              <a:defRPr b="0" i="0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30200" lvl="5" marL="27432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ibre Franklin"/>
              <a:buChar char="–"/>
              <a:defRPr b="0" i="1" sz="16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17500" lvl="6" marL="32004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17500" lvl="7" marL="3657600" marR="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ibre Franklin"/>
              <a:buChar char="–"/>
              <a:defRPr b="0" i="1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17500" lvl="8" marL="4114800" marR="0" rtl="0" algn="l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Clr>
                <a:schemeClr val="dk2"/>
              </a:buClr>
              <a:buSzPts val="1400"/>
              <a:buFont typeface="Libre Franklin"/>
              <a:buChar char="■"/>
              <a:defRPr b="0" i="0" sz="14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  <p:sp>
        <p:nvSpPr>
          <p:cNvPr id="11" name="Google Shape;11;p16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368">
          <p15:clr>
            <a:srgbClr val="F26B43"/>
          </p15:clr>
        </p15:guide>
        <p15:guide id="2" orient="horz" pos="1440">
          <p15:clr>
            <a:srgbClr val="F26B43"/>
          </p15:clr>
        </p15:guide>
        <p15:guide id="3" orient="horz" pos="3696">
          <p15:clr>
            <a:srgbClr val="F26B43"/>
          </p15:clr>
        </p15:guide>
        <p15:guide id="4" orient="horz" pos="432">
          <p15:clr>
            <a:srgbClr val="F26B43"/>
          </p15:clr>
        </p15:guide>
        <p15:guide id="5" orient="horz" pos="1512">
          <p15:clr>
            <a:srgbClr val="F26B43"/>
          </p15:clr>
        </p15:guide>
        <p15:guide id="6" pos="6912">
          <p15:clr>
            <a:srgbClr val="F26B43"/>
          </p15:clr>
        </p15:guide>
        <p15:guide id="7" pos="936">
          <p15:clr>
            <a:srgbClr val="F26B43"/>
          </p15:clr>
        </p15:guide>
        <p15:guide id="8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9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/>
          <p:nvPr>
            <p:ph type="ctrTitle"/>
          </p:nvPr>
        </p:nvSpPr>
        <p:spPr>
          <a:xfrm>
            <a:off x="1915128" y="1788454"/>
            <a:ext cx="8361229" cy="20982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 Black"/>
              <a:buNone/>
            </a:pPr>
            <a:r>
              <a:rPr b="1" lang="hu-HU">
                <a:latin typeface="Arial Black"/>
                <a:ea typeface="Arial Black"/>
                <a:cs typeface="Arial Black"/>
                <a:sym typeface="Arial Black"/>
              </a:rPr>
              <a:t>BEDHUNTER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4" name="Google Shape;94;p1"/>
          <p:cNvSpPr txBox="1"/>
          <p:nvPr>
            <p:ph idx="1" type="subTitle"/>
          </p:nvPr>
        </p:nvSpPr>
        <p:spPr>
          <a:xfrm>
            <a:off x="1942254" y="3886680"/>
            <a:ext cx="8334103" cy="1086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None/>
            </a:pPr>
            <a:r>
              <a:rPr lang="hu-HU">
                <a:solidFill>
                  <a:srgbClr val="000000"/>
                </a:solidFill>
              </a:rPr>
              <a:t>Authors: Almási Boglárka, Lévai Viktória Anna, Gábor Dénes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8559" y="1001156"/>
            <a:ext cx="1941491" cy="1574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lang="hu-HU">
                <a:latin typeface="Arial Black"/>
                <a:ea typeface="Arial Black"/>
                <a:cs typeface="Arial Black"/>
                <a:sym typeface="Arial Black"/>
              </a:rPr>
              <a:t>Tests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" name="Google Shape;171;p10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Postman tests</a:t>
            </a:r>
            <a:endParaRPr sz="19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8000" y="2092250"/>
            <a:ext cx="4288174" cy="132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/>
          <p:nvPr>
            <p:ph type="title"/>
          </p:nvPr>
        </p:nvSpPr>
        <p:spPr>
          <a:xfrm>
            <a:off x="1371600" y="685800"/>
            <a:ext cx="9696734" cy="10338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lang="hu-HU">
                <a:latin typeface="Arial Black"/>
                <a:ea typeface="Arial Black"/>
                <a:cs typeface="Arial Black"/>
                <a:sym typeface="Arial Black"/>
              </a:rPr>
              <a:t>Teamwork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78" name="Google Shape;178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68" y="2626353"/>
            <a:ext cx="1917510" cy="191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42707" y="2626353"/>
            <a:ext cx="1863761" cy="1917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36336" y="2749108"/>
            <a:ext cx="2371923" cy="1794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1"/>
          <p:cNvPicPr preferRelativeResize="0"/>
          <p:nvPr/>
        </p:nvPicPr>
        <p:blipFill rotWithShape="1">
          <a:blip r:embed="rId6">
            <a:alphaModFix/>
          </a:blip>
          <a:srcRect b="13112" l="0" r="0" t="0"/>
          <a:stretch/>
        </p:blipFill>
        <p:spPr>
          <a:xfrm>
            <a:off x="6143554" y="2251881"/>
            <a:ext cx="2763523" cy="240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1"/>
          <p:cNvSpPr/>
          <p:nvPr/>
        </p:nvSpPr>
        <p:spPr>
          <a:xfrm>
            <a:off x="1105468" y="4797669"/>
            <a:ext cx="1741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71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Discord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3742707" y="4797669"/>
            <a:ext cx="174166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71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6654483" y="4797669"/>
            <a:ext cx="17416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71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Facebook messenger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9451465" y="4797669"/>
            <a:ext cx="205679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5715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Google Drive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lang="hu-HU">
                <a:latin typeface="Arial Black"/>
                <a:ea typeface="Arial Black"/>
                <a:cs typeface="Arial Black"/>
                <a:sym typeface="Arial Black"/>
              </a:rPr>
              <a:t>Teamwork tasks Frontend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1" name="Google Shape;191;p12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Lévai Viktória Anna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React: </a:t>
            </a:r>
            <a:endParaRPr/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i="0" lang="hu-HU">
                <a:latin typeface="Arial"/>
                <a:ea typeface="Arial"/>
                <a:cs typeface="Arial"/>
                <a:sym typeface="Arial"/>
              </a:rPr>
              <a:t>Components: Navbar, Footer, Banner, HeroComponent, Card, PromotionsCard</a:t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84048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i="0" lang="hu-HU">
                <a:latin typeface="Arial"/>
                <a:ea typeface="Arial"/>
                <a:cs typeface="Arial"/>
                <a:sym typeface="Arial"/>
              </a:rPr>
              <a:t>Pages: Home, Login, Register, Rooms, Promotions, Finish, Error</a:t>
            </a:r>
            <a:endParaRPr i="0"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Style: CSS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Logo making</a:t>
            </a:r>
            <a:endParaRPr i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lang="hu-HU">
                <a:latin typeface="Arial Black"/>
                <a:ea typeface="Arial Black"/>
                <a:cs typeface="Arial Black"/>
                <a:sym typeface="Arial Black"/>
              </a:rPr>
              <a:t>Teamwork tasks Backend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7" name="Google Shape;197;p13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Almási Boglárka</a:t>
            </a:r>
            <a:endParaRPr/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Backend: Creating database connection, GET, POST, PUT, DELETE requests, password encrypting with bcrypt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Backend testing: Postman collection tests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Database: Local database (Loki.js)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lang="hu-HU">
                <a:latin typeface="Arial Black"/>
                <a:ea typeface="Arial Black"/>
                <a:cs typeface="Arial Black"/>
                <a:sym typeface="Arial Black"/>
              </a:rPr>
              <a:t>The future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03" name="Google Shape;203;p14"/>
          <p:cNvSpPr txBox="1"/>
          <p:nvPr>
            <p:ph idx="1" type="body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Online payment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Admin UI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Connection to booking systems in the hotels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Search functions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600" y="5125250"/>
            <a:ext cx="2673600" cy="7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"/>
          <p:cNvSpPr txBox="1"/>
          <p:nvPr>
            <p:ph type="title"/>
          </p:nvPr>
        </p:nvSpPr>
        <p:spPr>
          <a:xfrm>
            <a:off x="2060700" y="2686050"/>
            <a:ext cx="80706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ibre Franklin"/>
              <a:buNone/>
            </a:pPr>
            <a:r>
              <a:rPr lang="hu-HU" sz="6000">
                <a:latin typeface="Arial Black"/>
                <a:ea typeface="Arial Black"/>
                <a:cs typeface="Arial Black"/>
                <a:sym typeface="Arial Black"/>
              </a:rPr>
              <a:t>BedHunter Demo</a:t>
            </a:r>
            <a:endParaRPr sz="6000">
              <a:latin typeface="Arial Black"/>
              <a:ea typeface="Arial Black"/>
              <a:cs typeface="Arial Black"/>
              <a:sym typeface="Arial Black"/>
            </a:endParaRPr>
          </a:p>
        </p:txBody>
      </p:sp>
      <p:cxnSp>
        <p:nvCxnSpPr>
          <p:cNvPr id="210" name="Google Shape;210;p15"/>
          <p:cNvCxnSpPr/>
          <p:nvPr/>
        </p:nvCxnSpPr>
        <p:spPr>
          <a:xfrm>
            <a:off x="2060700" y="3789975"/>
            <a:ext cx="8070600" cy="0"/>
          </a:xfrm>
          <a:prstGeom prst="straightConnector1">
            <a:avLst/>
          </a:prstGeom>
          <a:noFill/>
          <a:ln cap="flat" cmpd="sng" w="76200">
            <a:solidFill>
              <a:srgbClr val="4E3B3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1190898" y="555071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hu-HU">
                <a:latin typeface="Arial Black"/>
                <a:ea typeface="Arial Black"/>
                <a:cs typeface="Arial Black"/>
                <a:sym typeface="Arial Black"/>
              </a:rPr>
              <a:t>The problem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1190898" y="1659409"/>
            <a:ext cx="10515600" cy="1322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7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None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There’s no hotel booking platform for a specific city/area that’s user-friendly and easy to understand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1190898" y="3725298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0" i="0" lang="hu-HU" sz="4400" u="none" cap="none" strike="noStrike">
                <a:solidFill>
                  <a:schemeClr val="dk2"/>
                </a:solidFill>
                <a:latin typeface="Arial Black"/>
                <a:ea typeface="Arial Black"/>
                <a:cs typeface="Arial Black"/>
                <a:sym typeface="Arial Black"/>
              </a:rPr>
              <a:t>The solution</a:t>
            </a:r>
            <a:endParaRPr b="0" i="0" sz="4400" u="none" cap="none" strike="noStrike">
              <a:solidFill>
                <a:schemeClr val="dk2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190898" y="4774533"/>
            <a:ext cx="10515600" cy="13228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4048" lvl="0" marL="384048" marR="0" rtl="0" algn="l">
              <a:lnSpc>
                <a:spcPct val="7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b="0" i="0" lang="hu-HU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Standarized platform</a:t>
            </a:r>
            <a:endParaRPr sz="2000"/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b="0" i="0" lang="hu-HU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Simplif</a:t>
            </a:r>
            <a:r>
              <a:rPr lang="hu-HU" sz="2000">
                <a:solidFill>
                  <a:schemeClr val="dk2"/>
                </a:solidFill>
              </a:rPr>
              <a:t>ed</a:t>
            </a:r>
            <a:r>
              <a:rPr b="0" i="0" lang="hu-HU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4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⮚"/>
            </a:pPr>
            <a:r>
              <a:rPr b="0" i="0" lang="hu-HU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Easy browsing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7048" lvl="0" marL="384048" marR="0" rtl="0" algn="l">
              <a:lnSpc>
                <a:spcPct val="7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04" name="Google Shape;104;p2"/>
          <p:cNvCxnSpPr/>
          <p:nvPr/>
        </p:nvCxnSpPr>
        <p:spPr>
          <a:xfrm>
            <a:off x="627017" y="3396624"/>
            <a:ext cx="11564983" cy="0"/>
          </a:xfrm>
          <a:prstGeom prst="straightConnector1">
            <a:avLst/>
          </a:prstGeom>
          <a:noFill/>
          <a:ln cap="flat" cmpd="sng" w="76200">
            <a:solidFill>
              <a:srgbClr val="4E3B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1371600" y="882970"/>
            <a:ext cx="9601200" cy="979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hu-HU" sz="3600">
                <a:latin typeface="Arial Black"/>
                <a:ea typeface="Arial Black"/>
                <a:cs typeface="Arial Black"/>
                <a:sym typeface="Arial Black"/>
              </a:rPr>
              <a:t>Functions of the program for users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3787253" y="2083818"/>
            <a:ext cx="4551528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hu-HU" sz="2000" u="none" cap="none" strike="noStrike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3787253" y="2891310"/>
            <a:ext cx="4551528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3787253" y="3698802"/>
            <a:ext cx="4551528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Hotels browsing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787253" y="4506294"/>
            <a:ext cx="4551528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</a:rPr>
              <a:t>R</a:t>
            </a: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eservation 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3787253" y="5313786"/>
            <a:ext cx="4551527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Check contact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 Black"/>
              <a:buNone/>
            </a:pPr>
            <a:r>
              <a:rPr lang="hu-HU" sz="3600">
                <a:latin typeface="Arial Black"/>
                <a:ea typeface="Arial Black"/>
                <a:cs typeface="Arial Black"/>
                <a:sym typeface="Arial Black"/>
              </a:rPr>
              <a:t>Functions of the program for admins</a:t>
            </a:r>
            <a:endParaRPr sz="36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3787253" y="2083818"/>
            <a:ext cx="4551528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Registration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3787253" y="2891310"/>
            <a:ext cx="4551528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3787253" y="3698802"/>
            <a:ext cx="4551528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Create, edit and delete hotels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3787253" y="4506294"/>
            <a:ext cx="4551528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  <a:latin typeface="Arial"/>
                <a:ea typeface="Arial"/>
                <a:cs typeface="Arial"/>
                <a:sym typeface="Arial"/>
              </a:rPr>
              <a:t>Edit and delete users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787253" y="5313786"/>
            <a:ext cx="4551527" cy="551906"/>
          </a:xfrm>
          <a:prstGeom prst="roundRect">
            <a:avLst>
              <a:gd fmla="val 16667" name="adj"/>
            </a:avLst>
          </a:prstGeom>
          <a:solidFill>
            <a:srgbClr val="E2AC74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-HU" sz="2000">
                <a:solidFill>
                  <a:srgbClr val="4E3B30"/>
                </a:solidFill>
              </a:rPr>
              <a:t>View all booking data</a:t>
            </a:r>
            <a:endParaRPr b="1" sz="2000">
              <a:solidFill>
                <a:srgbClr val="4E3B3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lang="hu-HU">
                <a:latin typeface="Arial"/>
                <a:ea typeface="Arial"/>
                <a:cs typeface="Arial"/>
                <a:sym typeface="Arial"/>
              </a:rPr>
              <a:t>Backend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371600" y="1815152"/>
            <a:ext cx="9601200" cy="40522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Node 16.10.0.v. with express.js</a:t>
            </a:r>
            <a:endParaRPr/>
          </a:p>
          <a:p>
            <a:pPr indent="-285750" lvl="0" marL="2857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Cors - Cross-Origin Resource Sharing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73050" lvl="0" marL="2857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CRUD functions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Database connection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8063" y="3918500"/>
            <a:ext cx="5133975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51750" y="336675"/>
            <a:ext cx="3162300" cy="577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lang="hu-HU">
                <a:latin typeface="Arial Black"/>
                <a:ea typeface="Arial Black"/>
                <a:cs typeface="Arial Black"/>
                <a:sym typeface="Arial Black"/>
              </a:rPr>
              <a:t>Frontend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38" name="Google Shape;138;p6"/>
          <p:cNvSpPr txBox="1"/>
          <p:nvPr>
            <p:ph idx="1" type="body"/>
          </p:nvPr>
        </p:nvSpPr>
        <p:spPr>
          <a:xfrm>
            <a:off x="1371600" y="2286000"/>
            <a:ext cx="2709081" cy="2261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8575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React 17.0.2.v.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CSS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8575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Dependencies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4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39" name="Google Shape;13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5161" y="537519"/>
            <a:ext cx="2819794" cy="5801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61020" y="674615"/>
            <a:ext cx="2511780" cy="3736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61020" y="208128"/>
            <a:ext cx="2434663" cy="3293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20457" y="4547786"/>
            <a:ext cx="2833117" cy="1896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lang="hu-HU">
                <a:latin typeface="Arial Black"/>
                <a:ea typeface="Arial Black"/>
                <a:cs typeface="Arial Black"/>
                <a:sym typeface="Arial Black"/>
              </a:rPr>
              <a:t>Database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8" name="Google Shape;148;p7"/>
          <p:cNvSpPr txBox="1"/>
          <p:nvPr>
            <p:ph idx="1" type="body"/>
          </p:nvPr>
        </p:nvSpPr>
        <p:spPr>
          <a:xfrm>
            <a:off x="1371600" y="2286000"/>
            <a:ext cx="2709081" cy="2258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40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No SQL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13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6 collections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1348" lvl="0" marL="384048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Generated when running applicatioin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 b="0" l="0" r="24506" t="0"/>
          <a:stretch/>
        </p:blipFill>
        <p:spPr>
          <a:xfrm>
            <a:off x="5299184" y="1874953"/>
            <a:ext cx="4458965" cy="1743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"/>
          <p:cNvSpPr/>
          <p:nvPr/>
        </p:nvSpPr>
        <p:spPr>
          <a:xfrm>
            <a:off x="1132764" y="1023582"/>
            <a:ext cx="10713493" cy="5363570"/>
          </a:xfrm>
          <a:prstGeom prst="rect">
            <a:avLst/>
          </a:prstGeom>
          <a:solidFill>
            <a:schemeClr val="lt1"/>
          </a:solidFill>
          <a:ln cap="flat" cmpd="sng" w="349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8"/>
          <p:cNvSpPr txBox="1"/>
          <p:nvPr>
            <p:ph type="title"/>
          </p:nvPr>
        </p:nvSpPr>
        <p:spPr>
          <a:xfrm>
            <a:off x="1132764" y="190692"/>
            <a:ext cx="10713493" cy="67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 Black"/>
              <a:buNone/>
            </a:pPr>
            <a:r>
              <a:rPr lang="hu-HU">
                <a:latin typeface="Arial Black"/>
                <a:ea typeface="Arial Black"/>
                <a:cs typeface="Arial Black"/>
                <a:sym typeface="Arial Black"/>
              </a:rPr>
              <a:t>UML diagram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56" name="Google Shape;156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67224" y="1392072"/>
            <a:ext cx="6656585" cy="4809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/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 Black"/>
              <a:buNone/>
            </a:pPr>
            <a:r>
              <a:rPr b="1" lang="hu-HU">
                <a:latin typeface="Arial Black"/>
                <a:ea typeface="Arial Black"/>
                <a:cs typeface="Arial Black"/>
                <a:sym typeface="Arial Black"/>
              </a:rPr>
              <a:t>Responsivity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2" name="Google Shape;162;p9"/>
          <p:cNvSpPr txBox="1"/>
          <p:nvPr>
            <p:ph idx="1" type="body"/>
          </p:nvPr>
        </p:nvSpPr>
        <p:spPr>
          <a:xfrm>
            <a:off x="1371600" y="1495350"/>
            <a:ext cx="40194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Optimized for mobile devices and all screen types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hu-HU">
                <a:latin typeface="Arial"/>
                <a:ea typeface="Arial"/>
                <a:cs typeface="Arial"/>
                <a:sym typeface="Arial"/>
              </a:rPr>
              <a:t>Acces from anywhere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91" y="2822575"/>
            <a:ext cx="6496335" cy="3659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9"/>
          <p:cNvPicPr preferRelativeResize="0"/>
          <p:nvPr/>
        </p:nvPicPr>
        <p:blipFill rotWithShape="1">
          <a:blip r:embed="rId4">
            <a:alphaModFix/>
          </a:blip>
          <a:srcRect b="2117" l="9754" r="16569" t="4589"/>
          <a:stretch/>
        </p:blipFill>
        <p:spPr>
          <a:xfrm>
            <a:off x="9797150" y="2286000"/>
            <a:ext cx="2179975" cy="421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112653" y="456200"/>
            <a:ext cx="2077397" cy="365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rop">
  <a:themeElements>
    <a:clrScheme name="Sárga–narancs">
      <a:dk1>
        <a:srgbClr val="000000"/>
      </a:dk1>
      <a:lt1>
        <a:srgbClr val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2022-06-08T16:12:49Z</dcterms:created>
  <dc:creator>Viktória</dc:creator>
</cp:coreProperties>
</file>