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6" r:id="rId8"/>
    <p:sldId id="262" r:id="rId9"/>
    <p:sldId id="263" r:id="rId10"/>
    <p:sldId id="267" r:id="rId11"/>
    <p:sldId id="264"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E4BFE9-5574-4109-B760-972FA6C8AD11}" type="datetimeFigureOut">
              <a:rPr lang="en-KE" smtClean="0"/>
              <a:t>23/07/2023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3E8510F-546F-48DC-BC08-88F665C725AD}" type="slidenum">
              <a:rPr lang="en-KE" smtClean="0"/>
              <a:t>‹#›</a:t>
            </a:fld>
            <a:endParaRPr lang="en-KE"/>
          </a:p>
        </p:txBody>
      </p:sp>
    </p:spTree>
    <p:extLst>
      <p:ext uri="{BB962C8B-B14F-4D97-AF65-F5344CB8AC3E}">
        <p14:creationId xmlns:p14="http://schemas.microsoft.com/office/powerpoint/2010/main" val="134910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E4BFE9-5574-4109-B760-972FA6C8AD11}" type="datetimeFigureOut">
              <a:rPr lang="en-KE" smtClean="0"/>
              <a:t>23/07/2023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3E8510F-546F-48DC-BC08-88F665C725AD}" type="slidenum">
              <a:rPr lang="en-KE" smtClean="0"/>
              <a:t>‹#›</a:t>
            </a:fld>
            <a:endParaRPr lang="en-KE"/>
          </a:p>
        </p:txBody>
      </p:sp>
    </p:spTree>
    <p:extLst>
      <p:ext uri="{BB962C8B-B14F-4D97-AF65-F5344CB8AC3E}">
        <p14:creationId xmlns:p14="http://schemas.microsoft.com/office/powerpoint/2010/main" val="234283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E4BFE9-5574-4109-B760-972FA6C8AD11}" type="datetimeFigureOut">
              <a:rPr lang="en-KE" smtClean="0"/>
              <a:t>23/07/2023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3E8510F-546F-48DC-BC08-88F665C725AD}" type="slidenum">
              <a:rPr lang="en-KE" smtClean="0"/>
              <a:t>‹#›</a:t>
            </a:fld>
            <a:endParaRPr lang="en-KE"/>
          </a:p>
        </p:txBody>
      </p:sp>
    </p:spTree>
    <p:extLst>
      <p:ext uri="{BB962C8B-B14F-4D97-AF65-F5344CB8AC3E}">
        <p14:creationId xmlns:p14="http://schemas.microsoft.com/office/powerpoint/2010/main" val="216195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E4BFE9-5574-4109-B760-972FA6C8AD11}" type="datetimeFigureOut">
              <a:rPr lang="en-KE" smtClean="0"/>
              <a:t>23/07/2023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3E8510F-546F-48DC-BC08-88F665C725AD}" type="slidenum">
              <a:rPr lang="en-KE" smtClean="0"/>
              <a:t>‹#›</a:t>
            </a:fld>
            <a:endParaRPr lang="en-KE"/>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32063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4BFE9-5574-4109-B760-972FA6C8AD11}" type="datetimeFigureOut">
              <a:rPr lang="en-KE" smtClean="0"/>
              <a:t>23/07/2023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3E8510F-546F-48DC-BC08-88F665C725AD}" type="slidenum">
              <a:rPr lang="en-KE" smtClean="0"/>
              <a:t>‹#›</a:t>
            </a:fld>
            <a:endParaRPr lang="en-KE"/>
          </a:p>
        </p:txBody>
      </p:sp>
    </p:spTree>
    <p:extLst>
      <p:ext uri="{BB962C8B-B14F-4D97-AF65-F5344CB8AC3E}">
        <p14:creationId xmlns:p14="http://schemas.microsoft.com/office/powerpoint/2010/main" val="2810477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E4BFE9-5574-4109-B760-972FA6C8AD11}" type="datetimeFigureOut">
              <a:rPr lang="en-KE" smtClean="0"/>
              <a:t>23/07/2023</a:t>
            </a:fld>
            <a:endParaRPr lang="en-KE"/>
          </a:p>
        </p:txBody>
      </p:sp>
      <p:sp>
        <p:nvSpPr>
          <p:cNvPr id="4"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3E8510F-546F-48DC-BC08-88F665C725AD}" type="slidenum">
              <a:rPr lang="en-KE" smtClean="0"/>
              <a:t>‹#›</a:t>
            </a:fld>
            <a:endParaRPr lang="en-KE"/>
          </a:p>
        </p:txBody>
      </p:sp>
    </p:spTree>
    <p:extLst>
      <p:ext uri="{BB962C8B-B14F-4D97-AF65-F5344CB8AC3E}">
        <p14:creationId xmlns:p14="http://schemas.microsoft.com/office/powerpoint/2010/main" val="1132503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E4BFE9-5574-4109-B760-972FA6C8AD11}" type="datetimeFigureOut">
              <a:rPr lang="en-KE" smtClean="0"/>
              <a:t>23/07/2023</a:t>
            </a:fld>
            <a:endParaRPr lang="en-KE"/>
          </a:p>
        </p:txBody>
      </p:sp>
      <p:sp>
        <p:nvSpPr>
          <p:cNvPr id="4"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3E8510F-546F-48DC-BC08-88F665C725AD}" type="slidenum">
              <a:rPr lang="en-KE" smtClean="0"/>
              <a:t>‹#›</a:t>
            </a:fld>
            <a:endParaRPr lang="en-KE"/>
          </a:p>
        </p:txBody>
      </p:sp>
    </p:spTree>
    <p:extLst>
      <p:ext uri="{BB962C8B-B14F-4D97-AF65-F5344CB8AC3E}">
        <p14:creationId xmlns:p14="http://schemas.microsoft.com/office/powerpoint/2010/main" val="2180805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4BFE9-5574-4109-B760-972FA6C8AD11}" type="datetimeFigureOut">
              <a:rPr lang="en-KE" smtClean="0"/>
              <a:t>23/07/2023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3E8510F-546F-48DC-BC08-88F665C725AD}" type="slidenum">
              <a:rPr lang="en-KE" smtClean="0"/>
              <a:t>‹#›</a:t>
            </a:fld>
            <a:endParaRPr lang="en-KE"/>
          </a:p>
        </p:txBody>
      </p:sp>
    </p:spTree>
    <p:extLst>
      <p:ext uri="{BB962C8B-B14F-4D97-AF65-F5344CB8AC3E}">
        <p14:creationId xmlns:p14="http://schemas.microsoft.com/office/powerpoint/2010/main" val="1187774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4BFE9-5574-4109-B760-972FA6C8AD11}" type="datetimeFigureOut">
              <a:rPr lang="en-KE" smtClean="0"/>
              <a:t>23/07/2023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3E8510F-546F-48DC-BC08-88F665C725AD}" type="slidenum">
              <a:rPr lang="en-KE" smtClean="0"/>
              <a:t>‹#›</a:t>
            </a:fld>
            <a:endParaRPr lang="en-KE"/>
          </a:p>
        </p:txBody>
      </p:sp>
    </p:spTree>
    <p:extLst>
      <p:ext uri="{BB962C8B-B14F-4D97-AF65-F5344CB8AC3E}">
        <p14:creationId xmlns:p14="http://schemas.microsoft.com/office/powerpoint/2010/main" val="43649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4BFE9-5574-4109-B760-972FA6C8AD11}" type="datetimeFigureOut">
              <a:rPr lang="en-KE" smtClean="0"/>
              <a:t>23/07/2023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3E8510F-546F-48DC-BC08-88F665C725AD}" type="slidenum">
              <a:rPr lang="en-KE" smtClean="0"/>
              <a:t>‹#›</a:t>
            </a:fld>
            <a:endParaRPr lang="en-KE"/>
          </a:p>
        </p:txBody>
      </p:sp>
    </p:spTree>
    <p:extLst>
      <p:ext uri="{BB962C8B-B14F-4D97-AF65-F5344CB8AC3E}">
        <p14:creationId xmlns:p14="http://schemas.microsoft.com/office/powerpoint/2010/main" val="245347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4BFE9-5574-4109-B760-972FA6C8AD11}" type="datetimeFigureOut">
              <a:rPr lang="en-KE" smtClean="0"/>
              <a:t>23/07/2023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3E8510F-546F-48DC-BC08-88F665C725AD}" type="slidenum">
              <a:rPr lang="en-KE" smtClean="0"/>
              <a:t>‹#›</a:t>
            </a:fld>
            <a:endParaRPr lang="en-KE"/>
          </a:p>
        </p:txBody>
      </p:sp>
    </p:spTree>
    <p:extLst>
      <p:ext uri="{BB962C8B-B14F-4D97-AF65-F5344CB8AC3E}">
        <p14:creationId xmlns:p14="http://schemas.microsoft.com/office/powerpoint/2010/main" val="3186602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4BFE9-5574-4109-B760-972FA6C8AD11}" type="datetimeFigureOut">
              <a:rPr lang="en-KE" smtClean="0"/>
              <a:t>23/07/2023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3E8510F-546F-48DC-BC08-88F665C725AD}" type="slidenum">
              <a:rPr lang="en-KE" smtClean="0"/>
              <a:t>‹#›</a:t>
            </a:fld>
            <a:endParaRPr lang="en-KE"/>
          </a:p>
        </p:txBody>
      </p:sp>
    </p:spTree>
    <p:extLst>
      <p:ext uri="{BB962C8B-B14F-4D97-AF65-F5344CB8AC3E}">
        <p14:creationId xmlns:p14="http://schemas.microsoft.com/office/powerpoint/2010/main" val="1732932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E4BFE9-5574-4109-B760-972FA6C8AD11}" type="datetimeFigureOut">
              <a:rPr lang="en-KE" smtClean="0"/>
              <a:t>23/07/2023</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83E8510F-546F-48DC-BC08-88F665C725AD}" type="slidenum">
              <a:rPr lang="en-KE" smtClean="0"/>
              <a:t>‹#›</a:t>
            </a:fld>
            <a:endParaRPr lang="en-KE"/>
          </a:p>
        </p:txBody>
      </p:sp>
    </p:spTree>
    <p:extLst>
      <p:ext uri="{BB962C8B-B14F-4D97-AF65-F5344CB8AC3E}">
        <p14:creationId xmlns:p14="http://schemas.microsoft.com/office/powerpoint/2010/main" val="274713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2E4BFE9-5574-4109-B760-972FA6C8AD11}" type="datetimeFigureOut">
              <a:rPr lang="en-KE" smtClean="0"/>
              <a:t>23/07/2023</a:t>
            </a:fld>
            <a:endParaRPr lang="en-KE"/>
          </a:p>
        </p:txBody>
      </p:sp>
      <p:sp>
        <p:nvSpPr>
          <p:cNvPr id="5" name="Footer Placeholder 3"/>
          <p:cNvSpPr>
            <a:spLocks noGrp="1"/>
          </p:cNvSpPr>
          <p:nvPr>
            <p:ph type="ftr" sz="quarter" idx="11"/>
          </p:nvPr>
        </p:nvSpPr>
        <p:spPr/>
        <p:txBody>
          <a:bodyPr/>
          <a:lstStyle/>
          <a:p>
            <a:endParaRPr lang="en-KE"/>
          </a:p>
        </p:txBody>
      </p:sp>
      <p:sp>
        <p:nvSpPr>
          <p:cNvPr id="6" name="Slide Number Placeholder 4"/>
          <p:cNvSpPr>
            <a:spLocks noGrp="1"/>
          </p:cNvSpPr>
          <p:nvPr>
            <p:ph type="sldNum" sz="quarter" idx="12"/>
          </p:nvPr>
        </p:nvSpPr>
        <p:spPr/>
        <p:txBody>
          <a:bodyPr/>
          <a:lstStyle/>
          <a:p>
            <a:fld id="{83E8510F-546F-48DC-BC08-88F665C725AD}" type="slidenum">
              <a:rPr lang="en-KE" smtClean="0"/>
              <a:t>‹#›</a:t>
            </a:fld>
            <a:endParaRPr lang="en-KE"/>
          </a:p>
        </p:txBody>
      </p:sp>
    </p:spTree>
    <p:extLst>
      <p:ext uri="{BB962C8B-B14F-4D97-AF65-F5344CB8AC3E}">
        <p14:creationId xmlns:p14="http://schemas.microsoft.com/office/powerpoint/2010/main" val="3348368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E4BFE9-5574-4109-B760-972FA6C8AD11}" type="datetimeFigureOut">
              <a:rPr lang="en-KE" smtClean="0"/>
              <a:t>23/07/2023</a:t>
            </a:fld>
            <a:endParaRPr lang="en-KE"/>
          </a:p>
        </p:txBody>
      </p:sp>
      <p:sp>
        <p:nvSpPr>
          <p:cNvPr id="5" name="Footer Placeholder 2"/>
          <p:cNvSpPr>
            <a:spLocks noGrp="1"/>
          </p:cNvSpPr>
          <p:nvPr>
            <p:ph type="ftr" sz="quarter" idx="11"/>
          </p:nvPr>
        </p:nvSpPr>
        <p:spPr/>
        <p:txBody>
          <a:bodyPr/>
          <a:lstStyle/>
          <a:p>
            <a:endParaRPr lang="en-KE"/>
          </a:p>
        </p:txBody>
      </p:sp>
      <p:sp>
        <p:nvSpPr>
          <p:cNvPr id="6" name="Slide Number Placeholder 3"/>
          <p:cNvSpPr>
            <a:spLocks noGrp="1"/>
          </p:cNvSpPr>
          <p:nvPr>
            <p:ph type="sldNum" sz="quarter" idx="12"/>
          </p:nvPr>
        </p:nvSpPr>
        <p:spPr/>
        <p:txBody>
          <a:bodyPr/>
          <a:lstStyle/>
          <a:p>
            <a:fld id="{83E8510F-546F-48DC-BC08-88F665C725AD}" type="slidenum">
              <a:rPr lang="en-KE" smtClean="0"/>
              <a:t>‹#›</a:t>
            </a:fld>
            <a:endParaRPr lang="en-KE"/>
          </a:p>
        </p:txBody>
      </p:sp>
    </p:spTree>
    <p:extLst>
      <p:ext uri="{BB962C8B-B14F-4D97-AF65-F5344CB8AC3E}">
        <p14:creationId xmlns:p14="http://schemas.microsoft.com/office/powerpoint/2010/main" val="342366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E4BFE9-5574-4109-B760-972FA6C8AD11}" type="datetimeFigureOut">
              <a:rPr lang="en-KE" smtClean="0"/>
              <a:t>23/07/2023</a:t>
            </a:fld>
            <a:endParaRPr lang="en-KE"/>
          </a:p>
        </p:txBody>
      </p:sp>
      <p:sp>
        <p:nvSpPr>
          <p:cNvPr id="5" name="Footer Placeholder 5"/>
          <p:cNvSpPr>
            <a:spLocks noGrp="1"/>
          </p:cNvSpPr>
          <p:nvPr>
            <p:ph type="ftr" sz="quarter" idx="11"/>
          </p:nvPr>
        </p:nvSpPr>
        <p:spPr/>
        <p:txBody>
          <a:bodyPr/>
          <a:lstStyle/>
          <a:p>
            <a:endParaRPr lang="en-KE"/>
          </a:p>
        </p:txBody>
      </p:sp>
      <p:sp>
        <p:nvSpPr>
          <p:cNvPr id="6" name="Slide Number Placeholder 6"/>
          <p:cNvSpPr>
            <a:spLocks noGrp="1"/>
          </p:cNvSpPr>
          <p:nvPr>
            <p:ph type="sldNum" sz="quarter" idx="12"/>
          </p:nvPr>
        </p:nvSpPr>
        <p:spPr/>
        <p:txBody>
          <a:bodyPr/>
          <a:lstStyle/>
          <a:p>
            <a:fld id="{83E8510F-546F-48DC-BC08-88F665C725AD}" type="slidenum">
              <a:rPr lang="en-KE" smtClean="0"/>
              <a:t>‹#›</a:t>
            </a:fld>
            <a:endParaRPr lang="en-KE"/>
          </a:p>
        </p:txBody>
      </p:sp>
    </p:spTree>
    <p:extLst>
      <p:ext uri="{BB962C8B-B14F-4D97-AF65-F5344CB8AC3E}">
        <p14:creationId xmlns:p14="http://schemas.microsoft.com/office/powerpoint/2010/main" val="4278432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E4BFE9-5574-4109-B760-972FA6C8AD11}" type="datetimeFigureOut">
              <a:rPr lang="en-KE" smtClean="0"/>
              <a:t>23/07/2023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3E8510F-546F-48DC-BC08-88F665C725AD}" type="slidenum">
              <a:rPr lang="en-KE" smtClean="0"/>
              <a:t>‹#›</a:t>
            </a:fld>
            <a:endParaRPr lang="en-KE"/>
          </a:p>
        </p:txBody>
      </p:sp>
    </p:spTree>
    <p:extLst>
      <p:ext uri="{BB962C8B-B14F-4D97-AF65-F5344CB8AC3E}">
        <p14:creationId xmlns:p14="http://schemas.microsoft.com/office/powerpoint/2010/main" val="217880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2E4BFE9-5574-4109-B760-972FA6C8AD11}" type="datetimeFigureOut">
              <a:rPr lang="en-KE" smtClean="0"/>
              <a:t>23/07/2023</a:t>
            </a:fld>
            <a:endParaRPr lang="en-K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KE"/>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E8510F-546F-48DC-BC08-88F665C725AD}" type="slidenum">
              <a:rPr lang="en-KE" smtClean="0"/>
              <a:t>‹#›</a:t>
            </a:fld>
            <a:endParaRPr lang="en-KE"/>
          </a:p>
        </p:txBody>
      </p:sp>
    </p:spTree>
    <p:extLst>
      <p:ext uri="{BB962C8B-B14F-4D97-AF65-F5344CB8AC3E}">
        <p14:creationId xmlns:p14="http://schemas.microsoft.com/office/powerpoint/2010/main" val="222701344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6427-A883-D5DE-C535-30161C729E56}"/>
              </a:ext>
            </a:extLst>
          </p:cNvPr>
          <p:cNvSpPr>
            <a:spLocks noGrp="1"/>
          </p:cNvSpPr>
          <p:nvPr>
            <p:ph type="ctrTitle"/>
          </p:nvPr>
        </p:nvSpPr>
        <p:spPr>
          <a:xfrm>
            <a:off x="1154955" y="1447800"/>
            <a:ext cx="8825658" cy="3329579"/>
          </a:xfrm>
        </p:spPr>
        <p:txBody>
          <a:bodyPr>
            <a:normAutofit/>
          </a:bodyPr>
          <a:lstStyle/>
          <a:p>
            <a:pPr algn="ctr"/>
            <a:r>
              <a:rPr lang="en-US" sz="5400" b="1" dirty="0">
                <a:latin typeface="Calibri" panose="020F0502020204030204" pitchFamily="34" charset="0"/>
                <a:ea typeface="Calibri" panose="020F0502020204030204" pitchFamily="34" charset="0"/>
                <a:cs typeface="Calibri" panose="020F0502020204030204" pitchFamily="34" charset="0"/>
              </a:rPr>
              <a:t>    </a:t>
            </a:r>
            <a:r>
              <a:rPr lang="en-US" sz="6000" b="1" dirty="0">
                <a:latin typeface="Calibri" panose="020F0502020204030204" pitchFamily="34" charset="0"/>
                <a:ea typeface="Calibri" panose="020F0502020204030204" pitchFamily="34" charset="0"/>
                <a:cs typeface="Calibri" panose="020F0502020204030204" pitchFamily="34" charset="0"/>
              </a:rPr>
              <a:t>MICROSOFT MOVIE      STUDIO</a:t>
            </a:r>
            <a:endParaRPr lang="en-KE" sz="6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99E8DE6-9A78-2201-68FD-FA2E528C73D0}"/>
              </a:ext>
            </a:extLst>
          </p:cNvPr>
          <p:cNvSpPr>
            <a:spLocks noGrp="1"/>
          </p:cNvSpPr>
          <p:nvPr>
            <p:ph type="subTitle" idx="1"/>
          </p:nvPr>
        </p:nvSpPr>
        <p:spPr>
          <a:xfrm>
            <a:off x="1154955" y="6212540"/>
            <a:ext cx="8825658" cy="364561"/>
          </a:xfrm>
        </p:spPr>
        <p:txBody>
          <a:bodyPr>
            <a:normAutofit fontScale="92500" lnSpcReduction="10000"/>
          </a:bodyPr>
          <a:lstStyle/>
          <a:p>
            <a:endParaRPr lang="en-US" dirty="0"/>
          </a:p>
          <a:p>
            <a:endParaRPr lang="en-US" dirty="0"/>
          </a:p>
          <a:p>
            <a:endParaRPr lang="en-KE" dirty="0"/>
          </a:p>
        </p:txBody>
      </p:sp>
      <p:pic>
        <p:nvPicPr>
          <p:cNvPr id="5" name="Picture 4">
            <a:extLst>
              <a:ext uri="{FF2B5EF4-FFF2-40B4-BE49-F238E27FC236}">
                <a16:creationId xmlns:a16="http://schemas.microsoft.com/office/drawing/2014/main" id="{359F40D2-F0D0-080D-9077-DBFF6C133C90}"/>
              </a:ext>
            </a:extLst>
          </p:cNvPr>
          <p:cNvPicPr>
            <a:picLocks noChangeAspect="1"/>
          </p:cNvPicPr>
          <p:nvPr/>
        </p:nvPicPr>
        <p:blipFill>
          <a:blip r:embed="rId2"/>
          <a:stretch>
            <a:fillRect/>
          </a:stretch>
        </p:blipFill>
        <p:spPr>
          <a:xfrm>
            <a:off x="421427" y="280898"/>
            <a:ext cx="2778973" cy="2112678"/>
          </a:xfrm>
          <a:prstGeom prst="rect">
            <a:avLst/>
          </a:prstGeom>
        </p:spPr>
      </p:pic>
    </p:spTree>
    <p:extLst>
      <p:ext uri="{BB962C8B-B14F-4D97-AF65-F5344CB8AC3E}">
        <p14:creationId xmlns:p14="http://schemas.microsoft.com/office/powerpoint/2010/main" val="3095396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C108-EBB9-7816-36C2-B46EF7A75C2C}"/>
              </a:ext>
            </a:extLst>
          </p:cNvPr>
          <p:cNvSpPr>
            <a:spLocks noGrp="1"/>
          </p:cNvSpPr>
          <p:nvPr>
            <p:ph type="title"/>
          </p:nvPr>
        </p:nvSpPr>
        <p:spPr>
          <a:xfrm>
            <a:off x="646111" y="452718"/>
            <a:ext cx="9404723" cy="1160929"/>
          </a:xfrm>
        </p:spPr>
        <p:txBody>
          <a:bodyPr/>
          <a:lstStyle/>
          <a:p>
            <a:pPr algn="ctr"/>
            <a:br>
              <a:rPr lang="en-US" sz="3200" dirty="0">
                <a:latin typeface="Calibri" panose="020F0502020204030204" pitchFamily="34" charset="0"/>
                <a:ea typeface="Calibri" panose="020F0502020204030204" pitchFamily="34" charset="0"/>
                <a:cs typeface="Calibri" panose="020F0502020204030204" pitchFamily="34" charset="0"/>
              </a:rPr>
            </a:br>
            <a:r>
              <a:rPr lang="en-US" sz="3200" dirty="0">
                <a:latin typeface="Calibri" panose="020F0502020204030204" pitchFamily="34" charset="0"/>
                <a:ea typeface="Calibri" panose="020F0502020204030204" pitchFamily="34" charset="0"/>
                <a:cs typeface="Calibri" panose="020F0502020204030204" pitchFamily="34" charset="0"/>
              </a:rPr>
              <a:t>Insight from objective 2</a:t>
            </a:r>
            <a:endParaRPr lang="en-KE" sz="3200" dirty="0"/>
          </a:p>
        </p:txBody>
      </p:sp>
      <p:sp>
        <p:nvSpPr>
          <p:cNvPr id="3" name="Content Placeholder 2">
            <a:extLst>
              <a:ext uri="{FF2B5EF4-FFF2-40B4-BE49-F238E27FC236}">
                <a16:creationId xmlns:a16="http://schemas.microsoft.com/office/drawing/2014/main" id="{C9F9FF74-5FDF-7786-9084-10D5141DD2F2}"/>
              </a:ext>
            </a:extLst>
          </p:cNvPr>
          <p:cNvSpPr>
            <a:spLocks noGrp="1"/>
          </p:cNvSpPr>
          <p:nvPr>
            <p:ph idx="1"/>
          </p:nvPr>
        </p:nvSpPr>
        <p:spPr>
          <a:xfrm>
            <a:off x="833718" y="1853248"/>
            <a:ext cx="9216135" cy="2785987"/>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Considering only foreign gross Microsoft should consider  investing in drama, music, musical,  adventure, comedy, horror and mystery as they are top foreign grossing genres.</a:t>
            </a:r>
          </a:p>
          <a:p>
            <a:r>
              <a:rPr lang="en-US" sz="2400" dirty="0">
                <a:latin typeface="Calibri" panose="020F0502020204030204" pitchFamily="34" charset="0"/>
                <a:ea typeface="Calibri" panose="020F0502020204030204" pitchFamily="34" charset="0"/>
                <a:cs typeface="Calibri" panose="020F0502020204030204" pitchFamily="34" charset="0"/>
              </a:rPr>
              <a:t>Considering only domestic gross Microsoft should consider  investing in drama, music, musical,  action, Sci-Fi, thriller and adventure, comedy as they are top domestic grossing genres.</a:t>
            </a:r>
          </a:p>
          <a:p>
            <a:endParaRPr lang="en-KE" sz="24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99CEAA7-9D08-56D9-6A79-104CD3866C96}"/>
              </a:ext>
            </a:extLst>
          </p:cNvPr>
          <p:cNvPicPr>
            <a:picLocks noChangeAspect="1"/>
          </p:cNvPicPr>
          <p:nvPr/>
        </p:nvPicPr>
        <p:blipFill>
          <a:blip r:embed="rId2"/>
          <a:stretch>
            <a:fillRect/>
          </a:stretch>
        </p:blipFill>
        <p:spPr>
          <a:xfrm>
            <a:off x="443753" y="211416"/>
            <a:ext cx="1600200" cy="1160928"/>
          </a:xfrm>
          <a:prstGeom prst="rect">
            <a:avLst/>
          </a:prstGeom>
        </p:spPr>
      </p:pic>
    </p:spTree>
    <p:extLst>
      <p:ext uri="{BB962C8B-B14F-4D97-AF65-F5344CB8AC3E}">
        <p14:creationId xmlns:p14="http://schemas.microsoft.com/office/powerpoint/2010/main" val="364837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2EED-2DB9-AF63-ADB2-51100B32304A}"/>
              </a:ext>
            </a:extLst>
          </p:cNvPr>
          <p:cNvSpPr>
            <a:spLocks noGrp="1"/>
          </p:cNvSpPr>
          <p:nvPr>
            <p:ph type="title"/>
          </p:nvPr>
        </p:nvSpPr>
        <p:spPr>
          <a:xfrm>
            <a:off x="646111" y="452718"/>
            <a:ext cx="9404723" cy="528917"/>
          </a:xfrm>
        </p:spPr>
        <p:txBody>
          <a:bodyPr/>
          <a:lstStyle/>
          <a:p>
            <a:r>
              <a:rPr lang="en-GB" sz="1800" dirty="0"/>
              <a:t>Objective 3: Which studios had produced the genres with highest voted movies that Microsoft can collaborate with in producing  movies?</a:t>
            </a:r>
            <a:endParaRPr lang="en-KE" sz="1800" dirty="0"/>
          </a:p>
        </p:txBody>
      </p:sp>
      <p:pic>
        <p:nvPicPr>
          <p:cNvPr id="9" name="Content Placeholder 8">
            <a:extLst>
              <a:ext uri="{FF2B5EF4-FFF2-40B4-BE49-F238E27FC236}">
                <a16:creationId xmlns:a16="http://schemas.microsoft.com/office/drawing/2014/main" id="{39093DF4-2AD5-0D66-3ABF-316C4FCA8580}"/>
              </a:ext>
            </a:extLst>
          </p:cNvPr>
          <p:cNvPicPr>
            <a:picLocks noGrp="1" noChangeAspect="1"/>
          </p:cNvPicPr>
          <p:nvPr>
            <p:ph idx="1"/>
          </p:nvPr>
        </p:nvPicPr>
        <p:blipFill>
          <a:blip r:embed="rId2"/>
          <a:stretch>
            <a:fillRect/>
          </a:stretch>
        </p:blipFill>
        <p:spPr>
          <a:xfrm>
            <a:off x="753035" y="1344706"/>
            <a:ext cx="10555941" cy="4903694"/>
          </a:xfrm>
        </p:spPr>
      </p:pic>
    </p:spTree>
    <p:extLst>
      <p:ext uri="{BB962C8B-B14F-4D97-AF65-F5344CB8AC3E}">
        <p14:creationId xmlns:p14="http://schemas.microsoft.com/office/powerpoint/2010/main" val="129053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C15A-C08C-4CC9-3CFA-4C0E602BB987}"/>
              </a:ext>
            </a:extLst>
          </p:cNvPr>
          <p:cNvSpPr>
            <a:spLocks noGrp="1"/>
          </p:cNvSpPr>
          <p:nvPr>
            <p:ph type="title"/>
          </p:nvPr>
        </p:nvSpPr>
        <p:spPr>
          <a:xfrm>
            <a:off x="646111" y="1156447"/>
            <a:ext cx="9404723" cy="1035423"/>
          </a:xfrm>
        </p:spPr>
        <p: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Insight from objective 3</a:t>
            </a:r>
            <a:endParaRPr lang="en-KE" sz="3200" dirty="0"/>
          </a:p>
        </p:txBody>
      </p:sp>
      <p:sp>
        <p:nvSpPr>
          <p:cNvPr id="3" name="Content Placeholder 2">
            <a:extLst>
              <a:ext uri="{FF2B5EF4-FFF2-40B4-BE49-F238E27FC236}">
                <a16:creationId xmlns:a16="http://schemas.microsoft.com/office/drawing/2014/main" id="{BFFD1540-68AC-0B75-EA7D-9A8CEE6129A4}"/>
              </a:ext>
            </a:extLst>
          </p:cNvPr>
          <p:cNvSpPr>
            <a:spLocks noGrp="1"/>
          </p:cNvSpPr>
          <p:nvPr>
            <p:ph idx="1"/>
          </p:nvPr>
        </p:nvSpPr>
        <p:spPr>
          <a:xfrm>
            <a:off x="1104293" y="2460812"/>
            <a:ext cx="8946541" cy="2675964"/>
          </a:xfrm>
        </p:spPr>
        <p:txBody>
          <a:bodyPr/>
          <a:lstStyle/>
          <a:p>
            <a:r>
              <a:rPr lang="en-US" dirty="0"/>
              <a:t>The studios which had the genres with most voted movies produced were CJ, CL and </a:t>
            </a:r>
            <a:r>
              <a:rPr lang="en-US" dirty="0" err="1"/>
              <a:t>FRUn</a:t>
            </a:r>
            <a:r>
              <a:rPr lang="en-US" dirty="0"/>
              <a:t>. Microsoft should consider collaborating with them in producing movies.</a:t>
            </a:r>
            <a:endParaRPr lang="en-KE" dirty="0"/>
          </a:p>
        </p:txBody>
      </p:sp>
      <p:pic>
        <p:nvPicPr>
          <p:cNvPr id="4" name="Picture 3">
            <a:extLst>
              <a:ext uri="{FF2B5EF4-FFF2-40B4-BE49-F238E27FC236}">
                <a16:creationId xmlns:a16="http://schemas.microsoft.com/office/drawing/2014/main" id="{59B4F355-1F77-2768-D33D-BB3043738A50}"/>
              </a:ext>
            </a:extLst>
          </p:cNvPr>
          <p:cNvPicPr>
            <a:picLocks noChangeAspect="1"/>
          </p:cNvPicPr>
          <p:nvPr/>
        </p:nvPicPr>
        <p:blipFill>
          <a:blip r:embed="rId2"/>
          <a:stretch>
            <a:fillRect/>
          </a:stretch>
        </p:blipFill>
        <p:spPr>
          <a:xfrm>
            <a:off x="443753" y="211415"/>
            <a:ext cx="1855694" cy="1281209"/>
          </a:xfrm>
          <a:prstGeom prst="rect">
            <a:avLst/>
          </a:prstGeom>
        </p:spPr>
      </p:pic>
    </p:spTree>
    <p:extLst>
      <p:ext uri="{BB962C8B-B14F-4D97-AF65-F5344CB8AC3E}">
        <p14:creationId xmlns:p14="http://schemas.microsoft.com/office/powerpoint/2010/main" val="288126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6C82B-C01B-F08F-94DE-E14838F1E379}"/>
              </a:ext>
            </a:extLst>
          </p:cNvPr>
          <p:cNvSpPr>
            <a:spLocks noGrp="1"/>
          </p:cNvSpPr>
          <p:nvPr>
            <p:ph type="title"/>
          </p:nvPr>
        </p:nvSpPr>
        <p:spPr>
          <a:xfrm>
            <a:off x="646111" y="452718"/>
            <a:ext cx="9404723" cy="286870"/>
          </a:xfrm>
        </p:spPr>
        <p:txBody>
          <a:bodyPr/>
          <a:lstStyle/>
          <a:p>
            <a:br>
              <a:rPr lang="en-US" dirty="0"/>
            </a:br>
            <a:br>
              <a:rPr lang="en-US" dirty="0"/>
            </a:br>
            <a:endParaRPr lang="en-KE" dirty="0"/>
          </a:p>
        </p:txBody>
      </p:sp>
      <p:pic>
        <p:nvPicPr>
          <p:cNvPr id="5" name="Content Placeholder 4">
            <a:extLst>
              <a:ext uri="{FF2B5EF4-FFF2-40B4-BE49-F238E27FC236}">
                <a16:creationId xmlns:a16="http://schemas.microsoft.com/office/drawing/2014/main" id="{E814C871-55A6-E2F2-85F5-9803D3238E4A}"/>
              </a:ext>
            </a:extLst>
          </p:cNvPr>
          <p:cNvPicPr>
            <a:picLocks noGrp="1" noChangeAspect="1"/>
          </p:cNvPicPr>
          <p:nvPr>
            <p:ph idx="1"/>
          </p:nvPr>
        </p:nvPicPr>
        <p:blipFill>
          <a:blip r:embed="rId2"/>
          <a:stretch>
            <a:fillRect/>
          </a:stretch>
        </p:blipFill>
        <p:spPr>
          <a:xfrm>
            <a:off x="2124636" y="605118"/>
            <a:ext cx="8243046" cy="5486399"/>
          </a:xfrm>
        </p:spPr>
      </p:pic>
    </p:spTree>
    <p:extLst>
      <p:ext uri="{BB962C8B-B14F-4D97-AF65-F5344CB8AC3E}">
        <p14:creationId xmlns:p14="http://schemas.microsoft.com/office/powerpoint/2010/main" val="207636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3D5B-B77C-F614-F03E-B645261E4585}"/>
              </a:ext>
            </a:extLst>
          </p:cNvPr>
          <p:cNvSpPr>
            <a:spLocks noGrp="1"/>
          </p:cNvSpPr>
          <p:nvPr>
            <p:ph type="title"/>
          </p:nvPr>
        </p:nvSpPr>
        <p:spPr/>
        <p:txBody>
          <a:bodyPr/>
          <a:lstStyle/>
          <a:p>
            <a:pPr algn="ctr"/>
            <a:br>
              <a:rPr lang="en-US" sz="5400" b="1" dirty="0">
                <a:latin typeface="Calibri" panose="020F0502020204030204" pitchFamily="34" charset="0"/>
                <a:ea typeface="Calibri" panose="020F0502020204030204" pitchFamily="34" charset="0"/>
                <a:cs typeface="Calibri" panose="020F0502020204030204" pitchFamily="34" charset="0"/>
              </a:rPr>
            </a:br>
            <a:r>
              <a:rPr lang="en-US" sz="5400" b="1" dirty="0">
                <a:latin typeface="Calibri" panose="020F0502020204030204" pitchFamily="34" charset="0"/>
                <a:ea typeface="Calibri" panose="020F0502020204030204" pitchFamily="34" charset="0"/>
                <a:cs typeface="Calibri" panose="020F0502020204030204" pitchFamily="34" charset="0"/>
              </a:rPr>
              <a:t>Business Problem</a:t>
            </a:r>
            <a:endParaRPr lang="en-KE" sz="5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8C8EC8D-4757-9A95-E1D5-AD56E9526FFE}"/>
              </a:ext>
            </a:extLst>
          </p:cNvPr>
          <p:cNvSpPr>
            <a:spLocks noGrp="1"/>
          </p:cNvSpPr>
          <p:nvPr>
            <p:ph idx="1"/>
          </p:nvPr>
        </p:nvSpPr>
        <p:spPr/>
        <p:txBody>
          <a:bodyPr/>
          <a:lstStyle/>
          <a:p>
            <a:endParaRPr lang="en-GB" dirty="0"/>
          </a:p>
          <a:p>
            <a:pPr>
              <a:buFont typeface="Wingdings" panose="05000000000000000000" pitchFamily="2" charset="2"/>
              <a:buChar char="Ø"/>
            </a:pPr>
            <a:r>
              <a:rPr lang="en-GB" sz="3200" dirty="0">
                <a:latin typeface="Calibri" panose="020F0502020204030204" pitchFamily="34" charset="0"/>
                <a:ea typeface="Calibri" panose="020F0502020204030204" pitchFamily="34" charset="0"/>
                <a:cs typeface="Calibri" panose="020F0502020204030204" pitchFamily="34" charset="0"/>
              </a:rPr>
              <a:t>Microsoft sees all the big companies creating original video content and they want to get in on the fun. </a:t>
            </a:r>
          </a:p>
          <a:p>
            <a:pPr>
              <a:buFont typeface="Wingdings" panose="05000000000000000000" pitchFamily="2" charset="2"/>
              <a:buChar char="Ø"/>
            </a:pPr>
            <a:r>
              <a:rPr lang="en-GB" sz="3200" dirty="0">
                <a:latin typeface="Calibri" panose="020F0502020204030204" pitchFamily="34" charset="0"/>
                <a:ea typeface="Calibri" panose="020F0502020204030204" pitchFamily="34" charset="0"/>
                <a:cs typeface="Calibri" panose="020F0502020204030204" pitchFamily="34" charset="0"/>
              </a:rPr>
              <a:t>They have decided to create a new movie studio, but they don’t know anything about creating movies. </a:t>
            </a:r>
            <a:endParaRPr lang="en-KE" sz="3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5D679F3-F661-DE54-8F28-13027F053CDB}"/>
              </a:ext>
            </a:extLst>
          </p:cNvPr>
          <p:cNvPicPr>
            <a:picLocks noChangeAspect="1"/>
          </p:cNvPicPr>
          <p:nvPr/>
        </p:nvPicPr>
        <p:blipFill>
          <a:blip r:embed="rId2"/>
          <a:stretch>
            <a:fillRect/>
          </a:stretch>
        </p:blipFill>
        <p:spPr>
          <a:xfrm>
            <a:off x="369784" y="398930"/>
            <a:ext cx="1467055" cy="1267002"/>
          </a:xfrm>
          <a:prstGeom prst="rect">
            <a:avLst/>
          </a:prstGeom>
        </p:spPr>
      </p:pic>
    </p:spTree>
    <p:extLst>
      <p:ext uri="{BB962C8B-B14F-4D97-AF65-F5344CB8AC3E}">
        <p14:creationId xmlns:p14="http://schemas.microsoft.com/office/powerpoint/2010/main" val="236647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DEE1-AB51-3713-EE61-5725BEC73757}"/>
              </a:ext>
            </a:extLst>
          </p:cNvPr>
          <p:cNvSpPr>
            <a:spLocks noGrp="1"/>
          </p:cNvSpPr>
          <p:nvPr>
            <p:ph type="title"/>
          </p:nvPr>
        </p:nvSpPr>
        <p:spPr>
          <a:xfrm>
            <a:off x="838200" y="365126"/>
            <a:ext cx="10515600" cy="939240"/>
          </a:xfrm>
        </p:spPr>
        <p:txBody>
          <a:bodyPr/>
          <a:lstStyle/>
          <a:p>
            <a:pPr algn="ctr"/>
            <a:r>
              <a:rPr lang="en-US" b="1" dirty="0"/>
              <a:t>Objectives</a:t>
            </a:r>
            <a:endParaRPr lang="en-KE" b="1" dirty="0"/>
          </a:p>
        </p:txBody>
      </p:sp>
      <p:sp>
        <p:nvSpPr>
          <p:cNvPr id="3" name="Content Placeholder 2">
            <a:extLst>
              <a:ext uri="{FF2B5EF4-FFF2-40B4-BE49-F238E27FC236}">
                <a16:creationId xmlns:a16="http://schemas.microsoft.com/office/drawing/2014/main" id="{D854CA8E-5174-B8B1-A07B-C3EB6324CC83}"/>
              </a:ext>
            </a:extLst>
          </p:cNvPr>
          <p:cNvSpPr>
            <a:spLocks noGrp="1"/>
          </p:cNvSpPr>
          <p:nvPr>
            <p:ph idx="1"/>
          </p:nvPr>
        </p:nvSpPr>
        <p:spPr>
          <a:xfrm>
            <a:off x="838200" y="1304366"/>
            <a:ext cx="10515600" cy="4872597"/>
          </a:xfrm>
        </p:spPr>
        <p:txBody>
          <a:bodyPr>
            <a:normAutofit fontScale="92500" lnSpcReduction="10000"/>
          </a:bodyPr>
          <a:lstStyle/>
          <a:p>
            <a:pPr>
              <a:buFont typeface="Wingdings" panose="05000000000000000000" pitchFamily="2" charset="2"/>
              <a:buChar char="Ø"/>
            </a:pPr>
            <a:r>
              <a:rPr lang="en-GB" sz="2400" dirty="0"/>
              <a:t> We were tasked with exploring what types of films are currently doing the best at the box office then translate those findings into actionable insights that the head of Microsoft's new movie studio can use to help decide what type of films to create.</a:t>
            </a:r>
          </a:p>
          <a:p>
            <a:pPr>
              <a:buFont typeface="Wingdings" panose="05000000000000000000" pitchFamily="2" charset="2"/>
              <a:buChar char="Ø"/>
            </a:pPr>
            <a:r>
              <a:rPr lang="en-GB" sz="2400" dirty="0"/>
              <a:t> We used the following datasets 'bom.movie_gross.csv','title.basics.csv' &amp; 'title.ratings.csv' to answer the following questions;</a:t>
            </a:r>
          </a:p>
          <a:p>
            <a:pPr marL="457200" indent="-457200">
              <a:buFont typeface="+mj-lt"/>
              <a:buAutoNum type="arabicPeriod"/>
            </a:pPr>
            <a:r>
              <a:rPr lang="en-GB" sz="2400" dirty="0"/>
              <a:t>Which are the genres of the 10 most voted movies that Microsoft should consider starting out with and what is the average domestic gross and foreign gross of those genres?</a:t>
            </a:r>
          </a:p>
          <a:p>
            <a:pPr marL="457200" indent="-457200">
              <a:buFont typeface="+mj-lt"/>
              <a:buAutoNum type="arabicPeriod"/>
            </a:pPr>
            <a:r>
              <a:rPr lang="en-GB" sz="2400" dirty="0"/>
              <a:t> Which are the 10 top most average foreign and domestic grossing genres which Microsoft should also consider starting out with? </a:t>
            </a:r>
          </a:p>
          <a:p>
            <a:pPr marL="457200" indent="-457200">
              <a:buFont typeface="+mj-lt"/>
              <a:buAutoNum type="arabicPeriod"/>
            </a:pPr>
            <a:r>
              <a:rPr lang="en-GB" sz="2400" dirty="0"/>
              <a:t>Which studios had produced the genres with highest voted movies that Microsoft can collaborate with in producing  movies?</a:t>
            </a:r>
            <a:endParaRPr lang="en-KE" dirty="0"/>
          </a:p>
        </p:txBody>
      </p:sp>
      <p:pic>
        <p:nvPicPr>
          <p:cNvPr id="5" name="Picture 4">
            <a:extLst>
              <a:ext uri="{FF2B5EF4-FFF2-40B4-BE49-F238E27FC236}">
                <a16:creationId xmlns:a16="http://schemas.microsoft.com/office/drawing/2014/main" id="{AE940A44-E641-1D2D-048B-35B80BCD71D8}"/>
              </a:ext>
            </a:extLst>
          </p:cNvPr>
          <p:cNvPicPr>
            <a:picLocks noChangeAspect="1"/>
          </p:cNvPicPr>
          <p:nvPr/>
        </p:nvPicPr>
        <p:blipFill>
          <a:blip r:embed="rId2"/>
          <a:stretch>
            <a:fillRect/>
          </a:stretch>
        </p:blipFill>
        <p:spPr>
          <a:xfrm>
            <a:off x="629109" y="211417"/>
            <a:ext cx="1347610" cy="939240"/>
          </a:xfrm>
          <a:prstGeom prst="rect">
            <a:avLst/>
          </a:prstGeom>
        </p:spPr>
      </p:pic>
    </p:spTree>
    <p:extLst>
      <p:ext uri="{BB962C8B-B14F-4D97-AF65-F5344CB8AC3E}">
        <p14:creationId xmlns:p14="http://schemas.microsoft.com/office/powerpoint/2010/main" val="3555609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5F0D-A1D1-DEE7-BD9B-E02E6EAD7051}"/>
              </a:ext>
            </a:extLst>
          </p:cNvPr>
          <p:cNvSpPr>
            <a:spLocks noGrp="1"/>
          </p:cNvSpPr>
          <p:nvPr>
            <p:ph type="title"/>
          </p:nvPr>
        </p:nvSpPr>
        <p:spPr>
          <a:xfrm>
            <a:off x="838200" y="365125"/>
            <a:ext cx="10515600" cy="724087"/>
          </a:xfrm>
        </p:spPr>
        <p:txBody>
          <a:bodyPr>
            <a:normAutofit fontScale="90000"/>
          </a:bodyPr>
          <a:lstStyle/>
          <a:p>
            <a:r>
              <a:rPr lang="en-US" sz="2000" dirty="0"/>
              <a:t>Objective 1: </a:t>
            </a:r>
            <a:r>
              <a:rPr lang="en-GB" sz="2000" dirty="0"/>
              <a:t>Genres of the 10 most voted movies that Microsoft should consider starting out with and what is the average domestic gross and foreign gross of those genres?</a:t>
            </a:r>
            <a:br>
              <a:rPr lang="en-GB" sz="4400" dirty="0"/>
            </a:br>
            <a:endParaRPr lang="en-KE" dirty="0"/>
          </a:p>
        </p:txBody>
      </p:sp>
      <p:pic>
        <p:nvPicPr>
          <p:cNvPr id="13" name="Content Placeholder 12">
            <a:extLst>
              <a:ext uri="{FF2B5EF4-FFF2-40B4-BE49-F238E27FC236}">
                <a16:creationId xmlns:a16="http://schemas.microsoft.com/office/drawing/2014/main" id="{52CBE268-E947-70F6-9BAD-FEE668A1DC65}"/>
              </a:ext>
            </a:extLst>
          </p:cNvPr>
          <p:cNvPicPr>
            <a:picLocks noGrp="1" noChangeAspect="1"/>
          </p:cNvPicPr>
          <p:nvPr>
            <p:ph idx="1"/>
          </p:nvPr>
        </p:nvPicPr>
        <p:blipFill>
          <a:blip r:embed="rId2"/>
          <a:stretch>
            <a:fillRect/>
          </a:stretch>
        </p:blipFill>
        <p:spPr>
          <a:xfrm>
            <a:off x="909918" y="1342651"/>
            <a:ext cx="10663518" cy="5150224"/>
          </a:xfrm>
        </p:spPr>
      </p:pic>
    </p:spTree>
    <p:extLst>
      <p:ext uri="{BB962C8B-B14F-4D97-AF65-F5344CB8AC3E}">
        <p14:creationId xmlns:p14="http://schemas.microsoft.com/office/powerpoint/2010/main" val="133452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E5DC-11E4-8550-BF33-DCC768D52A64}"/>
              </a:ext>
            </a:extLst>
          </p:cNvPr>
          <p:cNvSpPr>
            <a:spLocks noGrp="1"/>
          </p:cNvSpPr>
          <p:nvPr>
            <p:ph type="title"/>
          </p:nvPr>
        </p:nvSpPr>
        <p:spPr>
          <a:xfrm>
            <a:off x="578225" y="452718"/>
            <a:ext cx="9472610" cy="1416423"/>
          </a:xfrm>
        </p:spPr>
        <p:txBody>
          <a:bodyPr/>
          <a:lstStyle/>
          <a:p>
            <a:r>
              <a:rPr lang="en-GB" sz="2000" dirty="0">
                <a:latin typeface="Calibri" panose="020F0502020204030204" pitchFamily="34" charset="0"/>
                <a:ea typeface="Calibri" panose="020F0502020204030204" pitchFamily="34" charset="0"/>
                <a:cs typeface="Calibri" panose="020F0502020204030204" pitchFamily="34" charset="0"/>
              </a:rPr>
              <a:t>Group </a:t>
            </a:r>
            <a:r>
              <a:rPr lang="en-GB" sz="1800" dirty="0">
                <a:latin typeface="Calibri" panose="020F0502020204030204" pitchFamily="34" charset="0"/>
                <a:ea typeface="Calibri" panose="020F0502020204030204" pitchFamily="34" charset="0"/>
                <a:cs typeface="Calibri" panose="020F0502020204030204" pitchFamily="34" charset="0"/>
              </a:rPr>
              <a:t>by</a:t>
            </a:r>
            <a:r>
              <a:rPr lang="en-GB" sz="2000" dirty="0">
                <a:latin typeface="Calibri" panose="020F0502020204030204" pitchFamily="34" charset="0"/>
                <a:ea typeface="Calibri" panose="020F0502020204030204" pitchFamily="34" charset="0"/>
                <a:cs typeface="Calibri" panose="020F0502020204030204" pitchFamily="34" charset="0"/>
              </a:rPr>
              <a:t> genres and highest number of votes with their respective average foreign gross</a:t>
            </a:r>
            <a:endParaRPr lang="en-KE" sz="2000" dirty="0">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60C46B3D-F62B-55FE-8A78-FE510F1BE1DF}"/>
              </a:ext>
            </a:extLst>
          </p:cNvPr>
          <p:cNvPicPr>
            <a:picLocks noGrp="1" noChangeAspect="1"/>
          </p:cNvPicPr>
          <p:nvPr>
            <p:ph idx="1"/>
          </p:nvPr>
        </p:nvPicPr>
        <p:blipFill>
          <a:blip r:embed="rId2"/>
          <a:stretch>
            <a:fillRect/>
          </a:stretch>
        </p:blipFill>
        <p:spPr>
          <a:xfrm>
            <a:off x="739588" y="1116105"/>
            <a:ext cx="10730753" cy="5526741"/>
          </a:xfrm>
        </p:spPr>
      </p:pic>
    </p:spTree>
    <p:extLst>
      <p:ext uri="{BB962C8B-B14F-4D97-AF65-F5344CB8AC3E}">
        <p14:creationId xmlns:p14="http://schemas.microsoft.com/office/powerpoint/2010/main" val="429184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AC97F-5FC7-4DE6-FF8A-92ABB7690306}"/>
              </a:ext>
            </a:extLst>
          </p:cNvPr>
          <p:cNvSpPr>
            <a:spLocks noGrp="1"/>
          </p:cNvSpPr>
          <p:nvPr>
            <p:ph type="title"/>
          </p:nvPr>
        </p:nvSpPr>
        <p:spPr>
          <a:xfrm>
            <a:off x="646111" y="242047"/>
            <a:ext cx="9404723" cy="1237129"/>
          </a:xfrm>
        </p:spPr>
        <p:txBody>
          <a:bodyPr/>
          <a:lstStyle/>
          <a:p>
            <a:r>
              <a:rPr lang="en-GB" sz="2000" dirty="0">
                <a:latin typeface="Calibri" panose="020F0502020204030204" pitchFamily="34" charset="0"/>
                <a:ea typeface="Calibri" panose="020F0502020204030204" pitchFamily="34" charset="0"/>
                <a:cs typeface="Calibri" panose="020F0502020204030204" pitchFamily="34" charset="0"/>
              </a:rPr>
              <a:t>Group by genres and highest number of votes with their respective average domestic gross</a:t>
            </a:r>
            <a:endParaRPr lang="en-KE" sz="2000" dirty="0"/>
          </a:p>
        </p:txBody>
      </p:sp>
      <p:pic>
        <p:nvPicPr>
          <p:cNvPr id="7" name="Content Placeholder 6">
            <a:extLst>
              <a:ext uri="{FF2B5EF4-FFF2-40B4-BE49-F238E27FC236}">
                <a16:creationId xmlns:a16="http://schemas.microsoft.com/office/drawing/2014/main" id="{20806BB3-5E12-3749-9CA9-1629ABF012B7}"/>
              </a:ext>
            </a:extLst>
          </p:cNvPr>
          <p:cNvPicPr>
            <a:picLocks noGrp="1" noChangeAspect="1"/>
          </p:cNvPicPr>
          <p:nvPr>
            <p:ph idx="1"/>
          </p:nvPr>
        </p:nvPicPr>
        <p:blipFill>
          <a:blip r:embed="rId2"/>
          <a:stretch>
            <a:fillRect/>
          </a:stretch>
        </p:blipFill>
        <p:spPr>
          <a:xfrm>
            <a:off x="766482" y="1250575"/>
            <a:ext cx="10542494" cy="5365377"/>
          </a:xfrm>
        </p:spPr>
      </p:pic>
    </p:spTree>
    <p:extLst>
      <p:ext uri="{BB962C8B-B14F-4D97-AF65-F5344CB8AC3E}">
        <p14:creationId xmlns:p14="http://schemas.microsoft.com/office/powerpoint/2010/main" val="574364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0FFF-A480-AADB-3218-DAED9829E385}"/>
              </a:ext>
            </a:extLst>
          </p:cNvPr>
          <p:cNvSpPr>
            <a:spLocks noGrp="1"/>
          </p:cNvSpPr>
          <p:nvPr>
            <p:ph type="title"/>
          </p:nvPr>
        </p:nvSpPr>
        <p:spPr>
          <a:xfrm>
            <a:off x="646111" y="452718"/>
            <a:ext cx="9404723" cy="999564"/>
          </a:xfrm>
        </p:spPr>
        <p: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Insight from objective 1</a:t>
            </a:r>
            <a:endParaRPr lang="en-KE"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AAC0A44-47B1-6A82-F410-0D737B58ADE1}"/>
              </a:ext>
            </a:extLst>
          </p:cNvPr>
          <p:cNvSpPr>
            <a:spLocks noGrp="1"/>
          </p:cNvSpPr>
          <p:nvPr>
            <p:ph idx="1"/>
          </p:nvPr>
        </p:nvSpPr>
        <p:spPr>
          <a:xfrm>
            <a:off x="833718" y="1653988"/>
            <a:ext cx="10461811" cy="4594411"/>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In terms of number of votes Microsoft should consider investing drama, drama &amp; romance &amp;  documentary as they the most voted genres of movies.</a:t>
            </a:r>
          </a:p>
          <a:p>
            <a:r>
              <a:rPr lang="en-US" dirty="0">
                <a:latin typeface="Calibri" panose="020F0502020204030204" pitchFamily="34" charset="0"/>
                <a:ea typeface="Calibri" panose="020F0502020204030204" pitchFamily="34" charset="0"/>
                <a:cs typeface="Calibri" panose="020F0502020204030204" pitchFamily="34" charset="0"/>
              </a:rPr>
              <a:t>Considering top most number of votes and foreign gross Microsoft should consider investing in comedy &amp; romance, drama &amp; romance and thriller as they are among the most moved genres with the highest foreign gross.</a:t>
            </a:r>
          </a:p>
          <a:p>
            <a:r>
              <a:rPr lang="en-US" dirty="0">
                <a:latin typeface="Calibri" panose="020F0502020204030204" pitchFamily="34" charset="0"/>
                <a:ea typeface="Calibri" panose="020F0502020204030204" pitchFamily="34" charset="0"/>
                <a:cs typeface="Calibri" panose="020F0502020204030204" pitchFamily="34" charset="0"/>
              </a:rPr>
              <a:t>Considering top most number of votes and domestic gross Microsoft should consider investing in comedy &amp; romance, thriller  and documentary as they are among the most moved genres with the highest foreign gross.</a:t>
            </a:r>
          </a:p>
          <a:p>
            <a:endParaRPr lang="en-KE" dirty="0"/>
          </a:p>
        </p:txBody>
      </p:sp>
      <p:pic>
        <p:nvPicPr>
          <p:cNvPr id="4" name="Picture 3">
            <a:extLst>
              <a:ext uri="{FF2B5EF4-FFF2-40B4-BE49-F238E27FC236}">
                <a16:creationId xmlns:a16="http://schemas.microsoft.com/office/drawing/2014/main" id="{18C7D824-6780-02C6-4CBF-3A3AC2555253}"/>
              </a:ext>
            </a:extLst>
          </p:cNvPr>
          <p:cNvPicPr>
            <a:picLocks noChangeAspect="1"/>
          </p:cNvPicPr>
          <p:nvPr/>
        </p:nvPicPr>
        <p:blipFill>
          <a:blip r:embed="rId2"/>
          <a:stretch>
            <a:fillRect/>
          </a:stretch>
        </p:blipFill>
        <p:spPr>
          <a:xfrm>
            <a:off x="443753" y="211415"/>
            <a:ext cx="1519518" cy="1146737"/>
          </a:xfrm>
          <a:prstGeom prst="rect">
            <a:avLst/>
          </a:prstGeom>
        </p:spPr>
      </p:pic>
    </p:spTree>
    <p:extLst>
      <p:ext uri="{BB962C8B-B14F-4D97-AF65-F5344CB8AC3E}">
        <p14:creationId xmlns:p14="http://schemas.microsoft.com/office/powerpoint/2010/main" val="248815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1D2D0-B049-8ABE-7D45-6529A2BF469C}"/>
              </a:ext>
            </a:extLst>
          </p:cNvPr>
          <p:cNvSpPr>
            <a:spLocks noGrp="1"/>
          </p:cNvSpPr>
          <p:nvPr>
            <p:ph type="title"/>
          </p:nvPr>
        </p:nvSpPr>
        <p:spPr>
          <a:xfrm>
            <a:off x="646111" y="147918"/>
            <a:ext cx="9404723" cy="1465729"/>
          </a:xfrm>
        </p:spPr>
        <p:txBody>
          <a:bodyPr/>
          <a:lstStyle/>
          <a:p>
            <a:r>
              <a:rPr lang="en-GB" sz="2000" dirty="0">
                <a:latin typeface="Calibri" panose="020F0502020204030204" pitchFamily="34" charset="0"/>
                <a:ea typeface="Calibri" panose="020F0502020204030204" pitchFamily="34" charset="0"/>
                <a:cs typeface="Calibri" panose="020F0502020204030204" pitchFamily="34" charset="0"/>
              </a:rPr>
              <a:t>Objective 2: Which are the 10 top most average foreign and domestic grossing genres which Microsoft should also consider starting out with? </a:t>
            </a:r>
            <a:br>
              <a:rPr lang="en-GB" sz="2000" dirty="0">
                <a:latin typeface="Calibri" panose="020F0502020204030204" pitchFamily="34" charset="0"/>
                <a:ea typeface="Calibri" panose="020F0502020204030204" pitchFamily="34" charset="0"/>
                <a:cs typeface="Calibri" panose="020F0502020204030204" pitchFamily="34" charset="0"/>
              </a:rPr>
            </a:br>
            <a:r>
              <a:rPr lang="en-GB" sz="2000" dirty="0">
                <a:latin typeface="Calibri" panose="020F0502020204030204" pitchFamily="34" charset="0"/>
                <a:ea typeface="Calibri" panose="020F0502020204030204" pitchFamily="34" charset="0"/>
                <a:cs typeface="Calibri" panose="020F0502020204030204" pitchFamily="34" charset="0"/>
              </a:rPr>
              <a:t>10 top most foreign grossing genres which Microsoft should also consider starting out with</a:t>
            </a:r>
            <a:br>
              <a:rPr lang="en-GB" sz="4400" dirty="0"/>
            </a:br>
            <a:endParaRPr lang="en-KE" dirty="0"/>
          </a:p>
        </p:txBody>
      </p:sp>
      <p:pic>
        <p:nvPicPr>
          <p:cNvPr id="7" name="Content Placeholder 6">
            <a:extLst>
              <a:ext uri="{FF2B5EF4-FFF2-40B4-BE49-F238E27FC236}">
                <a16:creationId xmlns:a16="http://schemas.microsoft.com/office/drawing/2014/main" id="{C38865A7-ACE2-DACD-5F67-9FE6742D8FF7}"/>
              </a:ext>
            </a:extLst>
          </p:cNvPr>
          <p:cNvPicPr>
            <a:picLocks noGrp="1" noChangeAspect="1"/>
          </p:cNvPicPr>
          <p:nvPr>
            <p:ph idx="1"/>
          </p:nvPr>
        </p:nvPicPr>
        <p:blipFill>
          <a:blip r:embed="rId2"/>
          <a:stretch>
            <a:fillRect/>
          </a:stretch>
        </p:blipFill>
        <p:spPr>
          <a:xfrm>
            <a:off x="793376" y="1613647"/>
            <a:ext cx="10945906" cy="5002306"/>
          </a:xfrm>
        </p:spPr>
      </p:pic>
    </p:spTree>
    <p:extLst>
      <p:ext uri="{BB962C8B-B14F-4D97-AF65-F5344CB8AC3E}">
        <p14:creationId xmlns:p14="http://schemas.microsoft.com/office/powerpoint/2010/main" val="240665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0097E-1CDE-2517-D5D1-0BD4F7B671E5}"/>
              </a:ext>
            </a:extLst>
          </p:cNvPr>
          <p:cNvSpPr>
            <a:spLocks noGrp="1"/>
          </p:cNvSpPr>
          <p:nvPr>
            <p:ph type="title"/>
          </p:nvPr>
        </p:nvSpPr>
        <p:spPr>
          <a:xfrm>
            <a:off x="646111" y="309282"/>
            <a:ext cx="9404723" cy="658907"/>
          </a:xfrm>
        </p:spPr>
        <p:txBody>
          <a:bodyPr/>
          <a:lstStyle/>
          <a:p>
            <a:r>
              <a:rPr lang="en-GB" sz="2000" dirty="0">
                <a:latin typeface="Calibri" panose="020F0502020204030204" pitchFamily="34" charset="0"/>
                <a:ea typeface="Calibri" panose="020F0502020204030204" pitchFamily="34" charset="0"/>
                <a:cs typeface="Calibri" panose="020F0502020204030204" pitchFamily="34" charset="0"/>
              </a:rPr>
              <a:t>10 top most domestic grossing genres which Microsoft should also consider starting out with</a:t>
            </a:r>
            <a:endParaRPr lang="en-KE" sz="2000" dirty="0"/>
          </a:p>
        </p:txBody>
      </p:sp>
      <p:pic>
        <p:nvPicPr>
          <p:cNvPr id="11" name="Content Placeholder 10">
            <a:extLst>
              <a:ext uri="{FF2B5EF4-FFF2-40B4-BE49-F238E27FC236}">
                <a16:creationId xmlns:a16="http://schemas.microsoft.com/office/drawing/2014/main" id="{DDF5170A-6B85-064D-3AD7-2FAFC5C30855}"/>
              </a:ext>
            </a:extLst>
          </p:cNvPr>
          <p:cNvPicPr>
            <a:picLocks noGrp="1" noChangeAspect="1"/>
          </p:cNvPicPr>
          <p:nvPr>
            <p:ph idx="1"/>
          </p:nvPr>
        </p:nvPicPr>
        <p:blipFill>
          <a:blip r:embed="rId2"/>
          <a:stretch>
            <a:fillRect/>
          </a:stretch>
        </p:blipFill>
        <p:spPr>
          <a:xfrm>
            <a:off x="900954" y="1143000"/>
            <a:ext cx="10475258" cy="5405718"/>
          </a:xfrm>
        </p:spPr>
      </p:pic>
    </p:spTree>
    <p:extLst>
      <p:ext uri="{BB962C8B-B14F-4D97-AF65-F5344CB8AC3E}">
        <p14:creationId xmlns:p14="http://schemas.microsoft.com/office/powerpoint/2010/main" val="2348743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192</TotalTime>
  <Words>537</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vt:lpstr>
      <vt:lpstr>    MICROSOFT MOVIE      STUDIO</vt:lpstr>
      <vt:lpstr> Business Problem</vt:lpstr>
      <vt:lpstr>Objectives</vt:lpstr>
      <vt:lpstr>Objective 1: Genres of the 10 most voted movies that Microsoft should consider starting out with and what is the average domestic gross and foreign gross of those genres? </vt:lpstr>
      <vt:lpstr>Group by genres and highest number of votes with their respective average foreign gross</vt:lpstr>
      <vt:lpstr>Group by genres and highest number of votes with their respective average domestic gross</vt:lpstr>
      <vt:lpstr>Insight from objective 1</vt:lpstr>
      <vt:lpstr>Objective 2: Which are the 10 top most average foreign and domestic grossing genres which Microsoft should also consider starting out with?  10 top most foreign grossing genres which Microsoft should also consider starting out with </vt:lpstr>
      <vt:lpstr>10 top most domestic grossing genres which Microsoft should also consider starting out with</vt:lpstr>
      <vt:lpstr> Insight from objective 2</vt:lpstr>
      <vt:lpstr>Objective 3: Which studios had produced the genres with highest voted movies that Microsoft can collaborate with in producing  movies?</vt:lpstr>
      <vt:lpstr>Insight from objective 3</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MICROSOFT MOVIE STUDIO</dc:title>
  <dc:creator>Bedan Njoroge</dc:creator>
  <cp:lastModifiedBy>Bedan Njoroge</cp:lastModifiedBy>
  <cp:revision>6</cp:revision>
  <dcterms:created xsi:type="dcterms:W3CDTF">2023-07-23T17:01:18Z</dcterms:created>
  <dcterms:modified xsi:type="dcterms:W3CDTF">2023-07-23T20:22:59Z</dcterms:modified>
</cp:coreProperties>
</file>