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6" r:id="rId5"/>
    <p:sldId id="258" r:id="rId6"/>
    <p:sldId id="267" r:id="rId7"/>
    <p:sldId id="263" r:id="rId8"/>
    <p:sldId id="264" r:id="rId9"/>
    <p:sldId id="265" r:id="rId10"/>
    <p:sldId id="259" r:id="rId11"/>
    <p:sldId id="260" r:id="rId12"/>
    <p:sldId id="279" r:id="rId13"/>
    <p:sldId id="278" r:id="rId14"/>
    <p:sldId id="282" r:id="rId15"/>
    <p:sldId id="262" r:id="rId16"/>
    <p:sldId id="268" r:id="rId17"/>
    <p:sldId id="281" r:id="rId18"/>
    <p:sldId id="283" r:id="rId19"/>
    <p:sldId id="272" r:id="rId20"/>
    <p:sldId id="284" r:id="rId21"/>
    <p:sldId id="273" r:id="rId22"/>
    <p:sldId id="285" r:id="rId23"/>
    <p:sldId id="269" r:id="rId24"/>
    <p:sldId id="270" r:id="rId25"/>
    <p:sldId id="275"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el.eesc.usp.br/sfa/" TargetMode="External"/><Relationship Id="rId2" Type="http://schemas.openxmlformats.org/officeDocument/2006/relationships/hyperlink" Target="http://sun.aei.polsl.pl/~mkawulok/gestur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n.aei.polsl.pl/~mkawulok/gestur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el.eesc.usp.br/sf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Iproject-skindetection/AI-Project-Skindetec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researchgate.net/publication/344323908" TargetMode="External"/><Relationship Id="rId2" Type="http://schemas.openxmlformats.org/officeDocument/2006/relationships/hyperlink" Target="https://ieeexplore.ieee.org/document/7005726" TargetMode="External"/><Relationship Id="rId1" Type="http://schemas.openxmlformats.org/officeDocument/2006/relationships/slideLayout" Target="../slideLayouts/slideLayout2.xml"/><Relationship Id="rId4" Type="http://schemas.openxmlformats.org/officeDocument/2006/relationships/hyperlink" Target="https://arxiv.org/abs/1708.0269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1926-F9E3-70A6-91D9-766454E89120}"/>
              </a:ext>
            </a:extLst>
          </p:cNvPr>
          <p:cNvSpPr>
            <a:spLocks noGrp="1"/>
          </p:cNvSpPr>
          <p:nvPr>
            <p:ph type="ctrTitle"/>
          </p:nvPr>
        </p:nvSpPr>
        <p:spPr/>
        <p:txBody>
          <a:bodyPr/>
          <a:lstStyle/>
          <a:p>
            <a:r>
              <a:rPr lang="en-US" dirty="0"/>
              <a:t>Human skin detection</a:t>
            </a:r>
          </a:p>
        </p:txBody>
      </p:sp>
      <p:sp>
        <p:nvSpPr>
          <p:cNvPr id="3" name="Subtitle 2">
            <a:extLst>
              <a:ext uri="{FF2B5EF4-FFF2-40B4-BE49-F238E27FC236}">
                <a16:creationId xmlns:a16="http://schemas.microsoft.com/office/drawing/2014/main" id="{C5F6B285-2A02-666F-B69D-70CA9B2A0C49}"/>
              </a:ext>
            </a:extLst>
          </p:cNvPr>
          <p:cNvSpPr>
            <a:spLocks noGrp="1"/>
          </p:cNvSpPr>
          <p:nvPr>
            <p:ph type="subTitle" idx="1"/>
          </p:nvPr>
        </p:nvSpPr>
        <p:spPr>
          <a:xfrm>
            <a:off x="2417780" y="4068099"/>
            <a:ext cx="8637072" cy="1418301"/>
          </a:xfrm>
        </p:spPr>
        <p:txBody>
          <a:bodyPr>
            <a:normAutofit lnSpcReduction="10000"/>
          </a:bodyPr>
          <a:lstStyle/>
          <a:p>
            <a:pPr algn="just"/>
            <a:r>
              <a:rPr lang="en-US" dirty="0"/>
              <a:t>By- GARV Jaiswal (Ra2011033010035)</a:t>
            </a:r>
          </a:p>
          <a:p>
            <a:pPr algn="just"/>
            <a:r>
              <a:rPr lang="en-US" dirty="0"/>
              <a:t>      bedanta gautom (ra2011033010048)</a:t>
            </a:r>
          </a:p>
          <a:p>
            <a:pPr algn="just"/>
            <a:r>
              <a:rPr lang="en-US" dirty="0"/>
              <a:t>      </a:t>
            </a:r>
            <a:r>
              <a:rPr lang="en-US" dirty="0" smtClean="0"/>
              <a:t> Vaibhav </a:t>
            </a:r>
            <a:r>
              <a:rPr lang="en-US" dirty="0"/>
              <a:t>jha (ra2011033010058)</a:t>
            </a:r>
          </a:p>
          <a:p>
            <a:endParaRPr lang="en-US" dirty="0"/>
          </a:p>
        </p:txBody>
      </p:sp>
    </p:spTree>
    <p:extLst>
      <p:ext uri="{BB962C8B-B14F-4D97-AF65-F5344CB8AC3E}">
        <p14:creationId xmlns:p14="http://schemas.microsoft.com/office/powerpoint/2010/main" val="209784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4860-68C3-BA58-EFE0-00422FFC9C6B}"/>
              </a:ext>
            </a:extLst>
          </p:cNvPr>
          <p:cNvSpPr>
            <a:spLocks noGrp="1"/>
          </p:cNvSpPr>
          <p:nvPr>
            <p:ph type="title"/>
          </p:nvPr>
        </p:nvSpPr>
        <p:spPr/>
        <p:txBody>
          <a:bodyPr/>
          <a:lstStyle/>
          <a:p>
            <a:pPr algn="ctr"/>
            <a:r>
              <a:rPr lang="en-US" dirty="0"/>
              <a:t>Limitation of existing system</a:t>
            </a:r>
          </a:p>
        </p:txBody>
      </p:sp>
      <p:sp>
        <p:nvSpPr>
          <p:cNvPr id="3" name="Content Placeholder 2">
            <a:extLst>
              <a:ext uri="{FF2B5EF4-FFF2-40B4-BE49-F238E27FC236}">
                <a16:creationId xmlns:a16="http://schemas.microsoft.com/office/drawing/2014/main" id="{36BF3DBC-4259-0225-B3EA-7ABCEDE67401}"/>
              </a:ext>
            </a:extLst>
          </p:cNvPr>
          <p:cNvSpPr>
            <a:spLocks noGrp="1"/>
          </p:cNvSpPr>
          <p:nvPr>
            <p:ph idx="1"/>
          </p:nvPr>
        </p:nvSpPr>
        <p:spPr/>
        <p:txBody>
          <a:bodyPr>
            <a:normAutofit fontScale="85000" lnSpcReduction="20000"/>
          </a:bodyPr>
          <a:lstStyle/>
          <a:p>
            <a:pPr algn="just"/>
            <a:r>
              <a:rPr lang="en-US" b="0" i="0" dirty="0">
                <a:solidFill>
                  <a:srgbClr val="24292F"/>
                </a:solidFill>
                <a:effectLst/>
                <a:latin typeface="-apple-system"/>
              </a:rPr>
              <a:t>Detection of skin color pixels and non skin color pixels and its classification is quite challenging task. In an image the skin color is sensitive to various factors such as camera characteristics, ethnicity, hairstyle, makeup, shadows, illumination, motion background colors, also influence skin color appearance. </a:t>
            </a:r>
          </a:p>
          <a:p>
            <a:pPr algn="just"/>
            <a:r>
              <a:rPr lang="en-US" b="0" i="0" dirty="0">
                <a:solidFill>
                  <a:srgbClr val="24292F"/>
                </a:solidFill>
                <a:effectLst/>
                <a:latin typeface="-apple-system"/>
              </a:rPr>
              <a:t>Although various human skin color detection solutions have been effectively applied, they prostrate with false skin detection and are not able to cope with the variety of human skin colors across different ethnic. Also, existing methods need high computational cost. </a:t>
            </a:r>
          </a:p>
          <a:p>
            <a:pPr algn="just"/>
            <a:r>
              <a:rPr lang="en-US" b="0" i="0" dirty="0">
                <a:solidFill>
                  <a:srgbClr val="24292F"/>
                </a:solidFill>
                <a:effectLst/>
                <a:latin typeface="-apple-system"/>
              </a:rPr>
              <a:t>Also, there are many human skin detection methods in the current trend, which uses different color spaces along with various algorithms on the images to overcome all the illuminations for detection of human skin. Such existing methods result in less accuracy, need high computational cost, and more execution time.</a:t>
            </a:r>
            <a:endParaRPr lang="en-US" dirty="0"/>
          </a:p>
        </p:txBody>
      </p:sp>
    </p:spTree>
    <p:extLst>
      <p:ext uri="{BB962C8B-B14F-4D97-AF65-F5344CB8AC3E}">
        <p14:creationId xmlns:p14="http://schemas.microsoft.com/office/powerpoint/2010/main" val="94879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F695-348A-37CC-A05C-EAD13C7D9BDF}"/>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CCBE4228-B37B-F383-37C6-EF39006B20FF}"/>
              </a:ext>
            </a:extLst>
          </p:cNvPr>
          <p:cNvSpPr>
            <a:spLocks noGrp="1"/>
          </p:cNvSpPr>
          <p:nvPr>
            <p:ph idx="1"/>
          </p:nvPr>
        </p:nvSpPr>
        <p:spPr/>
        <p:txBody>
          <a:bodyPr>
            <a:normAutofit fontScale="77500" lnSpcReduction="20000"/>
          </a:bodyPr>
          <a:lstStyle/>
          <a:p>
            <a:pPr algn="just"/>
            <a:r>
              <a:rPr lang="en-US" b="0" i="0" dirty="0">
                <a:solidFill>
                  <a:srgbClr val="24292F"/>
                </a:solidFill>
                <a:effectLst/>
                <a:latin typeface="-apple-system"/>
              </a:rPr>
              <a:t>The system aims at providing a method which provides more robust and accurate results with minimum computational cost irrespective of various factors such as camera characteristics, ethnicity, hairstyle, makeup, shadows, illumination, motion background colors, also influence skin color appearance.</a:t>
            </a:r>
          </a:p>
          <a:p>
            <a:pPr algn="just"/>
            <a:r>
              <a:rPr lang="en-US" b="0" i="0" dirty="0">
                <a:solidFill>
                  <a:srgbClr val="24292F"/>
                </a:solidFill>
                <a:effectLst/>
                <a:latin typeface="-apple-system"/>
              </a:rPr>
              <a:t>The suggested method combines HSV color space model image and YCbCr color space model image for automatic human skin detection in color images.</a:t>
            </a:r>
          </a:p>
          <a:p>
            <a:pPr algn="just"/>
            <a:r>
              <a:rPr lang="en-US" b="0" i="0" dirty="0">
                <a:solidFill>
                  <a:srgbClr val="24292F"/>
                </a:solidFill>
                <a:effectLst/>
                <a:latin typeface="-apple-system"/>
              </a:rPr>
              <a:t>This method reduces computational costs as no training is required and it also displays the output with higher accuracy of skin detection despite wide variation in illumination, ethnicity and Background.</a:t>
            </a:r>
          </a:p>
          <a:p>
            <a:pPr algn="just"/>
            <a:r>
              <a:rPr lang="en-US" b="0" i="0" dirty="0">
                <a:solidFill>
                  <a:srgbClr val="24292F"/>
                </a:solidFill>
                <a:effectLst/>
                <a:latin typeface="-apple-system"/>
              </a:rPr>
              <a:t>This system also overcomes the effect of illumination depending on the surroundings, individual characteristics varying skin tone with respect to different regions and other factors such as background colors, shadows etc.</a:t>
            </a:r>
            <a:endParaRPr lang="en-US" dirty="0"/>
          </a:p>
        </p:txBody>
      </p:sp>
    </p:spTree>
    <p:extLst>
      <p:ext uri="{BB962C8B-B14F-4D97-AF65-F5344CB8AC3E}">
        <p14:creationId xmlns:p14="http://schemas.microsoft.com/office/powerpoint/2010/main" val="250903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F695-348A-37CC-A05C-EAD13C7D9BDF}"/>
              </a:ext>
            </a:extLst>
          </p:cNvPr>
          <p:cNvSpPr>
            <a:spLocks noGrp="1"/>
          </p:cNvSpPr>
          <p:nvPr>
            <p:ph type="title"/>
          </p:nvPr>
        </p:nvSpPr>
        <p:spPr/>
        <p:txBody>
          <a:bodyPr/>
          <a:lstStyle/>
          <a:p>
            <a:pPr algn="ctr"/>
            <a:r>
              <a:rPr lang="en-US" dirty="0" smtClean="0"/>
              <a:t>Proposed methodology</a:t>
            </a:r>
            <a:endParaRPr lang="en-US" dirty="0"/>
          </a:p>
        </p:txBody>
      </p:sp>
      <p:sp>
        <p:nvSpPr>
          <p:cNvPr id="3" name="Content Placeholder 2">
            <a:extLst>
              <a:ext uri="{FF2B5EF4-FFF2-40B4-BE49-F238E27FC236}">
                <a16:creationId xmlns:a16="http://schemas.microsoft.com/office/drawing/2014/main" id="{CCBE4228-B37B-F383-37C6-EF39006B20FF}"/>
              </a:ext>
            </a:extLst>
          </p:cNvPr>
          <p:cNvSpPr>
            <a:spLocks noGrp="1"/>
          </p:cNvSpPr>
          <p:nvPr>
            <p:ph idx="1"/>
          </p:nvPr>
        </p:nvSpPr>
        <p:spPr/>
        <p:txBody>
          <a:bodyPr>
            <a:noAutofit/>
          </a:bodyPr>
          <a:lstStyle/>
          <a:p>
            <a:pPr algn="just"/>
            <a:r>
              <a:rPr lang="en-IN" sz="1700" dirty="0">
                <a:latin typeface="-apple-system"/>
              </a:rPr>
              <a:t>Preprocessing:</a:t>
            </a:r>
          </a:p>
          <a:p>
            <a:pPr marL="800100" lvl="1" indent="-342900" algn="just">
              <a:buFont typeface="+mj-lt"/>
              <a:buAutoNum type="arabicPeriod"/>
            </a:pPr>
            <a:r>
              <a:rPr lang="en-IN" sz="1700" dirty="0">
                <a:latin typeface="-apple-system"/>
              </a:rPr>
              <a:t>Convert the input image to a color space that enhances the distinction between skin tones </a:t>
            </a:r>
            <a:r>
              <a:rPr lang="en-IN" sz="1700" dirty="0" smtClean="0">
                <a:latin typeface="-apple-system"/>
              </a:rPr>
              <a:t>such </a:t>
            </a:r>
            <a:r>
              <a:rPr lang="en-IN" sz="1700" dirty="0">
                <a:latin typeface="-apple-system"/>
              </a:rPr>
              <a:t>as YCbCr </a:t>
            </a:r>
            <a:r>
              <a:rPr lang="en-IN" sz="1700" dirty="0" smtClean="0">
                <a:latin typeface="-apple-system"/>
              </a:rPr>
              <a:t>and </a:t>
            </a:r>
            <a:r>
              <a:rPr lang="en-IN" sz="1700" dirty="0">
                <a:latin typeface="-apple-system"/>
              </a:rPr>
              <a:t>HSV.</a:t>
            </a:r>
          </a:p>
          <a:p>
            <a:pPr algn="just"/>
            <a:r>
              <a:rPr lang="en-IN" sz="1700" dirty="0" smtClean="0">
                <a:latin typeface="-apple-system"/>
              </a:rPr>
              <a:t>Thresholding</a:t>
            </a:r>
            <a:r>
              <a:rPr lang="en-IN" sz="1700" dirty="0">
                <a:latin typeface="-apple-system"/>
              </a:rPr>
              <a:t>:</a:t>
            </a:r>
          </a:p>
          <a:p>
            <a:pPr marL="800100" lvl="1" indent="-342900" algn="just">
              <a:buFont typeface="+mj-lt"/>
              <a:buAutoNum type="arabicPeriod"/>
            </a:pPr>
            <a:r>
              <a:rPr lang="en-IN" sz="1700" dirty="0">
                <a:latin typeface="-apple-system"/>
              </a:rPr>
              <a:t>Apply a thresholding operation to the preprocessed image to segment potential skin regions.</a:t>
            </a:r>
          </a:p>
          <a:p>
            <a:pPr marL="800100" lvl="1" indent="-342900" algn="just">
              <a:buFont typeface="+mj-lt"/>
              <a:buAutoNum type="arabicPeriod"/>
            </a:pPr>
            <a:r>
              <a:rPr lang="en-IN" sz="1700" dirty="0">
                <a:latin typeface="-apple-system"/>
              </a:rPr>
              <a:t>Set a threshold value based on the color or intensity values that separates skin pixels from non-skin pixels.</a:t>
            </a:r>
          </a:p>
          <a:p>
            <a:pPr marL="800100" lvl="1" indent="-342900" algn="just">
              <a:buFont typeface="+mj-lt"/>
              <a:buAutoNum type="arabicPeriod"/>
            </a:pPr>
            <a:r>
              <a:rPr lang="en-IN" sz="1700" dirty="0">
                <a:latin typeface="-apple-system"/>
              </a:rPr>
              <a:t>Generate a binary image where skin pixels are represented by white and non-skin pixels by black</a:t>
            </a:r>
            <a:r>
              <a:rPr lang="en-IN" sz="1700" dirty="0" smtClean="0">
                <a:latin typeface="-apple-system"/>
              </a:rPr>
              <a:t>.</a:t>
            </a:r>
            <a:endParaRPr lang="en-IN" sz="1700" dirty="0">
              <a:latin typeface="-apple-system"/>
            </a:endParaRPr>
          </a:p>
        </p:txBody>
      </p:sp>
    </p:spTree>
    <p:extLst>
      <p:ext uri="{BB962C8B-B14F-4D97-AF65-F5344CB8AC3E}">
        <p14:creationId xmlns:p14="http://schemas.microsoft.com/office/powerpoint/2010/main" val="249412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F695-348A-37CC-A05C-EAD13C7D9BDF}"/>
              </a:ext>
            </a:extLst>
          </p:cNvPr>
          <p:cNvSpPr>
            <a:spLocks noGrp="1"/>
          </p:cNvSpPr>
          <p:nvPr>
            <p:ph type="title"/>
          </p:nvPr>
        </p:nvSpPr>
        <p:spPr/>
        <p:txBody>
          <a:bodyPr/>
          <a:lstStyle/>
          <a:p>
            <a:pPr algn="ctr"/>
            <a:r>
              <a:rPr lang="en-US" dirty="0" smtClean="0"/>
              <a:t>Proposed methodology</a:t>
            </a:r>
            <a:endParaRPr lang="en-US" dirty="0"/>
          </a:p>
        </p:txBody>
      </p:sp>
      <p:sp>
        <p:nvSpPr>
          <p:cNvPr id="3" name="Content Placeholder 2">
            <a:extLst>
              <a:ext uri="{FF2B5EF4-FFF2-40B4-BE49-F238E27FC236}">
                <a16:creationId xmlns:a16="http://schemas.microsoft.com/office/drawing/2014/main" id="{CCBE4228-B37B-F383-37C6-EF39006B20FF}"/>
              </a:ext>
            </a:extLst>
          </p:cNvPr>
          <p:cNvSpPr>
            <a:spLocks noGrp="1"/>
          </p:cNvSpPr>
          <p:nvPr>
            <p:ph idx="1"/>
          </p:nvPr>
        </p:nvSpPr>
        <p:spPr/>
        <p:txBody>
          <a:bodyPr>
            <a:normAutofit fontScale="92500"/>
          </a:bodyPr>
          <a:lstStyle/>
          <a:p>
            <a:pPr algn="just"/>
            <a:r>
              <a:rPr lang="en-IN" sz="1800" dirty="0">
                <a:latin typeface="-apple-system"/>
              </a:rPr>
              <a:t>Connected Component Analysis:</a:t>
            </a:r>
          </a:p>
          <a:p>
            <a:pPr marL="800100" lvl="1" indent="-342900" algn="just">
              <a:buFont typeface="+mj-lt"/>
              <a:buAutoNum type="arabicPeriod"/>
            </a:pPr>
            <a:r>
              <a:rPr lang="en-IN" dirty="0">
                <a:latin typeface="-apple-system"/>
              </a:rPr>
              <a:t>Perform connected component analysis on the thresholded image to identify connected regions.</a:t>
            </a:r>
          </a:p>
          <a:p>
            <a:pPr marL="800100" lvl="1" indent="-342900" algn="just">
              <a:buFont typeface="+mj-lt"/>
              <a:buAutoNum type="arabicPeriod"/>
            </a:pPr>
            <a:r>
              <a:rPr lang="en-IN" dirty="0">
                <a:latin typeface="-apple-system"/>
              </a:rPr>
              <a:t>Assign a unique label or identifier to each connected component.</a:t>
            </a:r>
          </a:p>
          <a:p>
            <a:pPr marL="800100" lvl="1" indent="-342900" algn="just">
              <a:buFont typeface="+mj-lt"/>
              <a:buAutoNum type="arabicPeriod"/>
            </a:pPr>
            <a:r>
              <a:rPr lang="en-IN" dirty="0" smtClean="0">
                <a:latin typeface="-apple-system"/>
              </a:rPr>
              <a:t>Analyze the properties of each component, such as its size, shape, and location.</a:t>
            </a:r>
          </a:p>
          <a:p>
            <a:pPr algn="just"/>
            <a:r>
              <a:rPr lang="en-IN" dirty="0">
                <a:latin typeface="-apple-system"/>
              </a:rPr>
              <a:t>Component Filtering:</a:t>
            </a:r>
          </a:p>
          <a:p>
            <a:pPr marL="800100" lvl="1" indent="-342900" algn="just">
              <a:buFont typeface="+mj-lt"/>
              <a:buAutoNum type="arabicPeriod"/>
            </a:pPr>
            <a:r>
              <a:rPr lang="en-IN" dirty="0">
                <a:latin typeface="-apple-system"/>
              </a:rPr>
              <a:t>Filter the connected components based on certain criteria to identify human skin regions.</a:t>
            </a:r>
          </a:p>
          <a:p>
            <a:pPr marL="800100" lvl="1" indent="-342900" algn="just">
              <a:buFont typeface="+mj-lt"/>
              <a:buAutoNum type="arabicPeriod"/>
            </a:pPr>
            <a:r>
              <a:rPr lang="en-IN" dirty="0">
                <a:latin typeface="-apple-system"/>
              </a:rPr>
              <a:t>Exclude small components that are likely noise or artifacts.</a:t>
            </a:r>
          </a:p>
          <a:p>
            <a:pPr marL="800100" lvl="1" indent="-342900" algn="just">
              <a:buFont typeface="+mj-lt"/>
              <a:buAutoNum type="arabicPeriod"/>
            </a:pPr>
            <a:r>
              <a:rPr lang="en-IN" dirty="0">
                <a:latin typeface="-apple-system"/>
              </a:rPr>
              <a:t>Retain larger components that represent potential human skin regions</a:t>
            </a:r>
            <a:r>
              <a:rPr lang="en-IN" dirty="0" smtClean="0">
                <a:latin typeface="-apple-system"/>
              </a:rPr>
              <a:t>.</a:t>
            </a:r>
            <a:endParaRPr lang="en-IN" dirty="0">
              <a:latin typeface="-apple-system"/>
            </a:endParaRPr>
          </a:p>
        </p:txBody>
      </p:sp>
    </p:spTree>
    <p:extLst>
      <p:ext uri="{BB962C8B-B14F-4D97-AF65-F5344CB8AC3E}">
        <p14:creationId xmlns:p14="http://schemas.microsoft.com/office/powerpoint/2010/main" val="101264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F695-348A-37CC-A05C-EAD13C7D9BDF}"/>
              </a:ext>
            </a:extLst>
          </p:cNvPr>
          <p:cNvSpPr>
            <a:spLocks noGrp="1"/>
          </p:cNvSpPr>
          <p:nvPr>
            <p:ph type="title"/>
          </p:nvPr>
        </p:nvSpPr>
        <p:spPr/>
        <p:txBody>
          <a:bodyPr/>
          <a:lstStyle/>
          <a:p>
            <a:pPr algn="ctr"/>
            <a:r>
              <a:rPr lang="en-US" dirty="0" smtClean="0"/>
              <a:t>Proposed methodology</a:t>
            </a:r>
            <a:endParaRPr lang="en-US" dirty="0"/>
          </a:p>
        </p:txBody>
      </p:sp>
      <p:sp>
        <p:nvSpPr>
          <p:cNvPr id="3" name="Content Placeholder 2">
            <a:extLst>
              <a:ext uri="{FF2B5EF4-FFF2-40B4-BE49-F238E27FC236}">
                <a16:creationId xmlns:a16="http://schemas.microsoft.com/office/drawing/2014/main" id="{CCBE4228-B37B-F383-37C6-EF39006B20FF}"/>
              </a:ext>
            </a:extLst>
          </p:cNvPr>
          <p:cNvSpPr>
            <a:spLocks noGrp="1"/>
          </p:cNvSpPr>
          <p:nvPr>
            <p:ph idx="1"/>
          </p:nvPr>
        </p:nvSpPr>
        <p:spPr/>
        <p:txBody>
          <a:bodyPr>
            <a:normAutofit/>
          </a:bodyPr>
          <a:lstStyle/>
          <a:p>
            <a:pPr algn="just"/>
            <a:r>
              <a:rPr lang="en-IN" sz="1800" dirty="0">
                <a:latin typeface="-apple-system"/>
              </a:rPr>
              <a:t>Post-processing:</a:t>
            </a:r>
          </a:p>
          <a:p>
            <a:pPr lvl="1" algn="just"/>
            <a:r>
              <a:rPr lang="en-IN" dirty="0">
                <a:latin typeface="-apple-system"/>
              </a:rPr>
              <a:t>Apply post-processing operations to refine the detected skin regions.</a:t>
            </a:r>
          </a:p>
          <a:p>
            <a:pPr lvl="1" algn="just"/>
            <a:r>
              <a:rPr lang="en-IN" dirty="0">
                <a:latin typeface="-apple-system"/>
              </a:rPr>
              <a:t>Perform morphological operations to smooth the boundaries and fill small gaps in the regions.</a:t>
            </a:r>
          </a:p>
          <a:p>
            <a:pPr algn="just"/>
            <a:r>
              <a:rPr lang="en-IN" sz="1800" dirty="0">
                <a:latin typeface="-apple-system"/>
              </a:rPr>
              <a:t>Output Visualization:</a:t>
            </a:r>
          </a:p>
          <a:p>
            <a:pPr lvl="1" algn="just"/>
            <a:r>
              <a:rPr lang="en-IN" dirty="0">
                <a:latin typeface="-apple-system"/>
              </a:rPr>
              <a:t>Visualize the detected skin regions by overlaying them on the original image or generating a binary mask.</a:t>
            </a:r>
          </a:p>
          <a:p>
            <a:pPr lvl="1" algn="just"/>
            <a:r>
              <a:rPr lang="en-IN" dirty="0">
                <a:latin typeface="-apple-system"/>
              </a:rPr>
              <a:t>Generate a final binary mask where skin pixels are represented by white and non-skin pixels by black.</a:t>
            </a:r>
            <a:endParaRPr lang="en-IN" dirty="0">
              <a:latin typeface="-apple-system"/>
            </a:endParaRPr>
          </a:p>
        </p:txBody>
      </p:sp>
    </p:spTree>
    <p:extLst>
      <p:ext uri="{BB962C8B-B14F-4D97-AF65-F5344CB8AC3E}">
        <p14:creationId xmlns:p14="http://schemas.microsoft.com/office/powerpoint/2010/main" val="241430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B100275-22B0-9F1E-233D-BDC0EA349371}"/>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100" dirty="0"/>
              <a:t>Architecture diagram</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05B9ECE2-1F1C-ABC9-8A9A-78F25ED943CF}"/>
              </a:ext>
            </a:extLst>
          </p:cNvPr>
          <p:cNvPicPr>
            <a:picLocks noGrp="1" noChangeAspect="1"/>
          </p:cNvPicPr>
          <p:nvPr>
            <p:ph idx="1"/>
          </p:nvPr>
        </p:nvPicPr>
        <p:blipFill rotWithShape="1">
          <a:blip r:embed="rId3"/>
          <a:srcRect r="32209"/>
          <a:stretch/>
        </p:blipFill>
        <p:spPr>
          <a:xfrm>
            <a:off x="5963055" y="252921"/>
            <a:ext cx="5461691" cy="5369664"/>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942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FDD8-4055-36EC-9B32-B578378F33A1}"/>
              </a:ext>
            </a:extLst>
          </p:cNvPr>
          <p:cNvSpPr>
            <a:spLocks noGrp="1"/>
          </p:cNvSpPr>
          <p:nvPr>
            <p:ph type="title"/>
          </p:nvPr>
        </p:nvSpPr>
        <p:spPr/>
        <p:txBody>
          <a:bodyPr/>
          <a:lstStyle/>
          <a:p>
            <a:pPr algn="ctr"/>
            <a:r>
              <a:rPr lang="en-US" i="0" dirty="0" smtClean="0">
                <a:solidFill>
                  <a:srgbClr val="1F2328"/>
                </a:solidFill>
                <a:effectLst/>
              </a:rPr>
              <a:t>Modules description</a:t>
            </a:r>
            <a:r>
              <a:rPr lang="en-US" b="1" i="0" dirty="0">
                <a:solidFill>
                  <a:srgbClr val="1F2328"/>
                </a:solidFill>
                <a:effectLst/>
                <a:latin typeface="-apple-system"/>
              </a:rPr>
              <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13247DCB-E703-EAA7-7EB7-34EF61BB9882}"/>
              </a:ext>
            </a:extLst>
          </p:cNvPr>
          <p:cNvSpPr>
            <a:spLocks noGrp="1"/>
          </p:cNvSpPr>
          <p:nvPr>
            <p:ph idx="1"/>
          </p:nvPr>
        </p:nvSpPr>
        <p:spPr/>
        <p:txBody>
          <a:bodyPr>
            <a:noAutofit/>
          </a:bodyPr>
          <a:lstStyle/>
          <a:p>
            <a:pPr algn="just"/>
            <a:r>
              <a:rPr lang="en-IN" sz="1800" dirty="0">
                <a:latin typeface="-apple-system"/>
              </a:rPr>
              <a:t>Preprocessing: </a:t>
            </a:r>
            <a:r>
              <a:rPr lang="en-IN" sz="1800" dirty="0">
                <a:latin typeface="-apple-system"/>
              </a:rPr>
              <a:t>The color space conversion module converts the input data from the RGB color space to HSV and YCbCr. This conversion helps in isolating skin color information.</a:t>
            </a:r>
          </a:p>
          <a:p>
            <a:pPr algn="just"/>
            <a:r>
              <a:rPr lang="en-IN" sz="1800" dirty="0" smtClean="0">
                <a:latin typeface="-apple-system"/>
              </a:rPr>
              <a:t>Thresholding</a:t>
            </a:r>
            <a:r>
              <a:rPr lang="en-IN" sz="1800" dirty="0">
                <a:latin typeface="-apple-system"/>
              </a:rPr>
              <a:t>: Apply a thresholding operation to the preprocessed image to segment the skin regions. This step involves setting a threshold value to differentiate skin pixels from non-skin pixels based on color or intensity values. Pixels above </a:t>
            </a:r>
            <a:r>
              <a:rPr lang="en-IN" sz="1800" dirty="0" smtClean="0">
                <a:latin typeface="-apple-system"/>
              </a:rPr>
              <a:t>the </a:t>
            </a:r>
            <a:r>
              <a:rPr lang="en-IN" sz="1800" dirty="0">
                <a:latin typeface="-apple-system"/>
              </a:rPr>
              <a:t>threshold are considered potential skin pixels</a:t>
            </a:r>
            <a:r>
              <a:rPr lang="en-IN" sz="1800" dirty="0" smtClean="0">
                <a:latin typeface="-apple-system"/>
              </a:rPr>
              <a:t>.</a:t>
            </a:r>
          </a:p>
          <a:p>
            <a:pPr algn="just"/>
            <a:r>
              <a:rPr lang="en-IN" sz="1800" dirty="0">
                <a:latin typeface="-apple-system"/>
              </a:rPr>
              <a:t>Connected Component Analysis: Perform connected component analysis on the thresholded image. This analysis groups neighboring pixels with similar properties (in this case, skin color) into connected components or regions. The algorithm assigns a unique label or identifier to each connected component.</a:t>
            </a:r>
          </a:p>
          <a:p>
            <a:pPr algn="just"/>
            <a:endParaRPr lang="en-IN" sz="1800" dirty="0">
              <a:latin typeface="-apple-system"/>
            </a:endParaRPr>
          </a:p>
        </p:txBody>
      </p:sp>
    </p:spTree>
    <p:extLst>
      <p:ext uri="{BB962C8B-B14F-4D97-AF65-F5344CB8AC3E}">
        <p14:creationId xmlns:p14="http://schemas.microsoft.com/office/powerpoint/2010/main" val="134341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FDD8-4055-36EC-9B32-B578378F33A1}"/>
              </a:ext>
            </a:extLst>
          </p:cNvPr>
          <p:cNvSpPr>
            <a:spLocks noGrp="1"/>
          </p:cNvSpPr>
          <p:nvPr>
            <p:ph type="title"/>
          </p:nvPr>
        </p:nvSpPr>
        <p:spPr/>
        <p:txBody>
          <a:bodyPr/>
          <a:lstStyle/>
          <a:p>
            <a:pPr algn="ctr"/>
            <a:r>
              <a:rPr lang="en-US" i="0" dirty="0" smtClean="0">
                <a:solidFill>
                  <a:srgbClr val="1F2328"/>
                </a:solidFill>
                <a:effectLst/>
              </a:rPr>
              <a:t>Modules description</a:t>
            </a:r>
            <a:r>
              <a:rPr lang="en-US" b="1" i="0" dirty="0">
                <a:solidFill>
                  <a:srgbClr val="1F2328"/>
                </a:solidFill>
                <a:effectLst/>
                <a:latin typeface="-apple-system"/>
              </a:rPr>
              <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13247DCB-E703-EAA7-7EB7-34EF61BB9882}"/>
              </a:ext>
            </a:extLst>
          </p:cNvPr>
          <p:cNvSpPr>
            <a:spLocks noGrp="1"/>
          </p:cNvSpPr>
          <p:nvPr>
            <p:ph idx="1"/>
          </p:nvPr>
        </p:nvSpPr>
        <p:spPr>
          <a:xfrm>
            <a:off x="1451579" y="2015732"/>
            <a:ext cx="9603275" cy="3748964"/>
          </a:xfrm>
        </p:spPr>
        <p:txBody>
          <a:bodyPr>
            <a:normAutofit fontScale="92500" lnSpcReduction="20000"/>
          </a:bodyPr>
          <a:lstStyle/>
          <a:p>
            <a:pPr algn="just"/>
            <a:r>
              <a:rPr lang="en-IN" sz="2100" dirty="0">
                <a:latin typeface="-apple-system"/>
              </a:rPr>
              <a:t>Component Filtering: Filter the connected components based on their characteristics to identify the human skin regions. Various criteria can be considered, such as the component's size, shape, or </a:t>
            </a:r>
            <a:r>
              <a:rPr lang="en-IN" sz="2100" dirty="0" smtClean="0">
                <a:latin typeface="-apple-system"/>
              </a:rPr>
              <a:t>location.</a:t>
            </a:r>
          </a:p>
          <a:p>
            <a:pPr algn="just"/>
            <a:r>
              <a:rPr lang="en-IN" sz="2100" dirty="0" smtClean="0">
                <a:latin typeface="-apple-system"/>
              </a:rPr>
              <a:t>Post-processing: Apply </a:t>
            </a:r>
            <a:r>
              <a:rPr lang="en-IN" sz="2100" dirty="0">
                <a:latin typeface="-apple-system"/>
              </a:rPr>
              <a:t>post-processing operations to refine the detected skin regions. This can include morphological operations like erosion or dilation to smooth the boundaries or fill small gaps in the regions. These steps help improve the accuracy and completeness of the final skin detection results.</a:t>
            </a:r>
          </a:p>
          <a:p>
            <a:pPr algn="just"/>
            <a:r>
              <a:rPr lang="en-IN" sz="2100" dirty="0">
                <a:latin typeface="-apple-system"/>
              </a:rPr>
              <a:t>Output Visualization: Finally, visualize the detected skin regions by overlaying them on the original image or generating a binary mask where skin pixels are represented by white and non-skin pixels by black. This visualization helps in evaluating the effectiveness of the skin detection algorithm.</a:t>
            </a:r>
          </a:p>
          <a:p>
            <a:pPr algn="just"/>
            <a:endParaRPr lang="en-US" sz="1600" dirty="0">
              <a:latin typeface="-apple-system"/>
            </a:endParaRPr>
          </a:p>
        </p:txBody>
      </p:sp>
    </p:spTree>
    <p:extLst>
      <p:ext uri="{BB962C8B-B14F-4D97-AF65-F5344CB8AC3E}">
        <p14:creationId xmlns:p14="http://schemas.microsoft.com/office/powerpoint/2010/main" val="53158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FDD8-4055-36EC-9B32-B578378F33A1}"/>
              </a:ext>
            </a:extLst>
          </p:cNvPr>
          <p:cNvSpPr>
            <a:spLocks noGrp="1"/>
          </p:cNvSpPr>
          <p:nvPr>
            <p:ph type="title"/>
          </p:nvPr>
        </p:nvSpPr>
        <p:spPr/>
        <p:txBody>
          <a:bodyPr/>
          <a:lstStyle/>
          <a:p>
            <a:pPr algn="ctr"/>
            <a:r>
              <a:rPr lang="en-US" i="0" dirty="0" smtClean="0">
                <a:solidFill>
                  <a:srgbClr val="1F2328"/>
                </a:solidFill>
                <a:effectLst/>
              </a:rPr>
              <a:t>Dataset details</a:t>
            </a:r>
            <a:r>
              <a:rPr lang="en-US" b="1" i="0" dirty="0">
                <a:solidFill>
                  <a:srgbClr val="1F2328"/>
                </a:solidFill>
                <a:effectLst/>
                <a:latin typeface="-apple-system"/>
              </a:rPr>
              <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13247DCB-E703-EAA7-7EB7-34EF61BB9882}"/>
              </a:ext>
            </a:extLst>
          </p:cNvPr>
          <p:cNvSpPr>
            <a:spLocks noGrp="1"/>
          </p:cNvSpPr>
          <p:nvPr>
            <p:ph idx="1"/>
          </p:nvPr>
        </p:nvSpPr>
        <p:spPr>
          <a:xfrm>
            <a:off x="1451579" y="2015732"/>
            <a:ext cx="9603275" cy="3748964"/>
          </a:xfrm>
        </p:spPr>
        <p:txBody>
          <a:bodyPr>
            <a:normAutofit/>
          </a:bodyPr>
          <a:lstStyle/>
          <a:p>
            <a:r>
              <a:rPr lang="en-US" sz="1800" b="1" dirty="0">
                <a:solidFill>
                  <a:srgbClr val="1F2328"/>
                </a:solidFill>
                <a:latin typeface="-apple-system"/>
              </a:rPr>
              <a:t>HGR (Hand Gesture Recognition) Image Database</a:t>
            </a:r>
            <a:br>
              <a:rPr lang="en-US" sz="1800" b="1" dirty="0">
                <a:solidFill>
                  <a:srgbClr val="1F2328"/>
                </a:solidFill>
                <a:latin typeface="-apple-system"/>
              </a:rPr>
            </a:br>
            <a:r>
              <a:rPr lang="en-US" sz="1800" dirty="0" smtClean="0">
                <a:solidFill>
                  <a:srgbClr val="1F2328"/>
                </a:solidFill>
                <a:latin typeface="-apple-system"/>
              </a:rPr>
              <a:t>URL </a:t>
            </a:r>
            <a:r>
              <a:rPr lang="en-US" sz="1800" dirty="0">
                <a:solidFill>
                  <a:srgbClr val="1F2328"/>
                </a:solidFill>
                <a:latin typeface="-apple-system"/>
              </a:rPr>
              <a:t>: </a:t>
            </a:r>
            <a:r>
              <a:rPr lang="en-US" sz="1800" dirty="0">
                <a:solidFill>
                  <a:srgbClr val="1F2328"/>
                </a:solidFill>
                <a:latin typeface="-apple-system"/>
                <a:hlinkClick r:id="rId2"/>
              </a:rPr>
              <a:t>http://sun.aei.polsl.pl/~mkawulok/gestures</a:t>
            </a:r>
            <a:r>
              <a:rPr lang="en-US" sz="1800" dirty="0" smtClean="0">
                <a:solidFill>
                  <a:srgbClr val="1F2328"/>
                </a:solidFill>
                <a:latin typeface="-apple-system"/>
                <a:hlinkClick r:id="rId2"/>
              </a:rPr>
              <a:t>/</a:t>
            </a:r>
            <a:endParaRPr lang="en-US" sz="1800" dirty="0" smtClean="0">
              <a:solidFill>
                <a:srgbClr val="1F2328"/>
              </a:solidFill>
              <a:latin typeface="-apple-system"/>
            </a:endParaRPr>
          </a:p>
          <a:p>
            <a:pPr algn="just"/>
            <a:r>
              <a:rPr lang="en-US" sz="1800" b="1" dirty="0">
                <a:solidFill>
                  <a:srgbClr val="1F2328"/>
                </a:solidFill>
                <a:latin typeface="-apple-system"/>
              </a:rPr>
              <a:t>SFA (A Human Skin Image Database based on FERET and AR Facial Images) Image </a:t>
            </a:r>
            <a:r>
              <a:rPr lang="en-US" sz="1800" b="1" dirty="0" smtClean="0">
                <a:solidFill>
                  <a:srgbClr val="1F2328"/>
                </a:solidFill>
                <a:latin typeface="-apple-system"/>
              </a:rPr>
              <a:t>Database </a:t>
            </a:r>
            <a:r>
              <a:rPr lang="en-US" sz="1800" dirty="0" smtClean="0">
                <a:solidFill>
                  <a:srgbClr val="1F2328"/>
                </a:solidFill>
                <a:latin typeface="-apple-system"/>
              </a:rPr>
              <a:t>URL </a:t>
            </a:r>
            <a:r>
              <a:rPr lang="en-US" sz="1800" dirty="0">
                <a:solidFill>
                  <a:srgbClr val="1F2328"/>
                </a:solidFill>
                <a:latin typeface="-apple-system"/>
              </a:rPr>
              <a:t>: </a:t>
            </a:r>
            <a:r>
              <a:rPr lang="en-US" sz="1800" dirty="0">
                <a:solidFill>
                  <a:srgbClr val="1F2328"/>
                </a:solidFill>
                <a:latin typeface="-apple-system"/>
                <a:hlinkClick r:id="rId3"/>
              </a:rPr>
              <a:t>http://www.sel.eesc.usp.br/sfa/</a:t>
            </a:r>
            <a:r>
              <a:rPr lang="en-US" sz="1800" dirty="0">
                <a:solidFill>
                  <a:srgbClr val="1F2328"/>
                </a:solidFill>
                <a:latin typeface="-apple-system"/>
              </a:rPr>
              <a:t> </a:t>
            </a:r>
          </a:p>
          <a:p>
            <a:endParaRPr lang="en-US" sz="1600" dirty="0" smtClean="0">
              <a:solidFill>
                <a:srgbClr val="1F2328"/>
              </a:solidFill>
              <a:latin typeface="-apple-system"/>
            </a:endParaRPr>
          </a:p>
          <a:p>
            <a:endParaRPr lang="en-US" sz="1600" dirty="0">
              <a:solidFill>
                <a:srgbClr val="1F2328"/>
              </a:solidFill>
              <a:latin typeface="-apple-system"/>
            </a:endParaRPr>
          </a:p>
          <a:p>
            <a:pPr algn="just"/>
            <a:endParaRPr lang="en-US" sz="1600" dirty="0">
              <a:latin typeface="-apple-system"/>
            </a:endParaRPr>
          </a:p>
        </p:txBody>
      </p:sp>
    </p:spTree>
    <p:extLst>
      <p:ext uri="{BB962C8B-B14F-4D97-AF65-F5344CB8AC3E}">
        <p14:creationId xmlns:p14="http://schemas.microsoft.com/office/powerpoint/2010/main" val="312879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F99E1-D83B-F371-01D0-B6446D91F60C}"/>
              </a:ext>
            </a:extLst>
          </p:cNvPr>
          <p:cNvSpPr txBox="1"/>
          <p:nvPr/>
        </p:nvSpPr>
        <p:spPr>
          <a:xfrm>
            <a:off x="1451296" y="682557"/>
            <a:ext cx="8354773" cy="1200329"/>
          </a:xfrm>
          <a:prstGeom prst="rect">
            <a:avLst/>
          </a:prstGeom>
          <a:noFill/>
        </p:spPr>
        <p:txBody>
          <a:bodyPr wrap="square" rtlCol="0">
            <a:spAutoFit/>
          </a:bodyPr>
          <a:lstStyle/>
          <a:p>
            <a:r>
              <a:rPr lang="en-US" i="0" dirty="0" smtClean="0">
                <a:solidFill>
                  <a:srgbClr val="1F2328"/>
                </a:solidFill>
                <a:effectLst/>
                <a:latin typeface="-apple-system"/>
              </a:rPr>
              <a:t>Here is the code for the implementation of Human Skin Detection system using connected component algorithm:</a:t>
            </a:r>
            <a:endParaRPr lang="en-US" i="0" dirty="0">
              <a:solidFill>
                <a:srgbClr val="1F2328"/>
              </a:solidFill>
              <a:effectLst/>
              <a:latin typeface="-apple-system"/>
            </a:endParaRPr>
          </a:p>
          <a:p>
            <a:endParaRPr lang="en-US" i="0" dirty="0">
              <a:solidFill>
                <a:srgbClr val="1F2328"/>
              </a:solidFill>
              <a:effectLst/>
              <a:latin typeface="-apple-system"/>
            </a:endParaRPr>
          </a:p>
          <a:p>
            <a:pPr marL="0" indent="0">
              <a:buNone/>
            </a:pPr>
            <a:endParaRPr lang="en-US" dirty="0"/>
          </a:p>
        </p:txBody>
      </p:sp>
      <p:sp>
        <p:nvSpPr>
          <p:cNvPr id="5" name="TextBox 4">
            <a:extLst>
              <a:ext uri="{FF2B5EF4-FFF2-40B4-BE49-F238E27FC236}">
                <a16:creationId xmlns:a16="http://schemas.microsoft.com/office/drawing/2014/main" id="{776AD0C5-60BE-5C3E-705A-A3D518E68275}"/>
              </a:ext>
            </a:extLst>
          </p:cNvPr>
          <p:cNvSpPr txBox="1"/>
          <p:nvPr/>
        </p:nvSpPr>
        <p:spPr>
          <a:xfrm>
            <a:off x="2323750" y="251670"/>
            <a:ext cx="7097087" cy="430887"/>
          </a:xfrm>
          <a:prstGeom prst="rect">
            <a:avLst/>
          </a:prstGeom>
          <a:noFill/>
        </p:spPr>
        <p:txBody>
          <a:bodyPr wrap="square" rtlCol="0">
            <a:spAutoFit/>
          </a:bodyPr>
          <a:lstStyle/>
          <a:p>
            <a:pPr algn="ctr"/>
            <a:r>
              <a:rPr lang="en-US" sz="2200" dirty="0" smtClean="0"/>
              <a:t>IMPLEMENTATION WITH SCREENSHOTS</a:t>
            </a: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376" y="1430336"/>
            <a:ext cx="6951834" cy="4326407"/>
          </a:xfrm>
          <a:prstGeom prst="rect">
            <a:avLst/>
          </a:prstGeom>
        </p:spPr>
      </p:pic>
    </p:spTree>
    <p:extLst>
      <p:ext uri="{BB962C8B-B14F-4D97-AF65-F5344CB8AC3E}">
        <p14:creationId xmlns:p14="http://schemas.microsoft.com/office/powerpoint/2010/main" val="277064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3093-6D2F-BF1B-F470-6BC0E7494347}"/>
              </a:ext>
            </a:extLst>
          </p:cNvPr>
          <p:cNvSpPr>
            <a:spLocks noGrp="1"/>
          </p:cNvSpPr>
          <p:nvPr>
            <p:ph type="title"/>
          </p:nvPr>
        </p:nvSpPr>
        <p:spPr/>
        <p:txBody>
          <a:bodyPr/>
          <a:lstStyle/>
          <a:p>
            <a:pPr algn="ctr"/>
            <a:r>
              <a:rPr lang="en-US" dirty="0" smtClean="0"/>
              <a:t>Contribution</a:t>
            </a:r>
            <a:endParaRPr lang="en-US" dirty="0"/>
          </a:p>
        </p:txBody>
      </p:sp>
      <p:sp>
        <p:nvSpPr>
          <p:cNvPr id="3" name="Content Placeholder 2">
            <a:extLst>
              <a:ext uri="{FF2B5EF4-FFF2-40B4-BE49-F238E27FC236}">
                <a16:creationId xmlns:a16="http://schemas.microsoft.com/office/drawing/2014/main" id="{5B1C82B9-9998-4C04-5AE5-15F5DA125F59}"/>
              </a:ext>
            </a:extLst>
          </p:cNvPr>
          <p:cNvSpPr>
            <a:spLocks noGrp="1"/>
          </p:cNvSpPr>
          <p:nvPr>
            <p:ph idx="1"/>
          </p:nvPr>
        </p:nvSpPr>
        <p:spPr/>
        <p:txBody>
          <a:bodyPr>
            <a:normAutofit/>
          </a:bodyPr>
          <a:lstStyle/>
          <a:p>
            <a:pPr marL="0" indent="0" algn="just">
              <a:buNone/>
            </a:pPr>
            <a:r>
              <a:rPr lang="en-US" dirty="0" smtClean="0"/>
              <a:t>GARV JAISWAL (RA2011033010035) </a:t>
            </a:r>
            <a:r>
              <a:rPr lang="en-US" dirty="0" smtClean="0"/>
              <a:t>– Objectives, Limitations and Architecture</a:t>
            </a:r>
            <a:r>
              <a:rPr lang="en-US" dirty="0"/>
              <a:t> </a:t>
            </a:r>
            <a:r>
              <a:rPr lang="en-US" dirty="0" smtClean="0"/>
              <a:t>diagram. BEDANTA GAUTOM </a:t>
            </a:r>
            <a:r>
              <a:rPr lang="en-US" dirty="0" smtClean="0"/>
              <a:t>(RA2011033010048) </a:t>
            </a:r>
            <a:r>
              <a:rPr lang="en-US" dirty="0" smtClean="0"/>
              <a:t>– Implementation, Methodology and Calculation.</a:t>
            </a:r>
            <a:endParaRPr lang="en-US" dirty="0" smtClean="0"/>
          </a:p>
          <a:p>
            <a:pPr marL="0" indent="0" algn="just">
              <a:buNone/>
            </a:pPr>
            <a:r>
              <a:rPr lang="en-US" dirty="0" smtClean="0"/>
              <a:t>VAIBHAV JHA (RA2011033010058) – </a:t>
            </a:r>
            <a:r>
              <a:rPr lang="en-US" dirty="0"/>
              <a:t>Literature </a:t>
            </a:r>
            <a:r>
              <a:rPr lang="en-US" dirty="0" smtClean="0"/>
              <a:t>Survey, </a:t>
            </a:r>
            <a:r>
              <a:rPr lang="en-US" dirty="0" smtClean="0"/>
              <a:t>Result </a:t>
            </a:r>
            <a:r>
              <a:rPr lang="en-US" dirty="0" smtClean="0"/>
              <a:t>and </a:t>
            </a:r>
            <a:r>
              <a:rPr lang="en-US" dirty="0" smtClean="0"/>
              <a:t>Analysis.</a:t>
            </a:r>
            <a:endParaRPr lang="en-US" dirty="0"/>
          </a:p>
        </p:txBody>
      </p:sp>
    </p:spTree>
    <p:extLst>
      <p:ext uri="{BB962C8B-B14F-4D97-AF65-F5344CB8AC3E}">
        <p14:creationId xmlns:p14="http://schemas.microsoft.com/office/powerpoint/2010/main" val="2021696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F99E1-D83B-F371-01D0-B6446D91F60C}"/>
              </a:ext>
            </a:extLst>
          </p:cNvPr>
          <p:cNvSpPr txBox="1"/>
          <p:nvPr/>
        </p:nvSpPr>
        <p:spPr>
          <a:xfrm>
            <a:off x="1451296" y="682557"/>
            <a:ext cx="8354773" cy="1241571"/>
          </a:xfrm>
          <a:prstGeom prst="rect">
            <a:avLst/>
          </a:prstGeom>
          <a:noFill/>
        </p:spPr>
        <p:txBody>
          <a:bodyPr wrap="square" rtlCol="0">
            <a:spAutoFit/>
          </a:bodyPr>
          <a:lstStyle/>
          <a:p>
            <a:pPr algn="just"/>
            <a:r>
              <a:rPr lang="en-US" i="0" dirty="0">
                <a:solidFill>
                  <a:srgbClr val="1F2328"/>
                </a:solidFill>
                <a:effectLst/>
                <a:latin typeface="-apple-system"/>
              </a:rPr>
              <a:t>In the following images you will see the skin detection results of each color space threshold, and the result of their </a:t>
            </a:r>
            <a:r>
              <a:rPr lang="en-US" i="0" dirty="0" smtClean="0">
                <a:solidFill>
                  <a:srgbClr val="1F2328"/>
                </a:solidFill>
                <a:effectLst/>
                <a:latin typeface="-apple-system"/>
              </a:rPr>
              <a:t>association.</a:t>
            </a:r>
            <a:endParaRPr lang="en-US" i="0" dirty="0">
              <a:solidFill>
                <a:srgbClr val="1F2328"/>
              </a:solidFill>
              <a:effectLst/>
              <a:latin typeface="-apple-system"/>
            </a:endParaRPr>
          </a:p>
          <a:p>
            <a:endParaRPr lang="en-US" i="0" dirty="0">
              <a:solidFill>
                <a:srgbClr val="1F2328"/>
              </a:solidFill>
              <a:effectLst/>
              <a:latin typeface="-apple-system"/>
            </a:endParaRPr>
          </a:p>
          <a:p>
            <a:pPr marL="0" indent="0">
              <a:buNone/>
            </a:pPr>
            <a:endParaRPr lang="en-US" dirty="0"/>
          </a:p>
        </p:txBody>
      </p:sp>
      <p:sp>
        <p:nvSpPr>
          <p:cNvPr id="5" name="TextBox 4">
            <a:extLst>
              <a:ext uri="{FF2B5EF4-FFF2-40B4-BE49-F238E27FC236}">
                <a16:creationId xmlns:a16="http://schemas.microsoft.com/office/drawing/2014/main" id="{776AD0C5-60BE-5C3E-705A-A3D518E68275}"/>
              </a:ext>
            </a:extLst>
          </p:cNvPr>
          <p:cNvSpPr txBox="1"/>
          <p:nvPr/>
        </p:nvSpPr>
        <p:spPr>
          <a:xfrm>
            <a:off x="2323750" y="251670"/>
            <a:ext cx="7097087" cy="430887"/>
          </a:xfrm>
          <a:prstGeom prst="rect">
            <a:avLst/>
          </a:prstGeom>
          <a:noFill/>
        </p:spPr>
        <p:txBody>
          <a:bodyPr wrap="square" rtlCol="0">
            <a:spAutoFit/>
          </a:bodyPr>
          <a:lstStyle/>
          <a:p>
            <a:pPr algn="ctr"/>
            <a:r>
              <a:rPr lang="en-US" sz="2200" dirty="0" smtClean="0"/>
              <a:t>IMPLEMENTATION WITH SCREENSHOTS</a:t>
            </a:r>
            <a:endParaRPr lang="en-US" sz="2200" dirty="0"/>
          </a:p>
        </p:txBody>
      </p:sp>
      <p:pic>
        <p:nvPicPr>
          <p:cNvPr id="9" name="Picture 8">
            <a:extLst>
              <a:ext uri="{FF2B5EF4-FFF2-40B4-BE49-F238E27FC236}">
                <a16:creationId xmlns:a16="http://schemas.microsoft.com/office/drawing/2014/main" id="{968C19E2-B8D6-E7BA-09AF-0B7AE6C7649F}"/>
              </a:ext>
            </a:extLst>
          </p:cNvPr>
          <p:cNvPicPr>
            <a:picLocks noChangeAspect="1"/>
          </p:cNvPicPr>
          <p:nvPr/>
        </p:nvPicPr>
        <p:blipFill>
          <a:blip r:embed="rId2"/>
          <a:stretch>
            <a:fillRect/>
          </a:stretch>
        </p:blipFill>
        <p:spPr>
          <a:xfrm>
            <a:off x="4773337" y="1510075"/>
            <a:ext cx="5032732" cy="1924887"/>
          </a:xfrm>
          <a:prstGeom prst="rect">
            <a:avLst/>
          </a:prstGeom>
        </p:spPr>
      </p:pic>
      <p:pic>
        <p:nvPicPr>
          <p:cNvPr id="11" name="Picture 10">
            <a:extLst>
              <a:ext uri="{FF2B5EF4-FFF2-40B4-BE49-F238E27FC236}">
                <a16:creationId xmlns:a16="http://schemas.microsoft.com/office/drawing/2014/main" id="{758FDB17-D4B6-C347-0A37-73BFCEF03769}"/>
              </a:ext>
            </a:extLst>
          </p:cNvPr>
          <p:cNvPicPr>
            <a:picLocks noChangeAspect="1"/>
          </p:cNvPicPr>
          <p:nvPr/>
        </p:nvPicPr>
        <p:blipFill>
          <a:blip r:embed="rId3"/>
          <a:stretch>
            <a:fillRect/>
          </a:stretch>
        </p:blipFill>
        <p:spPr>
          <a:xfrm>
            <a:off x="1451296" y="1510076"/>
            <a:ext cx="2902428" cy="3852985"/>
          </a:xfrm>
          <a:prstGeom prst="rect">
            <a:avLst/>
          </a:prstGeom>
        </p:spPr>
      </p:pic>
      <p:pic>
        <p:nvPicPr>
          <p:cNvPr id="13" name="Picture 12">
            <a:extLst>
              <a:ext uri="{FF2B5EF4-FFF2-40B4-BE49-F238E27FC236}">
                <a16:creationId xmlns:a16="http://schemas.microsoft.com/office/drawing/2014/main" id="{4FC29316-F7D5-852D-B4B2-1FB7E2027217}"/>
              </a:ext>
            </a:extLst>
          </p:cNvPr>
          <p:cNvPicPr>
            <a:picLocks noChangeAspect="1"/>
          </p:cNvPicPr>
          <p:nvPr/>
        </p:nvPicPr>
        <p:blipFill>
          <a:blip r:embed="rId4"/>
          <a:stretch>
            <a:fillRect/>
          </a:stretch>
        </p:blipFill>
        <p:spPr>
          <a:xfrm>
            <a:off x="4773337" y="3509788"/>
            <a:ext cx="5043919" cy="1853273"/>
          </a:xfrm>
          <a:prstGeom prst="rect">
            <a:avLst/>
          </a:prstGeom>
        </p:spPr>
      </p:pic>
    </p:spTree>
    <p:extLst>
      <p:ext uri="{BB962C8B-B14F-4D97-AF65-F5344CB8AC3E}">
        <p14:creationId xmlns:p14="http://schemas.microsoft.com/office/powerpoint/2010/main" val="366442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0F89E-2DCA-C47D-7E1E-79E65EEB7F22}"/>
              </a:ext>
            </a:extLst>
          </p:cNvPr>
          <p:cNvSpPr txBox="1"/>
          <p:nvPr/>
        </p:nvSpPr>
        <p:spPr>
          <a:xfrm>
            <a:off x="3145871" y="50334"/>
            <a:ext cx="5259898" cy="369332"/>
          </a:xfrm>
          <a:prstGeom prst="rect">
            <a:avLst/>
          </a:prstGeom>
          <a:noFill/>
        </p:spPr>
        <p:txBody>
          <a:bodyPr wrap="square" rtlCol="0">
            <a:spAutoFit/>
          </a:bodyPr>
          <a:lstStyle/>
          <a:p>
            <a:pPr algn="ctr"/>
            <a:r>
              <a:rPr lang="en-US" dirty="0"/>
              <a:t>IMPLEMENTATION WITH SCREENSHOTS</a:t>
            </a:r>
          </a:p>
        </p:txBody>
      </p:sp>
      <p:sp>
        <p:nvSpPr>
          <p:cNvPr id="3" name="TextBox 2">
            <a:extLst>
              <a:ext uri="{FF2B5EF4-FFF2-40B4-BE49-F238E27FC236}">
                <a16:creationId xmlns:a16="http://schemas.microsoft.com/office/drawing/2014/main" id="{9F149A6A-0CF5-F8AF-D8E0-7849861C92C7}"/>
              </a:ext>
            </a:extLst>
          </p:cNvPr>
          <p:cNvSpPr txBox="1"/>
          <p:nvPr/>
        </p:nvSpPr>
        <p:spPr>
          <a:xfrm>
            <a:off x="1459684" y="511728"/>
            <a:ext cx="4082375" cy="1477328"/>
          </a:xfrm>
          <a:prstGeom prst="rect">
            <a:avLst/>
          </a:prstGeom>
          <a:noFill/>
        </p:spPr>
        <p:txBody>
          <a:bodyPr wrap="square" rtlCol="0">
            <a:spAutoFit/>
          </a:bodyPr>
          <a:lstStyle/>
          <a:p>
            <a:pPr algn="just"/>
            <a:r>
              <a:rPr lang="en-US" i="0" dirty="0">
                <a:solidFill>
                  <a:srgbClr val="1F2328"/>
                </a:solidFill>
                <a:effectLst/>
                <a:latin typeface="-apple-system"/>
              </a:rPr>
              <a:t>In the following images you will see the skin detection results of this method using images from two databases SFA and </a:t>
            </a:r>
            <a:r>
              <a:rPr lang="en-US" i="0" dirty="0" smtClean="0">
                <a:solidFill>
                  <a:srgbClr val="1F2328"/>
                </a:solidFill>
                <a:effectLst/>
                <a:latin typeface="-apple-system"/>
              </a:rPr>
              <a:t>HGR.</a:t>
            </a:r>
            <a:endParaRPr lang="en-US" i="0" dirty="0">
              <a:solidFill>
                <a:srgbClr val="1F2328"/>
              </a:solidFill>
              <a:effectLst/>
              <a:latin typeface="-apple-system"/>
            </a:endParaRPr>
          </a:p>
          <a:p>
            <a:endParaRPr lang="en-US" dirty="0"/>
          </a:p>
        </p:txBody>
      </p:sp>
      <p:pic>
        <p:nvPicPr>
          <p:cNvPr id="5" name="Picture 4">
            <a:extLst>
              <a:ext uri="{FF2B5EF4-FFF2-40B4-BE49-F238E27FC236}">
                <a16:creationId xmlns:a16="http://schemas.microsoft.com/office/drawing/2014/main" id="{5CC6E007-7724-1E6F-2141-E606959742D1}"/>
              </a:ext>
            </a:extLst>
          </p:cNvPr>
          <p:cNvPicPr>
            <a:picLocks noChangeAspect="1"/>
          </p:cNvPicPr>
          <p:nvPr/>
        </p:nvPicPr>
        <p:blipFill>
          <a:blip r:embed="rId2"/>
          <a:stretch>
            <a:fillRect/>
          </a:stretch>
        </p:blipFill>
        <p:spPr>
          <a:xfrm>
            <a:off x="5542059" y="511728"/>
            <a:ext cx="4669540" cy="5372237"/>
          </a:xfrm>
          <a:prstGeom prst="rect">
            <a:avLst/>
          </a:prstGeom>
        </p:spPr>
      </p:pic>
    </p:spTree>
    <p:extLst>
      <p:ext uri="{BB962C8B-B14F-4D97-AF65-F5344CB8AC3E}">
        <p14:creationId xmlns:p14="http://schemas.microsoft.com/office/powerpoint/2010/main" val="3749871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0F89E-2DCA-C47D-7E1E-79E65EEB7F22}"/>
              </a:ext>
            </a:extLst>
          </p:cNvPr>
          <p:cNvSpPr txBox="1"/>
          <p:nvPr/>
        </p:nvSpPr>
        <p:spPr>
          <a:xfrm>
            <a:off x="3145871" y="50334"/>
            <a:ext cx="5259898" cy="369332"/>
          </a:xfrm>
          <a:prstGeom prst="rect">
            <a:avLst/>
          </a:prstGeom>
          <a:noFill/>
        </p:spPr>
        <p:txBody>
          <a:bodyPr wrap="square" rtlCol="0">
            <a:spAutoFit/>
          </a:bodyPr>
          <a:lstStyle/>
          <a:p>
            <a:pPr algn="ctr"/>
            <a:r>
              <a:rPr lang="en-US" dirty="0" smtClean="0"/>
              <a:t>RESULTS TABLE</a:t>
            </a:r>
            <a:endParaRPr lang="en-US" dirty="0"/>
          </a:p>
        </p:txBody>
      </p:sp>
      <p:sp>
        <p:nvSpPr>
          <p:cNvPr id="3" name="TextBox 2">
            <a:extLst>
              <a:ext uri="{FF2B5EF4-FFF2-40B4-BE49-F238E27FC236}">
                <a16:creationId xmlns:a16="http://schemas.microsoft.com/office/drawing/2014/main" id="{9F149A6A-0CF5-F8AF-D8E0-7849861C92C7}"/>
              </a:ext>
            </a:extLst>
          </p:cNvPr>
          <p:cNvSpPr txBox="1"/>
          <p:nvPr/>
        </p:nvSpPr>
        <p:spPr>
          <a:xfrm>
            <a:off x="1459684" y="511728"/>
            <a:ext cx="8678231" cy="1200329"/>
          </a:xfrm>
          <a:prstGeom prst="rect">
            <a:avLst/>
          </a:prstGeom>
          <a:noFill/>
        </p:spPr>
        <p:txBody>
          <a:bodyPr wrap="square" rtlCol="0">
            <a:spAutoFit/>
          </a:bodyPr>
          <a:lstStyle/>
          <a:p>
            <a:pPr algn="just"/>
            <a:r>
              <a:rPr lang="en-US" i="0" dirty="0">
                <a:solidFill>
                  <a:srgbClr val="1F2328"/>
                </a:solidFill>
                <a:effectLst/>
                <a:latin typeface="-apple-system"/>
              </a:rPr>
              <a:t>In the following images you will see the skin detection results of this method using images from two </a:t>
            </a:r>
            <a:r>
              <a:rPr lang="en-US" i="0" dirty="0" smtClean="0">
                <a:solidFill>
                  <a:srgbClr val="1F2328"/>
                </a:solidFill>
                <a:effectLst/>
                <a:latin typeface="-apple-system"/>
              </a:rPr>
              <a:t>databases.</a:t>
            </a:r>
            <a:r>
              <a:rPr lang="en-US" dirty="0">
                <a:latin typeface="-apple-system"/>
              </a:rPr>
              <a:t> </a:t>
            </a:r>
            <a:r>
              <a:rPr lang="en-US" dirty="0">
                <a:latin typeface="-apple-system"/>
              </a:rPr>
              <a:t>The True Positif Rate (TPR) states the percentage of skin color </a:t>
            </a:r>
            <a:r>
              <a:rPr lang="en-US" dirty="0" smtClean="0">
                <a:latin typeface="-apple-system"/>
              </a:rPr>
              <a:t>is </a:t>
            </a:r>
            <a:r>
              <a:rPr lang="en-US" dirty="0">
                <a:latin typeface="-apple-system"/>
              </a:rPr>
              <a:t>detected </a:t>
            </a:r>
            <a:r>
              <a:rPr lang="en-US" dirty="0" smtClean="0">
                <a:latin typeface="-apple-system"/>
              </a:rPr>
              <a:t>as </a:t>
            </a:r>
            <a:r>
              <a:rPr lang="en-US" dirty="0">
                <a:latin typeface="-apple-system"/>
              </a:rPr>
              <a:t>skin color, whereas the False Positif Rate mean the percentage of skin color is detected as non skin color.</a:t>
            </a:r>
            <a:endParaRPr lang="en-US" i="0" dirty="0" smtClean="0">
              <a:solidFill>
                <a:srgbClr val="1F2328"/>
              </a:solidFill>
              <a:effectLst/>
              <a:latin typeface="-apple-system"/>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684" y="1947243"/>
            <a:ext cx="4443014" cy="223986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388" y="1804119"/>
            <a:ext cx="2695974" cy="4026773"/>
          </a:xfrm>
          <a:prstGeom prst="rect">
            <a:avLst/>
          </a:prstGeom>
        </p:spPr>
      </p:pic>
    </p:spTree>
    <p:extLst>
      <p:ext uri="{BB962C8B-B14F-4D97-AF65-F5344CB8AC3E}">
        <p14:creationId xmlns:p14="http://schemas.microsoft.com/office/powerpoint/2010/main" val="2870870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49D1-1A4C-D75B-6D0F-9DB8F5AB774D}"/>
              </a:ext>
            </a:extLst>
          </p:cNvPr>
          <p:cNvSpPr>
            <a:spLocks noGrp="1"/>
          </p:cNvSpPr>
          <p:nvPr>
            <p:ph type="title"/>
          </p:nvPr>
        </p:nvSpPr>
        <p:spPr>
          <a:xfrm>
            <a:off x="1451579" y="909892"/>
            <a:ext cx="9603275" cy="918908"/>
          </a:xfrm>
        </p:spPr>
        <p:txBody>
          <a:bodyPr>
            <a:normAutofit fontScale="90000"/>
          </a:bodyPr>
          <a:lstStyle/>
          <a:p>
            <a:pPr algn="ctr"/>
            <a:r>
              <a:rPr lang="en-US" i="0" dirty="0" smtClean="0">
                <a:solidFill>
                  <a:srgbClr val="1F2328"/>
                </a:solidFill>
                <a:effectLst/>
              </a:rPr>
              <a:t>Analysis Graph</a:t>
            </a:r>
            <a:r>
              <a:rPr lang="en-US" b="1" i="0" dirty="0">
                <a:solidFill>
                  <a:srgbClr val="1F2328"/>
                </a:solidFill>
                <a:effectLst/>
                <a:latin typeface="-apple-system"/>
              </a:rPr>
              <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7220AED6-0743-F377-A26B-4374AB0BD733}"/>
              </a:ext>
            </a:extLst>
          </p:cNvPr>
          <p:cNvSpPr>
            <a:spLocks noGrp="1"/>
          </p:cNvSpPr>
          <p:nvPr>
            <p:ph idx="1"/>
          </p:nvPr>
        </p:nvSpPr>
        <p:spPr>
          <a:xfrm>
            <a:off x="1451579" y="2015733"/>
            <a:ext cx="5695841" cy="3941964"/>
          </a:xfrm>
        </p:spPr>
        <p:txBody>
          <a:bodyPr>
            <a:normAutofit/>
          </a:bodyPr>
          <a:lstStyle/>
          <a:p>
            <a:pPr marL="0" indent="0" algn="just">
              <a:buNone/>
            </a:pPr>
            <a:r>
              <a:rPr lang="en-US" sz="1800" i="0" dirty="0">
                <a:solidFill>
                  <a:srgbClr val="1F2328"/>
                </a:solidFill>
                <a:effectLst/>
                <a:latin typeface="-apple-system"/>
              </a:rPr>
              <a:t>We have tested the performance of this method using images from two different </a:t>
            </a:r>
            <a:r>
              <a:rPr lang="en-US" sz="1800" i="0" dirty="0" smtClean="0">
                <a:solidFill>
                  <a:srgbClr val="1F2328"/>
                </a:solidFill>
                <a:effectLst/>
                <a:latin typeface="-apple-system"/>
              </a:rPr>
              <a:t>database :</a:t>
            </a:r>
            <a:endParaRPr lang="en-US" sz="1800" i="0" dirty="0">
              <a:solidFill>
                <a:srgbClr val="1F2328"/>
              </a:solidFill>
              <a:effectLst/>
              <a:latin typeface="-apple-system"/>
            </a:endParaRPr>
          </a:p>
          <a:p>
            <a:r>
              <a:rPr lang="en-US" sz="1800" b="1" i="0" dirty="0">
                <a:solidFill>
                  <a:srgbClr val="1F2328"/>
                </a:solidFill>
                <a:effectLst/>
                <a:latin typeface="-apple-system"/>
              </a:rPr>
              <a:t>HGR (Hand Gesture Recognition) Image Database</a:t>
            </a:r>
            <a:br>
              <a:rPr lang="en-US" sz="1800" b="1" i="0" dirty="0">
                <a:solidFill>
                  <a:srgbClr val="1F2328"/>
                </a:solidFill>
                <a:effectLst/>
                <a:latin typeface="-apple-system"/>
              </a:rPr>
            </a:br>
            <a:endParaRPr lang="en-US" sz="1800" b="1" i="0" dirty="0">
              <a:solidFill>
                <a:srgbClr val="1F2328"/>
              </a:solidFill>
              <a:effectLst/>
              <a:latin typeface="-apple-system"/>
            </a:endParaRPr>
          </a:p>
          <a:p>
            <a:r>
              <a:rPr lang="en-US" sz="1800" b="0" i="0" dirty="0" smtClean="0">
                <a:solidFill>
                  <a:srgbClr val="1F2328"/>
                </a:solidFill>
                <a:effectLst/>
                <a:latin typeface="-apple-system"/>
              </a:rPr>
              <a:t>URL </a:t>
            </a:r>
            <a:r>
              <a:rPr lang="en-US" sz="1800" b="0" i="0" dirty="0">
                <a:solidFill>
                  <a:srgbClr val="1F2328"/>
                </a:solidFill>
                <a:effectLst/>
                <a:latin typeface="-apple-system"/>
              </a:rPr>
              <a:t>: </a:t>
            </a:r>
            <a:r>
              <a:rPr lang="en-US" sz="1800" b="0" i="0" u="none" strike="noStrike" dirty="0">
                <a:solidFill>
                  <a:srgbClr val="1F2328"/>
                </a:solidFill>
                <a:effectLst/>
                <a:latin typeface="-apple-system"/>
                <a:hlinkClick r:id="rId2"/>
              </a:rPr>
              <a:t>http://sun.aei.polsl.pl/~mkawulok/gestures</a:t>
            </a:r>
            <a:r>
              <a:rPr lang="en-US" sz="1800" b="0" i="0" u="none" strike="noStrike" dirty="0" smtClean="0">
                <a:solidFill>
                  <a:srgbClr val="1F2328"/>
                </a:solidFill>
                <a:effectLst/>
                <a:latin typeface="-apple-system"/>
                <a:hlinkClick r:id="rId2"/>
              </a:rPr>
              <a:t>/</a:t>
            </a:r>
            <a:endParaRPr lang="en-US" sz="1800" b="0" i="0" dirty="0">
              <a:solidFill>
                <a:srgbClr val="1F2328"/>
              </a:solidFill>
              <a:effectLst/>
              <a:latin typeface="-apple-system"/>
            </a:endParaRPr>
          </a:p>
          <a:p>
            <a:pPr marL="0" indent="0">
              <a:buNone/>
            </a:pPr>
            <a:endParaRPr lang="en-US" sz="1800" dirty="0"/>
          </a:p>
        </p:txBody>
      </p:sp>
      <p:pic>
        <p:nvPicPr>
          <p:cNvPr id="5" name="Picture 4">
            <a:extLst>
              <a:ext uri="{FF2B5EF4-FFF2-40B4-BE49-F238E27FC236}">
                <a16:creationId xmlns:a16="http://schemas.microsoft.com/office/drawing/2014/main" id="{9B20DD37-F3A8-1793-55BB-74B88B9C0C1D}"/>
              </a:ext>
            </a:extLst>
          </p:cNvPr>
          <p:cNvPicPr>
            <a:picLocks noChangeAspect="1"/>
          </p:cNvPicPr>
          <p:nvPr/>
        </p:nvPicPr>
        <p:blipFill>
          <a:blip r:embed="rId3"/>
          <a:stretch>
            <a:fillRect/>
          </a:stretch>
        </p:blipFill>
        <p:spPr>
          <a:xfrm>
            <a:off x="7147420" y="2015733"/>
            <a:ext cx="4400659" cy="3591956"/>
          </a:xfrm>
          <a:prstGeom prst="rect">
            <a:avLst/>
          </a:prstGeom>
        </p:spPr>
      </p:pic>
    </p:spTree>
    <p:extLst>
      <p:ext uri="{BB962C8B-B14F-4D97-AF65-F5344CB8AC3E}">
        <p14:creationId xmlns:p14="http://schemas.microsoft.com/office/powerpoint/2010/main" val="414324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B087-8B11-51D2-C02D-40BD1A3E8B9E}"/>
              </a:ext>
            </a:extLst>
          </p:cNvPr>
          <p:cNvSpPr>
            <a:spLocks noGrp="1"/>
          </p:cNvSpPr>
          <p:nvPr>
            <p:ph type="title"/>
          </p:nvPr>
        </p:nvSpPr>
        <p:spPr>
          <a:xfrm>
            <a:off x="1451579" y="898497"/>
            <a:ext cx="9603275" cy="931403"/>
          </a:xfrm>
        </p:spPr>
        <p:txBody>
          <a:bodyPr>
            <a:normAutofit fontScale="90000"/>
          </a:bodyPr>
          <a:lstStyle/>
          <a:p>
            <a:pPr algn="ctr"/>
            <a:r>
              <a:rPr lang="en-US" i="0" dirty="0" smtClean="0">
                <a:solidFill>
                  <a:srgbClr val="1F2328"/>
                </a:solidFill>
                <a:effectLst/>
              </a:rPr>
              <a:t>Analysis graph</a:t>
            </a:r>
            <a:r>
              <a:rPr lang="en-US" b="1" i="0" dirty="0">
                <a:solidFill>
                  <a:srgbClr val="1F2328"/>
                </a:solidFill>
                <a:effectLst/>
                <a:latin typeface="-apple-system"/>
              </a:rPr>
              <a:t/>
            </a:r>
            <a:br>
              <a:rPr lang="en-US" b="1" i="0" dirty="0">
                <a:solidFill>
                  <a:srgbClr val="1F2328"/>
                </a:solidFill>
                <a:effectLst/>
                <a:latin typeface="-apple-system"/>
              </a:rPr>
            </a:br>
            <a:endParaRPr lang="en-US" b="1" dirty="0"/>
          </a:p>
        </p:txBody>
      </p:sp>
      <p:sp>
        <p:nvSpPr>
          <p:cNvPr id="3" name="Content Placeholder 2">
            <a:extLst>
              <a:ext uri="{FF2B5EF4-FFF2-40B4-BE49-F238E27FC236}">
                <a16:creationId xmlns:a16="http://schemas.microsoft.com/office/drawing/2014/main" id="{710582CE-D998-7851-F5AD-3F5F9D5F908E}"/>
              </a:ext>
            </a:extLst>
          </p:cNvPr>
          <p:cNvSpPr>
            <a:spLocks noGrp="1"/>
          </p:cNvSpPr>
          <p:nvPr>
            <p:ph idx="1"/>
          </p:nvPr>
        </p:nvSpPr>
        <p:spPr>
          <a:xfrm>
            <a:off x="1451579" y="1912804"/>
            <a:ext cx="4719749" cy="3724232"/>
          </a:xfrm>
        </p:spPr>
        <p:txBody>
          <a:bodyPr/>
          <a:lstStyle/>
          <a:p>
            <a:pPr algn="just"/>
            <a:r>
              <a:rPr lang="en-US" sz="1800" b="1" i="0" dirty="0">
                <a:solidFill>
                  <a:srgbClr val="1F2328"/>
                </a:solidFill>
                <a:effectLst/>
                <a:latin typeface="-apple-system"/>
              </a:rPr>
              <a:t>SFA (A Human Skin Image Database based on FERET and AR Facial Images) Image Database</a:t>
            </a:r>
          </a:p>
          <a:p>
            <a:pPr algn="just"/>
            <a:r>
              <a:rPr lang="en-US" sz="1800" b="0" i="0" dirty="0">
                <a:solidFill>
                  <a:srgbClr val="1F2328"/>
                </a:solidFill>
                <a:effectLst/>
                <a:latin typeface="-apple-system"/>
              </a:rPr>
              <a:t>URL : </a:t>
            </a:r>
            <a:r>
              <a:rPr lang="en-US" sz="1800" b="0" i="0" u="none" strike="noStrike" dirty="0">
                <a:solidFill>
                  <a:srgbClr val="1F2328"/>
                </a:solidFill>
                <a:effectLst/>
                <a:latin typeface="-apple-system"/>
                <a:hlinkClick r:id="rId2"/>
              </a:rPr>
              <a:t>http://www.sel.eesc.usp.br/sfa/</a:t>
            </a:r>
            <a:r>
              <a:rPr lang="en-US" sz="1800" b="0" i="0" u="none" strike="noStrike" dirty="0">
                <a:solidFill>
                  <a:srgbClr val="1F2328"/>
                </a:solidFill>
                <a:effectLst/>
                <a:latin typeface="-apple-system"/>
              </a:rPr>
              <a:t> </a:t>
            </a:r>
            <a:endParaRPr lang="en-US" sz="1800" b="0" i="0" dirty="0">
              <a:solidFill>
                <a:srgbClr val="1F2328"/>
              </a:solidFill>
              <a:effectLst/>
              <a:latin typeface="-apple-system"/>
            </a:endParaRPr>
          </a:p>
          <a:p>
            <a:endParaRPr lang="en-US" dirty="0"/>
          </a:p>
        </p:txBody>
      </p:sp>
      <p:pic>
        <p:nvPicPr>
          <p:cNvPr id="5" name="Picture 4">
            <a:extLst>
              <a:ext uri="{FF2B5EF4-FFF2-40B4-BE49-F238E27FC236}">
                <a16:creationId xmlns:a16="http://schemas.microsoft.com/office/drawing/2014/main" id="{BF656B24-8A8A-B510-BDE5-E223ADF37DDE}"/>
              </a:ext>
            </a:extLst>
          </p:cNvPr>
          <p:cNvPicPr>
            <a:picLocks noChangeAspect="1"/>
          </p:cNvPicPr>
          <p:nvPr/>
        </p:nvPicPr>
        <p:blipFill>
          <a:blip r:embed="rId3"/>
          <a:stretch>
            <a:fillRect/>
          </a:stretch>
        </p:blipFill>
        <p:spPr>
          <a:xfrm>
            <a:off x="6171328" y="1912804"/>
            <a:ext cx="4883526" cy="3724232"/>
          </a:xfrm>
          <a:prstGeom prst="rect">
            <a:avLst/>
          </a:prstGeom>
        </p:spPr>
      </p:pic>
    </p:spTree>
    <p:extLst>
      <p:ext uri="{BB962C8B-B14F-4D97-AF65-F5344CB8AC3E}">
        <p14:creationId xmlns:p14="http://schemas.microsoft.com/office/powerpoint/2010/main" val="1584511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FDD8-4055-36EC-9B32-B578378F33A1}"/>
              </a:ext>
            </a:extLst>
          </p:cNvPr>
          <p:cNvSpPr>
            <a:spLocks noGrp="1"/>
          </p:cNvSpPr>
          <p:nvPr>
            <p:ph type="title"/>
          </p:nvPr>
        </p:nvSpPr>
        <p:spPr/>
        <p:txBody>
          <a:bodyPr/>
          <a:lstStyle/>
          <a:p>
            <a:pPr algn="ctr"/>
            <a:r>
              <a:rPr lang="en-US" i="0" dirty="0" smtClean="0">
                <a:solidFill>
                  <a:srgbClr val="1F2328"/>
                </a:solidFill>
                <a:effectLst/>
                <a:latin typeface="+mn-lt"/>
              </a:rPr>
              <a:t>GITHUB LINK</a:t>
            </a:r>
            <a:r>
              <a:rPr lang="en-US" b="1" i="0" dirty="0">
                <a:solidFill>
                  <a:srgbClr val="1F2328"/>
                </a:solidFill>
                <a:effectLst/>
                <a:latin typeface="-apple-system"/>
              </a:rPr>
              <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13247DCB-E703-EAA7-7EB7-34EF61BB9882}"/>
              </a:ext>
            </a:extLst>
          </p:cNvPr>
          <p:cNvSpPr>
            <a:spLocks noGrp="1"/>
          </p:cNvSpPr>
          <p:nvPr>
            <p:ph idx="1"/>
          </p:nvPr>
        </p:nvSpPr>
        <p:spPr/>
        <p:txBody>
          <a:bodyPr>
            <a:normAutofit/>
          </a:bodyPr>
          <a:lstStyle/>
          <a:p>
            <a:pPr marL="0" indent="0" algn="ctr">
              <a:buNone/>
            </a:pPr>
            <a:r>
              <a:rPr lang="en-US" sz="1800" dirty="0">
                <a:latin typeface="+mj-lt"/>
                <a:hlinkClick r:id="rId2"/>
              </a:rPr>
              <a:t>https://</a:t>
            </a:r>
            <a:r>
              <a:rPr lang="en-US" sz="1800" dirty="0" smtClean="0">
                <a:latin typeface="+mj-lt"/>
                <a:hlinkClick r:id="rId2"/>
              </a:rPr>
              <a:t>github.com/AIproject-skindetection/AI-Project-Skindetection</a:t>
            </a:r>
            <a:endParaRPr lang="en-US" sz="1800" dirty="0" smtClean="0">
              <a:latin typeface="+mj-lt"/>
            </a:endParaRPr>
          </a:p>
          <a:p>
            <a:pPr marL="0" indent="0">
              <a:buNone/>
            </a:pPr>
            <a:endParaRPr lang="en-US" sz="1600" dirty="0">
              <a:latin typeface="+mj-lt"/>
            </a:endParaRPr>
          </a:p>
        </p:txBody>
      </p:sp>
    </p:spTree>
    <p:extLst>
      <p:ext uri="{BB962C8B-B14F-4D97-AF65-F5344CB8AC3E}">
        <p14:creationId xmlns:p14="http://schemas.microsoft.com/office/powerpoint/2010/main" val="2482884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FDD8-4055-36EC-9B32-B578378F33A1}"/>
              </a:ext>
            </a:extLst>
          </p:cNvPr>
          <p:cNvSpPr>
            <a:spLocks noGrp="1"/>
          </p:cNvSpPr>
          <p:nvPr>
            <p:ph type="title"/>
          </p:nvPr>
        </p:nvSpPr>
        <p:spPr/>
        <p:txBody>
          <a:bodyPr/>
          <a:lstStyle/>
          <a:p>
            <a:pPr algn="ctr"/>
            <a:r>
              <a:rPr lang="en-US" i="0" dirty="0" smtClean="0">
                <a:solidFill>
                  <a:srgbClr val="1F2328"/>
                </a:solidFill>
                <a:effectLst/>
                <a:latin typeface="+mn-lt"/>
              </a:rPr>
              <a:t>REFERENCES</a:t>
            </a:r>
            <a:r>
              <a:rPr lang="en-US" b="1" i="0" dirty="0">
                <a:solidFill>
                  <a:srgbClr val="1F2328"/>
                </a:solidFill>
                <a:effectLst/>
                <a:latin typeface="-apple-system"/>
              </a:rPr>
              <a:t/>
            </a:r>
            <a:br>
              <a:rPr lang="en-US" b="1"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13247DCB-E703-EAA7-7EB7-34EF61BB9882}"/>
              </a:ext>
            </a:extLst>
          </p:cNvPr>
          <p:cNvSpPr>
            <a:spLocks noGrp="1"/>
          </p:cNvSpPr>
          <p:nvPr>
            <p:ph idx="1"/>
          </p:nvPr>
        </p:nvSpPr>
        <p:spPr/>
        <p:txBody>
          <a:bodyPr>
            <a:normAutofit/>
          </a:bodyPr>
          <a:lstStyle/>
          <a:p>
            <a:pPr marL="0" indent="0" algn="ctr">
              <a:buNone/>
            </a:pPr>
            <a:r>
              <a:rPr lang="en-US" sz="1800" dirty="0">
                <a:latin typeface="+mj-lt"/>
                <a:hlinkClick r:id="rId2"/>
              </a:rPr>
              <a:t>https://</a:t>
            </a:r>
            <a:r>
              <a:rPr lang="en-US" sz="1800" dirty="0" smtClean="0">
                <a:latin typeface="+mj-lt"/>
                <a:hlinkClick r:id="rId2"/>
              </a:rPr>
              <a:t>www.researchgate.net/publication/350326846</a:t>
            </a:r>
          </a:p>
          <a:p>
            <a:pPr marL="0" indent="0" algn="ctr">
              <a:buNone/>
            </a:pPr>
            <a:r>
              <a:rPr lang="en-US" sz="1800" dirty="0" smtClean="0">
                <a:latin typeface="+mj-lt"/>
                <a:hlinkClick r:id="rId2"/>
              </a:rPr>
              <a:t>https</a:t>
            </a:r>
            <a:r>
              <a:rPr lang="en-US" sz="1800" dirty="0">
                <a:latin typeface="+mj-lt"/>
                <a:hlinkClick r:id="rId2"/>
              </a:rPr>
              <a:t>://</a:t>
            </a:r>
            <a:r>
              <a:rPr lang="en-US" sz="1800" dirty="0" smtClean="0">
                <a:latin typeface="+mj-lt"/>
                <a:hlinkClick r:id="rId2"/>
              </a:rPr>
              <a:t>ieeexplore.ieee.org/document/10071499</a:t>
            </a:r>
          </a:p>
          <a:p>
            <a:pPr marL="0" indent="0" algn="ctr">
              <a:buNone/>
            </a:pPr>
            <a:r>
              <a:rPr lang="en-US" sz="1800" dirty="0" smtClean="0">
                <a:latin typeface="+mj-lt"/>
                <a:hlinkClick r:id="rId2"/>
              </a:rPr>
              <a:t>https</a:t>
            </a:r>
            <a:r>
              <a:rPr lang="en-US" sz="1800" dirty="0">
                <a:latin typeface="+mj-lt"/>
                <a:hlinkClick r:id="rId2"/>
              </a:rPr>
              <a:t>://</a:t>
            </a:r>
            <a:r>
              <a:rPr lang="en-US" sz="1800" dirty="0" smtClean="0">
                <a:latin typeface="+mj-lt"/>
                <a:hlinkClick r:id="rId2"/>
              </a:rPr>
              <a:t>ieeexplore.ieee.org/document/7005726</a:t>
            </a:r>
            <a:endParaRPr lang="en-US" sz="1800" dirty="0" smtClean="0">
              <a:latin typeface="+mj-lt"/>
            </a:endParaRPr>
          </a:p>
          <a:p>
            <a:pPr marL="0" indent="0" algn="ctr">
              <a:buNone/>
            </a:pPr>
            <a:r>
              <a:rPr lang="en-US" sz="1800" dirty="0">
                <a:latin typeface="+mj-lt"/>
                <a:hlinkClick r:id="rId3"/>
              </a:rPr>
              <a:t>https://</a:t>
            </a:r>
            <a:r>
              <a:rPr lang="en-US" sz="1800" dirty="0" smtClean="0">
                <a:latin typeface="+mj-lt"/>
                <a:hlinkClick r:id="rId3"/>
              </a:rPr>
              <a:t>www.researchgate.net/publication/344323908</a:t>
            </a:r>
            <a:endParaRPr lang="en-US" sz="1800" dirty="0" smtClean="0">
              <a:latin typeface="+mj-lt"/>
            </a:endParaRPr>
          </a:p>
          <a:p>
            <a:pPr marL="0" indent="0" algn="ctr">
              <a:buNone/>
            </a:pPr>
            <a:r>
              <a:rPr lang="en-US" sz="1800" dirty="0">
                <a:latin typeface="+mj-lt"/>
                <a:hlinkClick r:id="rId4"/>
              </a:rPr>
              <a:t>https://</a:t>
            </a:r>
            <a:r>
              <a:rPr lang="en-US" sz="1800" dirty="0" smtClean="0">
                <a:latin typeface="+mj-lt"/>
                <a:hlinkClick r:id="rId4"/>
              </a:rPr>
              <a:t>arxiv.org/abs/1708.02694</a:t>
            </a:r>
            <a:endParaRPr lang="en-US" sz="1800" dirty="0" smtClean="0">
              <a:latin typeface="+mj-lt"/>
            </a:endParaRPr>
          </a:p>
          <a:p>
            <a:pPr marL="0" indent="0" algn="ctr">
              <a:buNone/>
            </a:pPr>
            <a:endParaRPr lang="en-US" sz="1800" dirty="0" smtClean="0">
              <a:latin typeface="+mj-lt"/>
            </a:endParaRPr>
          </a:p>
          <a:p>
            <a:pPr marL="0" indent="0" algn="ctr">
              <a:buNone/>
            </a:pPr>
            <a:endParaRPr lang="en-US" sz="1800" dirty="0" smtClean="0">
              <a:latin typeface="+mj-lt"/>
            </a:endParaRPr>
          </a:p>
          <a:p>
            <a:pPr marL="0" indent="0" algn="ctr">
              <a:buNone/>
            </a:pPr>
            <a:endParaRPr lang="en-US" sz="1800" dirty="0" smtClean="0">
              <a:latin typeface="+mj-lt"/>
            </a:endParaRPr>
          </a:p>
          <a:p>
            <a:pPr marL="0" indent="0" algn="ctr">
              <a:buNone/>
            </a:pPr>
            <a:endParaRPr lang="en-US" sz="1600" dirty="0">
              <a:latin typeface="+mj-lt"/>
            </a:endParaRPr>
          </a:p>
        </p:txBody>
      </p:sp>
    </p:spTree>
    <p:extLst>
      <p:ext uri="{BB962C8B-B14F-4D97-AF65-F5344CB8AC3E}">
        <p14:creationId xmlns:p14="http://schemas.microsoft.com/office/powerpoint/2010/main" val="231753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3093-6D2F-BF1B-F470-6BC0E7494347}"/>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5B1C82B9-9998-4C04-5AE5-15F5DA125F59}"/>
              </a:ext>
            </a:extLst>
          </p:cNvPr>
          <p:cNvSpPr>
            <a:spLocks noGrp="1"/>
          </p:cNvSpPr>
          <p:nvPr>
            <p:ph idx="1"/>
          </p:nvPr>
        </p:nvSpPr>
        <p:spPr/>
        <p:txBody>
          <a:bodyPr>
            <a:normAutofit lnSpcReduction="10000"/>
          </a:bodyPr>
          <a:lstStyle/>
          <a:p>
            <a:pPr algn="just"/>
            <a:r>
              <a:rPr lang="en-US" b="0" i="0" dirty="0">
                <a:solidFill>
                  <a:srgbClr val="24292F"/>
                </a:solidFill>
                <a:effectLst/>
                <a:latin typeface="-apple-system"/>
              </a:rPr>
              <a:t>A reliable human skin detection method that is adaptable to different human skin colors and illumination conditions is essential for better human skin segmentation. Even though different human skin color detection solutions have been successfully applied, they are prone to false skin detection and are not able to cope with the variety of human skin colors across different ethnic.</a:t>
            </a:r>
          </a:p>
          <a:p>
            <a:pPr algn="just"/>
            <a:r>
              <a:rPr lang="en-US" b="0" i="0" dirty="0">
                <a:solidFill>
                  <a:srgbClr val="24292F"/>
                </a:solidFill>
                <a:effectLst/>
                <a:latin typeface="-apple-system"/>
              </a:rPr>
              <a:t>In this approach we refine the skin model by combining HSV &amp; YCbCr color spaces. The proposed approach reduces computational costs as no training is required and it improves the accuracy of skin detection despite wide variation in ethnicity and illumination.</a:t>
            </a:r>
            <a:endParaRPr lang="en-US" dirty="0"/>
          </a:p>
        </p:txBody>
      </p:sp>
    </p:spTree>
    <p:extLst>
      <p:ext uri="{BB962C8B-B14F-4D97-AF65-F5344CB8AC3E}">
        <p14:creationId xmlns:p14="http://schemas.microsoft.com/office/powerpoint/2010/main" val="2683345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3093-6D2F-BF1B-F470-6BC0E7494347}"/>
              </a:ext>
            </a:extLst>
          </p:cNvPr>
          <p:cNvSpPr>
            <a:spLocks noGrp="1"/>
          </p:cNvSpPr>
          <p:nvPr>
            <p:ph type="title"/>
          </p:nvPr>
        </p:nvSpPr>
        <p:spPr/>
        <p:txBody>
          <a:bodyPr/>
          <a:lstStyle/>
          <a:p>
            <a:pPr algn="ctr"/>
            <a:r>
              <a:rPr lang="en-US" dirty="0" smtClean="0"/>
              <a:t>Societal benefits</a:t>
            </a:r>
            <a:endParaRPr lang="en-US" dirty="0"/>
          </a:p>
        </p:txBody>
      </p:sp>
      <p:sp>
        <p:nvSpPr>
          <p:cNvPr id="3" name="Content Placeholder 2">
            <a:extLst>
              <a:ext uri="{FF2B5EF4-FFF2-40B4-BE49-F238E27FC236}">
                <a16:creationId xmlns:a16="http://schemas.microsoft.com/office/drawing/2014/main" id="{5B1C82B9-9998-4C04-5AE5-15F5DA125F59}"/>
              </a:ext>
            </a:extLst>
          </p:cNvPr>
          <p:cNvSpPr>
            <a:spLocks noGrp="1"/>
          </p:cNvSpPr>
          <p:nvPr>
            <p:ph idx="1"/>
          </p:nvPr>
        </p:nvSpPr>
        <p:spPr/>
        <p:txBody>
          <a:bodyPr>
            <a:normAutofit fontScale="85000" lnSpcReduction="20000"/>
          </a:bodyPr>
          <a:lstStyle/>
          <a:p>
            <a:pPr algn="just"/>
            <a:r>
              <a:rPr lang="en-IN" dirty="0" smtClean="0">
                <a:latin typeface="-apple-system"/>
              </a:rPr>
              <a:t>Enhanced public safety: Human skin detection can be used in surveillance systems to identify individuals in crowded places, such as airports, train stations, or sports venues. This can help in identifying potential threats or suspicious activities, enhancing public safety and security.</a:t>
            </a:r>
          </a:p>
          <a:p>
            <a:pPr algn="just"/>
            <a:r>
              <a:rPr lang="en-IN" dirty="0" smtClean="0">
                <a:latin typeface="-apple-system"/>
              </a:rPr>
              <a:t>Preventing </a:t>
            </a:r>
            <a:r>
              <a:rPr lang="en-IN" dirty="0">
                <a:latin typeface="-apple-system"/>
              </a:rPr>
              <a:t>explicit content dissemination: Skin detection algorithms can be employed to identify explicit or adult content in images or videos, thereby aiding in content moderation. This technology can help prevent the distribution of inappropriate or harmful material, especially on platforms accessible to children and vulnerable individuals.</a:t>
            </a:r>
          </a:p>
          <a:p>
            <a:pPr algn="just"/>
            <a:r>
              <a:rPr lang="en-IN" dirty="0">
                <a:latin typeface="-apple-system"/>
              </a:rPr>
              <a:t>Support for medical diagnosis: Human skin detection techniques can assist in medical imaging and diagnosis. For instance, in dermatology, these algorithms can be employed to identify and analyze skin conditions, such as lesions, rashes, or melanoma, potentially aiding in early detection and treatment.</a:t>
            </a:r>
          </a:p>
        </p:txBody>
      </p:sp>
    </p:spTree>
    <p:extLst>
      <p:ext uri="{BB962C8B-B14F-4D97-AF65-F5344CB8AC3E}">
        <p14:creationId xmlns:p14="http://schemas.microsoft.com/office/powerpoint/2010/main" val="201288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76B2-B1F0-1C84-89C8-86A79F726563}"/>
              </a:ext>
            </a:extLst>
          </p:cNvPr>
          <p:cNvSpPr>
            <a:spLocks noGrp="1"/>
          </p:cNvSpPr>
          <p:nvPr>
            <p:ph type="title"/>
          </p:nvPr>
        </p:nvSpPr>
        <p:spPr>
          <a:xfrm>
            <a:off x="1450975" y="255879"/>
            <a:ext cx="9603275" cy="1049235"/>
          </a:xfrm>
        </p:spPr>
        <p:txBody>
          <a:bodyPr/>
          <a:lstStyle/>
          <a:p>
            <a:pPr algn="ctr"/>
            <a:r>
              <a:rPr lang="en-US" dirty="0"/>
              <a:t>Literature survey</a:t>
            </a:r>
          </a:p>
        </p:txBody>
      </p:sp>
      <p:graphicFrame>
        <p:nvGraphicFramePr>
          <p:cNvPr id="4" name="Table 4">
            <a:extLst>
              <a:ext uri="{FF2B5EF4-FFF2-40B4-BE49-F238E27FC236}">
                <a16:creationId xmlns:a16="http://schemas.microsoft.com/office/drawing/2014/main" id="{ACF15267-581C-DDB2-95F9-095FE631A25C}"/>
              </a:ext>
            </a:extLst>
          </p:cNvPr>
          <p:cNvGraphicFramePr>
            <a:graphicFrameLocks noGrp="1"/>
          </p:cNvGraphicFramePr>
          <p:nvPr>
            <p:ph idx="1"/>
            <p:extLst>
              <p:ext uri="{D42A27DB-BD31-4B8C-83A1-F6EECF244321}">
                <p14:modId xmlns:p14="http://schemas.microsoft.com/office/powerpoint/2010/main" val="3739989338"/>
              </p:ext>
            </p:extLst>
          </p:nvPr>
        </p:nvGraphicFramePr>
        <p:xfrm>
          <a:off x="1450975" y="1217650"/>
          <a:ext cx="9604374" cy="4450080"/>
        </p:xfrm>
        <a:graphic>
          <a:graphicData uri="http://schemas.openxmlformats.org/drawingml/2006/table">
            <a:tbl>
              <a:tblPr firstRow="1" bandRow="1">
                <a:tableStyleId>{7E9639D4-E3E2-4D34-9284-5A2195B3D0D7}</a:tableStyleId>
              </a:tblPr>
              <a:tblGrid>
                <a:gridCol w="782086">
                  <a:extLst>
                    <a:ext uri="{9D8B030D-6E8A-4147-A177-3AD203B41FA5}">
                      <a16:colId xmlns:a16="http://schemas.microsoft.com/office/drawing/2014/main" val="854762850"/>
                    </a:ext>
                  </a:extLst>
                </a:gridCol>
                <a:gridCol w="2419372">
                  <a:extLst>
                    <a:ext uri="{9D8B030D-6E8A-4147-A177-3AD203B41FA5}">
                      <a16:colId xmlns:a16="http://schemas.microsoft.com/office/drawing/2014/main" val="607187961"/>
                    </a:ext>
                  </a:extLst>
                </a:gridCol>
                <a:gridCol w="1600729">
                  <a:extLst>
                    <a:ext uri="{9D8B030D-6E8A-4147-A177-3AD203B41FA5}">
                      <a16:colId xmlns:a16="http://schemas.microsoft.com/office/drawing/2014/main" val="3082522458"/>
                    </a:ext>
                  </a:extLst>
                </a:gridCol>
                <a:gridCol w="1600729">
                  <a:extLst>
                    <a:ext uri="{9D8B030D-6E8A-4147-A177-3AD203B41FA5}">
                      <a16:colId xmlns:a16="http://schemas.microsoft.com/office/drawing/2014/main" val="3360804127"/>
                    </a:ext>
                  </a:extLst>
                </a:gridCol>
                <a:gridCol w="1600729">
                  <a:extLst>
                    <a:ext uri="{9D8B030D-6E8A-4147-A177-3AD203B41FA5}">
                      <a16:colId xmlns:a16="http://schemas.microsoft.com/office/drawing/2014/main" val="2162659690"/>
                    </a:ext>
                  </a:extLst>
                </a:gridCol>
                <a:gridCol w="1600729">
                  <a:extLst>
                    <a:ext uri="{9D8B030D-6E8A-4147-A177-3AD203B41FA5}">
                      <a16:colId xmlns:a16="http://schemas.microsoft.com/office/drawing/2014/main" val="1537346642"/>
                    </a:ext>
                  </a:extLst>
                </a:gridCol>
              </a:tblGrid>
              <a:tr h="370840">
                <a:tc>
                  <a:txBody>
                    <a:bodyPr/>
                    <a:lstStyle/>
                    <a:p>
                      <a:pPr algn="ctr"/>
                      <a:r>
                        <a:rPr lang="en-US" dirty="0" err="1"/>
                        <a:t>S.No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Title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Journal 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Author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Date of Publication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Highlights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0193411"/>
                  </a:ext>
                </a:extLst>
              </a:tr>
              <a:tr h="370840">
                <a:tc>
                  <a:txBody>
                    <a:bodyPr/>
                    <a:lstStyle/>
                    <a:p>
                      <a:pPr algn="ctr"/>
                      <a:r>
                        <a:rPr lang="en-US" sz="1400" dirty="0">
                          <a:latin typeface="-apple-system"/>
                        </a:rPr>
                        <a:t>1.</a:t>
                      </a:r>
                      <a:endParaRPr lang="en-IN" sz="1400" dirty="0">
                        <a:latin typeface="-apple-system"/>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pple-system"/>
                        </a:rPr>
                        <a:t>Recent Advances in Deep Learning</a:t>
                      </a:r>
                    </a:p>
                    <a:p>
                      <a:pPr algn="ctr"/>
                      <a:r>
                        <a:rPr lang="en-US" sz="1400" dirty="0">
                          <a:latin typeface="-apple-system"/>
                        </a:rPr>
                        <a:t>Techniques for Face Recognition</a:t>
                      </a:r>
                      <a:endParaRPr lang="en-IN" sz="1400" dirty="0">
                        <a:latin typeface="-apple-system"/>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pple-system"/>
                        </a:rPr>
                        <a:t>Department of Computer Science and Engineering, Khulna University of Engineering and Technology, Khulna 9203, Bangladesh</a:t>
                      </a:r>
                      <a:endParaRPr lang="en-IN" sz="1400" dirty="0">
                        <a:latin typeface="-apple-system"/>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sz="1400" dirty="0">
                          <a:latin typeface="-apple-system"/>
                        </a:rPr>
                        <a:t>MD. Tahmid Hasan Fuad</a:t>
                      </a:r>
                    </a:p>
                    <a:p>
                      <a:pPr marL="285750" indent="-285750" algn="l">
                        <a:buFont typeface="Arial" panose="020B0604020202020204" pitchFamily="34" charset="0"/>
                        <a:buChar char="•"/>
                      </a:pPr>
                      <a:r>
                        <a:rPr lang="en-IN" sz="1400" dirty="0">
                          <a:latin typeface="-apple-system"/>
                        </a:rPr>
                        <a:t>Awal</a:t>
                      </a:r>
                      <a:r>
                        <a:rPr lang="en-IN" sz="1400" baseline="0" dirty="0">
                          <a:latin typeface="-apple-system"/>
                        </a:rPr>
                        <a:t>  </a:t>
                      </a:r>
                      <a:r>
                        <a:rPr lang="en-IN" sz="1400" dirty="0">
                          <a:latin typeface="-apple-system"/>
                        </a:rPr>
                        <a:t>Ahmed Fime</a:t>
                      </a:r>
                    </a:p>
                    <a:p>
                      <a:pPr marL="285750" indent="-285750" algn="l">
                        <a:buFont typeface="Arial" panose="020B0604020202020204" pitchFamily="34" charset="0"/>
                        <a:buChar char="•"/>
                      </a:pPr>
                      <a:r>
                        <a:rPr lang="en-IN" sz="1400" dirty="0">
                          <a:latin typeface="-apple-system"/>
                        </a:rPr>
                        <a:t>Delowar</a:t>
                      </a:r>
                      <a:r>
                        <a:rPr lang="en-IN" sz="1400" baseline="0" dirty="0">
                          <a:latin typeface="-apple-system"/>
                        </a:rPr>
                        <a:t> </a:t>
                      </a:r>
                      <a:r>
                        <a:rPr lang="en-IN" sz="1400" dirty="0">
                          <a:latin typeface="-apple-system"/>
                        </a:rPr>
                        <a:t>Sikder</a:t>
                      </a:r>
                    </a:p>
                    <a:p>
                      <a:pPr marL="285750" indent="-285750" algn="l">
                        <a:buFont typeface="Arial" panose="020B0604020202020204" pitchFamily="34" charset="0"/>
                        <a:buChar char="•"/>
                      </a:pPr>
                      <a:r>
                        <a:rPr lang="en-IN" sz="1400" dirty="0">
                          <a:latin typeface="-apple-system"/>
                        </a:rPr>
                        <a:t>MD. Akil Raihan Iftee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pple-system"/>
                        </a:rPr>
                        <a:t>July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pple-system"/>
                        </a:rPr>
                        <a:t>Researchers have proposed many deep learning (DL) methods</a:t>
                      </a:r>
                      <a:r>
                        <a:rPr lang="en-IN" sz="1400" baseline="0" dirty="0">
                          <a:latin typeface="-apple-system"/>
                        </a:rPr>
                        <a:t> </a:t>
                      </a:r>
                      <a:r>
                        <a:rPr lang="en-IN" sz="1400" dirty="0">
                          <a:latin typeface="-apple-system"/>
                        </a:rPr>
                        <a:t>and particularly face recognition (FR) made an enormous leap.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9515379"/>
                  </a:ext>
                </a:extLst>
              </a:tr>
              <a:tr h="370840">
                <a:tc>
                  <a:txBody>
                    <a:bodyPr/>
                    <a:lstStyle/>
                    <a:p>
                      <a:pPr algn="ctr"/>
                      <a:r>
                        <a:rPr lang="en-IN" sz="1400" dirty="0">
                          <a:latin typeface="-apple-system"/>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pple-system"/>
                        </a:rPr>
                        <a:t>Face Skin Color Detection Method Based on</a:t>
                      </a:r>
                    </a:p>
                    <a:p>
                      <a:pPr algn="ctr"/>
                      <a:r>
                        <a:rPr lang="en-IN" sz="1400" dirty="0">
                          <a:latin typeface="-apple-system"/>
                        </a:rPr>
                        <a:t>YUV-KL Transform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pple-system"/>
                        </a:rPr>
                        <a:t>2022 4th International Conference on Artificial Intelligence and Advanced Manufacturing (AIAM)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sz="1400" dirty="0">
                          <a:latin typeface="-apple-system"/>
                        </a:rPr>
                        <a:t>Yiping Chen</a:t>
                      </a:r>
                    </a:p>
                    <a:p>
                      <a:pPr marL="285750" indent="-285750" algn="l">
                        <a:buFont typeface="Arial" panose="020B0604020202020204" pitchFamily="34" charset="0"/>
                        <a:buChar char="•"/>
                      </a:pPr>
                      <a:r>
                        <a:rPr lang="en-IN" sz="1400" dirty="0">
                          <a:latin typeface="-apple-system"/>
                        </a:rPr>
                        <a:t>Fengshan Yuan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pple-system"/>
                        </a:rPr>
                        <a:t>March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pple-system"/>
                        </a:rPr>
                        <a:t>The purpose of this paper is to study the method of face skin color detection based on YUV-KL transform.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96638"/>
                  </a:ext>
                </a:extLst>
              </a:tr>
            </a:tbl>
          </a:graphicData>
        </a:graphic>
      </p:graphicFrame>
    </p:spTree>
    <p:extLst>
      <p:ext uri="{BB962C8B-B14F-4D97-AF65-F5344CB8AC3E}">
        <p14:creationId xmlns:p14="http://schemas.microsoft.com/office/powerpoint/2010/main" val="1009393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76B2-B1F0-1C84-89C8-86A79F726563}"/>
              </a:ext>
            </a:extLst>
          </p:cNvPr>
          <p:cNvSpPr>
            <a:spLocks noGrp="1"/>
          </p:cNvSpPr>
          <p:nvPr>
            <p:ph type="title"/>
          </p:nvPr>
        </p:nvSpPr>
        <p:spPr>
          <a:xfrm>
            <a:off x="1450975" y="255879"/>
            <a:ext cx="9603275" cy="1049235"/>
          </a:xfrm>
        </p:spPr>
        <p:txBody>
          <a:bodyPr/>
          <a:lstStyle/>
          <a:p>
            <a:pPr algn="ctr"/>
            <a:r>
              <a:rPr lang="en-US" dirty="0"/>
              <a:t>Literature survey</a:t>
            </a:r>
          </a:p>
        </p:txBody>
      </p:sp>
      <p:graphicFrame>
        <p:nvGraphicFramePr>
          <p:cNvPr id="4" name="Table 4">
            <a:extLst>
              <a:ext uri="{FF2B5EF4-FFF2-40B4-BE49-F238E27FC236}">
                <a16:creationId xmlns:a16="http://schemas.microsoft.com/office/drawing/2014/main" id="{ACF15267-581C-DDB2-95F9-095FE631A25C}"/>
              </a:ext>
            </a:extLst>
          </p:cNvPr>
          <p:cNvGraphicFramePr>
            <a:graphicFrameLocks noGrp="1"/>
          </p:cNvGraphicFramePr>
          <p:nvPr>
            <p:ph idx="1"/>
            <p:extLst>
              <p:ext uri="{D42A27DB-BD31-4B8C-83A1-F6EECF244321}">
                <p14:modId xmlns:p14="http://schemas.microsoft.com/office/powerpoint/2010/main" val="3023911692"/>
              </p:ext>
            </p:extLst>
          </p:nvPr>
        </p:nvGraphicFramePr>
        <p:xfrm>
          <a:off x="1450975" y="1217650"/>
          <a:ext cx="9911439" cy="3596640"/>
        </p:xfrm>
        <a:graphic>
          <a:graphicData uri="http://schemas.openxmlformats.org/drawingml/2006/table">
            <a:tbl>
              <a:tblPr firstRow="1" bandRow="1">
                <a:tableStyleId>{7E9639D4-E3E2-4D34-9284-5A2195B3D0D7}</a:tableStyleId>
              </a:tblPr>
              <a:tblGrid>
                <a:gridCol w="782086">
                  <a:extLst>
                    <a:ext uri="{9D8B030D-6E8A-4147-A177-3AD203B41FA5}">
                      <a16:colId xmlns:a16="http://schemas.microsoft.com/office/drawing/2014/main" val="854762850"/>
                    </a:ext>
                  </a:extLst>
                </a:gridCol>
                <a:gridCol w="2419372">
                  <a:extLst>
                    <a:ext uri="{9D8B030D-6E8A-4147-A177-3AD203B41FA5}">
                      <a16:colId xmlns:a16="http://schemas.microsoft.com/office/drawing/2014/main" val="607187961"/>
                    </a:ext>
                  </a:extLst>
                </a:gridCol>
                <a:gridCol w="1600729">
                  <a:extLst>
                    <a:ext uri="{9D8B030D-6E8A-4147-A177-3AD203B41FA5}">
                      <a16:colId xmlns:a16="http://schemas.microsoft.com/office/drawing/2014/main" val="3082522458"/>
                    </a:ext>
                  </a:extLst>
                </a:gridCol>
                <a:gridCol w="1600729">
                  <a:extLst>
                    <a:ext uri="{9D8B030D-6E8A-4147-A177-3AD203B41FA5}">
                      <a16:colId xmlns:a16="http://schemas.microsoft.com/office/drawing/2014/main" val="3360804127"/>
                    </a:ext>
                  </a:extLst>
                </a:gridCol>
                <a:gridCol w="1600729">
                  <a:extLst>
                    <a:ext uri="{9D8B030D-6E8A-4147-A177-3AD203B41FA5}">
                      <a16:colId xmlns:a16="http://schemas.microsoft.com/office/drawing/2014/main" val="2162659690"/>
                    </a:ext>
                  </a:extLst>
                </a:gridCol>
                <a:gridCol w="1907794">
                  <a:extLst>
                    <a:ext uri="{9D8B030D-6E8A-4147-A177-3AD203B41FA5}">
                      <a16:colId xmlns:a16="http://schemas.microsoft.com/office/drawing/2014/main" val="1537346642"/>
                    </a:ext>
                  </a:extLst>
                </a:gridCol>
              </a:tblGrid>
              <a:tr h="370840">
                <a:tc>
                  <a:txBody>
                    <a:bodyPr/>
                    <a:lstStyle/>
                    <a:p>
                      <a:pPr algn="ctr"/>
                      <a:r>
                        <a:rPr lang="en-US" baseline="0" dirty="0" err="1"/>
                        <a:t>S.No</a:t>
                      </a:r>
                      <a:endParaRPr lang="en-IN"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Title</a:t>
                      </a:r>
                      <a:endParaRPr lang="en-IN"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Journal Name</a:t>
                      </a:r>
                      <a:endParaRPr lang="en-IN"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Author</a:t>
                      </a:r>
                      <a:endParaRPr lang="en-IN"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Date of Publication</a:t>
                      </a:r>
                      <a:endParaRPr lang="en-IN"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Highlights</a:t>
                      </a:r>
                      <a:endParaRPr lang="en-IN"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0193411"/>
                  </a:ext>
                </a:extLst>
              </a:tr>
              <a:tr h="370840">
                <a:tc>
                  <a:txBody>
                    <a:bodyPr/>
                    <a:lstStyle/>
                    <a:p>
                      <a:pPr algn="ctr"/>
                      <a:r>
                        <a:rPr lang="en-US" sz="1400" baseline="0" dirty="0">
                          <a:latin typeface="-apple-system"/>
                        </a:rPr>
                        <a:t>3.</a:t>
                      </a:r>
                      <a:endParaRPr lang="en-IN" sz="1400" baseline="0" dirty="0">
                        <a:latin typeface="-apple-system"/>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latin typeface="-apple-system"/>
                        </a:rPr>
                        <a:t>A review of human skin detection applications based on image processing</a:t>
                      </a:r>
                      <a:endParaRPr lang="en-IN" sz="1400" baseline="0" dirty="0">
                        <a:latin typeface="-apple-system"/>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latin typeface="-apple-system"/>
                        </a:rPr>
                        <a:t>Bulletin of Electrical Engineering and Informatics</a:t>
                      </a:r>
                      <a:endParaRPr lang="en-IN" sz="1400" baseline="0" dirty="0">
                        <a:latin typeface="-apple-system"/>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sz="1400" baseline="0" dirty="0">
                          <a:latin typeface="-apple-system"/>
                        </a:rPr>
                        <a:t>Hussein Ali Alnafaakh</a:t>
                      </a:r>
                    </a:p>
                    <a:p>
                      <a:pPr marL="285750" indent="-285750" algn="l">
                        <a:buFont typeface="Arial" panose="020B0604020202020204" pitchFamily="34" charset="0"/>
                        <a:buChar char="•"/>
                      </a:pPr>
                      <a:r>
                        <a:rPr lang="en-IN" sz="1400" baseline="0" dirty="0">
                          <a:latin typeface="-apple-system"/>
                        </a:rPr>
                        <a:t>Rozaida Ghazali</a:t>
                      </a:r>
                    </a:p>
                    <a:p>
                      <a:pPr marL="285750" indent="-285750" algn="l">
                        <a:buFont typeface="Arial" panose="020B0604020202020204" pitchFamily="34" charset="0"/>
                        <a:buChar char="•"/>
                      </a:pPr>
                      <a:r>
                        <a:rPr lang="en-IN" sz="1400" baseline="0" dirty="0">
                          <a:latin typeface="-apple-system"/>
                        </a:rPr>
                        <a:t>Nidhal Khdhair El abbadi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aseline="0" dirty="0">
                          <a:latin typeface="-apple-system"/>
                        </a:rPr>
                        <a:t>February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aseline="0" dirty="0">
                          <a:latin typeface="-apple-system"/>
                        </a:rPr>
                        <a:t>Virtual image processing is the use of a digital computer to manipulate digital images through an algorithm for many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9515379"/>
                  </a:ext>
                </a:extLst>
              </a:tr>
              <a:tr h="370840">
                <a:tc>
                  <a:txBody>
                    <a:bodyPr/>
                    <a:lstStyle/>
                    <a:p>
                      <a:pPr algn="ctr"/>
                      <a:r>
                        <a:rPr lang="en-IN" sz="1400" baseline="0" dirty="0">
                          <a:latin typeface="-apple-system"/>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aseline="0" dirty="0">
                          <a:latin typeface="-apple-system"/>
                        </a:rPr>
                        <a:t>Human Skin Detection Using RGB, HSV and YCbCr Color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aseline="0" dirty="0">
                          <a:latin typeface="-apple-system"/>
                        </a:rPr>
                        <a:t>International Conference on Communication and Signal Processing 2016 (ICCASP 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IN" sz="1400" baseline="0" dirty="0">
                          <a:latin typeface="-apple-system"/>
                        </a:rPr>
                        <a:t>S. Kolkur</a:t>
                      </a:r>
                    </a:p>
                    <a:p>
                      <a:pPr marL="285750" indent="-285750" algn="l">
                        <a:buFont typeface="Arial" panose="020B0604020202020204" pitchFamily="34" charset="0"/>
                        <a:buChar char="•"/>
                      </a:pPr>
                      <a:r>
                        <a:rPr lang="en-IN" sz="1400" baseline="0" dirty="0">
                          <a:latin typeface="-apple-system"/>
                        </a:rPr>
                        <a:t>D. Kalbande</a:t>
                      </a:r>
                    </a:p>
                    <a:p>
                      <a:pPr marL="285750" indent="-285750" algn="l">
                        <a:buFont typeface="Arial" panose="020B0604020202020204" pitchFamily="34" charset="0"/>
                        <a:buChar char="•"/>
                      </a:pPr>
                      <a:r>
                        <a:rPr lang="en-IN" sz="1400" baseline="0" dirty="0">
                          <a:latin typeface="-apple-system"/>
                        </a:rPr>
                        <a:t>P. Shimpi</a:t>
                      </a:r>
                    </a:p>
                    <a:p>
                      <a:pPr marL="285750" indent="-285750" algn="l">
                        <a:buFont typeface="Arial" panose="020B0604020202020204" pitchFamily="34" charset="0"/>
                        <a:buChar char="•"/>
                      </a:pPr>
                      <a:r>
                        <a:rPr lang="en-IN" sz="1400" baseline="0" dirty="0">
                          <a:latin typeface="-apple-system"/>
                        </a:rPr>
                        <a:t>C. Bapat</a:t>
                      </a:r>
                    </a:p>
                    <a:p>
                      <a:pPr marL="285750" indent="-285750" algn="l">
                        <a:buFont typeface="Arial" panose="020B0604020202020204" pitchFamily="34" charset="0"/>
                        <a:buChar char="•"/>
                      </a:pPr>
                      <a:r>
                        <a:rPr lang="en-IN" sz="1400" baseline="0" dirty="0">
                          <a:latin typeface="-apple-system"/>
                        </a:rPr>
                        <a:t>J. Jatakia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aseline="0" dirty="0">
                          <a:latin typeface="-apple-system"/>
                        </a:rPr>
                        <a:t>August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aseline="0" dirty="0">
                          <a:latin typeface="-apple-system"/>
                        </a:rPr>
                        <a:t>Human Skin detection deals with the recognition of skin-colored pixels and regions in a given 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96638"/>
                  </a:ext>
                </a:extLst>
              </a:tr>
            </a:tbl>
          </a:graphicData>
        </a:graphic>
      </p:graphicFrame>
    </p:spTree>
    <p:extLst>
      <p:ext uri="{BB962C8B-B14F-4D97-AF65-F5344CB8AC3E}">
        <p14:creationId xmlns:p14="http://schemas.microsoft.com/office/powerpoint/2010/main" val="18928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D698-056C-7B6F-7C5F-356FD2825288}"/>
              </a:ext>
            </a:extLst>
          </p:cNvPr>
          <p:cNvSpPr>
            <a:spLocks noGrp="1"/>
          </p:cNvSpPr>
          <p:nvPr>
            <p:ph type="title"/>
          </p:nvPr>
        </p:nvSpPr>
        <p:spPr/>
        <p:txBody>
          <a:bodyPr/>
          <a:lstStyle/>
          <a:p>
            <a:pPr algn="ctr"/>
            <a:r>
              <a:rPr lang="en-US" dirty="0"/>
              <a:t>INFERENCES</a:t>
            </a:r>
            <a:endParaRPr lang="en-IN" dirty="0"/>
          </a:p>
        </p:txBody>
      </p:sp>
      <p:sp>
        <p:nvSpPr>
          <p:cNvPr id="3" name="Content Placeholder 2">
            <a:extLst>
              <a:ext uri="{FF2B5EF4-FFF2-40B4-BE49-F238E27FC236}">
                <a16:creationId xmlns:a16="http://schemas.microsoft.com/office/drawing/2014/main" id="{3F04BB0C-F523-E55D-81DC-ABBB66B8DAB6}"/>
              </a:ext>
            </a:extLst>
          </p:cNvPr>
          <p:cNvSpPr>
            <a:spLocks noGrp="1"/>
          </p:cNvSpPr>
          <p:nvPr>
            <p:ph idx="1"/>
          </p:nvPr>
        </p:nvSpPr>
        <p:spPr/>
        <p:txBody>
          <a:bodyPr>
            <a:normAutofit fontScale="85000" lnSpcReduction="20000"/>
          </a:bodyPr>
          <a:lstStyle/>
          <a:p>
            <a:pPr algn="just"/>
            <a:r>
              <a:rPr lang="en-US" dirty="0">
                <a:latin typeface="-apple-system"/>
              </a:rPr>
              <a:t>To develop an accurate skin tone detection algorithm, you would need to collect a large dataset of images that cover a wide range of skin tones. The dataset should be diverse and representative of different ethnicities, ages, and genders. Collecting data ethically and with the appropriate consents is of utmost importance.[1][2]</a:t>
            </a:r>
          </a:p>
          <a:p>
            <a:pPr algn="just"/>
            <a:r>
              <a:rPr lang="en-US" dirty="0">
                <a:latin typeface="-apple-system"/>
              </a:rPr>
              <a:t>The images in the dataset would need to be preprocessed to remove any background noise, normalize lighting conditions, and crop the images to focus on the face or body parts of interest.[1][2]</a:t>
            </a:r>
          </a:p>
          <a:p>
            <a:pPr algn="just"/>
            <a:r>
              <a:rPr lang="en-US" dirty="0">
                <a:latin typeface="-apple-system"/>
              </a:rPr>
              <a:t>Once the images are preprocessed, you would need to extract relevant features from the images. For skin tone detection, color and texture features would be relevant. Some techniques for feature extraction include histogram-based approaches and machine learning-based approaches.[2][4]</a:t>
            </a:r>
            <a:endParaRPr lang="en-IN" dirty="0">
              <a:latin typeface="-apple-system"/>
            </a:endParaRPr>
          </a:p>
        </p:txBody>
      </p:sp>
    </p:spTree>
    <p:extLst>
      <p:ext uri="{BB962C8B-B14F-4D97-AF65-F5344CB8AC3E}">
        <p14:creationId xmlns:p14="http://schemas.microsoft.com/office/powerpoint/2010/main" val="200309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EB93-2194-683F-5BCE-65747D8539C7}"/>
              </a:ext>
            </a:extLst>
          </p:cNvPr>
          <p:cNvSpPr>
            <a:spLocks noGrp="1"/>
          </p:cNvSpPr>
          <p:nvPr>
            <p:ph type="title"/>
          </p:nvPr>
        </p:nvSpPr>
        <p:spPr/>
        <p:txBody>
          <a:bodyPr/>
          <a:lstStyle/>
          <a:p>
            <a:pPr algn="ctr"/>
            <a:r>
              <a:rPr lang="en-US" dirty="0"/>
              <a:t>INFERENCES</a:t>
            </a:r>
            <a:endParaRPr lang="en-IN" dirty="0"/>
          </a:p>
        </p:txBody>
      </p:sp>
      <p:sp>
        <p:nvSpPr>
          <p:cNvPr id="3" name="Content Placeholder 2">
            <a:extLst>
              <a:ext uri="{FF2B5EF4-FFF2-40B4-BE49-F238E27FC236}">
                <a16:creationId xmlns:a16="http://schemas.microsoft.com/office/drawing/2014/main" id="{320BAA0B-6B62-0765-7838-DD519F6E4AA7}"/>
              </a:ext>
            </a:extLst>
          </p:cNvPr>
          <p:cNvSpPr>
            <a:spLocks noGrp="1"/>
          </p:cNvSpPr>
          <p:nvPr>
            <p:ph idx="1"/>
          </p:nvPr>
        </p:nvSpPr>
        <p:spPr/>
        <p:txBody>
          <a:bodyPr>
            <a:normAutofit fontScale="77500" lnSpcReduction="20000"/>
          </a:bodyPr>
          <a:lstStyle/>
          <a:p>
            <a:pPr algn="just"/>
            <a:r>
              <a:rPr lang="en-US" dirty="0">
                <a:latin typeface="-apple-system"/>
              </a:rPr>
              <a:t>After extracting the features, you can develop an algorithm for skin tone detection. This could be done using traditional image processing techniques or using machine learning models such as convolutional neural networks (CNNs) or support vector machines (SVMs). CNNs have been shown to be highly effective in image classification tasks.[1][3][4]</a:t>
            </a:r>
          </a:p>
          <a:p>
            <a:pPr algn="just"/>
            <a:r>
              <a:rPr lang="en-US" dirty="0">
                <a:latin typeface="-apple-system"/>
              </a:rPr>
              <a:t>You would need to test and validate the skin tone detection algorithm on a separate dataset to assess its accuracy and generalization ability. The validation dataset should be representative of the data the algorithm is expected to encounter in the real world.[1][3][4]</a:t>
            </a:r>
          </a:p>
          <a:p>
            <a:pPr algn="just"/>
            <a:r>
              <a:rPr lang="en-US" dirty="0">
                <a:latin typeface="-apple-system"/>
              </a:rPr>
              <a:t>Skin tone detection can be a sensitive issue, and the algorithm should be developed with ethical considerations in mind. For example, the algorithm should be designed to avoid perpetuating harmful stereotypes or discriminating against certain groups of people. Additionally, transparency should be maintained regarding the data and the algorithm to avoid any potential biases or discrimination.[2][4]</a:t>
            </a:r>
            <a:endParaRPr lang="en-IN" dirty="0">
              <a:latin typeface="-apple-system"/>
            </a:endParaRPr>
          </a:p>
        </p:txBody>
      </p:sp>
    </p:spTree>
    <p:extLst>
      <p:ext uri="{BB962C8B-B14F-4D97-AF65-F5344CB8AC3E}">
        <p14:creationId xmlns:p14="http://schemas.microsoft.com/office/powerpoint/2010/main" val="2375517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9649-C174-60A3-F9FC-B51451828C0C}"/>
              </a:ext>
            </a:extLst>
          </p:cNvPr>
          <p:cNvSpPr>
            <a:spLocks noGrp="1"/>
          </p:cNvSpPr>
          <p:nvPr>
            <p:ph type="title"/>
          </p:nvPr>
        </p:nvSpPr>
        <p:spPr/>
        <p:txBody>
          <a:bodyPr/>
          <a:lstStyle/>
          <a:p>
            <a:pPr algn="ctr"/>
            <a:r>
              <a:rPr lang="en-US" dirty="0"/>
              <a:t>PROPOSES</a:t>
            </a:r>
            <a:endParaRPr lang="en-IN" dirty="0"/>
          </a:p>
        </p:txBody>
      </p:sp>
      <p:sp>
        <p:nvSpPr>
          <p:cNvPr id="3" name="Content Placeholder 2">
            <a:extLst>
              <a:ext uri="{FF2B5EF4-FFF2-40B4-BE49-F238E27FC236}">
                <a16:creationId xmlns:a16="http://schemas.microsoft.com/office/drawing/2014/main" id="{505E09BC-E2CA-E468-C335-D89D32804000}"/>
              </a:ext>
            </a:extLst>
          </p:cNvPr>
          <p:cNvSpPr>
            <a:spLocks noGrp="1"/>
          </p:cNvSpPr>
          <p:nvPr>
            <p:ph idx="1"/>
          </p:nvPr>
        </p:nvSpPr>
        <p:spPr/>
        <p:txBody>
          <a:bodyPr>
            <a:normAutofit fontScale="77500" lnSpcReduction="20000"/>
          </a:bodyPr>
          <a:lstStyle/>
          <a:p>
            <a:pPr algn="just"/>
            <a:r>
              <a:rPr lang="en-US" dirty="0">
                <a:latin typeface="-apple-system"/>
              </a:rPr>
              <a:t>The system aims at providing a method which provides more robust and accurate results with minimum computational cost irrespective of various factors such as camera characteristics, ethnicity, hairstyle, makeup, shadows, illumination, motion background colors, also influence skin color appearance. </a:t>
            </a:r>
          </a:p>
          <a:p>
            <a:pPr algn="just"/>
            <a:r>
              <a:rPr lang="en-US" dirty="0">
                <a:latin typeface="-apple-system"/>
              </a:rPr>
              <a:t>The suggested method combines HSV color space model image and YCbCr color space model image for automatic human skin detection in color images. </a:t>
            </a:r>
          </a:p>
          <a:p>
            <a:pPr algn="just"/>
            <a:r>
              <a:rPr lang="en-US" dirty="0">
                <a:latin typeface="-apple-system"/>
              </a:rPr>
              <a:t>This method reduces computational costs as no training is required and it also displays the output with higher accuracy of skin detection despite wide variation in illumination, ethnicity and Background. </a:t>
            </a:r>
          </a:p>
          <a:p>
            <a:pPr algn="just"/>
            <a:r>
              <a:rPr lang="en-US" dirty="0">
                <a:latin typeface="-apple-system"/>
              </a:rPr>
              <a:t>This system also overcomes the effect of illumination depending on the surroundings, individual characteristics varying skin tone with respect to different regions and other factors such as background colors, shadows etc.</a:t>
            </a:r>
            <a:endParaRPr lang="en-IN" dirty="0">
              <a:latin typeface="-apple-system"/>
            </a:endParaRPr>
          </a:p>
        </p:txBody>
      </p:sp>
    </p:spTree>
    <p:extLst>
      <p:ext uri="{BB962C8B-B14F-4D97-AF65-F5344CB8AC3E}">
        <p14:creationId xmlns:p14="http://schemas.microsoft.com/office/powerpoint/2010/main" val="20171867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569</TotalTime>
  <Words>2088</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-apple-system</vt:lpstr>
      <vt:lpstr>Arial</vt:lpstr>
      <vt:lpstr>Gill Sans MT</vt:lpstr>
      <vt:lpstr>Gallery</vt:lpstr>
      <vt:lpstr>Human skin detection</vt:lpstr>
      <vt:lpstr>Contribution</vt:lpstr>
      <vt:lpstr>Problem statement</vt:lpstr>
      <vt:lpstr>Societal benefits</vt:lpstr>
      <vt:lpstr>Literature survey</vt:lpstr>
      <vt:lpstr>Literature survey</vt:lpstr>
      <vt:lpstr>INFERENCES</vt:lpstr>
      <vt:lpstr>INFERENCES</vt:lpstr>
      <vt:lpstr>PROPOSES</vt:lpstr>
      <vt:lpstr>Limitation of existing system</vt:lpstr>
      <vt:lpstr>objectives</vt:lpstr>
      <vt:lpstr>Proposed methodology</vt:lpstr>
      <vt:lpstr>Proposed methodology</vt:lpstr>
      <vt:lpstr>Proposed methodology</vt:lpstr>
      <vt:lpstr>Architecture diagram</vt:lpstr>
      <vt:lpstr>Modules description </vt:lpstr>
      <vt:lpstr>Modules description </vt:lpstr>
      <vt:lpstr>Dataset details </vt:lpstr>
      <vt:lpstr>PowerPoint Presentation</vt:lpstr>
      <vt:lpstr>PowerPoint Presentation</vt:lpstr>
      <vt:lpstr>PowerPoint Presentation</vt:lpstr>
      <vt:lpstr>PowerPoint Presentation</vt:lpstr>
      <vt:lpstr>Analysis Graph </vt:lpstr>
      <vt:lpstr>Analysis graph </vt:lpstr>
      <vt:lpstr>GITHUB LINK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skin detection</dc:title>
  <dc:creator>Garv Jaiswal</dc:creator>
  <cp:lastModifiedBy>bedan</cp:lastModifiedBy>
  <cp:revision>33</cp:revision>
  <dcterms:created xsi:type="dcterms:W3CDTF">2023-03-09T01:15:54Z</dcterms:created>
  <dcterms:modified xsi:type="dcterms:W3CDTF">2023-05-11T09:23:45Z</dcterms:modified>
</cp:coreProperties>
</file>