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797675" cy="9926638"/>
  <p:embeddedFontLst>
    <p:embeddedFont>
      <p:font typeface="Calibri" panose="020F0502020204030204" pitchFamily="34" charset="0"/>
      <p:regular r:id="rId22"/>
      <p:bold r:id="rId23"/>
      <p:italic r:id="rId24"/>
      <p:boldItalic r:id="rId25"/>
    </p:embeddedFont>
    <p:embeddedFont>
      <p:font typeface="Pacifico" panose="00000500000000000000" pitchFamily="2" charset="0"/>
      <p:regular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qATx0uoBESJ1VACw8a0w6EMm1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99E43D-9B12-4EE8-8EF7-A634BD2DD0D7}">
  <a:tblStyle styleId="{1499E43D-9B12-4EE8-8EF7-A634BD2DD0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49688" y="0"/>
            <a:ext cx="2946400" cy="4968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946400" cy="496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Verdana"/>
                <a:ea typeface="Verdana"/>
                <a:cs typeface="Verdana"/>
                <a:sym typeface="Verdana"/>
              </a:rPr>
              <a:t>‹Nº›</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 name="Google Shape;24;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2604dfe66_1_28: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132604dfe66_1_28: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GB"/>
              <a:t>First describe the graph what it is about and the different elements</a:t>
            </a:r>
            <a:endParaRPr/>
          </a:p>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r>
              <a:rPr lang="en-GB"/>
              <a:t>Then we make a comparison of what things agree and which ones don’t </a:t>
            </a:r>
            <a:endParaRPr/>
          </a:p>
          <a:p>
            <a:pPr marL="0" marR="0" lvl="0" indent="0" algn="l" rtl="0">
              <a:lnSpc>
                <a:spcPct val="100000"/>
              </a:lnSpc>
              <a:spcBef>
                <a:spcPts val="360"/>
              </a:spcBef>
              <a:spcAft>
                <a:spcPts val="0"/>
              </a:spcAft>
              <a:buClr>
                <a:srgbClr val="000000"/>
              </a:buClr>
              <a:buSzPts val="1400"/>
              <a:buFont typeface="Arial"/>
              <a:buNone/>
            </a:pPr>
            <a:endParaRPr/>
          </a:p>
          <a:p>
            <a:pPr marL="457200" marR="0" lvl="0" indent="-317500" algn="l" rtl="0">
              <a:lnSpc>
                <a:spcPct val="100000"/>
              </a:lnSpc>
              <a:spcBef>
                <a:spcPts val="360"/>
              </a:spcBef>
              <a:spcAft>
                <a:spcPts val="0"/>
              </a:spcAft>
              <a:buSzPts val="1400"/>
              <a:buAutoNum type="arabicPeriod"/>
            </a:pPr>
            <a:r>
              <a:rPr lang="en-GB"/>
              <a:t>N = 2 perfect</a:t>
            </a:r>
            <a:endParaRPr/>
          </a:p>
          <a:p>
            <a:pPr marL="457200" marR="0" lvl="0" indent="-317500" algn="l" rtl="0">
              <a:lnSpc>
                <a:spcPct val="100000"/>
              </a:lnSpc>
              <a:spcBef>
                <a:spcPts val="0"/>
              </a:spcBef>
              <a:spcAft>
                <a:spcPts val="0"/>
              </a:spcAft>
              <a:buSzPts val="1400"/>
              <a:buAutoNum type="arabicPeriod"/>
            </a:pPr>
            <a:r>
              <a:rPr lang="en-GB"/>
              <a:t>N &gt;2 significantly lower energies, and the main reason should be that we are considering RHF in which spin up and spin down are treated in the same way, in UHF they don’t</a:t>
            </a:r>
            <a:endParaRPr/>
          </a:p>
          <a:p>
            <a:pPr marL="457200" marR="0" lvl="0" indent="-317500" algn="l" rtl="0">
              <a:lnSpc>
                <a:spcPct val="100000"/>
              </a:lnSpc>
              <a:spcBef>
                <a:spcPts val="0"/>
              </a:spcBef>
              <a:spcAft>
                <a:spcPts val="0"/>
              </a:spcAft>
              <a:buSzPts val="1400"/>
              <a:buAutoNum type="arabicPeriod"/>
            </a:pPr>
            <a:r>
              <a:rPr lang="en-GB"/>
              <a:t>There’s an unexpected difference in the filled shell case (2, 6, 12)</a:t>
            </a:r>
            <a:endParaRPr/>
          </a:p>
          <a:p>
            <a:pPr marL="0" marR="0" lvl="0" indent="0" algn="l" rtl="0">
              <a:lnSpc>
                <a:spcPct val="100000"/>
              </a:lnSpc>
              <a:spcBef>
                <a:spcPts val="360"/>
              </a:spcBef>
              <a:spcAft>
                <a:spcPts val="0"/>
              </a:spcAft>
              <a:buClr>
                <a:srgbClr val="000000"/>
              </a:buClr>
              <a:buSzPts val="1400"/>
              <a:buFont typeface="Arial"/>
              <a:buNone/>
            </a:pPr>
            <a:endParaRPr/>
          </a:p>
          <a:p>
            <a:pPr marL="0" lvl="0" indent="0" algn="l" rtl="0">
              <a:lnSpc>
                <a:spcPct val="100000"/>
              </a:lnSpc>
              <a:spcBef>
                <a:spcPts val="360"/>
              </a:spcBef>
              <a:spcAft>
                <a:spcPts val="0"/>
              </a:spcAft>
              <a:buSzPts val="1400"/>
              <a:buNone/>
            </a:pPr>
            <a:endParaRPr/>
          </a:p>
        </p:txBody>
      </p:sp>
      <p:sp>
        <p:nvSpPr>
          <p:cNvPr id="225" name="Google Shape;225;g132604dfe66_1_28: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31922b72b7_0_5: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131922b72b7_0_5: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360"/>
              </a:spcBef>
              <a:spcAft>
                <a:spcPts val="0"/>
              </a:spcAft>
              <a:buSzPts val="1400"/>
              <a:buAutoNum type="arabicParenR"/>
            </a:pPr>
            <a:r>
              <a:rPr lang="en-GB"/>
              <a:t>Describe figures: on the left side we have our simulated mu(N) = E(N)-E(N-1), where the values for E(N) with N odd have been interpolated with the E(N) of N even.</a:t>
            </a:r>
            <a:endParaRPr/>
          </a:p>
          <a:p>
            <a:pPr marL="457200" lvl="0" indent="-317500" algn="l" rtl="0">
              <a:lnSpc>
                <a:spcPct val="100000"/>
              </a:lnSpc>
              <a:spcBef>
                <a:spcPts val="0"/>
              </a:spcBef>
              <a:spcAft>
                <a:spcPts val="0"/>
              </a:spcAft>
              <a:buSzPts val="1400"/>
              <a:buAutoNum type="arabicParenR"/>
            </a:pPr>
            <a:r>
              <a:rPr lang="en-GB"/>
              <a:t>By shells we mean the number nx+ny fixed. The transitions from closed shell to open shell are indicated with arrows, both in our figure and paper’s figure.</a:t>
            </a:r>
            <a:endParaRPr/>
          </a:p>
          <a:p>
            <a:pPr marL="457200" lvl="0" indent="-317500" algn="l" rtl="0">
              <a:lnSpc>
                <a:spcPct val="100000"/>
              </a:lnSpc>
              <a:spcBef>
                <a:spcPts val="0"/>
              </a:spcBef>
              <a:spcAft>
                <a:spcPts val="0"/>
              </a:spcAft>
              <a:buSzPts val="1400"/>
              <a:buAutoNum type="arabicParenR"/>
            </a:pPr>
            <a:r>
              <a:rPr lang="en-GB"/>
              <a:t>“The chemical potential of the largest quantum dot of lx = 49.5 nm seems almost to be linear with the number of electrons, as expected in the classical limit of a constant capacitance. On the other hand, for the smallest quantum dot of lx = 7.425 nm, the chemical potential deviates from the linear relation, and it reflects the ‘‘shell’’ structure of the one-electron energy level Ei” .</a:t>
            </a:r>
            <a:endParaRPr/>
          </a:p>
          <a:p>
            <a:pPr marL="457200" lvl="0" indent="-317500" algn="l" rtl="0">
              <a:lnSpc>
                <a:spcPct val="100000"/>
              </a:lnSpc>
              <a:spcBef>
                <a:spcPts val="0"/>
              </a:spcBef>
              <a:spcAft>
                <a:spcPts val="0"/>
              </a:spcAft>
              <a:buSzPts val="1400"/>
              <a:buAutoNum type="arabicParenR"/>
            </a:pPr>
            <a:r>
              <a:rPr lang="en-GB"/>
              <a:t>Comparison between our results and paper’s results?</a:t>
            </a:r>
            <a:endParaRPr/>
          </a:p>
        </p:txBody>
      </p:sp>
      <p:sp>
        <p:nvSpPr>
          <p:cNvPr id="251" name="Google Shape;251;g131922b72b7_0_5: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32604dfe66_3_62: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32604dfe66_3_62: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endParaRPr/>
          </a:p>
          <a:p>
            <a:pPr marL="0" lvl="0" indent="0" algn="l" rtl="0">
              <a:lnSpc>
                <a:spcPct val="100000"/>
              </a:lnSpc>
              <a:spcBef>
                <a:spcPts val="360"/>
              </a:spcBef>
              <a:spcAft>
                <a:spcPts val="0"/>
              </a:spcAft>
              <a:buSzPts val="1400"/>
              <a:buNone/>
            </a:pPr>
            <a:endParaRPr/>
          </a:p>
        </p:txBody>
      </p:sp>
      <p:sp>
        <p:nvSpPr>
          <p:cNvPr id="272" name="Google Shape;272;g132604dfe66_3_62: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7" name="Google Shape;297;p10: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12: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2" name="Google Shape;312;p12: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cd7c6e4d5_0_3: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g11cd7c6e4d5_0_3: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2604dfe66_3_163: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2604dfe66_3_163: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400"/>
              <a:buFont typeface="Arial"/>
              <a:buNone/>
            </a:pPr>
            <a:r>
              <a:rPr lang="en-GB"/>
              <a:t>RMS = Root mean squared value</a:t>
            </a:r>
            <a:endParaRPr/>
          </a:p>
        </p:txBody>
      </p:sp>
      <p:sp>
        <p:nvSpPr>
          <p:cNvPr id="343" name="Google Shape;343;g132604dfe66_3_163: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16421cc60_2_9: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1316421cc60_2_9: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1400">
                <a:latin typeface="Arial"/>
                <a:ea typeface="Arial"/>
                <a:cs typeface="Arial"/>
                <a:sym typeface="Arial"/>
              </a:rPr>
              <a:t>Write something of : Monte Carlo</a:t>
            </a:r>
            <a:endParaRPr sz="1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400">
                <a:latin typeface="Arial"/>
                <a:ea typeface="Arial"/>
                <a:cs typeface="Arial"/>
                <a:sym typeface="Arial"/>
              </a:rPr>
              <a:t>Rewriting the integral as a thing to sample times a function</a:t>
            </a:r>
            <a:endParaRPr sz="1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400">
                <a:latin typeface="Arial"/>
                <a:ea typeface="Arial"/>
                <a:cs typeface="Arial"/>
                <a:sym typeface="Arial"/>
              </a:rPr>
              <a:t>We got rid in the end of the Metropolis</a:t>
            </a:r>
            <a:endParaRPr/>
          </a:p>
          <a:p>
            <a:pPr marL="0" lvl="0" indent="0" algn="l" rtl="0">
              <a:lnSpc>
                <a:spcPct val="100000"/>
              </a:lnSpc>
              <a:spcBef>
                <a:spcPts val="360"/>
              </a:spcBef>
              <a:spcAft>
                <a:spcPts val="0"/>
              </a:spcAft>
              <a:buSzPts val="1400"/>
              <a:buNone/>
            </a:pPr>
            <a:endParaRPr/>
          </a:p>
        </p:txBody>
      </p:sp>
      <p:sp>
        <p:nvSpPr>
          <p:cNvPr id="354" name="Google Shape;354;g1316421cc60_2_9: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4165ee33c_0_42: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f4165ee33c_0_42: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400"/>
              <a:buFont typeface="Arial"/>
              <a:buNone/>
            </a:pPr>
            <a:r>
              <a:rPr lang="en-GB"/>
              <a:t>REFERENCE!!!!!! (Jos’ book?) </a:t>
            </a:r>
            <a:endParaRPr/>
          </a:p>
          <a:p>
            <a:pPr marL="0" lvl="0" indent="0" algn="l" rtl="0">
              <a:spcBef>
                <a:spcPts val="360"/>
              </a:spcBef>
              <a:spcAft>
                <a:spcPts val="0"/>
              </a:spcAft>
              <a:buClr>
                <a:schemeClr val="dk1"/>
              </a:buClr>
              <a:buSzPts val="1400"/>
              <a:buFont typeface="Arial"/>
              <a:buNone/>
            </a:pPr>
            <a:r>
              <a:rPr lang="en-GB"/>
              <a:t>For the solution to oscillations: According to Jos, the criteria is that if the change in rho is big enough, you should do an average to escape those specific oscillations, according to some previously chosen alfa. However, we found two things:</a:t>
            </a:r>
            <a:endParaRPr/>
          </a:p>
          <a:p>
            <a:pPr marL="457200" lvl="0" indent="-317500" algn="l" rtl="0">
              <a:spcBef>
                <a:spcPts val="360"/>
              </a:spcBef>
              <a:spcAft>
                <a:spcPts val="0"/>
              </a:spcAft>
              <a:buSzPts val="1400"/>
              <a:buAutoNum type="arabicParenR"/>
            </a:pPr>
            <a:r>
              <a:rPr lang="en-GB"/>
              <a:t>If you set a threshold above which you do the averaging, then the oscillations will happen below that threshold.</a:t>
            </a:r>
            <a:endParaRPr/>
          </a:p>
          <a:p>
            <a:pPr marL="457200" lvl="0" indent="-317500" algn="l" rtl="0">
              <a:spcBef>
                <a:spcPts val="0"/>
              </a:spcBef>
              <a:spcAft>
                <a:spcPts val="0"/>
              </a:spcAft>
              <a:buSzPts val="1400"/>
              <a:buAutoNum type="arabicParenR"/>
            </a:pPr>
            <a:r>
              <a:rPr lang="en-GB"/>
              <a:t>Even if you set the threshold to zero, so that there’s averaging at every step, but fixing an alfa, there will also be oscillations.</a:t>
            </a:r>
            <a:endParaRPr/>
          </a:p>
          <a:p>
            <a:pPr marL="0" lvl="0" indent="0" algn="l" rtl="0">
              <a:spcBef>
                <a:spcPts val="360"/>
              </a:spcBef>
              <a:spcAft>
                <a:spcPts val="0"/>
              </a:spcAft>
              <a:buNone/>
            </a:pPr>
            <a:r>
              <a:rPr lang="en-GB"/>
              <a:t>What we implemented is then to have averaging at all steps but choosing a random alfa between 0 and 1 always. Result: it converges almost always.</a:t>
            </a:r>
            <a:endParaRPr/>
          </a:p>
        </p:txBody>
      </p:sp>
      <p:sp>
        <p:nvSpPr>
          <p:cNvPr id="375" name="Google Shape;375;gf4165ee33c_0_42: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2: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3" name="Google Shape;393;p2: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3173f68b3c_0_5: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3173f68b3c_0_5: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a:t>Applications: Scanning quantum dot microscopy, Single-electron transistor, qubits. They all require good knowledge about the energy level landscape of a quantum dot with different number of electrons. Our goal is to try to reproduce or simulate the chemical potential of a quantum dot as a function of the number of electrons. For reference, we will use this paper where they do calculations on quasi-two-dimensionally defined quantum dots using Hartree Fock.</a:t>
            </a:r>
            <a:endParaRPr/>
          </a:p>
        </p:txBody>
      </p:sp>
      <p:sp>
        <p:nvSpPr>
          <p:cNvPr id="33" name="Google Shape;33;g13173f68b3c_0_5: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GB"/>
              <a:t>REFERENCE!!!!!!</a:t>
            </a:r>
            <a:endParaRPr/>
          </a:p>
        </p:txBody>
      </p:sp>
      <p:sp>
        <p:nvSpPr>
          <p:cNvPr id="51" name="Google Shape;51;p3: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1716fb9b5_0_0: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1716fb9b5_0_0: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1500">
                <a:latin typeface="Arial"/>
                <a:ea typeface="Arial"/>
                <a:cs typeface="Arial"/>
                <a:sym typeface="Arial"/>
              </a:rPr>
              <a:t>Hartree-Fock: instead of solving diff eq., it solves eigenvalue problem given a basis set</a:t>
            </a:r>
            <a:endParaRPr sz="1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500">
                <a:latin typeface="Arial"/>
                <a:ea typeface="Arial"/>
                <a:cs typeface="Arial"/>
                <a:sym typeface="Arial"/>
              </a:rPr>
              <a:t>Approximation: using finite number of basis functions </a:t>
            </a:r>
            <a:endParaRPr sz="1500">
              <a:latin typeface="Arial"/>
              <a:ea typeface="Arial"/>
              <a:cs typeface="Arial"/>
              <a:sym typeface="Arial"/>
            </a:endParaRPr>
          </a:p>
          <a:p>
            <a:pPr marL="457200" lvl="0" indent="-323850" algn="l" rtl="0">
              <a:spcBef>
                <a:spcPts val="0"/>
              </a:spcBef>
              <a:spcAft>
                <a:spcPts val="0"/>
              </a:spcAft>
              <a:buClr>
                <a:schemeClr val="dk1"/>
              </a:buClr>
              <a:buSzPts val="1500"/>
              <a:buChar char="-"/>
            </a:pPr>
            <a:r>
              <a:rPr lang="en-GB" sz="1500">
                <a:latin typeface="Arial"/>
                <a:ea typeface="Arial"/>
                <a:cs typeface="Arial"/>
                <a:sym typeface="Arial"/>
              </a:rPr>
              <a:t>More basis functions ⇒ better accuracy but more computationally expensive</a:t>
            </a:r>
            <a:endParaRPr sz="15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500">
                <a:latin typeface="Arial"/>
                <a:ea typeface="Arial"/>
                <a:cs typeface="Arial"/>
                <a:sym typeface="Arial"/>
              </a:rPr>
              <a:t>Different types of HF: restricted/unrestriced , open shell/closed shell</a:t>
            </a:r>
            <a:endParaRPr sz="1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500">
                <a:latin typeface="Arial"/>
                <a:ea typeface="Arial"/>
                <a:cs typeface="Arial"/>
                <a:sym typeface="Arial"/>
              </a:rPr>
              <a:t>(hacer referencia que en el paper usan UHF y nosotros usamos RHF?) </a:t>
            </a:r>
            <a:endParaRPr sz="700"/>
          </a:p>
        </p:txBody>
      </p:sp>
      <p:sp>
        <p:nvSpPr>
          <p:cNvPr id="75" name="Google Shape;75;g131716fb9b5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1716fb9b5_0_29: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1716fb9b5_0_29: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400"/>
              <a:buFont typeface="Arial"/>
              <a:buNone/>
            </a:pPr>
            <a:r>
              <a:rPr lang="en-GB"/>
              <a:t>REFERENCE!!!!!!</a:t>
            </a:r>
            <a:endParaRPr/>
          </a:p>
        </p:txBody>
      </p:sp>
      <p:sp>
        <p:nvSpPr>
          <p:cNvPr id="91" name="Google Shape;91;g131716fb9b5_0_29: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4165ee33c_0_0: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4165ee33c_0_0:notes"/>
          <p:cNvSpPr txBox="1">
            <a:spLocks noGrp="1"/>
          </p:cNvSpPr>
          <p:nvPr>
            <p:ph type="body" idx="1"/>
          </p:nvPr>
        </p:nvSpPr>
        <p:spPr>
          <a:xfrm>
            <a:off x="679450" y="4714875"/>
            <a:ext cx="5438700" cy="44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400"/>
              <a:buFont typeface="Arial"/>
              <a:buNone/>
            </a:pPr>
            <a:r>
              <a:rPr lang="en-GB"/>
              <a:t>REFERENCE!!!!!!</a:t>
            </a:r>
            <a:endParaRPr/>
          </a:p>
        </p:txBody>
      </p:sp>
      <p:sp>
        <p:nvSpPr>
          <p:cNvPr id="125" name="Google Shape;125;gf4165ee33c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2604dfe66_1_14: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132604dfe66_1_14: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GB"/>
              <a:t>The point would be to talk mainly about two but say enough about 1 so that we can compare (similarities and differences). </a:t>
            </a:r>
            <a:endParaRPr/>
          </a:p>
          <a:p>
            <a:pPr marL="0" marR="0" lvl="0" indent="0" algn="l" rtl="0">
              <a:lnSpc>
                <a:spcPct val="100000"/>
              </a:lnSpc>
              <a:spcBef>
                <a:spcPts val="360"/>
              </a:spcBef>
              <a:spcAft>
                <a:spcPts val="0"/>
              </a:spcAft>
              <a:buClr>
                <a:srgbClr val="000000"/>
              </a:buClr>
              <a:buSzPts val="1400"/>
              <a:buFont typeface="Arial"/>
              <a:buNone/>
            </a:pPr>
            <a:r>
              <a:rPr lang="en-GB"/>
              <a:t>The first was more important in the end? Is it fair to say it that way?</a:t>
            </a:r>
            <a:endParaRPr/>
          </a:p>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r>
              <a:rPr lang="en-GB"/>
              <a:t>1 Haldane found a model in graphene by which we could have some kind of qhe without external magnetic field, through some magnetic ordering</a:t>
            </a:r>
            <a:endParaRPr/>
          </a:p>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r>
              <a:rPr lang="en-GB"/>
              <a:t>2 Kane and Mele generalized that model and proposed that thanks to spin orbit coupling, but without magnetic ordering, we could have two copies of the Haldane model.  </a:t>
            </a:r>
            <a:endParaRPr/>
          </a:p>
          <a:p>
            <a:pPr marL="0" marR="0" lvl="0" indent="0" algn="l" rtl="0">
              <a:lnSpc>
                <a:spcPct val="100000"/>
              </a:lnSpc>
              <a:spcBef>
                <a:spcPts val="360"/>
              </a:spcBef>
              <a:spcAft>
                <a:spcPts val="0"/>
              </a:spcAft>
              <a:buClr>
                <a:srgbClr val="000000"/>
              </a:buClr>
              <a:buSzPts val="1400"/>
              <a:buFont typeface="Arial"/>
              <a:buNone/>
            </a:pPr>
            <a:endParaRPr/>
          </a:p>
          <a:p>
            <a:pPr marL="0" lvl="0" indent="0" algn="l" rtl="0">
              <a:lnSpc>
                <a:spcPct val="100000"/>
              </a:lnSpc>
              <a:spcBef>
                <a:spcPts val="360"/>
              </a:spcBef>
              <a:spcAft>
                <a:spcPts val="0"/>
              </a:spcAft>
              <a:buSzPts val="1400"/>
              <a:buNone/>
            </a:pPr>
            <a:endParaRPr/>
          </a:p>
        </p:txBody>
      </p:sp>
      <p:sp>
        <p:nvSpPr>
          <p:cNvPr id="153" name="Google Shape;153;g132604dfe66_1_14: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2604dfe66_3_30: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132604dfe66_3_30: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GB"/>
              <a:t>The point would be to talk mainly about two but say enough about 1 so that we can compare (similarities and differences). </a:t>
            </a:r>
            <a:endParaRPr/>
          </a:p>
          <a:p>
            <a:pPr marL="0" marR="0" lvl="0" indent="0" algn="l" rtl="0">
              <a:lnSpc>
                <a:spcPct val="100000"/>
              </a:lnSpc>
              <a:spcBef>
                <a:spcPts val="360"/>
              </a:spcBef>
              <a:spcAft>
                <a:spcPts val="0"/>
              </a:spcAft>
              <a:buClr>
                <a:srgbClr val="000000"/>
              </a:buClr>
              <a:buSzPts val="1400"/>
              <a:buFont typeface="Arial"/>
              <a:buNone/>
            </a:pPr>
            <a:r>
              <a:rPr lang="en-GB"/>
              <a:t>The first was more important in the end? Is it fair to say it that way?</a:t>
            </a:r>
            <a:endParaRPr/>
          </a:p>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r>
              <a:rPr lang="en-GB"/>
              <a:t>1 Haldane found a model in graphene by which we could have some kind of qhe without external magnetic field, through some magnetic ordering</a:t>
            </a:r>
            <a:endParaRPr/>
          </a:p>
          <a:p>
            <a:pPr marL="0" marR="0" lvl="0" indent="0" algn="l" rtl="0">
              <a:lnSpc>
                <a:spcPct val="100000"/>
              </a:lnSpc>
              <a:spcBef>
                <a:spcPts val="360"/>
              </a:spcBef>
              <a:spcAft>
                <a:spcPts val="0"/>
              </a:spcAft>
              <a:buClr>
                <a:srgbClr val="000000"/>
              </a:buClr>
              <a:buSzPts val="1400"/>
              <a:buFont typeface="Arial"/>
              <a:buNone/>
            </a:pPr>
            <a:endParaRPr/>
          </a:p>
          <a:p>
            <a:pPr marL="0" marR="0" lvl="0" indent="0" algn="l" rtl="0">
              <a:lnSpc>
                <a:spcPct val="100000"/>
              </a:lnSpc>
              <a:spcBef>
                <a:spcPts val="360"/>
              </a:spcBef>
              <a:spcAft>
                <a:spcPts val="0"/>
              </a:spcAft>
              <a:buClr>
                <a:srgbClr val="000000"/>
              </a:buClr>
              <a:buSzPts val="1400"/>
              <a:buFont typeface="Arial"/>
              <a:buNone/>
            </a:pPr>
            <a:r>
              <a:rPr lang="en-GB"/>
              <a:t>2 Kane and Mele generalized that model and proposed that thanks to spin orbit coupling, but without magnetic ordering, we could have two copies of the Haldane model.  </a:t>
            </a:r>
            <a:endParaRPr/>
          </a:p>
          <a:p>
            <a:pPr marL="0" marR="0" lvl="0" indent="0" algn="l" rtl="0">
              <a:lnSpc>
                <a:spcPct val="100000"/>
              </a:lnSpc>
              <a:spcBef>
                <a:spcPts val="360"/>
              </a:spcBef>
              <a:spcAft>
                <a:spcPts val="0"/>
              </a:spcAft>
              <a:buClr>
                <a:srgbClr val="000000"/>
              </a:buClr>
              <a:buSzPts val="1400"/>
              <a:buFont typeface="Arial"/>
              <a:buNone/>
            </a:pPr>
            <a:endParaRPr/>
          </a:p>
          <a:p>
            <a:pPr marL="0" lvl="0" indent="0" algn="l" rtl="0">
              <a:lnSpc>
                <a:spcPct val="100000"/>
              </a:lnSpc>
              <a:spcBef>
                <a:spcPts val="360"/>
              </a:spcBef>
              <a:spcAft>
                <a:spcPts val="0"/>
              </a:spcAft>
              <a:buSzPts val="1400"/>
              <a:buNone/>
            </a:pPr>
            <a:endParaRPr/>
          </a:p>
        </p:txBody>
      </p:sp>
      <p:sp>
        <p:nvSpPr>
          <p:cNvPr id="181" name="Google Shape;181;g132604dfe66_3_30: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4165ee33c_1_1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f4165ee33c_1_15:notes"/>
          <p:cNvSpPr txBox="1">
            <a:spLocks noGrp="1"/>
          </p:cNvSpPr>
          <p:nvPr>
            <p:ph type="body" idx="1"/>
          </p:nvPr>
        </p:nvSpPr>
        <p:spPr>
          <a:xfrm>
            <a:off x="679450" y="4714875"/>
            <a:ext cx="5438700" cy="446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chemeClr val="dk1"/>
              </a:buClr>
              <a:buSzPts val="1100"/>
              <a:buFont typeface="Arial"/>
              <a:buNone/>
            </a:pPr>
            <a:r>
              <a:rPr lang="en-GB"/>
              <a:t>MC integration : comparison with analytical expressions for the case of He</a:t>
            </a:r>
            <a:endParaRPr/>
          </a:p>
          <a:p>
            <a:pPr marL="0" marR="0" lvl="0" indent="0" algn="l" rtl="0">
              <a:lnSpc>
                <a:spcPct val="100000"/>
              </a:lnSpc>
              <a:spcBef>
                <a:spcPts val="360"/>
              </a:spcBef>
              <a:spcAft>
                <a:spcPts val="0"/>
              </a:spcAft>
              <a:buClr>
                <a:schemeClr val="dk1"/>
              </a:buClr>
              <a:buSzPts val="1100"/>
              <a:buFont typeface="Arial"/>
              <a:buNone/>
            </a:pPr>
            <a:r>
              <a:rPr lang="en-GB"/>
              <a:t>Relative error of MC integration: 0.07%</a:t>
            </a:r>
            <a:endParaRPr/>
          </a:p>
          <a:p>
            <a:pPr marL="0" marR="0" lvl="0" indent="0" algn="l" rtl="0">
              <a:lnSpc>
                <a:spcPct val="100000"/>
              </a:lnSpc>
              <a:spcBef>
                <a:spcPts val="360"/>
              </a:spcBef>
              <a:spcAft>
                <a:spcPts val="0"/>
              </a:spcAft>
              <a:buClr>
                <a:schemeClr val="dk1"/>
              </a:buClr>
              <a:buSzPts val="1100"/>
              <a:buFont typeface="Arial"/>
              <a:buNone/>
            </a:pPr>
            <a:r>
              <a:rPr lang="en-GB"/>
              <a:t>Maximum relative error: 0.17%</a:t>
            </a:r>
            <a:endParaRPr/>
          </a:p>
          <a:p>
            <a:pPr marL="0" marR="0" lvl="0" indent="0" algn="l" rtl="0">
              <a:lnSpc>
                <a:spcPct val="100000"/>
              </a:lnSpc>
              <a:spcBef>
                <a:spcPts val="360"/>
              </a:spcBef>
              <a:spcAft>
                <a:spcPts val="0"/>
              </a:spcAft>
              <a:buClr>
                <a:schemeClr val="dk1"/>
              </a:buClr>
              <a:buSzPts val="1100"/>
              <a:buFont typeface="Arial"/>
              <a:buNone/>
            </a:pPr>
            <a:r>
              <a:rPr lang="en-GB"/>
              <a:t>Std of MC integrals : falta hacer un print y ver que tal dan</a:t>
            </a:r>
            <a:endParaRPr/>
          </a:p>
          <a:p>
            <a:pPr marL="0" marR="0" lvl="0" indent="0" algn="l" rtl="0">
              <a:lnSpc>
                <a:spcPct val="100000"/>
              </a:lnSpc>
              <a:spcBef>
                <a:spcPts val="360"/>
              </a:spcBef>
              <a:spcAft>
                <a:spcPts val="0"/>
              </a:spcAft>
              <a:buClr>
                <a:schemeClr val="dk1"/>
              </a:buClr>
              <a:buSzPts val="1100"/>
              <a:buFont typeface="Arial"/>
              <a:buNone/>
            </a:pPr>
            <a:r>
              <a:rPr lang="en-GB"/>
              <a:t>Error en SCF: error despreciable en diagonalización porque las dimensiones de las matrices son pequeñas, </a:t>
            </a:r>
            <a:endParaRPr/>
          </a:p>
          <a:p>
            <a:pPr marL="0" marR="0" lvl="0" indent="0" algn="l" rtl="0">
              <a:lnSpc>
                <a:spcPct val="100000"/>
              </a:lnSpc>
              <a:spcBef>
                <a:spcPts val="360"/>
              </a:spcBef>
              <a:spcAft>
                <a:spcPts val="0"/>
              </a:spcAft>
              <a:buClr>
                <a:schemeClr val="dk1"/>
              </a:buClr>
              <a:buSzPts val="1100"/>
              <a:buFont typeface="Arial"/>
              <a:buNone/>
            </a:pPr>
            <a:r>
              <a:rPr lang="en-GB"/>
              <a:t>però hay error en convergence ⇒ repeat SCF N=20? times and average and std, no correlation at all (random numbers alpha)</a:t>
            </a:r>
            <a:endParaRPr/>
          </a:p>
          <a:p>
            <a:pPr marL="0" marR="0" lvl="0" indent="0" algn="l" rtl="0">
              <a:lnSpc>
                <a:spcPct val="100000"/>
              </a:lnSpc>
              <a:spcBef>
                <a:spcPts val="360"/>
              </a:spcBef>
              <a:spcAft>
                <a:spcPts val="0"/>
              </a:spcAft>
              <a:buClr>
                <a:schemeClr val="dk1"/>
              </a:buClr>
              <a:buSzPts val="1100"/>
              <a:buFont typeface="Arial"/>
              <a:buNone/>
            </a:pPr>
            <a:r>
              <a:rPr lang="en-GB"/>
              <a:t>Hay acumulación de los errores de MC integration ⇒ caso de He: </a:t>
            </a:r>
            <a:endParaRPr/>
          </a:p>
          <a:p>
            <a:pPr marL="0" marR="0" lvl="0" indent="0" algn="l" rtl="0">
              <a:lnSpc>
                <a:spcPct val="100000"/>
              </a:lnSpc>
              <a:spcBef>
                <a:spcPts val="360"/>
              </a:spcBef>
              <a:spcAft>
                <a:spcPts val="0"/>
              </a:spcAft>
              <a:buClr>
                <a:schemeClr val="dk1"/>
              </a:buClr>
              <a:buSzPts val="1100"/>
              <a:buFont typeface="Arial"/>
              <a:buNone/>
            </a:pPr>
            <a:r>
              <a:rPr lang="en-GB"/>
              <a:t>E(SCF numerical)  = -2.8540255 +- 0.0003073</a:t>
            </a:r>
            <a:endParaRPr/>
          </a:p>
          <a:p>
            <a:pPr marL="0" marR="0" lvl="0" indent="0" algn="l" rtl="0">
              <a:lnSpc>
                <a:spcPct val="100000"/>
              </a:lnSpc>
              <a:spcBef>
                <a:spcPts val="360"/>
              </a:spcBef>
              <a:spcAft>
                <a:spcPts val="0"/>
              </a:spcAft>
              <a:buClr>
                <a:schemeClr val="dk1"/>
              </a:buClr>
              <a:buSzPts val="1100"/>
              <a:buFont typeface="Arial"/>
              <a:buNone/>
            </a:pPr>
            <a:r>
              <a:rPr lang="en-GB"/>
              <a:t>E(SCF analytical)   = -2.8542953 +- 0.0004393</a:t>
            </a:r>
            <a:endParaRPr/>
          </a:p>
          <a:p>
            <a:pPr marL="0" marR="0" lvl="0" indent="0" algn="l" rtl="0">
              <a:lnSpc>
                <a:spcPct val="100000"/>
              </a:lnSpc>
              <a:spcBef>
                <a:spcPts val="360"/>
              </a:spcBef>
              <a:spcAft>
                <a:spcPts val="0"/>
              </a:spcAft>
              <a:buClr>
                <a:schemeClr val="dk1"/>
              </a:buClr>
              <a:buSzPts val="1100"/>
              <a:buFont typeface="Arial"/>
              <a:buNone/>
            </a:pPr>
            <a:r>
              <a:rPr lang="en-GB"/>
              <a:t>Diferencia relativa de E_analytical y E_numerical: 0.001%</a:t>
            </a:r>
            <a:endParaRPr/>
          </a:p>
          <a:p>
            <a:pPr marL="0" marR="0" lvl="0" indent="0" algn="l" rtl="0">
              <a:lnSpc>
                <a:spcPct val="100000"/>
              </a:lnSpc>
              <a:spcBef>
                <a:spcPts val="360"/>
              </a:spcBef>
              <a:spcAft>
                <a:spcPts val="0"/>
              </a:spcAft>
              <a:buClr>
                <a:schemeClr val="dk1"/>
              </a:buClr>
              <a:buSzPts val="1100"/>
              <a:buFont typeface="Arial"/>
              <a:buNone/>
            </a:pPr>
            <a:r>
              <a:rPr lang="en-GB"/>
              <a:t>PRINCIPAL ERROR EN SCF ES CON EL NÚMERO DE BASES UTILIZADO, MAYBE HACER UN PLOT DE E VS # SINGLE BASIS PARA EL CASO DEL He PORQUE TAMBIÉN TENEMOS EL VALOR EXPERIMENTAL</a:t>
            </a:r>
            <a:endParaRPr/>
          </a:p>
          <a:p>
            <a:pPr marL="0" marR="0" lvl="0" indent="0" algn="l" rtl="0">
              <a:lnSpc>
                <a:spcPct val="100000"/>
              </a:lnSpc>
              <a:spcBef>
                <a:spcPts val="360"/>
              </a:spcBef>
              <a:spcAft>
                <a:spcPts val="0"/>
              </a:spcAft>
              <a:buClr>
                <a:srgbClr val="000000"/>
              </a:buClr>
              <a:buSzPts val="1400"/>
              <a:buFont typeface="Arial"/>
              <a:buNone/>
            </a:pPr>
            <a:endParaRPr/>
          </a:p>
          <a:p>
            <a:pPr marL="0" lvl="0" indent="0" algn="l" rtl="0">
              <a:lnSpc>
                <a:spcPct val="100000"/>
              </a:lnSpc>
              <a:spcBef>
                <a:spcPts val="360"/>
              </a:spcBef>
              <a:spcAft>
                <a:spcPts val="0"/>
              </a:spcAft>
              <a:buSzPts val="1400"/>
              <a:buNone/>
            </a:pPr>
            <a:endParaRPr/>
          </a:p>
        </p:txBody>
      </p:sp>
      <p:sp>
        <p:nvSpPr>
          <p:cNvPr id="204" name="Google Shape;204;gf4165ee33c_1_15:notes"/>
          <p:cNvSpPr txBox="1">
            <a:spLocks noGrp="1"/>
          </p:cNvSpPr>
          <p:nvPr>
            <p:ph type="sldNum" idx="12"/>
          </p:nvPr>
        </p:nvSpPr>
        <p:spPr>
          <a:xfrm>
            <a:off x="3849688" y="9428163"/>
            <a:ext cx="2946300" cy="496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BLANK_1">
    <p:spTree>
      <p:nvGrpSpPr>
        <p:cNvPr id="1" name="Shape 14"/>
        <p:cNvGrpSpPr/>
        <p:nvPr/>
      </p:nvGrpSpPr>
      <p:grpSpPr>
        <a:xfrm>
          <a:off x="0" y="0"/>
          <a:ext cx="0" cy="0"/>
          <a:chOff x="0" y="0"/>
          <a:chExt cx="0" cy="0"/>
        </a:xfrm>
      </p:grpSpPr>
      <p:sp>
        <p:nvSpPr>
          <p:cNvPr id="15" name="Google Shape;15;p19"/>
          <p:cNvSpPr/>
          <p:nvPr/>
        </p:nvSpPr>
        <p:spPr>
          <a:xfrm>
            <a:off x="-12150" y="-96750"/>
            <a:ext cx="12216300" cy="634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9"/>
          <p:cNvSpPr/>
          <p:nvPr/>
        </p:nvSpPr>
        <p:spPr>
          <a:xfrm>
            <a:off x="-12150" y="5796000"/>
            <a:ext cx="12216300" cy="1080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9"/>
          <p:cNvSpPr/>
          <p:nvPr/>
        </p:nvSpPr>
        <p:spPr>
          <a:xfrm>
            <a:off x="-12150" y="5736850"/>
            <a:ext cx="12216300" cy="70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9"/>
          <p:cNvSpPr/>
          <p:nvPr/>
        </p:nvSpPr>
        <p:spPr>
          <a:xfrm>
            <a:off x="359150" y="-96750"/>
            <a:ext cx="5651033" cy="5833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9"/>
          <p:cNvSpPr txBox="1"/>
          <p:nvPr/>
        </p:nvSpPr>
        <p:spPr>
          <a:xfrm>
            <a:off x="7053748" y="6161793"/>
            <a:ext cx="46341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1" i="0" u="none" strike="noStrike" cap="none">
                <a:solidFill>
                  <a:schemeClr val="lt1"/>
                </a:solidFill>
                <a:latin typeface="Arial"/>
                <a:ea typeface="Arial"/>
                <a:cs typeface="Arial"/>
                <a:sym typeface="Arial"/>
              </a:rPr>
              <a:t>AP</a:t>
            </a:r>
            <a:r>
              <a:rPr lang="en-GB" sz="1900" b="1">
                <a:solidFill>
                  <a:schemeClr val="lt1"/>
                </a:solidFill>
              </a:rPr>
              <a:t>3082 Computational Physics</a:t>
            </a:r>
            <a:r>
              <a:rPr lang="en-GB" sz="1900" b="1" i="0" u="none" strike="noStrike" cap="none">
                <a:solidFill>
                  <a:schemeClr val="lt1"/>
                </a:solidFill>
                <a:latin typeface="Arial"/>
                <a:ea typeface="Arial"/>
                <a:cs typeface="Arial"/>
                <a:sym typeface="Arial"/>
              </a:rPr>
              <a:t> </a:t>
            </a:r>
            <a:endParaRPr/>
          </a:p>
        </p:txBody>
      </p:sp>
      <p:pic>
        <p:nvPicPr>
          <p:cNvPr id="20" name="Google Shape;20;p19" descr="A black background with white text&#10;&#10;Description automatically generated with low confidence"/>
          <p:cNvPicPr preferRelativeResize="0"/>
          <p:nvPr/>
        </p:nvPicPr>
        <p:blipFill rotWithShape="1">
          <a:blip r:embed="rId2">
            <a:alphaModFix/>
          </a:blip>
          <a:srcRect/>
          <a:stretch/>
        </p:blipFill>
        <p:spPr>
          <a:xfrm>
            <a:off x="0" y="5805134"/>
            <a:ext cx="2663301" cy="10710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0" y="0"/>
            <a:ext cx="5327700" cy="47541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lt1"/>
                </a:solidFill>
                <a:latin typeface="Verdana"/>
                <a:ea typeface="Verdana"/>
                <a:cs typeface="Verdana"/>
                <a:sym typeface="Verdana"/>
              </a:rPr>
              <a:t>                </a:t>
            </a:r>
            <a:r>
              <a:rPr lang="en-GB" b="1">
                <a:solidFill>
                  <a:schemeClr val="lt1"/>
                </a:solidFill>
                <a:latin typeface="Verdana"/>
                <a:ea typeface="Verdana"/>
                <a:cs typeface="Verdana"/>
                <a:sym typeface="Verdana"/>
              </a:rPr>
              <a:t>Hartree Fock: Quantum Dots </a:t>
            </a:r>
            <a:endParaRPr sz="1600" b="1" i="0" u="none" strike="noStrike" cap="none">
              <a:solidFill>
                <a:schemeClr val="lt1"/>
              </a:solidFill>
              <a:latin typeface="Verdana"/>
              <a:ea typeface="Verdana"/>
              <a:cs typeface="Verdana"/>
              <a:sym typeface="Verdana"/>
            </a:endParaRPr>
          </a:p>
        </p:txBody>
      </p:sp>
      <p:sp>
        <p:nvSpPr>
          <p:cNvPr id="11" name="Google Shape;11;p18"/>
          <p:cNvSpPr/>
          <p:nvPr/>
        </p:nvSpPr>
        <p:spPr>
          <a:xfrm>
            <a:off x="4749553" y="1"/>
            <a:ext cx="7442398" cy="47541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1" i="0" u="none" strike="noStrike" cap="none">
                <a:solidFill>
                  <a:schemeClr val="lt1"/>
                </a:solidFill>
                <a:latin typeface="Verdana"/>
                <a:ea typeface="Verdana"/>
                <a:cs typeface="Verdana"/>
                <a:sym typeface="Verdana"/>
              </a:rPr>
              <a:t>‹Nº›</a:t>
            </a:fld>
            <a:r>
              <a:rPr lang="en-GB" sz="1400" b="1" i="0" u="none" strike="noStrike" cap="none">
                <a:solidFill>
                  <a:schemeClr val="lt1"/>
                </a:solidFill>
                <a:latin typeface="Verdana"/>
                <a:ea typeface="Verdana"/>
                <a:cs typeface="Verdana"/>
                <a:sym typeface="Verdana"/>
              </a:rPr>
              <a:t>/14 </a:t>
            </a:r>
            <a:endParaRPr sz="1600" b="1" i="0" u="none" strike="noStrike" cap="none">
              <a:solidFill>
                <a:srgbClr val="000000"/>
              </a:solidFill>
              <a:latin typeface="Arial"/>
              <a:ea typeface="Arial"/>
              <a:cs typeface="Arial"/>
              <a:sym typeface="Arial"/>
            </a:endParaRPr>
          </a:p>
        </p:txBody>
      </p:sp>
      <p:sp>
        <p:nvSpPr>
          <p:cNvPr id="12" name="Google Shape;12;p18"/>
          <p:cNvSpPr/>
          <p:nvPr/>
        </p:nvSpPr>
        <p:spPr>
          <a:xfrm>
            <a:off x="0" y="475418"/>
            <a:ext cx="12192000" cy="42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p:txBody>
      </p:sp>
      <p:pic>
        <p:nvPicPr>
          <p:cNvPr id="13" name="Google Shape;13;p18" descr="A picture containing application&#10;&#10;Description automatically generated"/>
          <p:cNvPicPr preferRelativeResize="0"/>
          <p:nvPr/>
        </p:nvPicPr>
        <p:blipFill rotWithShape="1">
          <a:blip r:embed="rId4">
            <a:alphaModFix/>
          </a:blip>
          <a:srcRect t="11399" r="3631" b="21676"/>
          <a:stretch/>
        </p:blipFill>
        <p:spPr>
          <a:xfrm>
            <a:off x="0" y="6207540"/>
            <a:ext cx="1991513" cy="6504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8.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1"/>
          <p:cNvSpPr txBox="1">
            <a:spLocks noGrp="1"/>
          </p:cNvSpPr>
          <p:nvPr>
            <p:ph type="subTitle" idx="1"/>
          </p:nvPr>
        </p:nvSpPr>
        <p:spPr>
          <a:xfrm>
            <a:off x="0" y="2844800"/>
            <a:ext cx="6400800" cy="307498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2"/>
              </a:buClr>
              <a:buSzPts val="1350"/>
              <a:buFont typeface="Noto Sans Symbols"/>
              <a:buNone/>
            </a:pP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chemeClr val="lt2"/>
              </a:buClr>
              <a:buSzPts val="1350"/>
              <a:buFont typeface="Noto Sans Symbols"/>
              <a:buNone/>
            </a:pPr>
            <a:r>
              <a:rPr lang="en-GB" sz="1800" b="0" i="0" u="none" strike="noStrike" cap="none">
                <a:solidFill>
                  <a:schemeClr val="dk1"/>
                </a:solidFill>
                <a:latin typeface="Verdana"/>
                <a:ea typeface="Verdana"/>
                <a:cs typeface="Verdana"/>
                <a:sym typeface="Verdana"/>
              </a:rPr>
              <a:t>Álvaro Bermejillo Seco</a:t>
            </a: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chemeClr val="lt2"/>
              </a:buClr>
              <a:buSzPts val="1350"/>
              <a:buFont typeface="Noto Sans Symbols"/>
              <a:buNone/>
            </a:pPr>
            <a:r>
              <a:rPr lang="en-GB" sz="1800" b="0" i="0" u="none" strike="noStrike" cap="none">
                <a:solidFill>
                  <a:schemeClr val="dk1"/>
                </a:solidFill>
                <a:latin typeface="Verdana"/>
                <a:ea typeface="Verdana"/>
                <a:cs typeface="Verdana"/>
                <a:sym typeface="Verdana"/>
              </a:rPr>
              <a:t> Daniel Bedialauneta Rodríguez </a:t>
            </a: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chemeClr val="lt2"/>
              </a:buClr>
              <a:buSzPts val="1350"/>
              <a:buFont typeface="Noto Sans Symbols"/>
              <a:buNone/>
            </a:pPr>
            <a:r>
              <a:rPr lang="en-GB" sz="1800" b="0" i="0" u="none" strike="noStrike" cap="none">
                <a:solidFill>
                  <a:schemeClr val="dk1"/>
                </a:solidFill>
                <a:latin typeface="Verdana"/>
                <a:ea typeface="Verdana"/>
                <a:cs typeface="Verdana"/>
                <a:sym typeface="Verdana"/>
              </a:rPr>
              <a:t>Marc Serra Peralta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20"/>
              </a:spcBef>
              <a:spcAft>
                <a:spcPts val="0"/>
              </a:spcAft>
              <a:buClr>
                <a:schemeClr val="lt2"/>
              </a:buClr>
              <a:buSzPts val="1200"/>
              <a:buFont typeface="Noto Sans Symbols"/>
              <a:buNone/>
            </a:pPr>
            <a:endParaRPr sz="1600" b="0" i="0" u="none" strike="noStrike" cap="none">
              <a:solidFill>
                <a:schemeClr val="dk1"/>
              </a:solidFill>
              <a:latin typeface="Courier New"/>
              <a:ea typeface="Courier New"/>
              <a:cs typeface="Courier New"/>
              <a:sym typeface="Courier New"/>
            </a:endParaRPr>
          </a:p>
          <a:p>
            <a:pPr marL="0" marR="0" lvl="0" indent="0" algn="ctr" rtl="0">
              <a:lnSpc>
                <a:spcPct val="90000"/>
              </a:lnSpc>
              <a:spcBef>
                <a:spcPts val="360"/>
              </a:spcBef>
              <a:spcAft>
                <a:spcPts val="0"/>
              </a:spcAft>
              <a:buClr>
                <a:schemeClr val="lt2"/>
              </a:buClr>
              <a:buSzPts val="1350"/>
              <a:buFont typeface="Noto Sans Symbols"/>
              <a:buNone/>
            </a:pP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320"/>
              </a:spcBef>
              <a:spcAft>
                <a:spcPts val="0"/>
              </a:spcAft>
              <a:buClr>
                <a:schemeClr val="lt2"/>
              </a:buClr>
              <a:buSzPts val="1200"/>
              <a:buFont typeface="Noto Sans Symbols"/>
              <a:buNone/>
            </a:pPr>
            <a:r>
              <a:rPr lang="en-GB" sz="1800" b="0" i="0" u="none" strike="noStrike" cap="none">
                <a:solidFill>
                  <a:schemeClr val="dk1"/>
                </a:solidFill>
                <a:latin typeface="Verdana"/>
                <a:ea typeface="Verdana"/>
                <a:cs typeface="Verdana"/>
                <a:sym typeface="Verdana"/>
              </a:rPr>
              <a:t>Technische Universiteit Delft</a:t>
            </a:r>
            <a:r>
              <a:rPr lang="en-GB" sz="16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60"/>
              </a:spcBef>
              <a:spcAft>
                <a:spcPts val="0"/>
              </a:spcAft>
              <a:buClr>
                <a:schemeClr val="lt2"/>
              </a:buClr>
              <a:buSzPts val="1350"/>
              <a:buFont typeface="Noto Sans Symbols"/>
              <a:buNone/>
            </a:pP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360"/>
              </a:spcBef>
              <a:spcAft>
                <a:spcPts val="0"/>
              </a:spcAft>
              <a:buClr>
                <a:schemeClr val="lt2"/>
              </a:buClr>
              <a:buSzPts val="1350"/>
              <a:buFont typeface="Noto Sans Symbols"/>
              <a:buNone/>
            </a:pPr>
            <a:r>
              <a:rPr lang="en-GB" sz="1800">
                <a:solidFill>
                  <a:schemeClr val="dk1"/>
                </a:solidFill>
                <a:latin typeface="Verdana"/>
                <a:ea typeface="Verdana"/>
                <a:cs typeface="Verdana"/>
                <a:sym typeface="Verdana"/>
              </a:rPr>
              <a:t>08</a:t>
            </a:r>
            <a:r>
              <a:rPr lang="en-GB" sz="1800" b="0" i="0" u="none" strike="noStrike" cap="none">
                <a:solidFill>
                  <a:schemeClr val="dk1"/>
                </a:solidFill>
                <a:latin typeface="Verdana"/>
                <a:ea typeface="Verdana"/>
                <a:cs typeface="Verdana"/>
                <a:sym typeface="Verdana"/>
              </a:rPr>
              <a:t>/0</a:t>
            </a:r>
            <a:r>
              <a:rPr lang="en-GB" sz="1800">
                <a:solidFill>
                  <a:schemeClr val="dk1"/>
                </a:solidFill>
                <a:latin typeface="Verdana"/>
                <a:ea typeface="Verdana"/>
                <a:cs typeface="Verdana"/>
                <a:sym typeface="Verdana"/>
              </a:rPr>
              <a:t>6</a:t>
            </a:r>
            <a:r>
              <a:rPr lang="en-GB" sz="1800" b="0" i="0" u="none" strike="noStrike" cap="none">
                <a:solidFill>
                  <a:schemeClr val="dk1"/>
                </a:solidFill>
                <a:latin typeface="Verdana"/>
                <a:ea typeface="Verdana"/>
                <a:cs typeface="Verdana"/>
                <a:sym typeface="Verdana"/>
              </a:rPr>
              <a:t>/2022</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420"/>
              </a:spcBef>
              <a:spcAft>
                <a:spcPts val="0"/>
              </a:spcAft>
              <a:buClr>
                <a:schemeClr val="lt2"/>
              </a:buClr>
              <a:buSzPts val="1575"/>
              <a:buFont typeface="Noto Sans Symbols"/>
              <a:buNone/>
            </a:pPr>
            <a:endParaRPr sz="2100" b="0" i="0" u="none" strike="noStrike" cap="none">
              <a:solidFill>
                <a:schemeClr val="dk1"/>
              </a:solidFill>
              <a:latin typeface="Verdana"/>
              <a:ea typeface="Verdana"/>
              <a:cs typeface="Verdana"/>
              <a:sym typeface="Verdana"/>
            </a:endParaRPr>
          </a:p>
        </p:txBody>
      </p:sp>
      <p:sp>
        <p:nvSpPr>
          <p:cNvPr id="27" name="Google Shape;27;p1"/>
          <p:cNvSpPr/>
          <p:nvPr/>
        </p:nvSpPr>
        <p:spPr>
          <a:xfrm>
            <a:off x="355200" y="381018"/>
            <a:ext cx="5740800" cy="2208300"/>
          </a:xfrm>
          <a:prstGeom prst="roundRect">
            <a:avLst>
              <a:gd name="adj" fmla="val 0"/>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3000">
                <a:latin typeface="Verdana"/>
                <a:ea typeface="Verdana"/>
                <a:cs typeface="Verdana"/>
                <a:sym typeface="Verdana"/>
              </a:rPr>
              <a:t>Hartree Fock Method:</a:t>
            </a:r>
            <a:endParaRPr sz="3000">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3000"/>
              <a:buFont typeface="Arial"/>
              <a:buNone/>
            </a:pPr>
            <a:r>
              <a:rPr lang="en-GB" sz="3000">
                <a:latin typeface="Verdana"/>
                <a:ea typeface="Verdana"/>
                <a:cs typeface="Verdana"/>
                <a:sym typeface="Verdana"/>
              </a:rPr>
              <a:t>Quantum Dots</a:t>
            </a:r>
            <a:endParaRPr sz="3000">
              <a:latin typeface="Verdana"/>
              <a:ea typeface="Verdana"/>
              <a:cs typeface="Verdana"/>
              <a:sym typeface="Verdana"/>
            </a:endParaRPr>
          </a:p>
        </p:txBody>
      </p:sp>
      <p:cxnSp>
        <p:nvCxnSpPr>
          <p:cNvPr id="28" name="Google Shape;28;p1"/>
          <p:cNvCxnSpPr/>
          <p:nvPr/>
        </p:nvCxnSpPr>
        <p:spPr>
          <a:xfrm>
            <a:off x="932110" y="2758265"/>
            <a:ext cx="4505700" cy="0"/>
          </a:xfrm>
          <a:prstGeom prst="straightConnector1">
            <a:avLst/>
          </a:prstGeom>
          <a:noFill/>
          <a:ln w="19050" cap="flat" cmpd="sng">
            <a:solidFill>
              <a:schemeClr val="dk1"/>
            </a:solidFill>
            <a:prstDash val="solid"/>
            <a:round/>
            <a:headEnd type="none" w="sm" len="sm"/>
            <a:tailEnd type="none" w="sm" len="sm"/>
          </a:ln>
        </p:spPr>
      </p:cxnSp>
      <p:pic>
        <p:nvPicPr>
          <p:cNvPr id="29" name="Google Shape;29;p1"/>
          <p:cNvPicPr preferRelativeResize="0"/>
          <p:nvPr/>
        </p:nvPicPr>
        <p:blipFill rotWithShape="1">
          <a:blip r:embed="rId3">
            <a:alphaModFix/>
          </a:blip>
          <a:srcRect l="10184" t="18675" r="50493" b="18233"/>
          <a:stretch/>
        </p:blipFill>
        <p:spPr>
          <a:xfrm>
            <a:off x="6962525" y="1023253"/>
            <a:ext cx="4111050" cy="347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g132604dfe66_1_28"/>
          <p:cNvPicPr preferRelativeResize="0"/>
          <p:nvPr/>
        </p:nvPicPr>
        <p:blipFill>
          <a:blip r:embed="rId3">
            <a:alphaModFix/>
          </a:blip>
          <a:stretch>
            <a:fillRect/>
          </a:stretch>
        </p:blipFill>
        <p:spPr>
          <a:xfrm>
            <a:off x="3500775" y="1279617"/>
            <a:ext cx="6804259" cy="5060208"/>
          </a:xfrm>
          <a:prstGeom prst="rect">
            <a:avLst/>
          </a:prstGeom>
          <a:noFill/>
          <a:ln>
            <a:noFill/>
          </a:ln>
        </p:spPr>
      </p:pic>
      <p:sp>
        <p:nvSpPr>
          <p:cNvPr id="228" name="Google Shape;228;g132604dfe66_1_28"/>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4.1</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Results: </a:t>
            </a:r>
            <a:r>
              <a:rPr lang="en-GB" sz="2500" b="1" i="1">
                <a:solidFill>
                  <a:schemeClr val="dk1"/>
                </a:solidFill>
                <a:latin typeface="Verdana"/>
                <a:ea typeface="Verdana"/>
                <a:cs typeface="Verdana"/>
                <a:sym typeface="Verdana"/>
              </a:rPr>
              <a:t>E</a:t>
            </a:r>
            <a:r>
              <a:rPr lang="en-GB" sz="2500" b="1">
                <a:solidFill>
                  <a:schemeClr val="dk1"/>
                </a:solidFill>
                <a:latin typeface="Verdana"/>
                <a:ea typeface="Verdana"/>
                <a:cs typeface="Verdana"/>
                <a:sym typeface="Verdana"/>
              </a:rPr>
              <a:t>(</a:t>
            </a:r>
            <a:r>
              <a:rPr lang="en-GB" sz="2500" b="1" i="1">
                <a:solidFill>
                  <a:schemeClr val="dk1"/>
                </a:solidFill>
                <a:latin typeface="Verdana"/>
                <a:ea typeface="Verdana"/>
                <a:cs typeface="Verdana"/>
                <a:sym typeface="Verdana"/>
              </a:rPr>
              <a:t>N</a:t>
            </a:r>
            <a:r>
              <a:rPr lang="en-GB" sz="1900" b="1" i="1">
                <a:solidFill>
                  <a:schemeClr val="dk1"/>
                </a:solidFill>
                <a:latin typeface="Verdana"/>
                <a:ea typeface="Verdana"/>
                <a:cs typeface="Verdana"/>
                <a:sym typeface="Verdana"/>
              </a:rPr>
              <a:t>electrons</a:t>
            </a:r>
            <a:r>
              <a:rPr lang="en-GB" sz="2500" b="1" i="1">
                <a:solidFill>
                  <a:schemeClr val="dk1"/>
                </a:solidFill>
                <a:latin typeface="Verdana"/>
                <a:ea typeface="Verdana"/>
                <a:cs typeface="Verdana"/>
                <a:sym typeface="Verdana"/>
              </a:rPr>
              <a:t>)</a:t>
            </a:r>
            <a:endParaRPr sz="2500" b="1" i="1" u="none" strike="noStrike" cap="none">
              <a:solidFill>
                <a:schemeClr val="dk1"/>
              </a:solidFill>
              <a:latin typeface="Verdana"/>
              <a:ea typeface="Verdana"/>
              <a:cs typeface="Verdana"/>
              <a:sym typeface="Verdana"/>
            </a:endParaRPr>
          </a:p>
        </p:txBody>
      </p:sp>
      <p:sp>
        <p:nvSpPr>
          <p:cNvPr id="229" name="Google Shape;229;g132604dfe66_1_28"/>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Results</a:t>
            </a:r>
            <a:r>
              <a:rPr lang="en-GB" sz="1300">
                <a:solidFill>
                  <a:srgbClr val="D8D8D8"/>
                </a:solidFill>
                <a:latin typeface="Verdana"/>
                <a:ea typeface="Verdana"/>
                <a:cs typeface="Verdana"/>
                <a:sym typeface="Verdana"/>
              </a:rPr>
              <a:t>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230" name="Google Shape;230;g132604dfe66_1_28"/>
          <p:cNvSpPr/>
          <p:nvPr/>
        </p:nvSpPr>
        <p:spPr>
          <a:xfrm>
            <a:off x="6996375" y="50100"/>
            <a:ext cx="824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31" name="Google Shape;231;g132604dfe66_1_28"/>
          <p:cNvGrpSpPr/>
          <p:nvPr/>
        </p:nvGrpSpPr>
        <p:grpSpPr>
          <a:xfrm>
            <a:off x="8007502" y="829245"/>
            <a:ext cx="3460621" cy="1680843"/>
            <a:chOff x="8361312" y="2916524"/>
            <a:chExt cx="3577609" cy="1752338"/>
          </a:xfrm>
        </p:grpSpPr>
        <p:sp>
          <p:nvSpPr>
            <p:cNvPr id="232" name="Google Shape;232;g132604dfe66_1_28"/>
            <p:cNvSpPr txBox="1"/>
            <p:nvPr/>
          </p:nvSpPr>
          <p:spPr>
            <a:xfrm>
              <a:off x="8361312" y="2916524"/>
              <a:ext cx="1898100" cy="513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Pacifico"/>
                  <a:ea typeface="Pacifico"/>
                  <a:cs typeface="Pacifico"/>
                  <a:sym typeface="Pacifico"/>
                </a:rPr>
                <a:t>l</a:t>
              </a:r>
              <a:r>
                <a:rPr lang="en-GB" sz="1700"/>
                <a:t>x,y</a:t>
              </a:r>
              <a:r>
                <a:rPr lang="en-GB" sz="2000"/>
                <a:t> = 7.42 nm </a:t>
              </a:r>
              <a:endParaRPr sz="2000"/>
            </a:p>
          </p:txBody>
        </p:sp>
        <p:sp>
          <p:nvSpPr>
            <p:cNvPr id="233" name="Google Shape;233;g132604dfe66_1_28"/>
            <p:cNvSpPr/>
            <p:nvPr/>
          </p:nvSpPr>
          <p:spPr>
            <a:xfrm>
              <a:off x="8434867" y="3601162"/>
              <a:ext cx="1423800" cy="1067700"/>
            </a:xfrm>
            <a:prstGeom prst="ellipse">
              <a:avLst/>
            </a:prstGeom>
            <a:solidFill>
              <a:schemeClr val="lt1"/>
            </a:solidFill>
            <a:ln w="76200" cap="flat" cmpd="sng">
              <a:solidFill>
                <a:srgbClr val="005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 name="Google Shape;234;g132604dfe66_1_28"/>
            <p:cNvCxnSpPr/>
            <p:nvPr/>
          </p:nvCxnSpPr>
          <p:spPr>
            <a:xfrm rot="10800000">
              <a:off x="10128342" y="3601165"/>
              <a:ext cx="5700" cy="919200"/>
            </a:xfrm>
            <a:prstGeom prst="straightConnector1">
              <a:avLst/>
            </a:prstGeom>
            <a:noFill/>
            <a:ln w="38100" cap="flat" cmpd="sng">
              <a:solidFill>
                <a:schemeClr val="accent4"/>
              </a:solidFill>
              <a:prstDash val="solid"/>
              <a:round/>
              <a:headEnd type="triangle" w="med" len="med"/>
              <a:tailEnd type="triangle" w="med" len="med"/>
            </a:ln>
          </p:spPr>
        </p:cxnSp>
        <p:sp>
          <p:nvSpPr>
            <p:cNvPr id="235" name="Google Shape;235;g132604dfe66_1_28"/>
            <p:cNvSpPr txBox="1"/>
            <p:nvPr/>
          </p:nvSpPr>
          <p:spPr>
            <a:xfrm>
              <a:off x="8635702" y="3827729"/>
              <a:ext cx="1021500" cy="59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t>QD c</a:t>
              </a:r>
              <a:endParaRPr sz="2500" b="1"/>
            </a:p>
          </p:txBody>
        </p:sp>
        <p:cxnSp>
          <p:nvCxnSpPr>
            <p:cNvPr id="236" name="Google Shape;236;g132604dfe66_1_28"/>
            <p:cNvCxnSpPr/>
            <p:nvPr/>
          </p:nvCxnSpPr>
          <p:spPr>
            <a:xfrm>
              <a:off x="8524573" y="3515657"/>
              <a:ext cx="1244400" cy="0"/>
            </a:xfrm>
            <a:prstGeom prst="straightConnector1">
              <a:avLst/>
            </a:prstGeom>
            <a:noFill/>
            <a:ln w="38100" cap="flat" cmpd="sng">
              <a:solidFill>
                <a:schemeClr val="accent4"/>
              </a:solidFill>
              <a:prstDash val="solid"/>
              <a:round/>
              <a:headEnd type="triangle" w="med" len="med"/>
              <a:tailEnd type="triangle" w="med" len="med"/>
            </a:ln>
          </p:spPr>
        </p:cxnSp>
        <p:sp>
          <p:nvSpPr>
            <p:cNvPr id="237" name="Google Shape;237;g132604dfe66_1_28"/>
            <p:cNvSpPr txBox="1"/>
            <p:nvPr/>
          </p:nvSpPr>
          <p:spPr>
            <a:xfrm>
              <a:off x="10234620" y="3803968"/>
              <a:ext cx="1704300" cy="51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Pacifico"/>
                  <a:ea typeface="Pacifico"/>
                  <a:cs typeface="Pacifico"/>
                  <a:sym typeface="Pacifico"/>
                </a:rPr>
                <a:t>l</a:t>
              </a:r>
              <a:r>
                <a:rPr lang="en-GB" sz="1700"/>
                <a:t>z</a:t>
              </a:r>
              <a:r>
                <a:rPr lang="en-GB" sz="2000"/>
                <a:t> = 4.95 nm </a:t>
              </a:r>
              <a:endParaRPr sz="2000"/>
            </a:p>
          </p:txBody>
        </p:sp>
      </p:grpSp>
      <p:grpSp>
        <p:nvGrpSpPr>
          <p:cNvPr id="238" name="Google Shape;238;g132604dfe66_1_28"/>
          <p:cNvGrpSpPr/>
          <p:nvPr/>
        </p:nvGrpSpPr>
        <p:grpSpPr>
          <a:xfrm>
            <a:off x="9095673" y="2968813"/>
            <a:ext cx="3096335" cy="1721377"/>
            <a:chOff x="7687317" y="2919115"/>
            <a:chExt cx="3201008" cy="1794597"/>
          </a:xfrm>
        </p:grpSpPr>
        <p:sp>
          <p:nvSpPr>
            <p:cNvPr id="239" name="Google Shape;239;g132604dfe66_1_28"/>
            <p:cNvSpPr/>
            <p:nvPr/>
          </p:nvSpPr>
          <p:spPr>
            <a:xfrm>
              <a:off x="7727379" y="3701812"/>
              <a:ext cx="2197200" cy="1011900"/>
            </a:xfrm>
            <a:prstGeom prst="ellipse">
              <a:avLst/>
            </a:prstGeom>
            <a:solidFill>
              <a:schemeClr val="lt1"/>
            </a:solid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g132604dfe66_1_28"/>
            <p:cNvCxnSpPr/>
            <p:nvPr/>
          </p:nvCxnSpPr>
          <p:spPr>
            <a:xfrm rot="10800000">
              <a:off x="10085286" y="3772166"/>
              <a:ext cx="5400" cy="871200"/>
            </a:xfrm>
            <a:prstGeom prst="straightConnector1">
              <a:avLst/>
            </a:prstGeom>
            <a:noFill/>
            <a:ln w="38100" cap="flat" cmpd="sng">
              <a:solidFill>
                <a:schemeClr val="accent4"/>
              </a:solidFill>
              <a:prstDash val="solid"/>
              <a:round/>
              <a:headEnd type="triangle" w="med" len="med"/>
              <a:tailEnd type="triangle" w="med" len="med"/>
            </a:ln>
          </p:spPr>
        </p:cxnSp>
        <p:sp>
          <p:nvSpPr>
            <p:cNvPr id="241" name="Google Shape;241;g132604dfe66_1_28"/>
            <p:cNvSpPr txBox="1"/>
            <p:nvPr/>
          </p:nvSpPr>
          <p:spPr>
            <a:xfrm>
              <a:off x="8332470" y="3910944"/>
              <a:ext cx="987000" cy="59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t>QD a</a:t>
              </a:r>
              <a:endParaRPr sz="2500" b="1"/>
            </a:p>
          </p:txBody>
        </p:sp>
        <p:cxnSp>
          <p:nvCxnSpPr>
            <p:cNvPr id="242" name="Google Shape;242;g132604dfe66_1_28"/>
            <p:cNvCxnSpPr/>
            <p:nvPr/>
          </p:nvCxnSpPr>
          <p:spPr>
            <a:xfrm>
              <a:off x="7687317" y="3550891"/>
              <a:ext cx="2277300" cy="0"/>
            </a:xfrm>
            <a:prstGeom prst="straightConnector1">
              <a:avLst/>
            </a:prstGeom>
            <a:noFill/>
            <a:ln w="38100" cap="flat" cmpd="sng">
              <a:solidFill>
                <a:schemeClr val="accent4"/>
              </a:solidFill>
              <a:prstDash val="solid"/>
              <a:round/>
              <a:headEnd type="triangle" w="med" len="med"/>
              <a:tailEnd type="triangle" w="med" len="med"/>
            </a:ln>
          </p:spPr>
        </p:cxnSp>
        <p:sp>
          <p:nvSpPr>
            <p:cNvPr id="243" name="Google Shape;243;g132604dfe66_1_28"/>
            <p:cNvSpPr txBox="1"/>
            <p:nvPr/>
          </p:nvSpPr>
          <p:spPr>
            <a:xfrm>
              <a:off x="10251425" y="3859612"/>
              <a:ext cx="636900" cy="51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Pacifico"/>
                  <a:ea typeface="Pacifico"/>
                  <a:cs typeface="Pacifico"/>
                  <a:sym typeface="Pacifico"/>
                </a:rPr>
                <a:t>l</a:t>
              </a:r>
              <a:r>
                <a:rPr lang="en-GB" sz="1700"/>
                <a:t>z</a:t>
              </a:r>
              <a:r>
                <a:rPr lang="en-GB" sz="2000"/>
                <a:t> </a:t>
              </a:r>
              <a:endParaRPr sz="2000"/>
            </a:p>
          </p:txBody>
        </p:sp>
        <p:sp>
          <p:nvSpPr>
            <p:cNvPr id="244" name="Google Shape;244;g132604dfe66_1_28"/>
            <p:cNvSpPr txBox="1"/>
            <p:nvPr/>
          </p:nvSpPr>
          <p:spPr>
            <a:xfrm>
              <a:off x="8047729" y="2919115"/>
              <a:ext cx="2052300" cy="513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Pacifico"/>
                  <a:ea typeface="Pacifico"/>
                  <a:cs typeface="Pacifico"/>
                  <a:sym typeface="Pacifico"/>
                </a:rPr>
                <a:t>l’</a:t>
              </a:r>
              <a:r>
                <a:rPr lang="en-GB" sz="1700"/>
                <a:t>x,y</a:t>
              </a:r>
              <a:r>
                <a:rPr lang="en-GB" sz="2000"/>
                <a:t> = 49.5 nm </a:t>
              </a:r>
              <a:endParaRPr sz="2000"/>
            </a:p>
          </p:txBody>
        </p:sp>
      </p:grpSp>
      <p:sp>
        <p:nvSpPr>
          <p:cNvPr id="245" name="Google Shape;245;g132604dfe66_1_28"/>
          <p:cNvSpPr/>
          <p:nvPr/>
        </p:nvSpPr>
        <p:spPr>
          <a:xfrm>
            <a:off x="415200" y="2506325"/>
            <a:ext cx="2835000" cy="888900"/>
          </a:xfrm>
          <a:prstGeom prst="rect">
            <a:avLst/>
          </a:prstGeom>
          <a:solidFill>
            <a:srgbClr val="D3DCEF">
              <a:alpha val="45090"/>
            </a:srgbClr>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000" i="1">
                <a:solidFill>
                  <a:schemeClr val="dk1"/>
                </a:solidFill>
              </a:rPr>
              <a:t>N</a:t>
            </a:r>
            <a:r>
              <a:rPr lang="en-GB" sz="2000">
                <a:solidFill>
                  <a:schemeClr val="dk1"/>
                </a:solidFill>
              </a:rPr>
              <a:t> = 2 in good agreement</a:t>
            </a:r>
            <a:endParaRPr/>
          </a:p>
        </p:txBody>
      </p:sp>
      <p:sp>
        <p:nvSpPr>
          <p:cNvPr id="246" name="Google Shape;246;g132604dfe66_1_28"/>
          <p:cNvSpPr/>
          <p:nvPr/>
        </p:nvSpPr>
        <p:spPr>
          <a:xfrm>
            <a:off x="415325" y="3601125"/>
            <a:ext cx="2835000" cy="1680900"/>
          </a:xfrm>
          <a:prstGeom prst="rect">
            <a:avLst/>
          </a:prstGeom>
          <a:solidFill>
            <a:srgbClr val="D3DCEF">
              <a:alpha val="45090"/>
            </a:srgbClr>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000" i="1">
                <a:solidFill>
                  <a:schemeClr val="dk1"/>
                </a:solidFill>
              </a:rPr>
              <a:t>N</a:t>
            </a:r>
            <a:r>
              <a:rPr lang="en-GB" sz="2000">
                <a:solidFill>
                  <a:schemeClr val="dk1"/>
                </a:solidFill>
              </a:rPr>
              <a:t> &gt; 2 different energies</a:t>
            </a:r>
            <a:endParaRPr sz="2000">
              <a:solidFill>
                <a:schemeClr val="dk1"/>
              </a:solidFill>
            </a:endParaRPr>
          </a:p>
          <a:p>
            <a:pPr marL="0" lvl="0" indent="0" algn="l" rtl="0">
              <a:spcBef>
                <a:spcPts val="0"/>
              </a:spcBef>
              <a:spcAft>
                <a:spcPts val="0"/>
              </a:spcAft>
              <a:buNone/>
            </a:pPr>
            <a:endParaRPr sz="1000" b="1">
              <a:solidFill>
                <a:schemeClr val="dk1"/>
              </a:solidFill>
            </a:endParaRPr>
          </a:p>
          <a:p>
            <a:pPr marL="0" lvl="0" indent="0" algn="l" rtl="0">
              <a:spcBef>
                <a:spcPts val="0"/>
              </a:spcBef>
              <a:spcAft>
                <a:spcPts val="0"/>
              </a:spcAft>
              <a:buNone/>
            </a:pPr>
            <a:r>
              <a:rPr lang="en-GB" sz="2000" b="1">
                <a:solidFill>
                  <a:schemeClr val="dk1"/>
                </a:solidFill>
              </a:rPr>
              <a:t>Reasons</a:t>
            </a:r>
            <a:r>
              <a:rPr lang="en-GB" sz="2000">
                <a:solidFill>
                  <a:schemeClr val="dk1"/>
                </a:solidFill>
              </a:rPr>
              <a:t>:</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UHF vs RHF</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Basis</a:t>
            </a:r>
            <a:endParaRPr sz="2000">
              <a:solidFill>
                <a:schemeClr val="dk1"/>
              </a:solidFill>
            </a:endParaRPr>
          </a:p>
        </p:txBody>
      </p:sp>
      <p:sp>
        <p:nvSpPr>
          <p:cNvPr id="247" name="Google Shape;247;g132604dfe66_1_28"/>
          <p:cNvSpPr txBox="1"/>
          <p:nvPr/>
        </p:nvSpPr>
        <p:spPr>
          <a:xfrm>
            <a:off x="2365350" y="6339825"/>
            <a:ext cx="7461300" cy="400200"/>
          </a:xfrm>
          <a:prstGeom prst="rect">
            <a:avLst/>
          </a:prstGeom>
          <a:noFill/>
          <a:ln w="28575" cap="flat" cmpd="sng">
            <a:solidFill>
              <a:srgbClr val="F9D99A"/>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a:t>Fujito et al. “</a:t>
            </a:r>
            <a:r>
              <a:rPr lang="en-GB" i="1"/>
              <a:t>Many-electron ground states in anisotropic parabolic QD.</a:t>
            </a:r>
            <a:r>
              <a:rPr lang="en-GB"/>
              <a:t>” Phys. Rev. B </a:t>
            </a:r>
            <a:r>
              <a:rPr lang="en-GB">
                <a:solidFill>
                  <a:schemeClr val="dk1"/>
                </a:solidFill>
              </a:rPr>
              <a:t>(1996)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g131922b72b7_0_5"/>
          <p:cNvPicPr preferRelativeResize="0"/>
          <p:nvPr/>
        </p:nvPicPr>
        <p:blipFill>
          <a:blip r:embed="rId3">
            <a:alphaModFix/>
          </a:blip>
          <a:stretch>
            <a:fillRect/>
          </a:stretch>
        </p:blipFill>
        <p:spPr>
          <a:xfrm>
            <a:off x="3686826" y="1423200"/>
            <a:ext cx="4411624" cy="4411675"/>
          </a:xfrm>
          <a:prstGeom prst="rect">
            <a:avLst/>
          </a:prstGeom>
          <a:noFill/>
          <a:ln>
            <a:noFill/>
          </a:ln>
        </p:spPr>
      </p:pic>
      <p:sp>
        <p:nvSpPr>
          <p:cNvPr id="254" name="Google Shape;254;g131922b72b7_0_5"/>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4.2</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Results: μ(</a:t>
            </a:r>
            <a:r>
              <a:rPr lang="en-GB" sz="2500" b="1" i="1">
                <a:solidFill>
                  <a:schemeClr val="dk1"/>
                </a:solidFill>
                <a:latin typeface="Verdana"/>
                <a:ea typeface="Verdana"/>
                <a:cs typeface="Verdana"/>
                <a:sym typeface="Verdana"/>
              </a:rPr>
              <a:t>N</a:t>
            </a:r>
            <a:r>
              <a:rPr lang="en-GB" sz="1900" b="1" i="1">
                <a:solidFill>
                  <a:schemeClr val="dk1"/>
                </a:solidFill>
                <a:latin typeface="Verdana"/>
                <a:ea typeface="Verdana"/>
                <a:cs typeface="Verdana"/>
                <a:sym typeface="Verdana"/>
              </a:rPr>
              <a:t>electrons</a:t>
            </a:r>
            <a:r>
              <a:rPr lang="en-GB" sz="2500" b="1" i="1">
                <a:solidFill>
                  <a:schemeClr val="dk1"/>
                </a:solidFill>
                <a:latin typeface="Verdana"/>
                <a:ea typeface="Verdana"/>
                <a:cs typeface="Verdana"/>
                <a:sym typeface="Verdana"/>
              </a:rPr>
              <a:t>)</a:t>
            </a:r>
            <a:endParaRPr sz="2500" b="1" i="0" u="none" strike="noStrike" cap="none">
              <a:solidFill>
                <a:schemeClr val="dk1"/>
              </a:solidFill>
              <a:latin typeface="Verdana"/>
              <a:ea typeface="Verdana"/>
              <a:cs typeface="Verdana"/>
              <a:sym typeface="Verdana"/>
            </a:endParaRPr>
          </a:p>
        </p:txBody>
      </p:sp>
      <p:pic>
        <p:nvPicPr>
          <p:cNvPr id="255" name="Google Shape;255;g131922b72b7_0_5"/>
          <p:cNvPicPr preferRelativeResize="0"/>
          <p:nvPr/>
        </p:nvPicPr>
        <p:blipFill rotWithShape="1">
          <a:blip r:embed="rId4">
            <a:alphaModFix/>
          </a:blip>
          <a:srcRect l="15440" b="9362"/>
          <a:stretch/>
        </p:blipFill>
        <p:spPr>
          <a:xfrm>
            <a:off x="7825200" y="1519950"/>
            <a:ext cx="4357550" cy="4314924"/>
          </a:xfrm>
          <a:prstGeom prst="rect">
            <a:avLst/>
          </a:prstGeom>
          <a:noFill/>
          <a:ln>
            <a:noFill/>
          </a:ln>
        </p:spPr>
      </p:pic>
      <p:sp>
        <p:nvSpPr>
          <p:cNvPr id="256" name="Google Shape;256;g131922b72b7_0_5"/>
          <p:cNvSpPr/>
          <p:nvPr/>
        </p:nvSpPr>
        <p:spPr>
          <a:xfrm rot="1290846">
            <a:off x="5292562" y="3039914"/>
            <a:ext cx="344395" cy="161891"/>
          </a:xfrm>
          <a:prstGeom prst="rightArrow">
            <a:avLst>
              <a:gd name="adj1" fmla="val 50000"/>
              <a:gd name="adj2" fmla="val 50000"/>
            </a:avLst>
          </a:prstGeom>
          <a:solidFill>
            <a:srgbClr val="D3DCEF">
              <a:alpha val="45090"/>
            </a:srgbClr>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131922b72b7_0_5"/>
          <p:cNvSpPr/>
          <p:nvPr/>
        </p:nvSpPr>
        <p:spPr>
          <a:xfrm rot="1290846">
            <a:off x="6670087" y="2278889"/>
            <a:ext cx="344395" cy="161891"/>
          </a:xfrm>
          <a:prstGeom prst="rightArrow">
            <a:avLst>
              <a:gd name="adj1" fmla="val 50000"/>
              <a:gd name="adj2" fmla="val 50000"/>
            </a:avLst>
          </a:prstGeom>
          <a:solidFill>
            <a:srgbClr val="D3DCEF">
              <a:alpha val="45090"/>
            </a:srgbClr>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131922b72b7_0_5"/>
          <p:cNvSpPr/>
          <p:nvPr/>
        </p:nvSpPr>
        <p:spPr>
          <a:xfrm rot="1290846">
            <a:off x="9520037" y="3039914"/>
            <a:ext cx="344395" cy="161891"/>
          </a:xfrm>
          <a:prstGeom prst="rightArrow">
            <a:avLst>
              <a:gd name="adj1" fmla="val 50000"/>
              <a:gd name="adj2" fmla="val 50000"/>
            </a:avLst>
          </a:prstGeom>
          <a:solidFill>
            <a:srgbClr val="D3DCEF">
              <a:alpha val="45090"/>
            </a:srgbClr>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g131922b72b7_0_5"/>
          <p:cNvSpPr/>
          <p:nvPr/>
        </p:nvSpPr>
        <p:spPr>
          <a:xfrm rot="1290846">
            <a:off x="8345412" y="3881164"/>
            <a:ext cx="344395" cy="161891"/>
          </a:xfrm>
          <a:prstGeom prst="rightArrow">
            <a:avLst>
              <a:gd name="adj1" fmla="val 50000"/>
              <a:gd name="adj2" fmla="val 50000"/>
            </a:avLst>
          </a:prstGeom>
          <a:solidFill>
            <a:srgbClr val="D3DCEF">
              <a:alpha val="45090"/>
            </a:srgbClr>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g131922b72b7_0_5"/>
          <p:cNvSpPr/>
          <p:nvPr/>
        </p:nvSpPr>
        <p:spPr>
          <a:xfrm rot="8435051">
            <a:off x="4750812" y="3039852"/>
            <a:ext cx="344440" cy="161983"/>
          </a:xfrm>
          <a:prstGeom prst="rightArrow">
            <a:avLst>
              <a:gd name="adj1" fmla="val 50000"/>
              <a:gd name="adj2" fmla="val 50000"/>
            </a:avLst>
          </a:prstGeom>
          <a:solidFill>
            <a:srgbClr val="D3DCEF">
              <a:alpha val="45090"/>
            </a:srgbClr>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131922b72b7_0_5"/>
          <p:cNvSpPr txBox="1"/>
          <p:nvPr/>
        </p:nvSpPr>
        <p:spPr>
          <a:xfrm>
            <a:off x="6776600" y="4359050"/>
            <a:ext cx="379800" cy="492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a</a:t>
            </a:r>
            <a:endParaRPr sz="2000" b="1"/>
          </a:p>
        </p:txBody>
      </p:sp>
      <p:sp>
        <p:nvSpPr>
          <p:cNvPr id="262" name="Google Shape;262;g131922b72b7_0_5"/>
          <p:cNvSpPr txBox="1"/>
          <p:nvPr/>
        </p:nvSpPr>
        <p:spPr>
          <a:xfrm>
            <a:off x="6776600" y="3054975"/>
            <a:ext cx="379800" cy="492600"/>
          </a:xfrm>
          <a:prstGeom prst="rect">
            <a:avLst/>
          </a:prstGeom>
          <a:noFill/>
          <a:ln w="28575" cap="flat" cmpd="sng">
            <a:solidFill>
              <a:srgbClr val="0053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c</a:t>
            </a:r>
            <a:endParaRPr sz="2000" b="1"/>
          </a:p>
        </p:txBody>
      </p:sp>
      <p:sp>
        <p:nvSpPr>
          <p:cNvPr id="263" name="Google Shape;263;g131922b72b7_0_5"/>
          <p:cNvSpPr/>
          <p:nvPr/>
        </p:nvSpPr>
        <p:spPr>
          <a:xfrm>
            <a:off x="10781975" y="4757950"/>
            <a:ext cx="477600" cy="343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g131922b72b7_0_5"/>
          <p:cNvSpPr/>
          <p:nvPr/>
        </p:nvSpPr>
        <p:spPr>
          <a:xfrm>
            <a:off x="10781975" y="2187925"/>
            <a:ext cx="477600" cy="343800"/>
          </a:xfrm>
          <a:prstGeom prst="rect">
            <a:avLst/>
          </a:prstGeom>
          <a:noFill/>
          <a:ln w="28575" cap="flat" cmpd="sng">
            <a:solidFill>
              <a:srgbClr val="005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131922b72b7_0_5"/>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Results</a:t>
            </a:r>
            <a:r>
              <a:rPr lang="en-GB" sz="1300">
                <a:solidFill>
                  <a:srgbClr val="D8D8D8"/>
                </a:solidFill>
                <a:latin typeface="Verdana"/>
                <a:ea typeface="Verdana"/>
                <a:cs typeface="Verdana"/>
                <a:sym typeface="Verdana"/>
              </a:rPr>
              <a:t>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266" name="Google Shape;266;g131922b72b7_0_5"/>
          <p:cNvSpPr/>
          <p:nvPr/>
        </p:nvSpPr>
        <p:spPr>
          <a:xfrm>
            <a:off x="6996375" y="50100"/>
            <a:ext cx="824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g131922b72b7_0_5"/>
          <p:cNvSpPr/>
          <p:nvPr/>
        </p:nvSpPr>
        <p:spPr>
          <a:xfrm>
            <a:off x="600075" y="2869363"/>
            <a:ext cx="2857500" cy="1616100"/>
          </a:xfrm>
          <a:prstGeom prst="rect">
            <a:avLst/>
          </a:prstGeom>
          <a:solidFill>
            <a:srgbClr val="D3DCEF">
              <a:alpha val="45090"/>
            </a:srgbClr>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2000">
                <a:solidFill>
                  <a:schemeClr val="dk1"/>
                </a:solidFill>
                <a:latin typeface="Verdana"/>
                <a:ea typeface="Verdana"/>
                <a:cs typeface="Verdana"/>
                <a:sym typeface="Verdana"/>
              </a:rPr>
              <a:t>Approx. behavior:</a:t>
            </a:r>
            <a:endParaRPr sz="2000">
              <a:solidFill>
                <a:schemeClr val="dk1"/>
              </a:solidFill>
              <a:latin typeface="Verdana"/>
              <a:ea typeface="Verdana"/>
              <a:cs typeface="Verdana"/>
              <a:sym typeface="Verdana"/>
            </a:endParaRPr>
          </a:p>
          <a:p>
            <a:pPr marL="0" lvl="0" indent="0" algn="l" rtl="0">
              <a:spcBef>
                <a:spcPts val="0"/>
              </a:spcBef>
              <a:spcAft>
                <a:spcPts val="0"/>
              </a:spcAft>
              <a:buNone/>
            </a:pPr>
            <a:r>
              <a:rPr lang="en-GB" sz="2000">
                <a:solidFill>
                  <a:schemeClr val="dk1"/>
                </a:solidFill>
                <a:latin typeface="Verdana"/>
                <a:ea typeface="Verdana"/>
                <a:cs typeface="Verdana"/>
                <a:sym typeface="Verdana"/>
              </a:rPr>
              <a:t>(a) Monotonous </a:t>
            </a:r>
            <a:endParaRPr sz="2000">
              <a:solidFill>
                <a:schemeClr val="dk1"/>
              </a:solidFill>
              <a:latin typeface="Verdana"/>
              <a:ea typeface="Verdana"/>
              <a:cs typeface="Verdana"/>
              <a:sym typeface="Verdana"/>
            </a:endParaRPr>
          </a:p>
          <a:p>
            <a:pPr marL="0" lvl="0" indent="0" algn="l" rtl="0">
              <a:spcBef>
                <a:spcPts val="0"/>
              </a:spcBef>
              <a:spcAft>
                <a:spcPts val="0"/>
              </a:spcAft>
              <a:buNone/>
            </a:pPr>
            <a:r>
              <a:rPr lang="en-GB" sz="2000">
                <a:solidFill>
                  <a:schemeClr val="dk1"/>
                </a:solidFill>
                <a:latin typeface="Verdana"/>
                <a:ea typeface="Verdana"/>
                <a:cs typeface="Verdana"/>
                <a:sym typeface="Verdana"/>
              </a:rPr>
              <a:t>(c) Non-monotonous </a:t>
            </a:r>
            <a:endParaRPr sz="2000" i="1">
              <a:solidFill>
                <a:schemeClr val="dk1"/>
              </a:solidFill>
            </a:endParaRPr>
          </a:p>
        </p:txBody>
      </p:sp>
      <p:sp>
        <p:nvSpPr>
          <p:cNvPr id="268" name="Google Shape;268;g131922b72b7_0_5"/>
          <p:cNvSpPr txBox="1"/>
          <p:nvPr/>
        </p:nvSpPr>
        <p:spPr>
          <a:xfrm>
            <a:off x="2325700" y="6403250"/>
            <a:ext cx="74004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GB">
                <a:solidFill>
                  <a:schemeClr val="dk1"/>
                </a:solidFill>
              </a:rPr>
              <a:t>Fujito et al. “</a:t>
            </a:r>
            <a:r>
              <a:rPr lang="en-GB" i="1">
                <a:solidFill>
                  <a:schemeClr val="dk1"/>
                </a:solidFill>
              </a:rPr>
              <a:t>Many-electron ground states in anisotropic parabolic QD.</a:t>
            </a:r>
            <a:r>
              <a:rPr lang="en-GB">
                <a:solidFill>
                  <a:schemeClr val="dk1"/>
                </a:solidFill>
              </a:rPr>
              <a:t>” Phys. Rev. B (1996)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32604dfe66_3_62"/>
          <p:cNvSpPr txBox="1"/>
          <p:nvPr/>
        </p:nvSpPr>
        <p:spPr>
          <a:xfrm>
            <a:off x="7220750" y="2289675"/>
            <a:ext cx="1693500" cy="492600"/>
          </a:xfrm>
          <a:prstGeom prst="rect">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Verdana"/>
                <a:ea typeface="Verdana"/>
                <a:cs typeface="Verdana"/>
                <a:sym typeface="Verdana"/>
              </a:rPr>
              <a:t>Δ</a:t>
            </a:r>
            <a:r>
              <a:rPr lang="en-GB" sz="2000">
                <a:latin typeface="Verdana"/>
                <a:ea typeface="Verdana"/>
                <a:cs typeface="Verdana"/>
                <a:sym typeface="Verdana"/>
              </a:rPr>
              <a:t>t ~ 9 min</a:t>
            </a:r>
            <a:endParaRPr sz="2000" baseline="30000">
              <a:latin typeface="Verdana"/>
              <a:ea typeface="Verdana"/>
              <a:cs typeface="Verdana"/>
              <a:sym typeface="Verdana"/>
            </a:endParaRPr>
          </a:p>
        </p:txBody>
      </p:sp>
      <p:sp>
        <p:nvSpPr>
          <p:cNvPr id="275" name="Google Shape;275;g132604dfe66_3_62"/>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4.5</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Results: Efficiency of the code</a:t>
            </a:r>
            <a:endParaRPr sz="2500" b="1" i="0" u="none" strike="noStrike" cap="none">
              <a:solidFill>
                <a:schemeClr val="dk1"/>
              </a:solidFill>
              <a:latin typeface="Verdana"/>
              <a:ea typeface="Verdana"/>
              <a:cs typeface="Verdana"/>
              <a:sym typeface="Verdana"/>
            </a:endParaRPr>
          </a:p>
        </p:txBody>
      </p:sp>
      <p:sp>
        <p:nvSpPr>
          <p:cNvPr id="276" name="Google Shape;276;g132604dfe66_3_62"/>
          <p:cNvSpPr txBox="1"/>
          <p:nvPr/>
        </p:nvSpPr>
        <p:spPr>
          <a:xfrm>
            <a:off x="595700" y="1672350"/>
            <a:ext cx="308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latin typeface="Verdana"/>
                <a:ea typeface="Verdana"/>
                <a:cs typeface="Verdana"/>
                <a:sym typeface="Verdana"/>
              </a:rPr>
              <a:t>Bottleneck:</a:t>
            </a:r>
            <a:endParaRPr sz="2000" b="1">
              <a:latin typeface="Verdana"/>
              <a:ea typeface="Verdana"/>
              <a:cs typeface="Verdana"/>
              <a:sym typeface="Verdana"/>
            </a:endParaRPr>
          </a:p>
        </p:txBody>
      </p:sp>
      <p:sp>
        <p:nvSpPr>
          <p:cNvPr id="277" name="Google Shape;277;g132604dfe66_3_62"/>
          <p:cNvSpPr txBox="1"/>
          <p:nvPr/>
        </p:nvSpPr>
        <p:spPr>
          <a:xfrm>
            <a:off x="2437500" y="1672338"/>
            <a:ext cx="488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Calculation of two-electron integrals</a:t>
            </a:r>
            <a:endParaRPr sz="2000">
              <a:latin typeface="Verdana"/>
              <a:ea typeface="Verdana"/>
              <a:cs typeface="Verdana"/>
              <a:sym typeface="Verdana"/>
            </a:endParaRPr>
          </a:p>
        </p:txBody>
      </p:sp>
      <p:sp>
        <p:nvSpPr>
          <p:cNvPr id="278" name="Google Shape;278;g132604dfe66_3_62"/>
          <p:cNvSpPr txBox="1"/>
          <p:nvPr/>
        </p:nvSpPr>
        <p:spPr>
          <a:xfrm>
            <a:off x="2243825" y="2289700"/>
            <a:ext cx="410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N</a:t>
            </a:r>
            <a:r>
              <a:rPr lang="en-GB" sz="2000" baseline="-25000">
                <a:latin typeface="Verdana"/>
                <a:ea typeface="Verdana"/>
                <a:cs typeface="Verdana"/>
                <a:sym typeface="Verdana"/>
              </a:rPr>
              <a:t>basis </a:t>
            </a:r>
            <a:r>
              <a:rPr lang="en-GB" sz="2000">
                <a:latin typeface="Verdana"/>
                <a:ea typeface="Verdana"/>
                <a:cs typeface="Verdana"/>
                <a:sym typeface="Verdana"/>
              </a:rPr>
              <a:t>= 14 and N</a:t>
            </a:r>
            <a:r>
              <a:rPr lang="en-GB" sz="2000" baseline="-25000">
                <a:latin typeface="Verdana"/>
                <a:ea typeface="Verdana"/>
                <a:cs typeface="Verdana"/>
                <a:sym typeface="Verdana"/>
              </a:rPr>
              <a:t>points</a:t>
            </a:r>
            <a:r>
              <a:rPr lang="en-GB" sz="2000">
                <a:latin typeface="Verdana"/>
                <a:ea typeface="Verdana"/>
                <a:cs typeface="Verdana"/>
                <a:sym typeface="Verdana"/>
              </a:rPr>
              <a:t> = 10</a:t>
            </a:r>
            <a:r>
              <a:rPr lang="en-GB" sz="2000" baseline="30000">
                <a:latin typeface="Verdana"/>
                <a:ea typeface="Verdana"/>
                <a:cs typeface="Verdana"/>
                <a:sym typeface="Verdana"/>
              </a:rPr>
              <a:t>5</a:t>
            </a:r>
            <a:endParaRPr sz="2000" baseline="30000">
              <a:latin typeface="Verdana"/>
              <a:ea typeface="Verdana"/>
              <a:cs typeface="Verdana"/>
              <a:sym typeface="Verdana"/>
            </a:endParaRPr>
          </a:p>
        </p:txBody>
      </p:sp>
      <p:cxnSp>
        <p:nvCxnSpPr>
          <p:cNvPr id="279" name="Google Shape;279;g132604dfe66_3_62"/>
          <p:cNvCxnSpPr/>
          <p:nvPr/>
        </p:nvCxnSpPr>
        <p:spPr>
          <a:xfrm>
            <a:off x="6122525" y="2536000"/>
            <a:ext cx="869700" cy="0"/>
          </a:xfrm>
          <a:prstGeom prst="straightConnector1">
            <a:avLst/>
          </a:prstGeom>
          <a:noFill/>
          <a:ln w="28575" cap="flat" cmpd="sng">
            <a:solidFill>
              <a:schemeClr val="accent3"/>
            </a:solidFill>
            <a:prstDash val="solid"/>
            <a:round/>
            <a:headEnd type="none" w="med" len="med"/>
            <a:tailEnd type="triangle" w="med" len="med"/>
          </a:ln>
        </p:spPr>
      </p:cxnSp>
      <p:sp>
        <p:nvSpPr>
          <p:cNvPr id="280" name="Google Shape;280;g132604dfe66_3_62"/>
          <p:cNvSpPr txBox="1"/>
          <p:nvPr/>
        </p:nvSpPr>
        <p:spPr>
          <a:xfrm>
            <a:off x="2243825" y="2907050"/>
            <a:ext cx="410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N</a:t>
            </a:r>
            <a:r>
              <a:rPr lang="en-GB" sz="2000" baseline="-25000">
                <a:latin typeface="Verdana"/>
                <a:ea typeface="Verdana"/>
                <a:cs typeface="Verdana"/>
                <a:sym typeface="Verdana"/>
              </a:rPr>
              <a:t>basis </a:t>
            </a:r>
            <a:r>
              <a:rPr lang="en-GB" sz="2000">
                <a:latin typeface="Verdana"/>
                <a:ea typeface="Verdana"/>
                <a:cs typeface="Verdana"/>
                <a:sym typeface="Verdana"/>
              </a:rPr>
              <a:t>= 14 and N</a:t>
            </a:r>
            <a:r>
              <a:rPr lang="en-GB" sz="2000" baseline="-25000">
                <a:latin typeface="Verdana"/>
                <a:ea typeface="Verdana"/>
                <a:cs typeface="Verdana"/>
                <a:sym typeface="Verdana"/>
              </a:rPr>
              <a:t>points</a:t>
            </a:r>
            <a:r>
              <a:rPr lang="en-GB" sz="2000">
                <a:latin typeface="Verdana"/>
                <a:ea typeface="Verdana"/>
                <a:cs typeface="Verdana"/>
                <a:sym typeface="Verdana"/>
              </a:rPr>
              <a:t> = 10</a:t>
            </a:r>
            <a:r>
              <a:rPr lang="en-GB" sz="2000" baseline="30000">
                <a:latin typeface="Verdana"/>
                <a:ea typeface="Verdana"/>
                <a:cs typeface="Verdana"/>
                <a:sym typeface="Verdana"/>
              </a:rPr>
              <a:t>6</a:t>
            </a:r>
            <a:endParaRPr sz="2000" baseline="30000">
              <a:latin typeface="Verdana"/>
              <a:ea typeface="Verdana"/>
              <a:cs typeface="Verdana"/>
              <a:sym typeface="Verdana"/>
            </a:endParaRPr>
          </a:p>
        </p:txBody>
      </p:sp>
      <p:sp>
        <p:nvSpPr>
          <p:cNvPr id="281" name="Google Shape;281;g132604dfe66_3_62"/>
          <p:cNvSpPr txBox="1"/>
          <p:nvPr/>
        </p:nvSpPr>
        <p:spPr>
          <a:xfrm>
            <a:off x="7220750" y="2907025"/>
            <a:ext cx="152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Δt ~ 2 h</a:t>
            </a:r>
            <a:endParaRPr sz="2000" baseline="30000">
              <a:latin typeface="Verdana"/>
              <a:ea typeface="Verdana"/>
              <a:cs typeface="Verdana"/>
              <a:sym typeface="Verdana"/>
            </a:endParaRPr>
          </a:p>
        </p:txBody>
      </p:sp>
      <p:cxnSp>
        <p:nvCxnSpPr>
          <p:cNvPr id="282" name="Google Shape;282;g132604dfe66_3_62"/>
          <p:cNvCxnSpPr/>
          <p:nvPr/>
        </p:nvCxnSpPr>
        <p:spPr>
          <a:xfrm>
            <a:off x="6122525" y="3153350"/>
            <a:ext cx="869700" cy="0"/>
          </a:xfrm>
          <a:prstGeom prst="straightConnector1">
            <a:avLst/>
          </a:prstGeom>
          <a:noFill/>
          <a:ln w="28575" cap="flat" cmpd="sng">
            <a:solidFill>
              <a:schemeClr val="accent3"/>
            </a:solidFill>
            <a:prstDash val="solid"/>
            <a:round/>
            <a:headEnd type="none" w="med" len="med"/>
            <a:tailEnd type="triangle" w="med" len="med"/>
          </a:ln>
        </p:spPr>
      </p:cxnSp>
      <p:sp>
        <p:nvSpPr>
          <p:cNvPr id="283" name="Google Shape;283;g132604dfe66_3_62"/>
          <p:cNvSpPr txBox="1"/>
          <p:nvPr/>
        </p:nvSpPr>
        <p:spPr>
          <a:xfrm>
            <a:off x="595700" y="3839825"/>
            <a:ext cx="4817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latin typeface="Verdana"/>
                <a:ea typeface="Verdana"/>
                <a:cs typeface="Verdana"/>
                <a:sym typeface="Verdana"/>
              </a:rPr>
              <a:t>However, due to random alpha:</a:t>
            </a:r>
            <a:endParaRPr sz="2000" b="1">
              <a:latin typeface="Verdana"/>
              <a:ea typeface="Verdana"/>
              <a:cs typeface="Verdana"/>
              <a:sym typeface="Verdana"/>
            </a:endParaRPr>
          </a:p>
        </p:txBody>
      </p:sp>
      <p:sp>
        <p:nvSpPr>
          <p:cNvPr id="284" name="Google Shape;284;g132604dfe66_3_62"/>
          <p:cNvSpPr txBox="1"/>
          <p:nvPr/>
        </p:nvSpPr>
        <p:spPr>
          <a:xfrm>
            <a:off x="5287900" y="3822525"/>
            <a:ext cx="274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Averaging over SCF</a:t>
            </a:r>
            <a:endParaRPr sz="2000">
              <a:latin typeface="Verdana"/>
              <a:ea typeface="Verdana"/>
              <a:cs typeface="Verdana"/>
              <a:sym typeface="Verdana"/>
            </a:endParaRPr>
          </a:p>
        </p:txBody>
      </p:sp>
      <p:sp>
        <p:nvSpPr>
          <p:cNvPr id="285" name="Google Shape;285;g132604dfe66_3_62"/>
          <p:cNvSpPr txBox="1"/>
          <p:nvPr/>
        </p:nvSpPr>
        <p:spPr>
          <a:xfrm>
            <a:off x="2243825" y="4488275"/>
            <a:ext cx="183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1 run of SCF</a:t>
            </a:r>
            <a:endParaRPr sz="2000" baseline="30000">
              <a:latin typeface="Verdana"/>
              <a:ea typeface="Verdana"/>
              <a:cs typeface="Verdana"/>
              <a:sym typeface="Verdana"/>
            </a:endParaRPr>
          </a:p>
        </p:txBody>
      </p:sp>
      <p:sp>
        <p:nvSpPr>
          <p:cNvPr id="286" name="Google Shape;286;g132604dfe66_3_62"/>
          <p:cNvSpPr txBox="1"/>
          <p:nvPr/>
        </p:nvSpPr>
        <p:spPr>
          <a:xfrm>
            <a:off x="5668475" y="4488275"/>
            <a:ext cx="152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Verdana"/>
                <a:ea typeface="Verdana"/>
                <a:cs typeface="Verdana"/>
                <a:sym typeface="Verdana"/>
              </a:rPr>
              <a:t>Δt</a:t>
            </a:r>
            <a:r>
              <a:rPr lang="en-GB" sz="2000">
                <a:latin typeface="Verdana"/>
                <a:ea typeface="Verdana"/>
                <a:cs typeface="Verdana"/>
                <a:sym typeface="Verdana"/>
              </a:rPr>
              <a:t> ~ 3 s</a:t>
            </a:r>
            <a:endParaRPr sz="2000" baseline="30000">
              <a:latin typeface="Verdana"/>
              <a:ea typeface="Verdana"/>
              <a:cs typeface="Verdana"/>
              <a:sym typeface="Verdana"/>
            </a:endParaRPr>
          </a:p>
        </p:txBody>
      </p:sp>
      <p:sp>
        <p:nvSpPr>
          <p:cNvPr id="287" name="Google Shape;287;g132604dfe66_3_62"/>
          <p:cNvSpPr txBox="1"/>
          <p:nvPr/>
        </p:nvSpPr>
        <p:spPr>
          <a:xfrm>
            <a:off x="2243825" y="5105100"/>
            <a:ext cx="892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N</a:t>
            </a:r>
            <a:r>
              <a:rPr lang="en-GB" sz="2000" baseline="-25000">
                <a:latin typeface="Verdana"/>
                <a:ea typeface="Verdana"/>
                <a:cs typeface="Verdana"/>
                <a:sym typeface="Verdana"/>
              </a:rPr>
              <a:t>Electrons</a:t>
            </a:r>
            <a:r>
              <a:rPr lang="en-GB" sz="2000">
                <a:latin typeface="Verdana"/>
                <a:ea typeface="Verdana"/>
                <a:cs typeface="Verdana"/>
                <a:sym typeface="Verdana"/>
              </a:rPr>
              <a:t> = [2, 14] and 20 SCF runs each: 140 runs</a:t>
            </a:r>
            <a:endParaRPr sz="2000" baseline="30000">
              <a:latin typeface="Verdana"/>
              <a:ea typeface="Verdana"/>
              <a:cs typeface="Verdana"/>
              <a:sym typeface="Verdana"/>
            </a:endParaRPr>
          </a:p>
        </p:txBody>
      </p:sp>
      <p:sp>
        <p:nvSpPr>
          <p:cNvPr id="288" name="Google Shape;288;g132604dfe66_3_62"/>
          <p:cNvSpPr txBox="1"/>
          <p:nvPr/>
        </p:nvSpPr>
        <p:spPr>
          <a:xfrm>
            <a:off x="2243825" y="5721925"/>
            <a:ext cx="227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140 runs of SCF</a:t>
            </a:r>
            <a:endParaRPr sz="2000" baseline="30000">
              <a:latin typeface="Verdana"/>
              <a:ea typeface="Verdana"/>
              <a:cs typeface="Verdana"/>
              <a:sym typeface="Verdana"/>
            </a:endParaRPr>
          </a:p>
        </p:txBody>
      </p:sp>
      <p:sp>
        <p:nvSpPr>
          <p:cNvPr id="289" name="Google Shape;289;g132604dfe66_3_62"/>
          <p:cNvSpPr txBox="1"/>
          <p:nvPr/>
        </p:nvSpPr>
        <p:spPr>
          <a:xfrm>
            <a:off x="6131875" y="5721925"/>
            <a:ext cx="1653000" cy="492600"/>
          </a:xfrm>
          <a:prstGeom prst="rect">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Verdana"/>
                <a:ea typeface="Verdana"/>
                <a:cs typeface="Verdana"/>
                <a:sym typeface="Verdana"/>
              </a:rPr>
              <a:t>Δ</a:t>
            </a:r>
            <a:r>
              <a:rPr lang="en-GB" sz="2000">
                <a:latin typeface="Verdana"/>
                <a:ea typeface="Verdana"/>
                <a:cs typeface="Verdana"/>
                <a:sym typeface="Verdana"/>
              </a:rPr>
              <a:t>t ~ 9 min</a:t>
            </a:r>
            <a:endParaRPr sz="2000" baseline="30000">
              <a:latin typeface="Verdana"/>
              <a:ea typeface="Verdana"/>
              <a:cs typeface="Verdana"/>
              <a:sym typeface="Verdana"/>
            </a:endParaRPr>
          </a:p>
        </p:txBody>
      </p:sp>
      <p:sp>
        <p:nvSpPr>
          <p:cNvPr id="290" name="Google Shape;290;g132604dfe66_3_62"/>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Results</a:t>
            </a:r>
            <a:r>
              <a:rPr lang="en-GB" sz="1300">
                <a:solidFill>
                  <a:srgbClr val="D8D8D8"/>
                </a:solidFill>
                <a:latin typeface="Verdana"/>
                <a:ea typeface="Verdana"/>
                <a:cs typeface="Verdana"/>
                <a:sym typeface="Verdana"/>
              </a:rPr>
              <a:t>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291" name="Google Shape;291;g132604dfe66_3_62"/>
          <p:cNvSpPr/>
          <p:nvPr/>
        </p:nvSpPr>
        <p:spPr>
          <a:xfrm>
            <a:off x="6996375" y="50100"/>
            <a:ext cx="824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92" name="Google Shape;292;g132604dfe66_3_62"/>
          <p:cNvCxnSpPr/>
          <p:nvPr/>
        </p:nvCxnSpPr>
        <p:spPr>
          <a:xfrm>
            <a:off x="4453150" y="4734575"/>
            <a:ext cx="869700" cy="0"/>
          </a:xfrm>
          <a:prstGeom prst="straightConnector1">
            <a:avLst/>
          </a:prstGeom>
          <a:noFill/>
          <a:ln w="28575" cap="flat" cmpd="sng">
            <a:solidFill>
              <a:schemeClr val="accent3"/>
            </a:solidFill>
            <a:prstDash val="solid"/>
            <a:round/>
            <a:headEnd type="none" w="med" len="med"/>
            <a:tailEnd type="triangle" w="med" len="med"/>
          </a:ln>
        </p:spPr>
      </p:cxnSp>
      <p:cxnSp>
        <p:nvCxnSpPr>
          <p:cNvPr id="293" name="Google Shape;293;g132604dfe66_3_62"/>
          <p:cNvCxnSpPr/>
          <p:nvPr/>
        </p:nvCxnSpPr>
        <p:spPr>
          <a:xfrm>
            <a:off x="4902250" y="5968225"/>
            <a:ext cx="869700" cy="0"/>
          </a:xfrm>
          <a:prstGeom prst="straightConnector1">
            <a:avLst/>
          </a:prstGeom>
          <a:noFill/>
          <a:ln w="28575" cap="flat" cmpd="sng">
            <a:solidFill>
              <a:schemeClr val="accent3"/>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0"/>
          <p:cNvSpPr txBox="1"/>
          <p:nvPr/>
        </p:nvSpPr>
        <p:spPr>
          <a:xfrm>
            <a:off x="768252" y="755186"/>
            <a:ext cx="3900268"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5</a:t>
            </a:r>
            <a:r>
              <a:rPr lang="en-GB" sz="2500" b="0" i="0" u="none" strike="noStrike" cap="none">
                <a:solidFill>
                  <a:schemeClr val="dk1"/>
                </a:solidFill>
                <a:latin typeface="Verdana"/>
                <a:ea typeface="Verdana"/>
                <a:cs typeface="Verdana"/>
                <a:sym typeface="Verdana"/>
              </a:rPr>
              <a:t> </a:t>
            </a:r>
            <a:r>
              <a:rPr lang="en-GB" sz="2500" b="1" i="0" u="none" strike="noStrike" cap="none">
                <a:solidFill>
                  <a:schemeClr val="dk1"/>
                </a:solidFill>
                <a:latin typeface="Verdana"/>
                <a:ea typeface="Verdana"/>
                <a:cs typeface="Verdana"/>
                <a:sym typeface="Verdana"/>
              </a:rPr>
              <a:t>Further research</a:t>
            </a:r>
            <a:endParaRPr sz="2500" b="1" i="0" u="none" strike="noStrike" cap="none">
              <a:solidFill>
                <a:schemeClr val="dk1"/>
              </a:solidFill>
              <a:latin typeface="Verdana"/>
              <a:ea typeface="Verdana"/>
              <a:cs typeface="Verdana"/>
              <a:sym typeface="Verdana"/>
            </a:endParaRPr>
          </a:p>
        </p:txBody>
      </p:sp>
      <p:sp>
        <p:nvSpPr>
          <p:cNvPr id="300" name="Google Shape;300;p10"/>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a:t>
            </a:r>
            <a:r>
              <a:rPr lang="en-GB" b="1">
                <a:solidFill>
                  <a:schemeClr val="lt1"/>
                </a:solidFill>
                <a:latin typeface="Verdana"/>
                <a:ea typeface="Verdana"/>
                <a:cs typeface="Verdana"/>
                <a:sym typeface="Verdana"/>
              </a:rPr>
              <a:t> F. Research</a:t>
            </a:r>
            <a:r>
              <a:rPr lang="en-GB" b="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Conclusions</a:t>
            </a:r>
            <a:endParaRPr sz="1300" b="0" i="0" u="none" strike="noStrike" cap="none">
              <a:solidFill>
                <a:srgbClr val="D8D8D8"/>
              </a:solidFill>
              <a:latin typeface="Arial"/>
              <a:ea typeface="Arial"/>
              <a:cs typeface="Arial"/>
              <a:sym typeface="Arial"/>
            </a:endParaRPr>
          </a:p>
        </p:txBody>
      </p:sp>
      <p:sp>
        <p:nvSpPr>
          <p:cNvPr id="301" name="Google Shape;301;p10"/>
          <p:cNvSpPr/>
          <p:nvPr/>
        </p:nvSpPr>
        <p:spPr>
          <a:xfrm>
            <a:off x="7708250" y="50100"/>
            <a:ext cx="12924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10"/>
          <p:cNvSpPr txBox="1"/>
          <p:nvPr/>
        </p:nvSpPr>
        <p:spPr>
          <a:xfrm>
            <a:off x="563525" y="1519950"/>
            <a:ext cx="7650600" cy="3879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3"/>
              </a:buClr>
              <a:buSzPts val="2000"/>
              <a:buChar char="●"/>
            </a:pPr>
            <a:r>
              <a:rPr lang="en-GB" sz="2000" b="1" dirty="0"/>
              <a:t>Increase precision in Hartree </a:t>
            </a:r>
            <a:r>
              <a:rPr lang="en-GB" sz="2000" b="1" dirty="0" err="1"/>
              <a:t>Fock</a:t>
            </a:r>
            <a:r>
              <a:rPr lang="en-GB" sz="2000" b="1" dirty="0"/>
              <a:t> and MC integration</a:t>
            </a:r>
            <a:endParaRPr sz="2000" b="1" dirty="0"/>
          </a:p>
          <a:p>
            <a:pPr marL="0" lvl="0" indent="0" algn="l" rtl="0">
              <a:spcBef>
                <a:spcPts val="0"/>
              </a:spcBef>
              <a:spcAft>
                <a:spcPts val="0"/>
              </a:spcAft>
              <a:buNone/>
            </a:pPr>
            <a:r>
              <a:rPr lang="en-GB" sz="2000" dirty="0"/>
              <a:t>	⇒ more basis functions &amp; more </a:t>
            </a:r>
            <a:r>
              <a:rPr lang="en-GB" sz="2000" i="1" dirty="0" err="1"/>
              <a:t>N</a:t>
            </a:r>
            <a:r>
              <a:rPr lang="en-GB" sz="1600" i="1" dirty="0" err="1"/>
              <a:t>points</a:t>
            </a:r>
            <a:r>
              <a:rPr lang="en-GB" sz="2000" dirty="0"/>
              <a:t> in MC</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marL="457200" lvl="0" indent="-355600" algn="l" rtl="0">
              <a:spcBef>
                <a:spcPts val="0"/>
              </a:spcBef>
              <a:spcAft>
                <a:spcPts val="0"/>
              </a:spcAft>
              <a:buClr>
                <a:schemeClr val="accent3"/>
              </a:buClr>
              <a:buSzPts val="2000"/>
              <a:buChar char="●"/>
            </a:pPr>
            <a:r>
              <a:rPr lang="en-GB" sz="2000" b="1" dirty="0">
                <a:solidFill>
                  <a:schemeClr val="dk1"/>
                </a:solidFill>
              </a:rPr>
              <a:t>Use Unrestricted Hartree </a:t>
            </a:r>
            <a:r>
              <a:rPr lang="en-GB" sz="2000" b="1" dirty="0" err="1">
                <a:solidFill>
                  <a:schemeClr val="dk1"/>
                </a:solidFill>
              </a:rPr>
              <a:t>Fock</a:t>
            </a:r>
            <a:endParaRPr sz="2000" b="1" dirty="0">
              <a:solidFill>
                <a:schemeClr val="dk1"/>
              </a:solidFill>
            </a:endParaRPr>
          </a:p>
          <a:p>
            <a:pPr marL="0" lvl="0" indent="0" algn="l" rtl="0">
              <a:spcBef>
                <a:spcPts val="0"/>
              </a:spcBef>
              <a:spcAft>
                <a:spcPts val="0"/>
              </a:spcAft>
              <a:buNone/>
            </a:pPr>
            <a:r>
              <a:rPr lang="en-GB" sz="2000" dirty="0">
                <a:solidFill>
                  <a:schemeClr val="dk1"/>
                </a:solidFill>
              </a:rPr>
              <a:t>	⇒ Solve coupled                     for spin up and spin down</a:t>
            </a:r>
            <a:endParaRPr sz="2000" dirty="0">
              <a:solidFill>
                <a:schemeClr val="dk1"/>
              </a:solidFill>
            </a:endParaRPr>
          </a:p>
          <a:p>
            <a:pPr marL="0" lvl="0" indent="0" algn="l" rtl="0">
              <a:spcBef>
                <a:spcPts val="0"/>
              </a:spcBef>
              <a:spcAft>
                <a:spcPts val="0"/>
              </a:spcAft>
              <a:buNone/>
            </a:pPr>
            <a:r>
              <a:rPr lang="en-GB" sz="2000" dirty="0">
                <a:solidFill>
                  <a:schemeClr val="dk1"/>
                </a:solidFill>
              </a:rPr>
              <a:t>			</a:t>
            </a:r>
            <a:r>
              <a:rPr lang="en-GB" sz="2000" dirty="0" err="1">
                <a:solidFill>
                  <a:schemeClr val="dk1"/>
                </a:solidFill>
              </a:rPr>
              <a:t>Pople</a:t>
            </a:r>
            <a:r>
              <a:rPr lang="en-GB" sz="2000" dirty="0">
                <a:solidFill>
                  <a:schemeClr val="dk1"/>
                </a:solidFill>
              </a:rPr>
              <a:t>–</a:t>
            </a:r>
            <a:r>
              <a:rPr lang="en-GB" sz="2000" dirty="0" err="1">
                <a:solidFill>
                  <a:schemeClr val="dk1"/>
                </a:solidFill>
              </a:rPr>
              <a:t>Nesbet</a:t>
            </a:r>
            <a:r>
              <a:rPr lang="en-GB" sz="2000" dirty="0">
                <a:solidFill>
                  <a:schemeClr val="dk1"/>
                </a:solidFill>
              </a:rPr>
              <a:t>–Berthier equations</a:t>
            </a:r>
            <a:endParaRPr sz="2000" dirty="0">
              <a:solidFill>
                <a:schemeClr val="dk1"/>
              </a:solidFill>
            </a:endParaRPr>
          </a:p>
          <a:p>
            <a:pPr marL="0" lvl="0" indent="0" algn="l" rtl="0">
              <a:spcBef>
                <a:spcPts val="0"/>
              </a:spcBef>
              <a:spcAft>
                <a:spcPts val="0"/>
              </a:spcAft>
              <a:buNone/>
            </a:pPr>
            <a:endParaRPr sz="2000" dirty="0">
              <a:solidFill>
                <a:schemeClr val="dk1"/>
              </a:solidFill>
            </a:endParaRPr>
          </a:p>
          <a:p>
            <a:pPr marL="457200" lvl="0" indent="-355600" algn="l" rtl="0">
              <a:spcBef>
                <a:spcPts val="0"/>
              </a:spcBef>
              <a:spcAft>
                <a:spcPts val="0"/>
              </a:spcAft>
              <a:buClr>
                <a:schemeClr val="accent3"/>
              </a:buClr>
              <a:buSzPts val="2000"/>
              <a:buChar char="●"/>
            </a:pPr>
            <a:r>
              <a:rPr lang="en-GB" sz="2000" b="1" dirty="0">
                <a:solidFill>
                  <a:schemeClr val="dk1"/>
                </a:solidFill>
              </a:rPr>
              <a:t>Study further characteristics: excited states </a:t>
            </a:r>
            <a:endParaRPr sz="2000" b="1" dirty="0">
              <a:solidFill>
                <a:schemeClr val="dk1"/>
              </a:solidFill>
            </a:endParaRPr>
          </a:p>
          <a:p>
            <a:pPr marL="457200" lvl="0" indent="457200" algn="l" rtl="0">
              <a:spcBef>
                <a:spcPts val="0"/>
              </a:spcBef>
              <a:spcAft>
                <a:spcPts val="0"/>
              </a:spcAft>
              <a:buNone/>
            </a:pPr>
            <a:r>
              <a:rPr lang="en-GB" sz="2000" dirty="0">
                <a:solidFill>
                  <a:schemeClr val="dk1"/>
                </a:solidFill>
              </a:rPr>
              <a:t>⇒</a:t>
            </a:r>
            <a:r>
              <a:rPr lang="en-GB" sz="2000" b="1" dirty="0">
                <a:solidFill>
                  <a:schemeClr val="dk1"/>
                </a:solidFill>
              </a:rPr>
              <a:t> </a:t>
            </a:r>
            <a:r>
              <a:rPr lang="en-GB" sz="2000" dirty="0">
                <a:solidFill>
                  <a:schemeClr val="dk1"/>
                </a:solidFill>
              </a:rPr>
              <a:t>Koopman’s theorem</a:t>
            </a:r>
            <a:r>
              <a:rPr lang="en-GB" sz="2000" b="1" dirty="0">
                <a:solidFill>
                  <a:schemeClr val="dk1"/>
                </a:solidFill>
              </a:rPr>
              <a:t> </a:t>
            </a:r>
            <a:endParaRPr sz="2000" b="1" dirty="0">
              <a:solidFill>
                <a:schemeClr val="dk1"/>
              </a:solidFill>
            </a:endParaRPr>
          </a:p>
          <a:p>
            <a:pPr marL="0" lvl="0" indent="0" algn="l" rtl="0">
              <a:spcBef>
                <a:spcPts val="0"/>
              </a:spcBef>
              <a:spcAft>
                <a:spcPts val="0"/>
              </a:spcAft>
              <a:buNone/>
            </a:pPr>
            <a:endParaRPr sz="2000" b="1" dirty="0">
              <a:solidFill>
                <a:schemeClr val="dk1"/>
              </a:solidFill>
            </a:endParaRPr>
          </a:p>
          <a:p>
            <a:pPr marL="457200" lvl="0" indent="457200" algn="l" rtl="0">
              <a:spcBef>
                <a:spcPts val="0"/>
              </a:spcBef>
              <a:spcAft>
                <a:spcPts val="0"/>
              </a:spcAft>
              <a:buNone/>
            </a:pPr>
            <a:r>
              <a:rPr lang="en-GB" sz="2000" dirty="0">
                <a:solidFill>
                  <a:schemeClr val="dk1"/>
                </a:solidFill>
              </a:rPr>
              <a:t>⇒ Gives information about the light-QD interaction</a:t>
            </a:r>
            <a:r>
              <a:rPr lang="en-GB" sz="2000" b="1" dirty="0">
                <a:solidFill>
                  <a:schemeClr val="dk1"/>
                </a:solidFill>
              </a:rPr>
              <a:t> </a:t>
            </a:r>
            <a:endParaRPr sz="2000" b="1" dirty="0">
              <a:solidFill>
                <a:schemeClr val="dk1"/>
              </a:solidFill>
            </a:endParaRPr>
          </a:p>
        </p:txBody>
      </p:sp>
      <p:pic>
        <p:nvPicPr>
          <p:cNvPr id="303" name="Google Shape;303;p10"/>
          <p:cNvPicPr preferRelativeResize="0"/>
          <p:nvPr/>
        </p:nvPicPr>
        <p:blipFill>
          <a:blip r:embed="rId3">
            <a:alphaModFix/>
          </a:blip>
          <a:stretch>
            <a:fillRect/>
          </a:stretch>
        </p:blipFill>
        <p:spPr>
          <a:xfrm>
            <a:off x="3547125" y="3182314"/>
            <a:ext cx="1292400" cy="199861"/>
          </a:xfrm>
          <a:prstGeom prst="rect">
            <a:avLst/>
          </a:prstGeom>
          <a:noFill/>
          <a:ln>
            <a:noFill/>
          </a:ln>
        </p:spPr>
      </p:pic>
      <p:sp>
        <p:nvSpPr>
          <p:cNvPr id="304" name="Google Shape;304;p10"/>
          <p:cNvSpPr txBox="1"/>
          <p:nvPr/>
        </p:nvSpPr>
        <p:spPr>
          <a:xfrm>
            <a:off x="2531325" y="6097100"/>
            <a:ext cx="82470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GB">
                <a:solidFill>
                  <a:schemeClr val="dk1"/>
                </a:solidFill>
              </a:rPr>
              <a:t>B. Szafran </a:t>
            </a:r>
            <a:r>
              <a:rPr lang="en-GB" i="1">
                <a:solidFill>
                  <a:schemeClr val="dk1"/>
                </a:solidFill>
              </a:rPr>
              <a:t>et al.</a:t>
            </a:r>
            <a:r>
              <a:rPr lang="en-GB">
                <a:solidFill>
                  <a:schemeClr val="dk1"/>
                </a:solidFill>
              </a:rPr>
              <a:t> “</a:t>
            </a:r>
            <a:r>
              <a:rPr lang="en-GB" i="1">
                <a:solidFill>
                  <a:schemeClr val="dk1"/>
                </a:solidFill>
              </a:rPr>
              <a:t>Ground and excited states of few-electron systems in spherical QD</a:t>
            </a:r>
            <a:r>
              <a:rPr lang="en-GB">
                <a:solidFill>
                  <a:schemeClr val="dk1"/>
                </a:solidFill>
              </a:rPr>
              <a:t>” Phys. E (1998)</a:t>
            </a:r>
            <a:endParaRPr>
              <a:solidFill>
                <a:schemeClr val="dk1"/>
              </a:solidFill>
            </a:endParaRPr>
          </a:p>
        </p:txBody>
      </p:sp>
      <p:sp>
        <p:nvSpPr>
          <p:cNvPr id="305" name="Google Shape;305;p10"/>
          <p:cNvSpPr txBox="1"/>
          <p:nvPr/>
        </p:nvSpPr>
        <p:spPr>
          <a:xfrm>
            <a:off x="2464875" y="6404900"/>
            <a:ext cx="83799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GB">
                <a:solidFill>
                  <a:schemeClr val="dk1"/>
                </a:solidFill>
              </a:rPr>
              <a:t>S.A. McCarthy </a:t>
            </a:r>
            <a:r>
              <a:rPr lang="en-GB" i="1">
                <a:solidFill>
                  <a:schemeClr val="dk1"/>
                </a:solidFill>
              </a:rPr>
              <a:t>et al</a:t>
            </a:r>
            <a:r>
              <a:rPr lang="en-GB">
                <a:solidFill>
                  <a:schemeClr val="dk1"/>
                </a:solidFill>
              </a:rPr>
              <a:t>. “</a:t>
            </a:r>
            <a:r>
              <a:rPr lang="en-GB" i="1">
                <a:solidFill>
                  <a:schemeClr val="dk1"/>
                </a:solidFill>
              </a:rPr>
              <a:t>Electronic structure calculation for N-electron QD</a:t>
            </a:r>
            <a:r>
              <a:rPr lang="en-GB">
                <a:solidFill>
                  <a:schemeClr val="dk1"/>
                </a:solidFill>
              </a:rPr>
              <a:t>” Comput. Phys. Commun (2001)</a:t>
            </a:r>
            <a:endParaRPr>
              <a:solidFill>
                <a:schemeClr val="dk1"/>
              </a:solidFill>
            </a:endParaRPr>
          </a:p>
        </p:txBody>
      </p:sp>
      <p:pic>
        <p:nvPicPr>
          <p:cNvPr id="306" name="Google Shape;306;p10"/>
          <p:cNvPicPr preferRelativeResize="0"/>
          <p:nvPr/>
        </p:nvPicPr>
        <p:blipFill>
          <a:blip r:embed="rId4">
            <a:alphaModFix/>
          </a:blip>
          <a:stretch>
            <a:fillRect/>
          </a:stretch>
        </p:blipFill>
        <p:spPr>
          <a:xfrm>
            <a:off x="8366525" y="4306150"/>
            <a:ext cx="2159595" cy="1638550"/>
          </a:xfrm>
          <a:prstGeom prst="rect">
            <a:avLst/>
          </a:prstGeom>
          <a:noFill/>
          <a:ln>
            <a:noFill/>
          </a:ln>
        </p:spPr>
      </p:pic>
      <p:pic>
        <p:nvPicPr>
          <p:cNvPr id="307" name="Google Shape;307;p10"/>
          <p:cNvPicPr preferRelativeResize="0"/>
          <p:nvPr/>
        </p:nvPicPr>
        <p:blipFill rotWithShape="1">
          <a:blip r:embed="rId5">
            <a:alphaModFix/>
          </a:blip>
          <a:srcRect l="19705" t="5530" r="18619" b="6688"/>
          <a:stretch/>
        </p:blipFill>
        <p:spPr>
          <a:xfrm>
            <a:off x="8117350" y="3527325"/>
            <a:ext cx="3241475" cy="2306825"/>
          </a:xfrm>
          <a:prstGeom prst="rect">
            <a:avLst/>
          </a:prstGeom>
          <a:noFill/>
          <a:ln>
            <a:noFill/>
          </a:ln>
        </p:spPr>
      </p:pic>
      <p:pic>
        <p:nvPicPr>
          <p:cNvPr id="308" name="Google Shape;308;p10"/>
          <p:cNvPicPr preferRelativeResize="0"/>
          <p:nvPr/>
        </p:nvPicPr>
        <p:blipFill>
          <a:blip r:embed="rId6">
            <a:alphaModFix/>
          </a:blip>
          <a:stretch>
            <a:fillRect/>
          </a:stretch>
        </p:blipFill>
        <p:spPr>
          <a:xfrm>
            <a:off x="7863350" y="544087"/>
            <a:ext cx="4421250" cy="330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2"/>
          <p:cNvSpPr/>
          <p:nvPr/>
        </p:nvSpPr>
        <p:spPr>
          <a:xfrm>
            <a:off x="1143250" y="4958275"/>
            <a:ext cx="9272700" cy="764400"/>
          </a:xfrm>
          <a:prstGeom prst="rect">
            <a:avLst/>
          </a:prstGeom>
          <a:noFill/>
          <a:ln w="571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5" name="Google Shape;315;p12"/>
          <p:cNvSpPr/>
          <p:nvPr/>
        </p:nvSpPr>
        <p:spPr>
          <a:xfrm>
            <a:off x="1143250" y="3892925"/>
            <a:ext cx="9272700" cy="764400"/>
          </a:xfrm>
          <a:prstGeom prst="rect">
            <a:avLst/>
          </a:prstGeom>
          <a:noFill/>
          <a:ln w="571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Google Shape;316;p12"/>
          <p:cNvSpPr/>
          <p:nvPr/>
        </p:nvSpPr>
        <p:spPr>
          <a:xfrm>
            <a:off x="1143250" y="2773325"/>
            <a:ext cx="9272700" cy="764400"/>
          </a:xfrm>
          <a:prstGeom prst="rect">
            <a:avLst/>
          </a:prstGeom>
          <a:noFill/>
          <a:ln w="571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7" name="Google Shape;317;p12"/>
          <p:cNvSpPr txBox="1"/>
          <p:nvPr/>
        </p:nvSpPr>
        <p:spPr>
          <a:xfrm>
            <a:off x="768252" y="755186"/>
            <a:ext cx="3900268"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6</a:t>
            </a:r>
            <a:r>
              <a:rPr lang="en-GB" sz="2500" b="0" i="0" u="none" strike="noStrike" cap="none">
                <a:solidFill>
                  <a:schemeClr val="dk1"/>
                </a:solidFill>
                <a:latin typeface="Verdana"/>
                <a:ea typeface="Verdana"/>
                <a:cs typeface="Verdana"/>
                <a:sym typeface="Verdana"/>
              </a:rPr>
              <a:t> </a:t>
            </a:r>
            <a:r>
              <a:rPr lang="en-GB" sz="2500" b="1" i="0" u="none" strike="noStrike" cap="none">
                <a:solidFill>
                  <a:schemeClr val="dk1"/>
                </a:solidFill>
                <a:latin typeface="Verdana"/>
                <a:ea typeface="Verdana"/>
                <a:cs typeface="Verdana"/>
                <a:sym typeface="Verdana"/>
              </a:rPr>
              <a:t>Conclusions</a:t>
            </a:r>
            <a:endParaRPr sz="2500" b="1" i="0" u="none" strike="noStrike" cap="none">
              <a:solidFill>
                <a:schemeClr val="dk1"/>
              </a:solidFill>
              <a:latin typeface="Verdana"/>
              <a:ea typeface="Verdana"/>
              <a:cs typeface="Verdana"/>
              <a:sym typeface="Verdana"/>
            </a:endParaRPr>
          </a:p>
        </p:txBody>
      </p:sp>
      <p:sp>
        <p:nvSpPr>
          <p:cNvPr id="318" name="Google Shape;318;p12"/>
          <p:cNvSpPr txBox="1"/>
          <p:nvPr/>
        </p:nvSpPr>
        <p:spPr>
          <a:xfrm>
            <a:off x="1340060" y="5182670"/>
            <a:ext cx="8879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a:p>
        </p:txBody>
      </p:sp>
      <p:sp>
        <p:nvSpPr>
          <p:cNvPr id="319" name="Google Shape;319;p12"/>
          <p:cNvSpPr txBox="1"/>
          <p:nvPr/>
        </p:nvSpPr>
        <p:spPr>
          <a:xfrm>
            <a:off x="1342675" y="2967400"/>
            <a:ext cx="10195500" cy="4002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SzPts val="2000"/>
              <a:buChar char="●"/>
            </a:pPr>
            <a:r>
              <a:rPr lang="en-GB" sz="2000"/>
              <a:t>We can obtain GS of systems with small amount of electrons accurately</a:t>
            </a:r>
            <a:endParaRPr/>
          </a:p>
        </p:txBody>
      </p:sp>
      <p:sp>
        <p:nvSpPr>
          <p:cNvPr id="320" name="Google Shape;320;p12"/>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a:t>
            </a:r>
            <a:r>
              <a:rPr lang="en-GB" b="1">
                <a:solidFill>
                  <a:schemeClr val="lt1"/>
                </a:solidFill>
                <a:latin typeface="Verdana"/>
                <a:ea typeface="Verdana"/>
                <a:cs typeface="Verdana"/>
                <a:sym typeface="Verdana"/>
              </a:rPr>
              <a:t> </a:t>
            </a:r>
            <a:r>
              <a:rPr lang="en-GB" sz="1300">
                <a:solidFill>
                  <a:srgbClr val="D8D8D8"/>
                </a:solidFill>
                <a:latin typeface="Verdana"/>
                <a:ea typeface="Verdana"/>
                <a:cs typeface="Verdana"/>
                <a:sym typeface="Verdana"/>
              </a:rPr>
              <a:t>F. Research</a:t>
            </a:r>
            <a:r>
              <a:rPr lang="en-GB" b="0" i="0" u="none" strike="noStrike" cap="none">
                <a:solidFill>
                  <a:srgbClr val="D8D8D8"/>
                </a:solidFill>
                <a:latin typeface="Verdana"/>
                <a:ea typeface="Verdana"/>
                <a:cs typeface="Verdana"/>
                <a:sym typeface="Verdana"/>
              </a:rPr>
              <a:t>   </a:t>
            </a:r>
            <a:r>
              <a:rPr lang="en-GB" b="1" i="0" u="none" strike="noStrike" cap="none">
                <a:solidFill>
                  <a:schemeClr val="lt1"/>
                </a:solidFill>
                <a:latin typeface="Verdana"/>
                <a:ea typeface="Verdana"/>
                <a:cs typeface="Verdana"/>
                <a:sym typeface="Verdana"/>
              </a:rPr>
              <a:t>Conclusions</a:t>
            </a:r>
            <a:endParaRPr b="1" i="0" u="none" strike="noStrike" cap="none">
              <a:solidFill>
                <a:schemeClr val="lt1"/>
              </a:solidFill>
            </a:endParaRPr>
          </a:p>
        </p:txBody>
      </p:sp>
      <p:sp>
        <p:nvSpPr>
          <p:cNvPr id="321" name="Google Shape;321;p12"/>
          <p:cNvSpPr/>
          <p:nvPr/>
        </p:nvSpPr>
        <p:spPr>
          <a:xfrm>
            <a:off x="8948150" y="50100"/>
            <a:ext cx="12924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2"/>
          <p:cNvSpPr txBox="1"/>
          <p:nvPr/>
        </p:nvSpPr>
        <p:spPr>
          <a:xfrm>
            <a:off x="1340038" y="5140387"/>
            <a:ext cx="7822800" cy="4002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dk1"/>
              </a:buClr>
              <a:buSzPts val="2000"/>
              <a:buChar char="●"/>
            </a:pPr>
            <a:r>
              <a:rPr lang="en-GB" sz="2000">
                <a:solidFill>
                  <a:schemeClr val="dk1"/>
                </a:solidFill>
              </a:rPr>
              <a:t>QDots with greater amount of electrons benefit from UHF</a:t>
            </a:r>
            <a:endParaRPr/>
          </a:p>
        </p:txBody>
      </p:sp>
      <p:sp>
        <p:nvSpPr>
          <p:cNvPr id="323" name="Google Shape;323;p12"/>
          <p:cNvSpPr/>
          <p:nvPr/>
        </p:nvSpPr>
        <p:spPr>
          <a:xfrm>
            <a:off x="1143250" y="1653725"/>
            <a:ext cx="9272700" cy="764400"/>
          </a:xfrm>
          <a:prstGeom prst="rect">
            <a:avLst/>
          </a:prstGeom>
          <a:noFill/>
          <a:ln w="571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2"/>
          <p:cNvSpPr txBox="1"/>
          <p:nvPr/>
        </p:nvSpPr>
        <p:spPr>
          <a:xfrm>
            <a:off x="1342675" y="1832675"/>
            <a:ext cx="10195500" cy="4002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SzPts val="2000"/>
              <a:buChar char="●"/>
            </a:pPr>
            <a:r>
              <a:rPr lang="en-GB" sz="2000"/>
              <a:t>Monte Carlo implementation for two-electron integrals: more versatility</a:t>
            </a:r>
            <a:endParaRPr/>
          </a:p>
        </p:txBody>
      </p:sp>
      <p:sp>
        <p:nvSpPr>
          <p:cNvPr id="325" name="Google Shape;325;p12"/>
          <p:cNvSpPr txBox="1"/>
          <p:nvPr/>
        </p:nvSpPr>
        <p:spPr>
          <a:xfrm>
            <a:off x="1342675" y="4065950"/>
            <a:ext cx="8552700" cy="4002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SzPts val="2000"/>
              <a:buChar char="●"/>
            </a:pPr>
            <a:r>
              <a:rPr lang="en-GB" sz="2000">
                <a:solidFill>
                  <a:schemeClr val="dk1"/>
                </a:solidFill>
              </a:rPr>
              <a:t>Chemical potential is not monotonous when QDot has </a:t>
            </a:r>
            <a:r>
              <a:rPr lang="en-GB" sz="2000">
                <a:solidFill>
                  <a:schemeClr val="dk1"/>
                </a:solidFill>
                <a:latin typeface="Pacifico"/>
                <a:ea typeface="Pacifico"/>
                <a:cs typeface="Pacifico"/>
                <a:sym typeface="Pacifico"/>
              </a:rPr>
              <a:t>l</a:t>
            </a:r>
            <a:r>
              <a:rPr lang="en-GB" sz="1700">
                <a:solidFill>
                  <a:schemeClr val="dk1"/>
                </a:solidFill>
              </a:rPr>
              <a:t>x,y</a:t>
            </a:r>
            <a:r>
              <a:rPr lang="en-GB" sz="2000">
                <a:solidFill>
                  <a:schemeClr val="dk1"/>
                </a:solidFill>
              </a:rPr>
              <a:t> = 7.42 nm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1cd7c6e4d5_0_3"/>
          <p:cNvSpPr txBox="1">
            <a:spLocks noGrp="1"/>
          </p:cNvSpPr>
          <p:nvPr>
            <p:ph type="subTitle" idx="1"/>
          </p:nvPr>
        </p:nvSpPr>
        <p:spPr>
          <a:xfrm>
            <a:off x="0" y="2844800"/>
            <a:ext cx="6400800" cy="3075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2"/>
              </a:buClr>
              <a:buSzPts val="1350"/>
              <a:buFont typeface="Noto Sans Symbols"/>
              <a:buNone/>
            </a:pP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chemeClr val="lt2"/>
              </a:buClr>
              <a:buSzPts val="1350"/>
              <a:buFont typeface="Noto Sans Symbols"/>
              <a:buNone/>
            </a:pPr>
            <a:r>
              <a:rPr lang="en-GB" sz="1800" b="0" i="0" u="none" strike="noStrike" cap="none">
                <a:solidFill>
                  <a:schemeClr val="dk1"/>
                </a:solidFill>
                <a:latin typeface="Verdana"/>
                <a:ea typeface="Verdana"/>
                <a:cs typeface="Verdana"/>
                <a:sym typeface="Verdana"/>
              </a:rPr>
              <a:t>Álvaro Bermejillo Seco</a:t>
            </a: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chemeClr val="lt2"/>
              </a:buClr>
              <a:buSzPts val="1350"/>
              <a:buFont typeface="Noto Sans Symbols"/>
              <a:buNone/>
            </a:pPr>
            <a:r>
              <a:rPr lang="en-GB" sz="1800" b="0" i="0" u="none" strike="noStrike" cap="none">
                <a:solidFill>
                  <a:schemeClr val="dk1"/>
                </a:solidFill>
                <a:latin typeface="Verdana"/>
                <a:ea typeface="Verdana"/>
                <a:cs typeface="Verdana"/>
                <a:sym typeface="Verdana"/>
              </a:rPr>
              <a:t> Daniel Bedialauneta Rodríguez </a:t>
            </a: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chemeClr val="lt2"/>
              </a:buClr>
              <a:buSzPts val="1350"/>
              <a:buFont typeface="Noto Sans Symbols"/>
              <a:buNone/>
            </a:pPr>
            <a:r>
              <a:rPr lang="en-GB" sz="1800" b="0" i="0" u="none" strike="noStrike" cap="none">
                <a:solidFill>
                  <a:schemeClr val="dk1"/>
                </a:solidFill>
                <a:latin typeface="Verdana"/>
                <a:ea typeface="Verdana"/>
                <a:cs typeface="Verdana"/>
                <a:sym typeface="Verdana"/>
              </a:rPr>
              <a:t>Marc Serra Peralta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20"/>
              </a:spcBef>
              <a:spcAft>
                <a:spcPts val="0"/>
              </a:spcAft>
              <a:buClr>
                <a:schemeClr val="lt2"/>
              </a:buClr>
              <a:buSzPts val="1200"/>
              <a:buFont typeface="Noto Sans Symbols"/>
              <a:buNone/>
            </a:pPr>
            <a:endParaRPr sz="1600" b="0" i="0" u="none" strike="noStrike" cap="none">
              <a:solidFill>
                <a:schemeClr val="dk1"/>
              </a:solidFill>
              <a:latin typeface="Courier New"/>
              <a:ea typeface="Courier New"/>
              <a:cs typeface="Courier New"/>
              <a:sym typeface="Courier New"/>
            </a:endParaRPr>
          </a:p>
          <a:p>
            <a:pPr marL="0" marR="0" lvl="0" indent="0" algn="ctr" rtl="0">
              <a:lnSpc>
                <a:spcPct val="90000"/>
              </a:lnSpc>
              <a:spcBef>
                <a:spcPts val="360"/>
              </a:spcBef>
              <a:spcAft>
                <a:spcPts val="0"/>
              </a:spcAft>
              <a:buClr>
                <a:schemeClr val="lt2"/>
              </a:buClr>
              <a:buSzPts val="1350"/>
              <a:buFont typeface="Noto Sans Symbols"/>
              <a:buNone/>
            </a:pP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320"/>
              </a:spcBef>
              <a:spcAft>
                <a:spcPts val="0"/>
              </a:spcAft>
              <a:buClr>
                <a:schemeClr val="lt2"/>
              </a:buClr>
              <a:buSzPts val="1200"/>
              <a:buFont typeface="Noto Sans Symbols"/>
              <a:buNone/>
            </a:pPr>
            <a:r>
              <a:rPr lang="en-GB" sz="1800" b="0" i="0" u="none" strike="noStrike" cap="none">
                <a:solidFill>
                  <a:schemeClr val="dk1"/>
                </a:solidFill>
                <a:latin typeface="Verdana"/>
                <a:ea typeface="Verdana"/>
                <a:cs typeface="Verdana"/>
                <a:sym typeface="Verdana"/>
              </a:rPr>
              <a:t>Technische Universiteit Delft</a:t>
            </a:r>
            <a:r>
              <a:rPr lang="en-GB" sz="16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60"/>
              </a:spcBef>
              <a:spcAft>
                <a:spcPts val="0"/>
              </a:spcAft>
              <a:buClr>
                <a:schemeClr val="lt2"/>
              </a:buClr>
              <a:buSzPts val="1350"/>
              <a:buFont typeface="Noto Sans Symbols"/>
              <a:buNone/>
            </a:pPr>
            <a:endParaRPr sz="1800" b="0" i="0" u="none" strike="noStrike" cap="none">
              <a:solidFill>
                <a:schemeClr val="dk1"/>
              </a:solidFill>
              <a:latin typeface="Verdana"/>
              <a:ea typeface="Verdana"/>
              <a:cs typeface="Verdana"/>
              <a:sym typeface="Verdana"/>
            </a:endParaRPr>
          </a:p>
          <a:p>
            <a:pPr marL="0" marR="0" lvl="0" indent="0" algn="ctr" rtl="0">
              <a:lnSpc>
                <a:spcPct val="90000"/>
              </a:lnSpc>
              <a:spcBef>
                <a:spcPts val="360"/>
              </a:spcBef>
              <a:spcAft>
                <a:spcPts val="0"/>
              </a:spcAft>
              <a:buClr>
                <a:schemeClr val="lt2"/>
              </a:buClr>
              <a:buSzPts val="1350"/>
              <a:buFont typeface="Noto Sans Symbols"/>
              <a:buNone/>
            </a:pPr>
            <a:r>
              <a:rPr lang="en-GB" sz="1800">
                <a:solidFill>
                  <a:schemeClr val="dk1"/>
                </a:solidFill>
                <a:latin typeface="Verdana"/>
                <a:ea typeface="Verdana"/>
                <a:cs typeface="Verdana"/>
                <a:sym typeface="Verdana"/>
              </a:rPr>
              <a:t>08</a:t>
            </a:r>
            <a:r>
              <a:rPr lang="en-GB" sz="1800" b="0" i="0" u="none" strike="noStrike" cap="none">
                <a:solidFill>
                  <a:schemeClr val="dk1"/>
                </a:solidFill>
                <a:latin typeface="Verdana"/>
                <a:ea typeface="Verdana"/>
                <a:cs typeface="Verdana"/>
                <a:sym typeface="Verdana"/>
              </a:rPr>
              <a:t>/0</a:t>
            </a:r>
            <a:r>
              <a:rPr lang="en-GB" sz="1800">
                <a:solidFill>
                  <a:schemeClr val="dk1"/>
                </a:solidFill>
                <a:latin typeface="Verdana"/>
                <a:ea typeface="Verdana"/>
                <a:cs typeface="Verdana"/>
                <a:sym typeface="Verdana"/>
              </a:rPr>
              <a:t>6</a:t>
            </a:r>
            <a:r>
              <a:rPr lang="en-GB" sz="1800" b="0" i="0" u="none" strike="noStrike" cap="none">
                <a:solidFill>
                  <a:schemeClr val="dk1"/>
                </a:solidFill>
                <a:latin typeface="Verdana"/>
                <a:ea typeface="Verdana"/>
                <a:cs typeface="Verdana"/>
                <a:sym typeface="Verdana"/>
              </a:rPr>
              <a:t>/2022</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420"/>
              </a:spcBef>
              <a:spcAft>
                <a:spcPts val="0"/>
              </a:spcAft>
              <a:buClr>
                <a:schemeClr val="lt2"/>
              </a:buClr>
              <a:buSzPts val="1575"/>
              <a:buFont typeface="Noto Sans Symbols"/>
              <a:buNone/>
            </a:pPr>
            <a:endParaRPr sz="2100" b="0" i="0" u="none" strike="noStrike" cap="none">
              <a:solidFill>
                <a:schemeClr val="dk1"/>
              </a:solidFill>
              <a:latin typeface="Verdana"/>
              <a:ea typeface="Verdana"/>
              <a:cs typeface="Verdana"/>
              <a:sym typeface="Verdana"/>
            </a:endParaRPr>
          </a:p>
        </p:txBody>
      </p:sp>
      <p:sp>
        <p:nvSpPr>
          <p:cNvPr id="331" name="Google Shape;331;g11cd7c6e4d5_0_3"/>
          <p:cNvSpPr/>
          <p:nvPr/>
        </p:nvSpPr>
        <p:spPr>
          <a:xfrm>
            <a:off x="355200" y="381018"/>
            <a:ext cx="5740800" cy="2208300"/>
          </a:xfrm>
          <a:prstGeom prst="roundRect">
            <a:avLst>
              <a:gd name="adj" fmla="val 0"/>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3000">
                <a:latin typeface="Verdana"/>
                <a:ea typeface="Verdana"/>
                <a:cs typeface="Verdana"/>
                <a:sym typeface="Verdana"/>
              </a:rPr>
              <a:t>Hartree Fock Method:</a:t>
            </a:r>
            <a:endParaRPr sz="3000">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3000"/>
              <a:buFont typeface="Arial"/>
              <a:buNone/>
            </a:pPr>
            <a:r>
              <a:rPr lang="en-GB" sz="3000">
                <a:latin typeface="Verdana"/>
                <a:ea typeface="Verdana"/>
                <a:cs typeface="Verdana"/>
                <a:sym typeface="Verdana"/>
              </a:rPr>
              <a:t>Quantum Dots</a:t>
            </a:r>
            <a:endParaRPr sz="3000">
              <a:latin typeface="Verdana"/>
              <a:ea typeface="Verdana"/>
              <a:cs typeface="Verdana"/>
              <a:sym typeface="Verdana"/>
            </a:endParaRPr>
          </a:p>
        </p:txBody>
      </p:sp>
      <p:cxnSp>
        <p:nvCxnSpPr>
          <p:cNvPr id="332" name="Google Shape;332;g11cd7c6e4d5_0_3"/>
          <p:cNvCxnSpPr/>
          <p:nvPr/>
        </p:nvCxnSpPr>
        <p:spPr>
          <a:xfrm>
            <a:off x="932110" y="2758265"/>
            <a:ext cx="4505700" cy="0"/>
          </a:xfrm>
          <a:prstGeom prst="straightConnector1">
            <a:avLst/>
          </a:prstGeom>
          <a:noFill/>
          <a:ln w="19050" cap="flat" cmpd="sng">
            <a:solidFill>
              <a:schemeClr val="dk1"/>
            </a:solidFill>
            <a:prstDash val="solid"/>
            <a:round/>
            <a:headEnd type="none" w="sm" len="sm"/>
            <a:tailEnd type="none" w="sm" len="sm"/>
          </a:ln>
        </p:spPr>
      </p:cxnSp>
      <p:sp>
        <p:nvSpPr>
          <p:cNvPr id="333" name="Google Shape;333;g11cd7c6e4d5_0_3"/>
          <p:cNvSpPr/>
          <p:nvPr/>
        </p:nvSpPr>
        <p:spPr>
          <a:xfrm>
            <a:off x="6400800" y="1356375"/>
            <a:ext cx="489900" cy="505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g11cd7c6e4d5_0_3"/>
          <p:cNvSpPr/>
          <p:nvPr/>
        </p:nvSpPr>
        <p:spPr>
          <a:xfrm>
            <a:off x="9339943" y="2013857"/>
            <a:ext cx="489900" cy="505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5" name="Google Shape;335;g11cd7c6e4d5_0_3"/>
          <p:cNvSpPr/>
          <p:nvPr/>
        </p:nvSpPr>
        <p:spPr>
          <a:xfrm>
            <a:off x="7112000" y="0"/>
            <a:ext cx="1046400" cy="8535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36" name="Google Shape;336;g11cd7c6e4d5_0_3"/>
          <p:cNvPicPr preferRelativeResize="0"/>
          <p:nvPr/>
        </p:nvPicPr>
        <p:blipFill rotWithShape="1">
          <a:blip r:embed="rId3">
            <a:alphaModFix/>
          </a:blip>
          <a:srcRect l="10184" t="18675" r="50493" b="18233"/>
          <a:stretch/>
        </p:blipFill>
        <p:spPr>
          <a:xfrm>
            <a:off x="7009225" y="1861575"/>
            <a:ext cx="4210302" cy="3553825"/>
          </a:xfrm>
          <a:prstGeom prst="rect">
            <a:avLst/>
          </a:prstGeom>
          <a:noFill/>
          <a:ln>
            <a:noFill/>
          </a:ln>
        </p:spPr>
      </p:pic>
      <p:sp>
        <p:nvSpPr>
          <p:cNvPr id="337" name="Google Shape;337;g11cd7c6e4d5_0_3"/>
          <p:cNvSpPr txBox="1"/>
          <p:nvPr/>
        </p:nvSpPr>
        <p:spPr>
          <a:xfrm>
            <a:off x="7626284" y="603315"/>
            <a:ext cx="32901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200" b="0" i="0" u="none" strike="noStrike" cap="none">
                <a:solidFill>
                  <a:srgbClr val="000000"/>
                </a:solidFill>
                <a:latin typeface="Arial"/>
                <a:ea typeface="Arial"/>
                <a:cs typeface="Arial"/>
                <a:sym typeface="Arial"/>
              </a:rPr>
              <a:t>Thank you for your attention!</a:t>
            </a:r>
            <a:endParaRPr/>
          </a:p>
        </p:txBody>
      </p:sp>
      <p:cxnSp>
        <p:nvCxnSpPr>
          <p:cNvPr id="338" name="Google Shape;338;g11cd7c6e4d5_0_3"/>
          <p:cNvCxnSpPr/>
          <p:nvPr/>
        </p:nvCxnSpPr>
        <p:spPr>
          <a:xfrm>
            <a:off x="7315200" y="603315"/>
            <a:ext cx="3290100" cy="0"/>
          </a:xfrm>
          <a:prstGeom prst="straightConnector1">
            <a:avLst/>
          </a:prstGeom>
          <a:noFill/>
          <a:ln w="19050" cap="flat" cmpd="sng">
            <a:solidFill>
              <a:schemeClr val="accent3"/>
            </a:solidFill>
            <a:prstDash val="solid"/>
            <a:round/>
            <a:headEnd type="none" w="sm" len="sm"/>
            <a:tailEnd type="none" w="sm" len="sm"/>
          </a:ln>
        </p:spPr>
      </p:cxnSp>
      <p:cxnSp>
        <p:nvCxnSpPr>
          <p:cNvPr id="339" name="Google Shape;339;g11cd7c6e4d5_0_3"/>
          <p:cNvCxnSpPr/>
          <p:nvPr/>
        </p:nvCxnSpPr>
        <p:spPr>
          <a:xfrm>
            <a:off x="7315199" y="1711375"/>
            <a:ext cx="3290100" cy="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32604dfe66_3_163"/>
          <p:cNvSpPr txBox="1"/>
          <p:nvPr/>
        </p:nvSpPr>
        <p:spPr>
          <a:xfrm>
            <a:off x="6668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0" i="0" u="none" strike="noStrike" cap="none">
                <a:solidFill>
                  <a:schemeClr val="dk1"/>
                </a:solidFill>
                <a:latin typeface="Verdana"/>
                <a:ea typeface="Verdana"/>
                <a:cs typeface="Verdana"/>
                <a:sym typeface="Verdana"/>
              </a:rPr>
              <a:t> </a:t>
            </a:r>
            <a:r>
              <a:rPr lang="en-GB" sz="2500" b="1">
                <a:solidFill>
                  <a:srgbClr val="95B8F6"/>
                </a:solidFill>
                <a:latin typeface="Verdana"/>
                <a:ea typeface="Verdana"/>
                <a:cs typeface="Verdana"/>
                <a:sym typeface="Verdana"/>
              </a:rPr>
              <a:t>Extra slide:</a:t>
            </a:r>
            <a:r>
              <a:rPr lang="en-GB" sz="2500" b="1">
                <a:solidFill>
                  <a:schemeClr val="dk1"/>
                </a:solidFill>
                <a:latin typeface="Verdana"/>
                <a:ea typeface="Verdana"/>
                <a:cs typeface="Verdana"/>
                <a:sym typeface="Verdana"/>
              </a:rPr>
              <a:t> Algorithm flow</a:t>
            </a:r>
            <a:endParaRPr sz="2500" b="1" i="0" u="none" strike="noStrike" cap="none">
              <a:solidFill>
                <a:schemeClr val="dk1"/>
              </a:solidFill>
              <a:latin typeface="Verdana"/>
              <a:ea typeface="Verdana"/>
              <a:cs typeface="Verdana"/>
              <a:sym typeface="Verdana"/>
            </a:endParaRPr>
          </a:p>
        </p:txBody>
      </p:sp>
      <p:sp>
        <p:nvSpPr>
          <p:cNvPr id="346" name="Google Shape;346;g132604dfe66_3_163"/>
          <p:cNvSpPr txBox="1"/>
          <p:nvPr/>
        </p:nvSpPr>
        <p:spPr>
          <a:xfrm>
            <a:off x="977700" y="1483450"/>
            <a:ext cx="8787600" cy="402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500" b="1">
                <a:solidFill>
                  <a:srgbClr val="95B8F6"/>
                </a:solidFill>
                <a:latin typeface="Verdana"/>
                <a:ea typeface="Verdana"/>
                <a:cs typeface="Verdana"/>
                <a:sym typeface="Verdana"/>
              </a:rPr>
              <a:t>1 </a:t>
            </a:r>
            <a:r>
              <a:rPr lang="en-GB" sz="2000" b="1"/>
              <a:t>Choose a basis</a:t>
            </a:r>
            <a:endParaRPr sz="2000" b="1"/>
          </a:p>
          <a:p>
            <a:pPr marL="0" lvl="0" indent="0" algn="l" rtl="0">
              <a:lnSpc>
                <a:spcPct val="115000"/>
              </a:lnSpc>
              <a:spcBef>
                <a:spcPts val="0"/>
              </a:spcBef>
              <a:spcAft>
                <a:spcPts val="0"/>
              </a:spcAft>
              <a:buNone/>
            </a:pPr>
            <a:endParaRPr sz="2000" b="1"/>
          </a:p>
          <a:p>
            <a:pPr marL="0" lvl="0" indent="0" algn="l" rtl="0">
              <a:lnSpc>
                <a:spcPct val="115000"/>
              </a:lnSpc>
              <a:spcBef>
                <a:spcPts val="0"/>
              </a:spcBef>
              <a:spcAft>
                <a:spcPts val="0"/>
              </a:spcAft>
              <a:buNone/>
            </a:pPr>
            <a:endParaRPr sz="2000" b="1"/>
          </a:p>
          <a:p>
            <a:pPr marL="0" lvl="0" indent="0" algn="l" rtl="0">
              <a:lnSpc>
                <a:spcPct val="115000"/>
              </a:lnSpc>
              <a:spcBef>
                <a:spcPts val="0"/>
              </a:spcBef>
              <a:spcAft>
                <a:spcPts val="0"/>
              </a:spcAft>
              <a:buNone/>
            </a:pPr>
            <a:r>
              <a:rPr lang="en-GB" sz="2500" b="1">
                <a:solidFill>
                  <a:srgbClr val="95B8F6"/>
                </a:solidFill>
                <a:latin typeface="Verdana"/>
                <a:ea typeface="Verdana"/>
                <a:cs typeface="Verdana"/>
                <a:sym typeface="Verdana"/>
              </a:rPr>
              <a:t>2 </a:t>
            </a:r>
            <a:r>
              <a:rPr lang="en-GB" sz="2000" b="1">
                <a:solidFill>
                  <a:schemeClr val="dk1"/>
                </a:solidFill>
              </a:rPr>
              <a:t>Calculate the one and two-electron integrals </a:t>
            </a:r>
            <a:endParaRPr sz="2000" b="1">
              <a:solidFill>
                <a:schemeClr val="dk1"/>
              </a:solidFill>
            </a:endParaRPr>
          </a:p>
          <a:p>
            <a:pPr marL="0" lvl="0" indent="0" algn="l" rtl="0">
              <a:lnSpc>
                <a:spcPct val="115000"/>
              </a:lnSpc>
              <a:spcBef>
                <a:spcPts val="0"/>
              </a:spcBef>
              <a:spcAft>
                <a:spcPts val="0"/>
              </a:spcAft>
              <a:buNone/>
            </a:pPr>
            <a:endParaRPr sz="2000" b="1">
              <a:solidFill>
                <a:schemeClr val="dk1"/>
              </a:solidFill>
            </a:endParaRPr>
          </a:p>
          <a:p>
            <a:pPr marL="0" lvl="0" indent="0" algn="l" rtl="0">
              <a:lnSpc>
                <a:spcPct val="115000"/>
              </a:lnSpc>
              <a:spcBef>
                <a:spcPts val="0"/>
              </a:spcBef>
              <a:spcAft>
                <a:spcPts val="0"/>
              </a:spcAft>
              <a:buNone/>
            </a:pPr>
            <a:endParaRPr sz="2000" b="1">
              <a:solidFill>
                <a:schemeClr val="dk1"/>
              </a:solidFill>
            </a:endParaRPr>
          </a:p>
          <a:p>
            <a:pPr marL="0" lvl="0" indent="0" algn="l" rtl="0">
              <a:lnSpc>
                <a:spcPct val="115000"/>
              </a:lnSpc>
              <a:spcBef>
                <a:spcPts val="0"/>
              </a:spcBef>
              <a:spcAft>
                <a:spcPts val="0"/>
              </a:spcAft>
              <a:buNone/>
            </a:pPr>
            <a:r>
              <a:rPr lang="en-GB" sz="2500" b="1">
                <a:solidFill>
                  <a:srgbClr val="95B8F6"/>
                </a:solidFill>
                <a:latin typeface="Verdana"/>
                <a:ea typeface="Verdana"/>
                <a:cs typeface="Verdana"/>
                <a:sym typeface="Verdana"/>
              </a:rPr>
              <a:t>3 </a:t>
            </a:r>
            <a:r>
              <a:rPr lang="en-GB" sz="2000" b="1">
                <a:solidFill>
                  <a:schemeClr val="dk1"/>
                </a:solidFill>
              </a:rPr>
              <a:t>Compute </a:t>
            </a:r>
            <a:r>
              <a:rPr lang="en-GB" sz="2000" b="1" i="1">
                <a:solidFill>
                  <a:schemeClr val="dk1"/>
                </a:solidFill>
              </a:rPr>
              <a:t>F</a:t>
            </a:r>
            <a:r>
              <a:rPr lang="en-GB" sz="2000" b="1">
                <a:solidFill>
                  <a:schemeClr val="dk1"/>
                </a:solidFill>
              </a:rPr>
              <a:t> and </a:t>
            </a:r>
            <a:r>
              <a:rPr lang="en-GB" sz="2000" b="1" i="1">
                <a:solidFill>
                  <a:schemeClr val="dk1"/>
                </a:solidFill>
              </a:rPr>
              <a:t>S</a:t>
            </a:r>
            <a:r>
              <a:rPr lang="en-GB" sz="2000" b="1">
                <a:solidFill>
                  <a:schemeClr val="dk1"/>
                </a:solidFill>
              </a:rPr>
              <a:t> </a:t>
            </a:r>
            <a:endParaRPr sz="2000" b="1">
              <a:solidFill>
                <a:schemeClr val="dk1"/>
              </a:solidFill>
            </a:endParaRPr>
          </a:p>
          <a:p>
            <a:pPr marL="0" lvl="0" indent="0" algn="l" rtl="0">
              <a:lnSpc>
                <a:spcPct val="115000"/>
              </a:lnSpc>
              <a:spcBef>
                <a:spcPts val="0"/>
              </a:spcBef>
              <a:spcAft>
                <a:spcPts val="0"/>
              </a:spcAft>
              <a:buNone/>
            </a:pPr>
            <a:endParaRPr sz="2000" b="1">
              <a:solidFill>
                <a:schemeClr val="dk1"/>
              </a:solidFill>
            </a:endParaRPr>
          </a:p>
          <a:p>
            <a:pPr marL="0" lvl="0" indent="0" algn="l" rtl="0">
              <a:lnSpc>
                <a:spcPct val="115000"/>
              </a:lnSpc>
              <a:spcBef>
                <a:spcPts val="0"/>
              </a:spcBef>
              <a:spcAft>
                <a:spcPts val="0"/>
              </a:spcAft>
              <a:buNone/>
            </a:pPr>
            <a:endParaRPr sz="2000" b="1">
              <a:solidFill>
                <a:schemeClr val="dk1"/>
              </a:solidFill>
            </a:endParaRPr>
          </a:p>
          <a:p>
            <a:pPr marL="0" lvl="0" indent="0" algn="l" rtl="0">
              <a:lnSpc>
                <a:spcPct val="115000"/>
              </a:lnSpc>
              <a:spcBef>
                <a:spcPts val="0"/>
              </a:spcBef>
              <a:spcAft>
                <a:spcPts val="0"/>
              </a:spcAft>
              <a:buNone/>
            </a:pPr>
            <a:r>
              <a:rPr lang="en-GB" sz="2500" b="1">
                <a:solidFill>
                  <a:srgbClr val="95B8F6"/>
                </a:solidFill>
                <a:latin typeface="Verdana"/>
                <a:ea typeface="Verdana"/>
                <a:cs typeface="Verdana"/>
                <a:sym typeface="Verdana"/>
              </a:rPr>
              <a:t>4 </a:t>
            </a:r>
            <a:r>
              <a:rPr lang="en-GB" sz="2000" b="1">
                <a:solidFill>
                  <a:schemeClr val="dk1"/>
                </a:solidFill>
              </a:rPr>
              <a:t>Solve the SCF iteratively</a:t>
            </a:r>
            <a:endParaRPr sz="2000" b="1">
              <a:solidFill>
                <a:schemeClr val="dk1"/>
              </a:solidFill>
            </a:endParaRPr>
          </a:p>
        </p:txBody>
      </p:sp>
      <p:sp>
        <p:nvSpPr>
          <p:cNvPr id="347" name="Google Shape;347;g132604dfe66_3_163"/>
          <p:cNvSpPr txBox="1"/>
          <p:nvPr/>
        </p:nvSpPr>
        <p:spPr>
          <a:xfrm>
            <a:off x="1487250" y="2014775"/>
            <a:ext cx="8967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Harmonic oscillator eigenfunctions ⇒ Hermite polynomials and gaussians</a:t>
            </a:r>
            <a:endParaRPr sz="2000"/>
          </a:p>
        </p:txBody>
      </p:sp>
      <p:sp>
        <p:nvSpPr>
          <p:cNvPr id="348" name="Google Shape;348;g132604dfe66_3_163"/>
          <p:cNvSpPr txBox="1"/>
          <p:nvPr/>
        </p:nvSpPr>
        <p:spPr>
          <a:xfrm>
            <a:off x="1487250" y="3019150"/>
            <a:ext cx="9848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One-electron integrals → Analytically</a:t>
            </a:r>
            <a:endParaRPr sz="2000"/>
          </a:p>
          <a:p>
            <a:pPr marL="0" lvl="0" indent="0" algn="l" rtl="0">
              <a:spcBef>
                <a:spcPts val="0"/>
              </a:spcBef>
              <a:spcAft>
                <a:spcPts val="0"/>
              </a:spcAft>
              <a:buNone/>
            </a:pPr>
            <a:r>
              <a:rPr lang="en-GB" sz="2000"/>
              <a:t>Two-electron integrals → Monte Carlo integration</a:t>
            </a:r>
            <a:endParaRPr sz="2000"/>
          </a:p>
        </p:txBody>
      </p:sp>
      <p:sp>
        <p:nvSpPr>
          <p:cNvPr id="349" name="Google Shape;349;g132604dfe66_3_163"/>
          <p:cNvSpPr txBox="1"/>
          <p:nvPr/>
        </p:nvSpPr>
        <p:spPr>
          <a:xfrm>
            <a:off x="1487250" y="4170025"/>
            <a:ext cx="9848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i="1"/>
              <a:t>F</a:t>
            </a:r>
            <a:r>
              <a:rPr lang="en-GB" sz="2000"/>
              <a:t> → previous formulas </a:t>
            </a:r>
            <a:endParaRPr sz="2000"/>
          </a:p>
          <a:p>
            <a:pPr marL="0" lvl="0" indent="0" algn="l" rtl="0">
              <a:spcBef>
                <a:spcPts val="0"/>
              </a:spcBef>
              <a:spcAft>
                <a:spcPts val="0"/>
              </a:spcAft>
              <a:buNone/>
            </a:pPr>
            <a:r>
              <a:rPr lang="en-GB" sz="2000" i="1"/>
              <a:t>S</a:t>
            </a:r>
            <a:r>
              <a:rPr lang="en-GB" sz="2000"/>
              <a:t> → analytically</a:t>
            </a:r>
            <a:endParaRPr sz="2000"/>
          </a:p>
        </p:txBody>
      </p:sp>
      <p:sp>
        <p:nvSpPr>
          <p:cNvPr id="350" name="Google Shape;350;g132604dfe66_3_163"/>
          <p:cNvSpPr txBox="1"/>
          <p:nvPr/>
        </p:nvSpPr>
        <p:spPr>
          <a:xfrm>
            <a:off x="1487250" y="5320900"/>
            <a:ext cx="8967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i="1"/>
              <a:t>E, C</a:t>
            </a:r>
            <a:r>
              <a:rPr lang="en-GB" sz="2000"/>
              <a:t> = scipy.eigh(</a:t>
            </a:r>
            <a:r>
              <a:rPr lang="en-GB" sz="2000" i="1"/>
              <a:t>F, S</a:t>
            </a:r>
            <a:r>
              <a:rPr lang="en-GB" sz="2000"/>
              <a:t>)</a:t>
            </a:r>
            <a:endParaRPr sz="2000"/>
          </a:p>
          <a:p>
            <a:pPr marL="0" lvl="0" indent="0" algn="l" rtl="0">
              <a:spcBef>
                <a:spcPts val="0"/>
              </a:spcBef>
              <a:spcAft>
                <a:spcPts val="0"/>
              </a:spcAft>
              <a:buNone/>
            </a:pPr>
            <a:r>
              <a:rPr lang="en-GB" sz="2000"/>
              <a:t>Convergence criteria: RMS density matrix</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1"/>
                                        <p:tgtEl>
                                          <p:spTgt spid="3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
                                        </p:tgtEl>
                                        <p:attrNameLst>
                                          <p:attrName>style.visibility</p:attrName>
                                        </p:attrNameLst>
                                      </p:cBhvr>
                                      <p:to>
                                        <p:strVal val="visible"/>
                                      </p:to>
                                    </p:set>
                                    <p:animEffect transition="in" filter="fade">
                                      <p:cBhvr>
                                        <p:cTn id="12" dur="1"/>
                                        <p:tgtEl>
                                          <p:spTgt spid="3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gtEl>
                                        <p:attrNameLst>
                                          <p:attrName>style.visibility</p:attrName>
                                        </p:attrNameLst>
                                      </p:cBhvr>
                                      <p:to>
                                        <p:strVal val="visible"/>
                                      </p:to>
                                    </p:set>
                                    <p:animEffect transition="in" filter="fade">
                                      <p:cBhvr>
                                        <p:cTn id="17" dur="1"/>
                                        <p:tgtEl>
                                          <p:spTgt spid="3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0"/>
                                        </p:tgtEl>
                                        <p:attrNameLst>
                                          <p:attrName>style.visibility</p:attrName>
                                        </p:attrNameLst>
                                      </p:cBhvr>
                                      <p:to>
                                        <p:strVal val="visible"/>
                                      </p:to>
                                    </p:set>
                                    <p:animEffect transition="in" filter="fade">
                                      <p:cBhvr>
                                        <p:cTn id="22" dur="1"/>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16421cc60_2_9"/>
          <p:cNvSpPr/>
          <p:nvPr/>
        </p:nvSpPr>
        <p:spPr>
          <a:xfrm>
            <a:off x="1407175" y="2899625"/>
            <a:ext cx="9568200" cy="3049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7" name="Google Shape;357;g1316421cc60_2_9"/>
          <p:cNvSpPr/>
          <p:nvPr/>
        </p:nvSpPr>
        <p:spPr>
          <a:xfrm>
            <a:off x="1103950" y="2707000"/>
            <a:ext cx="2922300" cy="477000"/>
          </a:xfrm>
          <a:prstGeom prst="roundRect">
            <a:avLst>
              <a:gd name="adj" fmla="val 16667"/>
            </a:avLst>
          </a:prstGeom>
          <a:solidFill>
            <a:srgbClr val="DBE2F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8" name="Google Shape;358;g1316421cc60_2_9"/>
          <p:cNvSpPr txBox="1"/>
          <p:nvPr/>
        </p:nvSpPr>
        <p:spPr>
          <a:xfrm>
            <a:off x="768250" y="755175"/>
            <a:ext cx="9463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Extra slide:</a:t>
            </a:r>
            <a:r>
              <a:rPr lang="en-GB" sz="2500" b="1">
                <a:solidFill>
                  <a:schemeClr val="dk1"/>
                </a:solidFill>
                <a:latin typeface="Verdana"/>
                <a:ea typeface="Verdana"/>
                <a:cs typeface="Verdana"/>
                <a:sym typeface="Verdana"/>
              </a:rPr>
              <a:t> Monte Carlo for two electron integrals</a:t>
            </a:r>
            <a:endParaRPr sz="2500" b="1" i="0" u="none" strike="noStrike" cap="none">
              <a:solidFill>
                <a:schemeClr val="dk1"/>
              </a:solidFill>
              <a:latin typeface="Verdana"/>
              <a:ea typeface="Verdana"/>
              <a:cs typeface="Verdana"/>
              <a:sym typeface="Verdana"/>
            </a:endParaRPr>
          </a:p>
        </p:txBody>
      </p:sp>
      <p:sp>
        <p:nvSpPr>
          <p:cNvPr id="359" name="Google Shape;359;g1316421cc60_2_9"/>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Implementation</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360" name="Google Shape;360;g1316421cc60_2_9"/>
          <p:cNvSpPr/>
          <p:nvPr/>
        </p:nvSpPr>
        <p:spPr>
          <a:xfrm>
            <a:off x="6229475" y="50100"/>
            <a:ext cx="1688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61" name="Google Shape;361;g1316421cc60_2_9"/>
          <p:cNvPicPr preferRelativeResize="0"/>
          <p:nvPr/>
        </p:nvPicPr>
        <p:blipFill rotWithShape="1">
          <a:blip r:embed="rId3">
            <a:alphaModFix/>
          </a:blip>
          <a:srcRect b="13963"/>
          <a:stretch/>
        </p:blipFill>
        <p:spPr>
          <a:xfrm>
            <a:off x="1412725" y="1457598"/>
            <a:ext cx="9253876" cy="1179800"/>
          </a:xfrm>
          <a:prstGeom prst="rect">
            <a:avLst/>
          </a:prstGeom>
          <a:noFill/>
          <a:ln>
            <a:noFill/>
          </a:ln>
        </p:spPr>
      </p:pic>
      <p:sp>
        <p:nvSpPr>
          <p:cNvPr id="362" name="Google Shape;362;g1316421cc60_2_9"/>
          <p:cNvSpPr txBox="1"/>
          <p:nvPr/>
        </p:nvSpPr>
        <p:spPr>
          <a:xfrm>
            <a:off x="1164625" y="2699200"/>
            <a:ext cx="308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Monte Carlo integration</a:t>
            </a:r>
            <a:endParaRPr sz="2000"/>
          </a:p>
        </p:txBody>
      </p:sp>
      <p:pic>
        <p:nvPicPr>
          <p:cNvPr id="363" name="Google Shape;363;g1316421cc60_2_9"/>
          <p:cNvPicPr preferRelativeResize="0"/>
          <p:nvPr/>
        </p:nvPicPr>
        <p:blipFill>
          <a:blip r:embed="rId4">
            <a:alphaModFix/>
          </a:blip>
          <a:stretch>
            <a:fillRect/>
          </a:stretch>
        </p:blipFill>
        <p:spPr>
          <a:xfrm>
            <a:off x="2036850" y="3257025"/>
            <a:ext cx="8425817" cy="1371225"/>
          </a:xfrm>
          <a:prstGeom prst="rect">
            <a:avLst/>
          </a:prstGeom>
          <a:noFill/>
          <a:ln>
            <a:noFill/>
          </a:ln>
        </p:spPr>
      </p:pic>
      <p:pic>
        <p:nvPicPr>
          <p:cNvPr id="364" name="Google Shape;364;g1316421cc60_2_9"/>
          <p:cNvPicPr preferRelativeResize="0"/>
          <p:nvPr/>
        </p:nvPicPr>
        <p:blipFill>
          <a:blip r:embed="rId5">
            <a:alphaModFix/>
          </a:blip>
          <a:stretch>
            <a:fillRect/>
          </a:stretch>
        </p:blipFill>
        <p:spPr>
          <a:xfrm>
            <a:off x="1863200" y="4929875"/>
            <a:ext cx="2014870" cy="433462"/>
          </a:xfrm>
          <a:prstGeom prst="rect">
            <a:avLst/>
          </a:prstGeom>
          <a:noFill/>
          <a:ln>
            <a:noFill/>
          </a:ln>
        </p:spPr>
      </p:pic>
      <p:pic>
        <p:nvPicPr>
          <p:cNvPr id="365" name="Google Shape;365;g1316421cc60_2_9"/>
          <p:cNvPicPr preferRelativeResize="0"/>
          <p:nvPr/>
        </p:nvPicPr>
        <p:blipFill>
          <a:blip r:embed="rId6">
            <a:alphaModFix/>
          </a:blip>
          <a:stretch>
            <a:fillRect/>
          </a:stretch>
        </p:blipFill>
        <p:spPr>
          <a:xfrm>
            <a:off x="1863200" y="5363338"/>
            <a:ext cx="2922300" cy="433463"/>
          </a:xfrm>
          <a:prstGeom prst="rect">
            <a:avLst/>
          </a:prstGeom>
          <a:noFill/>
          <a:ln>
            <a:noFill/>
          </a:ln>
        </p:spPr>
      </p:pic>
      <p:sp>
        <p:nvSpPr>
          <p:cNvPr id="366" name="Google Shape;366;g1316421cc60_2_9"/>
          <p:cNvSpPr/>
          <p:nvPr/>
        </p:nvSpPr>
        <p:spPr>
          <a:xfrm rot="5400000">
            <a:off x="7313225" y="3678575"/>
            <a:ext cx="162000" cy="23406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g1316421cc60_2_9"/>
          <p:cNvSpPr/>
          <p:nvPr/>
        </p:nvSpPr>
        <p:spPr>
          <a:xfrm rot="5400000">
            <a:off x="9455875" y="3997925"/>
            <a:ext cx="162000" cy="17019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g1316421cc60_2_9"/>
          <p:cNvSpPr txBox="1"/>
          <p:nvPr/>
        </p:nvSpPr>
        <p:spPr>
          <a:xfrm>
            <a:off x="6755825" y="5069500"/>
            <a:ext cx="1276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Sampling</a:t>
            </a:r>
            <a:endParaRPr sz="2000"/>
          </a:p>
        </p:txBody>
      </p:sp>
      <p:sp>
        <p:nvSpPr>
          <p:cNvPr id="369" name="Google Shape;369;g1316421cc60_2_9"/>
          <p:cNvSpPr txBox="1"/>
          <p:nvPr/>
        </p:nvSpPr>
        <p:spPr>
          <a:xfrm>
            <a:off x="8898475" y="5069500"/>
            <a:ext cx="1276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Integrand</a:t>
            </a:r>
            <a:endParaRPr sz="2000"/>
          </a:p>
        </p:txBody>
      </p:sp>
      <p:sp>
        <p:nvSpPr>
          <p:cNvPr id="370" name="Google Shape;370;g1316421cc60_2_9"/>
          <p:cNvSpPr txBox="1"/>
          <p:nvPr/>
        </p:nvSpPr>
        <p:spPr>
          <a:xfrm>
            <a:off x="3553525" y="6381600"/>
            <a:ext cx="76761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Michel Caffarel. “Evaluating two-electron integrals using Monte Carlo…” J. Chem. Phys. (2009)</a:t>
            </a:r>
            <a:endParaRPr sz="1700"/>
          </a:p>
        </p:txBody>
      </p:sp>
      <p:sp>
        <p:nvSpPr>
          <p:cNvPr id="371" name="Google Shape;371;g1316421cc60_2_9"/>
          <p:cNvSpPr txBox="1"/>
          <p:nvPr/>
        </p:nvSpPr>
        <p:spPr>
          <a:xfrm>
            <a:off x="2549788" y="6335400"/>
            <a:ext cx="118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Inspiration: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
                                        <p:tgtEl>
                                          <p:spTgt spid="356"/>
                                        </p:tgtEl>
                                      </p:cBhvr>
                                    </p:animEffect>
                                  </p:childTnLst>
                                </p:cTn>
                              </p:par>
                              <p:par>
                                <p:cTn id="8" presetID="10" presetClass="entr" presetSubtype="0" fill="hold" nodeType="withEffect">
                                  <p:stCondLst>
                                    <p:cond delay="0"/>
                                  </p:stCondLst>
                                  <p:childTnLst>
                                    <p:set>
                                      <p:cBhvr>
                                        <p:cTn id="9" dur="1" fill="hold">
                                          <p:stCondLst>
                                            <p:cond delay="0"/>
                                          </p:stCondLst>
                                        </p:cTn>
                                        <p:tgtEl>
                                          <p:spTgt spid="357"/>
                                        </p:tgtEl>
                                        <p:attrNameLst>
                                          <p:attrName>style.visibility</p:attrName>
                                        </p:attrNameLst>
                                      </p:cBhvr>
                                      <p:to>
                                        <p:strVal val="visible"/>
                                      </p:to>
                                    </p:set>
                                    <p:animEffect transition="in" filter="fade">
                                      <p:cBhvr>
                                        <p:cTn id="10" dur="1"/>
                                        <p:tgtEl>
                                          <p:spTgt spid="357"/>
                                        </p:tgtEl>
                                      </p:cBhvr>
                                    </p:animEffect>
                                  </p:childTnLst>
                                </p:cTn>
                              </p:par>
                              <p:par>
                                <p:cTn id="11" presetID="10" presetClass="entr" presetSubtype="0" fill="hold" nodeType="withEffect">
                                  <p:stCondLst>
                                    <p:cond delay="0"/>
                                  </p:stCondLst>
                                  <p:childTnLst>
                                    <p:set>
                                      <p:cBhvr>
                                        <p:cTn id="12" dur="1" fill="hold">
                                          <p:stCondLst>
                                            <p:cond delay="0"/>
                                          </p:stCondLst>
                                        </p:cTn>
                                        <p:tgtEl>
                                          <p:spTgt spid="362"/>
                                        </p:tgtEl>
                                        <p:attrNameLst>
                                          <p:attrName>style.visibility</p:attrName>
                                        </p:attrNameLst>
                                      </p:cBhvr>
                                      <p:to>
                                        <p:strVal val="visible"/>
                                      </p:to>
                                    </p:set>
                                    <p:animEffect transition="in" filter="fade">
                                      <p:cBhvr>
                                        <p:cTn id="13" dur="1"/>
                                        <p:tgtEl>
                                          <p:spTgt spid="362"/>
                                        </p:tgtEl>
                                      </p:cBhvr>
                                    </p:animEffect>
                                  </p:childTnLst>
                                </p:cTn>
                              </p:par>
                              <p:par>
                                <p:cTn id="14" presetID="10" presetClass="entr" presetSubtype="0" fill="hold" nodeType="withEffect">
                                  <p:stCondLst>
                                    <p:cond delay="0"/>
                                  </p:stCondLst>
                                  <p:childTnLst>
                                    <p:set>
                                      <p:cBhvr>
                                        <p:cTn id="15" dur="1" fill="hold">
                                          <p:stCondLst>
                                            <p:cond delay="0"/>
                                          </p:stCondLst>
                                        </p:cTn>
                                        <p:tgtEl>
                                          <p:spTgt spid="363"/>
                                        </p:tgtEl>
                                        <p:attrNameLst>
                                          <p:attrName>style.visibility</p:attrName>
                                        </p:attrNameLst>
                                      </p:cBhvr>
                                      <p:to>
                                        <p:strVal val="visible"/>
                                      </p:to>
                                    </p:set>
                                    <p:animEffect transition="in" filter="fade">
                                      <p:cBhvr>
                                        <p:cTn id="16" dur="1"/>
                                        <p:tgtEl>
                                          <p:spTgt spid="363"/>
                                        </p:tgtEl>
                                      </p:cBhvr>
                                    </p:animEffect>
                                  </p:childTnLst>
                                </p:cTn>
                              </p:par>
                              <p:par>
                                <p:cTn id="17" presetID="10" presetClass="entr" presetSubtype="0" fill="hold" nodeType="withEffect">
                                  <p:stCondLst>
                                    <p:cond delay="0"/>
                                  </p:stCondLst>
                                  <p:childTnLst>
                                    <p:set>
                                      <p:cBhvr>
                                        <p:cTn id="18" dur="1" fill="hold">
                                          <p:stCondLst>
                                            <p:cond delay="0"/>
                                          </p:stCondLst>
                                        </p:cTn>
                                        <p:tgtEl>
                                          <p:spTgt spid="364"/>
                                        </p:tgtEl>
                                        <p:attrNameLst>
                                          <p:attrName>style.visibility</p:attrName>
                                        </p:attrNameLst>
                                      </p:cBhvr>
                                      <p:to>
                                        <p:strVal val="visible"/>
                                      </p:to>
                                    </p:set>
                                    <p:animEffect transition="in" filter="fade">
                                      <p:cBhvr>
                                        <p:cTn id="19" dur="1"/>
                                        <p:tgtEl>
                                          <p:spTgt spid="364"/>
                                        </p:tgtEl>
                                      </p:cBhvr>
                                    </p:animEffect>
                                  </p:childTnLst>
                                </p:cTn>
                              </p:par>
                              <p:par>
                                <p:cTn id="20" presetID="10" presetClass="entr" presetSubtype="0" fill="hold" nodeType="withEffect">
                                  <p:stCondLst>
                                    <p:cond delay="0"/>
                                  </p:stCondLst>
                                  <p:childTnLst>
                                    <p:set>
                                      <p:cBhvr>
                                        <p:cTn id="21" dur="1" fill="hold">
                                          <p:stCondLst>
                                            <p:cond delay="0"/>
                                          </p:stCondLst>
                                        </p:cTn>
                                        <p:tgtEl>
                                          <p:spTgt spid="365"/>
                                        </p:tgtEl>
                                        <p:attrNameLst>
                                          <p:attrName>style.visibility</p:attrName>
                                        </p:attrNameLst>
                                      </p:cBhvr>
                                      <p:to>
                                        <p:strVal val="visible"/>
                                      </p:to>
                                    </p:set>
                                    <p:animEffect transition="in" filter="fade">
                                      <p:cBhvr>
                                        <p:cTn id="22" dur="1"/>
                                        <p:tgtEl>
                                          <p:spTgt spid="365"/>
                                        </p:tgtEl>
                                      </p:cBhvr>
                                    </p:animEffect>
                                  </p:childTnLst>
                                </p:cTn>
                              </p:par>
                              <p:par>
                                <p:cTn id="23" presetID="10" presetClass="entr" presetSubtype="0" fill="hold" nodeType="withEffect">
                                  <p:stCondLst>
                                    <p:cond delay="0"/>
                                  </p:stCondLst>
                                  <p:childTnLst>
                                    <p:set>
                                      <p:cBhvr>
                                        <p:cTn id="24" dur="1" fill="hold">
                                          <p:stCondLst>
                                            <p:cond delay="0"/>
                                          </p:stCondLst>
                                        </p:cTn>
                                        <p:tgtEl>
                                          <p:spTgt spid="366"/>
                                        </p:tgtEl>
                                        <p:attrNameLst>
                                          <p:attrName>style.visibility</p:attrName>
                                        </p:attrNameLst>
                                      </p:cBhvr>
                                      <p:to>
                                        <p:strVal val="visible"/>
                                      </p:to>
                                    </p:set>
                                    <p:animEffect transition="in" filter="fade">
                                      <p:cBhvr>
                                        <p:cTn id="25" dur="1"/>
                                        <p:tgtEl>
                                          <p:spTgt spid="366"/>
                                        </p:tgtEl>
                                      </p:cBhvr>
                                    </p:animEffect>
                                  </p:childTnLst>
                                </p:cTn>
                              </p:par>
                              <p:par>
                                <p:cTn id="26" presetID="10" presetClass="entr" presetSubtype="0" fill="hold" nodeType="withEffect">
                                  <p:stCondLst>
                                    <p:cond delay="0"/>
                                  </p:stCondLst>
                                  <p:childTnLst>
                                    <p:set>
                                      <p:cBhvr>
                                        <p:cTn id="27" dur="1" fill="hold">
                                          <p:stCondLst>
                                            <p:cond delay="0"/>
                                          </p:stCondLst>
                                        </p:cTn>
                                        <p:tgtEl>
                                          <p:spTgt spid="367"/>
                                        </p:tgtEl>
                                        <p:attrNameLst>
                                          <p:attrName>style.visibility</p:attrName>
                                        </p:attrNameLst>
                                      </p:cBhvr>
                                      <p:to>
                                        <p:strVal val="visible"/>
                                      </p:to>
                                    </p:set>
                                    <p:animEffect transition="in" filter="fade">
                                      <p:cBhvr>
                                        <p:cTn id="28" dur="1"/>
                                        <p:tgtEl>
                                          <p:spTgt spid="367"/>
                                        </p:tgtEl>
                                      </p:cBhvr>
                                    </p:animEffect>
                                  </p:childTnLst>
                                </p:cTn>
                              </p:par>
                              <p:par>
                                <p:cTn id="29" presetID="10" presetClass="entr" presetSubtype="0" fill="hold" nodeType="withEffect">
                                  <p:stCondLst>
                                    <p:cond delay="0"/>
                                  </p:stCondLst>
                                  <p:childTnLst>
                                    <p:set>
                                      <p:cBhvr>
                                        <p:cTn id="30" dur="1" fill="hold">
                                          <p:stCondLst>
                                            <p:cond delay="0"/>
                                          </p:stCondLst>
                                        </p:cTn>
                                        <p:tgtEl>
                                          <p:spTgt spid="368"/>
                                        </p:tgtEl>
                                        <p:attrNameLst>
                                          <p:attrName>style.visibility</p:attrName>
                                        </p:attrNameLst>
                                      </p:cBhvr>
                                      <p:to>
                                        <p:strVal val="visible"/>
                                      </p:to>
                                    </p:set>
                                    <p:animEffect transition="in" filter="fade">
                                      <p:cBhvr>
                                        <p:cTn id="31" dur="1"/>
                                        <p:tgtEl>
                                          <p:spTgt spid="368"/>
                                        </p:tgtEl>
                                      </p:cBhvr>
                                    </p:animEffect>
                                  </p:childTnLst>
                                </p:cTn>
                              </p:par>
                              <p:par>
                                <p:cTn id="32" presetID="10" presetClass="entr" presetSubtype="0" fill="hold" nodeType="withEffect">
                                  <p:stCondLst>
                                    <p:cond delay="0"/>
                                  </p:stCondLst>
                                  <p:childTnLst>
                                    <p:set>
                                      <p:cBhvr>
                                        <p:cTn id="33" dur="1" fill="hold">
                                          <p:stCondLst>
                                            <p:cond delay="0"/>
                                          </p:stCondLst>
                                        </p:cTn>
                                        <p:tgtEl>
                                          <p:spTgt spid="369"/>
                                        </p:tgtEl>
                                        <p:attrNameLst>
                                          <p:attrName>style.visibility</p:attrName>
                                        </p:attrNameLst>
                                      </p:cBhvr>
                                      <p:to>
                                        <p:strVal val="visible"/>
                                      </p:to>
                                    </p:set>
                                    <p:animEffect transition="in" filter="fade">
                                      <p:cBhvr>
                                        <p:cTn id="34" dur="1"/>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f4165ee33c_0_42"/>
          <p:cNvSpPr txBox="1"/>
          <p:nvPr/>
        </p:nvSpPr>
        <p:spPr>
          <a:xfrm>
            <a:off x="768250" y="755175"/>
            <a:ext cx="85893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Extra slides</a:t>
            </a:r>
            <a:r>
              <a:rPr lang="en-GB" sz="2500" b="1">
                <a:solidFill>
                  <a:schemeClr val="dk1"/>
                </a:solidFill>
                <a:latin typeface="Verdana"/>
                <a:ea typeface="Verdana"/>
                <a:cs typeface="Verdana"/>
                <a:sym typeface="Verdana"/>
              </a:rPr>
              <a:t> SCF convergence criteria</a:t>
            </a:r>
            <a:endParaRPr sz="2500" b="1" i="0" u="none" strike="noStrike" cap="none">
              <a:solidFill>
                <a:schemeClr val="dk1"/>
              </a:solidFill>
              <a:latin typeface="Verdana"/>
              <a:ea typeface="Verdana"/>
              <a:cs typeface="Verdana"/>
              <a:sym typeface="Verdana"/>
            </a:endParaRPr>
          </a:p>
        </p:txBody>
      </p:sp>
      <p:sp>
        <p:nvSpPr>
          <p:cNvPr id="378" name="Google Shape;378;gf4165ee33c_0_42"/>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Implementation</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379" name="Google Shape;379;gf4165ee33c_0_42"/>
          <p:cNvSpPr/>
          <p:nvPr/>
        </p:nvSpPr>
        <p:spPr>
          <a:xfrm>
            <a:off x="6229475" y="50100"/>
            <a:ext cx="1688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80" name="Google Shape;380;gf4165ee33c_0_42"/>
          <p:cNvPicPr preferRelativeResize="0"/>
          <p:nvPr/>
        </p:nvPicPr>
        <p:blipFill>
          <a:blip r:embed="rId3">
            <a:alphaModFix/>
          </a:blip>
          <a:stretch>
            <a:fillRect/>
          </a:stretch>
        </p:blipFill>
        <p:spPr>
          <a:xfrm>
            <a:off x="1913025" y="3266800"/>
            <a:ext cx="1819225" cy="304800"/>
          </a:xfrm>
          <a:prstGeom prst="rect">
            <a:avLst/>
          </a:prstGeom>
          <a:noFill/>
          <a:ln>
            <a:noFill/>
          </a:ln>
        </p:spPr>
      </p:pic>
      <p:pic>
        <p:nvPicPr>
          <p:cNvPr id="381" name="Google Shape;381;gf4165ee33c_0_42"/>
          <p:cNvPicPr preferRelativeResize="0"/>
          <p:nvPr/>
        </p:nvPicPr>
        <p:blipFill>
          <a:blip r:embed="rId4">
            <a:alphaModFix/>
          </a:blip>
          <a:stretch>
            <a:fillRect/>
          </a:stretch>
        </p:blipFill>
        <p:spPr>
          <a:xfrm>
            <a:off x="3346651" y="1987126"/>
            <a:ext cx="5498680" cy="351475"/>
          </a:xfrm>
          <a:prstGeom prst="rect">
            <a:avLst/>
          </a:prstGeom>
          <a:noFill/>
          <a:ln>
            <a:noFill/>
          </a:ln>
        </p:spPr>
      </p:pic>
      <p:sp>
        <p:nvSpPr>
          <p:cNvPr id="382" name="Google Shape;382;gf4165ee33c_0_42"/>
          <p:cNvSpPr txBox="1"/>
          <p:nvPr/>
        </p:nvSpPr>
        <p:spPr>
          <a:xfrm>
            <a:off x="1046125" y="1467500"/>
            <a:ext cx="8369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SCF iterations</a:t>
            </a:r>
            <a:endParaRPr sz="2000">
              <a:latin typeface="Verdana"/>
              <a:ea typeface="Verdana"/>
              <a:cs typeface="Verdana"/>
              <a:sym typeface="Verdana"/>
            </a:endParaRPr>
          </a:p>
        </p:txBody>
      </p:sp>
      <p:sp>
        <p:nvSpPr>
          <p:cNvPr id="383" name="Google Shape;383;gf4165ee33c_0_42"/>
          <p:cNvSpPr txBox="1"/>
          <p:nvPr/>
        </p:nvSpPr>
        <p:spPr>
          <a:xfrm>
            <a:off x="1046125" y="2600963"/>
            <a:ext cx="8369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Convergence criteria</a:t>
            </a:r>
            <a:endParaRPr sz="2000">
              <a:latin typeface="Verdana"/>
              <a:ea typeface="Verdana"/>
              <a:cs typeface="Verdana"/>
              <a:sym typeface="Verdana"/>
            </a:endParaRPr>
          </a:p>
        </p:txBody>
      </p:sp>
      <p:sp>
        <p:nvSpPr>
          <p:cNvPr id="384" name="Google Shape;384;gf4165ee33c_0_42"/>
          <p:cNvSpPr txBox="1"/>
          <p:nvPr/>
        </p:nvSpPr>
        <p:spPr>
          <a:xfrm>
            <a:off x="4397750" y="3196125"/>
            <a:ext cx="102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latin typeface="Verdana"/>
                <a:ea typeface="Verdana"/>
                <a:cs typeface="Verdana"/>
                <a:sym typeface="Verdana"/>
              </a:rPr>
              <a:t>where</a:t>
            </a:r>
            <a:endParaRPr sz="1900">
              <a:latin typeface="Verdana"/>
              <a:ea typeface="Verdana"/>
              <a:cs typeface="Verdana"/>
              <a:sym typeface="Verdana"/>
            </a:endParaRPr>
          </a:p>
        </p:txBody>
      </p:sp>
      <p:sp>
        <p:nvSpPr>
          <p:cNvPr id="385" name="Google Shape;385;gf4165ee33c_0_42"/>
          <p:cNvSpPr txBox="1"/>
          <p:nvPr/>
        </p:nvSpPr>
        <p:spPr>
          <a:xfrm>
            <a:off x="1046125" y="4062250"/>
            <a:ext cx="8369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latin typeface="Verdana"/>
                <a:ea typeface="Verdana"/>
                <a:cs typeface="Verdana"/>
                <a:sym typeface="Verdana"/>
              </a:rPr>
              <a:t>PROBLEM:</a:t>
            </a:r>
            <a:r>
              <a:rPr lang="en-GB" sz="2000">
                <a:latin typeface="Verdana"/>
                <a:ea typeface="Verdana"/>
                <a:cs typeface="Verdana"/>
                <a:sym typeface="Verdana"/>
              </a:rPr>
              <a:t> Gets stuck oscillating</a:t>
            </a:r>
            <a:endParaRPr sz="2000">
              <a:latin typeface="Verdana"/>
              <a:ea typeface="Verdana"/>
              <a:cs typeface="Verdana"/>
              <a:sym typeface="Verdana"/>
            </a:endParaRPr>
          </a:p>
        </p:txBody>
      </p:sp>
      <p:sp>
        <p:nvSpPr>
          <p:cNvPr id="386" name="Google Shape;386;gf4165ee33c_0_42"/>
          <p:cNvSpPr txBox="1"/>
          <p:nvPr/>
        </p:nvSpPr>
        <p:spPr>
          <a:xfrm>
            <a:off x="1046125" y="4742738"/>
            <a:ext cx="8369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latin typeface="Verdana"/>
                <a:ea typeface="Verdana"/>
                <a:cs typeface="Verdana"/>
                <a:sym typeface="Verdana"/>
              </a:rPr>
              <a:t>SOLUTION:</a:t>
            </a:r>
            <a:r>
              <a:rPr lang="en-GB" sz="2000">
                <a:latin typeface="Verdana"/>
                <a:ea typeface="Verdana"/>
                <a:cs typeface="Verdana"/>
                <a:sym typeface="Verdana"/>
              </a:rPr>
              <a:t> Random average</a:t>
            </a:r>
            <a:endParaRPr sz="2000">
              <a:latin typeface="Verdana"/>
              <a:ea typeface="Verdana"/>
              <a:cs typeface="Verdana"/>
              <a:sym typeface="Verdana"/>
            </a:endParaRPr>
          </a:p>
        </p:txBody>
      </p:sp>
      <p:pic>
        <p:nvPicPr>
          <p:cNvPr id="387" name="Google Shape;387;gf4165ee33c_0_42"/>
          <p:cNvPicPr preferRelativeResize="0"/>
          <p:nvPr/>
        </p:nvPicPr>
        <p:blipFill>
          <a:blip r:embed="rId5">
            <a:alphaModFix/>
          </a:blip>
          <a:stretch>
            <a:fillRect/>
          </a:stretch>
        </p:blipFill>
        <p:spPr>
          <a:xfrm>
            <a:off x="3732250" y="5423226"/>
            <a:ext cx="5046492" cy="367200"/>
          </a:xfrm>
          <a:prstGeom prst="rect">
            <a:avLst/>
          </a:prstGeom>
          <a:noFill/>
          <a:ln>
            <a:noFill/>
          </a:ln>
        </p:spPr>
      </p:pic>
      <p:pic>
        <p:nvPicPr>
          <p:cNvPr id="388" name="Google Shape;388;gf4165ee33c_0_42"/>
          <p:cNvPicPr preferRelativeResize="0"/>
          <p:nvPr/>
        </p:nvPicPr>
        <p:blipFill>
          <a:blip r:embed="rId6">
            <a:alphaModFix/>
          </a:blip>
          <a:stretch>
            <a:fillRect/>
          </a:stretch>
        </p:blipFill>
        <p:spPr>
          <a:xfrm>
            <a:off x="6090750" y="3093575"/>
            <a:ext cx="4558900" cy="762150"/>
          </a:xfrm>
          <a:prstGeom prst="rect">
            <a:avLst/>
          </a:prstGeom>
          <a:noFill/>
          <a:ln>
            <a:noFill/>
          </a:ln>
        </p:spPr>
      </p:pic>
      <p:sp>
        <p:nvSpPr>
          <p:cNvPr id="389" name="Google Shape;389;gf4165ee33c_0_42"/>
          <p:cNvSpPr txBox="1"/>
          <p:nvPr/>
        </p:nvSpPr>
        <p:spPr>
          <a:xfrm>
            <a:off x="3916099" y="6362125"/>
            <a:ext cx="38496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J M. Thijssen “Computational Physics” (2012)</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Google Shape;395;p2"/>
          <p:cNvSpPr txBox="1"/>
          <p:nvPr/>
        </p:nvSpPr>
        <p:spPr>
          <a:xfrm>
            <a:off x="955040" y="1232168"/>
            <a:ext cx="10281900" cy="2555100"/>
          </a:xfrm>
          <a:prstGeom prst="rect">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a:t>Intro:</a:t>
            </a:r>
            <a:endParaRPr sz="1600"/>
          </a:p>
          <a:p>
            <a:pPr marL="0" marR="0" lvl="0" indent="0" algn="l" rtl="0">
              <a:lnSpc>
                <a:spcPct val="100000"/>
              </a:lnSpc>
              <a:spcBef>
                <a:spcPts val="0"/>
              </a:spcBef>
              <a:spcAft>
                <a:spcPts val="0"/>
              </a:spcAft>
              <a:buNone/>
            </a:pPr>
            <a:r>
              <a:rPr lang="en-GB" sz="1600"/>
              <a:t>Why do we care about this, why is hartree fock a nice tool. Differences with normal applications of HF? What paper are we following and what is our goal? What is the system we are studying.</a:t>
            </a:r>
            <a:endParaRPr sz="1600"/>
          </a:p>
          <a:p>
            <a:pPr marL="0" marR="0" lvl="0" indent="0" algn="l" rtl="0">
              <a:lnSpc>
                <a:spcPct val="100000"/>
              </a:lnSpc>
              <a:spcBef>
                <a:spcPts val="0"/>
              </a:spcBef>
              <a:spcAft>
                <a:spcPts val="0"/>
              </a:spcAft>
              <a:buNone/>
            </a:pPr>
            <a:r>
              <a:rPr lang="en-GB" sz="1600"/>
              <a:t>Theory:</a:t>
            </a:r>
            <a:endParaRPr sz="1600"/>
          </a:p>
          <a:p>
            <a:pPr marL="0" marR="0" lvl="0" indent="0" algn="l" rtl="0">
              <a:lnSpc>
                <a:spcPct val="100000"/>
              </a:lnSpc>
              <a:spcBef>
                <a:spcPts val="0"/>
              </a:spcBef>
              <a:spcAft>
                <a:spcPts val="0"/>
              </a:spcAft>
              <a:buNone/>
            </a:pPr>
            <a:r>
              <a:rPr lang="en-GB" sz="1600"/>
              <a:t>Explain the steps needed to get to our results and what are the difficult steps: chose a basis, compute the integrals, build the matrices, solve the Roothaan equations (SCF) and compute the energies.</a:t>
            </a:r>
            <a:endParaRPr sz="1600"/>
          </a:p>
          <a:p>
            <a:pPr marL="0" marR="0" lvl="0" indent="0" algn="l" rtl="0">
              <a:lnSpc>
                <a:spcPct val="100000"/>
              </a:lnSpc>
              <a:spcBef>
                <a:spcPts val="0"/>
              </a:spcBef>
              <a:spcAft>
                <a:spcPts val="0"/>
              </a:spcAft>
              <a:buNone/>
            </a:pPr>
            <a:r>
              <a:rPr lang="en-GB" sz="1600"/>
              <a:t>Implementation: integrals computed through MonteCarlo? Roothaan equation by iteratively using scipy…</a:t>
            </a:r>
            <a:endParaRPr sz="1600"/>
          </a:p>
          <a:p>
            <a:pPr marL="0" marR="0" lvl="0" indent="0" algn="l" rtl="0">
              <a:lnSpc>
                <a:spcPct val="100000"/>
              </a:lnSpc>
              <a:spcBef>
                <a:spcPts val="0"/>
              </a:spcBef>
              <a:spcAft>
                <a:spcPts val="0"/>
              </a:spcAft>
              <a:buNone/>
            </a:pPr>
            <a:r>
              <a:rPr lang="en-GB" sz="1600"/>
              <a:t>Results: the things that we have tried to copy from the paper and the comparison</a:t>
            </a:r>
            <a:endParaRPr sz="1600"/>
          </a:p>
          <a:p>
            <a:pPr marL="0" marR="0" lvl="0" indent="0" algn="l" rtl="0">
              <a:lnSpc>
                <a:spcPct val="100000"/>
              </a:lnSpc>
              <a:spcBef>
                <a:spcPts val="0"/>
              </a:spcBef>
              <a:spcAft>
                <a:spcPts val="0"/>
              </a:spcAft>
              <a:buNone/>
            </a:pPr>
            <a:r>
              <a:rPr lang="en-GB" sz="1600"/>
              <a:t>Further research: improvements of the code, but also excited states and things like that</a:t>
            </a:r>
            <a:endParaRPr sz="1600"/>
          </a:p>
          <a:p>
            <a:pPr marL="0" marR="0" lvl="0" indent="0" algn="l" rtl="0">
              <a:lnSpc>
                <a:spcPct val="100000"/>
              </a:lnSpc>
              <a:spcBef>
                <a:spcPts val="0"/>
              </a:spcBef>
              <a:spcAft>
                <a:spcPts val="0"/>
              </a:spcAft>
              <a:buNone/>
            </a:pPr>
            <a:r>
              <a:rPr lang="en-GB" sz="1600"/>
              <a:t>Conclusion: were we successful, what is the power of our program, what is it useful for…</a:t>
            </a:r>
            <a:endParaRPr sz="1600"/>
          </a:p>
        </p:txBody>
      </p:sp>
      <p:sp>
        <p:nvSpPr>
          <p:cNvPr id="396" name="Google Shape;396;p2"/>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1</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Intro</a:t>
            </a:r>
            <a:endParaRPr sz="2500" b="1" i="0" u="none" strike="noStrike" cap="none">
              <a:solidFill>
                <a:schemeClr val="dk1"/>
              </a:solidFill>
              <a:latin typeface="Verdana"/>
              <a:ea typeface="Verdana"/>
              <a:cs typeface="Verdana"/>
              <a:sym typeface="Verdana"/>
            </a:endParaRPr>
          </a:p>
        </p:txBody>
      </p:sp>
      <p:grpSp>
        <p:nvGrpSpPr>
          <p:cNvPr id="397" name="Google Shape;397;p2"/>
          <p:cNvGrpSpPr/>
          <p:nvPr/>
        </p:nvGrpSpPr>
        <p:grpSpPr>
          <a:xfrm>
            <a:off x="4668519" y="0"/>
            <a:ext cx="6274890" cy="467400"/>
            <a:chOff x="4668517" y="0"/>
            <a:chExt cx="7323600" cy="467400"/>
          </a:xfrm>
        </p:grpSpPr>
        <p:sp>
          <p:nvSpPr>
            <p:cNvPr id="398" name="Google Shape;398;p2"/>
            <p:cNvSpPr/>
            <p:nvPr/>
          </p:nvSpPr>
          <p:spPr>
            <a:xfrm>
              <a:off x="4668517" y="0"/>
              <a:ext cx="73236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b="1" i="0" u="none" strike="noStrike" cap="none">
                  <a:solidFill>
                    <a:schemeClr val="lt1"/>
                  </a:solidFill>
                  <a:latin typeface="Verdana"/>
                  <a:ea typeface="Verdana"/>
                  <a:cs typeface="Verdana"/>
                  <a:sym typeface="Verdana"/>
                </a:rPr>
                <a:t>Intro</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Implementation</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399" name="Google Shape;399;p2"/>
            <p:cNvSpPr/>
            <p:nvPr/>
          </p:nvSpPr>
          <p:spPr>
            <a:xfrm>
              <a:off x="4788776" y="49275"/>
              <a:ext cx="858000" cy="367200"/>
            </a:xfrm>
            <a:prstGeom prst="roundRect">
              <a:avLst>
                <a:gd name="adj" fmla="val 16667"/>
              </a:avLst>
            </a:prstGeom>
            <a:solidFill>
              <a:srgbClr val="D3DCEF">
                <a:alpha val="24705"/>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00" name="Google Shape;400;p2"/>
          <p:cNvSpPr txBox="1"/>
          <p:nvPr/>
        </p:nvSpPr>
        <p:spPr>
          <a:xfrm>
            <a:off x="955050" y="3787275"/>
            <a:ext cx="9224700" cy="302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We also need to fulfil the same things as for the report:  (14 minutes! HARD CUTOFF so aim for 12)</a:t>
            </a:r>
            <a:endParaRPr/>
          </a:p>
          <a:p>
            <a:pPr marL="1104900" lvl="0" indent="-228600" algn="l" rtl="0">
              <a:lnSpc>
                <a:spcPct val="115000"/>
              </a:lnSpc>
              <a:spcBef>
                <a:spcPts val="1200"/>
              </a:spcBef>
              <a:spcAft>
                <a:spcPts val="0"/>
              </a:spcAft>
              <a:buClr>
                <a:schemeClr val="dk1"/>
              </a:buClr>
              <a:buSzPts val="1100"/>
              <a:buFont typeface="Arial"/>
              <a:buNone/>
            </a:pPr>
            <a:r>
              <a:rPr lang="en-GB" sz="1000">
                <a:solidFill>
                  <a:schemeClr val="dk1"/>
                </a:solidFill>
                <a:latin typeface="Courier New"/>
                <a:ea typeface="Courier New"/>
                <a:cs typeface="Courier New"/>
                <a:sym typeface="Courier New"/>
              </a:rPr>
              <a:t>o  </a:t>
            </a:r>
            <a:r>
              <a:rPr lang="en-GB">
                <a:solidFill>
                  <a:schemeClr val="dk1"/>
                </a:solidFill>
                <a:latin typeface="Courier New"/>
                <a:ea typeface="Courier New"/>
                <a:cs typeface="Courier New"/>
                <a:sym typeface="Courier New"/>
              </a:rPr>
              <a:t> </a:t>
            </a:r>
            <a:r>
              <a:rPr lang="en-GB">
                <a:solidFill>
                  <a:schemeClr val="dk1"/>
                </a:solidFill>
              </a:rPr>
              <a:t>Theoretical background </a:t>
            </a:r>
            <a:r>
              <a:rPr lang="en-GB" b="1" i="1">
                <a:solidFill>
                  <a:schemeClr val="dk1"/>
                </a:solidFill>
                <a:latin typeface="Calibri"/>
                <a:ea typeface="Calibri"/>
                <a:cs typeface="Calibri"/>
                <a:sym typeface="Calibri"/>
              </a:rPr>
              <a:t>and the motivation for the research question</a:t>
            </a:r>
            <a:endParaRPr b="1" i="1">
              <a:solidFill>
                <a:schemeClr val="dk1"/>
              </a:solidFill>
              <a:latin typeface="Calibri"/>
              <a:ea typeface="Calibri"/>
              <a:cs typeface="Calibri"/>
              <a:sym typeface="Calibri"/>
            </a:endParaRPr>
          </a:p>
          <a:p>
            <a:pPr marL="1104900" lvl="0" indent="-228600" algn="l" rtl="0">
              <a:lnSpc>
                <a:spcPct val="115000"/>
              </a:lnSpc>
              <a:spcBef>
                <a:spcPts val="120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   </a:t>
            </a:r>
            <a:r>
              <a:rPr lang="en-GB">
                <a:solidFill>
                  <a:schemeClr val="dk1"/>
                </a:solidFill>
              </a:rPr>
              <a:t>Documents correctness checks (for the final projects, there may not be a big distinction between validity check and final result, if you are reproducing the result of a paper)</a:t>
            </a:r>
            <a:endParaRPr>
              <a:solidFill>
                <a:schemeClr val="dk1"/>
              </a:solidFill>
            </a:endParaRPr>
          </a:p>
          <a:p>
            <a:pPr marL="1104900" lvl="0" indent="-228600" algn="l" rtl="0">
              <a:lnSpc>
                <a:spcPct val="115000"/>
              </a:lnSpc>
              <a:spcBef>
                <a:spcPts val="120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   </a:t>
            </a:r>
            <a:r>
              <a:rPr lang="en-GB">
                <a:solidFill>
                  <a:schemeClr val="dk1"/>
                </a:solidFill>
              </a:rPr>
              <a:t>Data is reported with uncertainty, and fitted to the expected behavior if applicable</a:t>
            </a:r>
            <a:endParaRPr>
              <a:solidFill>
                <a:schemeClr val="dk1"/>
              </a:solidFill>
            </a:endParaRPr>
          </a:p>
          <a:p>
            <a:pPr marL="1104900" lvl="0" indent="-228600" algn="l" rtl="0">
              <a:lnSpc>
                <a:spcPct val="115000"/>
              </a:lnSpc>
              <a:spcBef>
                <a:spcPts val="120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   </a:t>
            </a:r>
            <a:r>
              <a:rPr lang="en-GB">
                <a:solidFill>
                  <a:schemeClr val="dk1"/>
                </a:solidFill>
              </a:rPr>
              <a:t>A variety of phenomena are investigated scientifically, and compared with known results.</a:t>
            </a:r>
            <a:endParaRPr>
              <a:solidFill>
                <a:schemeClr val="dk1"/>
              </a:solidFill>
            </a:endParaRPr>
          </a:p>
          <a:p>
            <a:pPr marL="1104900" lvl="0" indent="-228600" algn="l" rtl="0">
              <a:lnSpc>
                <a:spcPct val="115000"/>
              </a:lnSpc>
              <a:spcBef>
                <a:spcPts val="120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   </a:t>
            </a:r>
            <a:r>
              <a:rPr lang="en-GB">
                <a:solidFill>
                  <a:schemeClr val="dk1"/>
                </a:solidFill>
              </a:rPr>
              <a:t>Performance is reported and discussed briefly</a:t>
            </a:r>
            <a:endParaRPr>
              <a:solidFill>
                <a:schemeClr val="dk1"/>
              </a:solidFill>
            </a:endParaRPr>
          </a:p>
          <a:p>
            <a:pPr marL="0" lvl="0" indent="0" algn="l" rtl="0">
              <a:spcBef>
                <a:spcPts val="12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13173f68b3c_0_5"/>
          <p:cNvSpPr/>
          <p:nvPr/>
        </p:nvSpPr>
        <p:spPr>
          <a:xfrm>
            <a:off x="622325" y="1943450"/>
            <a:ext cx="10975800" cy="2848500"/>
          </a:xfrm>
          <a:prstGeom prst="roundRect">
            <a:avLst>
              <a:gd name="adj" fmla="val 8381"/>
            </a:avLst>
          </a:prstGeom>
          <a:solidFill>
            <a:srgbClr val="D3DCEF">
              <a:alpha val="45090"/>
            </a:srgbClr>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g13173f68b3c_0_5"/>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1</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Introduction: Motivation and goal</a:t>
            </a:r>
            <a:endParaRPr sz="2500" b="1" i="0" u="none" strike="noStrike" cap="none">
              <a:solidFill>
                <a:schemeClr val="dk1"/>
              </a:solidFill>
              <a:latin typeface="Verdana"/>
              <a:ea typeface="Verdana"/>
              <a:cs typeface="Verdana"/>
              <a:sym typeface="Verdana"/>
            </a:endParaRPr>
          </a:p>
        </p:txBody>
      </p:sp>
      <p:sp>
        <p:nvSpPr>
          <p:cNvPr id="37" name="Google Shape;37;g13173f68b3c_0_5"/>
          <p:cNvSpPr txBox="1"/>
          <p:nvPr/>
        </p:nvSpPr>
        <p:spPr>
          <a:xfrm>
            <a:off x="1931550" y="4996000"/>
            <a:ext cx="832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GOAL: </a:t>
            </a:r>
            <a:r>
              <a:rPr lang="en-GB" sz="2000"/>
              <a:t>To reproduce the chemical potential of a quantum dot in GaAs.</a:t>
            </a:r>
            <a:endParaRPr sz="2000"/>
          </a:p>
        </p:txBody>
      </p:sp>
      <p:pic>
        <p:nvPicPr>
          <p:cNvPr id="38" name="Google Shape;38;g13173f68b3c_0_5"/>
          <p:cNvPicPr preferRelativeResize="0"/>
          <p:nvPr/>
        </p:nvPicPr>
        <p:blipFill rotWithShape="1">
          <a:blip r:embed="rId3">
            <a:alphaModFix/>
          </a:blip>
          <a:srcRect l="10395" r="11031"/>
          <a:stretch/>
        </p:blipFill>
        <p:spPr>
          <a:xfrm>
            <a:off x="792363" y="2501413"/>
            <a:ext cx="3215200" cy="2046000"/>
          </a:xfrm>
          <a:prstGeom prst="rect">
            <a:avLst/>
          </a:prstGeom>
          <a:noFill/>
          <a:ln>
            <a:noFill/>
          </a:ln>
        </p:spPr>
      </p:pic>
      <p:pic>
        <p:nvPicPr>
          <p:cNvPr id="39" name="Google Shape;39;g13173f68b3c_0_5"/>
          <p:cNvPicPr preferRelativeResize="0"/>
          <p:nvPr/>
        </p:nvPicPr>
        <p:blipFill>
          <a:blip r:embed="rId4">
            <a:alphaModFix/>
          </a:blip>
          <a:stretch>
            <a:fillRect/>
          </a:stretch>
        </p:blipFill>
        <p:spPr>
          <a:xfrm>
            <a:off x="8428687" y="2501250"/>
            <a:ext cx="2957147" cy="2046350"/>
          </a:xfrm>
          <a:prstGeom prst="rect">
            <a:avLst/>
          </a:prstGeom>
          <a:noFill/>
          <a:ln>
            <a:noFill/>
          </a:ln>
        </p:spPr>
      </p:pic>
      <p:pic>
        <p:nvPicPr>
          <p:cNvPr id="40" name="Google Shape;40;g13173f68b3c_0_5"/>
          <p:cNvPicPr preferRelativeResize="0"/>
          <p:nvPr/>
        </p:nvPicPr>
        <p:blipFill rotWithShape="1">
          <a:blip r:embed="rId5">
            <a:alphaModFix/>
          </a:blip>
          <a:srcRect l="6780" t="12799" r="7492" b="8577"/>
          <a:stretch/>
        </p:blipFill>
        <p:spPr>
          <a:xfrm>
            <a:off x="4435550" y="2501251"/>
            <a:ext cx="3384350" cy="2046352"/>
          </a:xfrm>
          <a:prstGeom prst="rect">
            <a:avLst/>
          </a:prstGeom>
          <a:noFill/>
          <a:ln>
            <a:noFill/>
          </a:ln>
        </p:spPr>
      </p:pic>
      <p:sp>
        <p:nvSpPr>
          <p:cNvPr id="41" name="Google Shape;41;g13173f68b3c_0_5"/>
          <p:cNvSpPr txBox="1"/>
          <p:nvPr/>
        </p:nvSpPr>
        <p:spPr>
          <a:xfrm>
            <a:off x="792463" y="2008813"/>
            <a:ext cx="321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Scanning QD microscopy</a:t>
            </a:r>
            <a:endParaRPr sz="2000"/>
          </a:p>
        </p:txBody>
      </p:sp>
      <p:sp>
        <p:nvSpPr>
          <p:cNvPr id="42" name="Google Shape;42;g13173f68b3c_0_5"/>
          <p:cNvSpPr txBox="1"/>
          <p:nvPr/>
        </p:nvSpPr>
        <p:spPr>
          <a:xfrm>
            <a:off x="4912275" y="2008825"/>
            <a:ext cx="2430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Single-e transistors</a:t>
            </a:r>
            <a:endParaRPr sz="2000"/>
          </a:p>
        </p:txBody>
      </p:sp>
      <p:sp>
        <p:nvSpPr>
          <p:cNvPr id="43" name="Google Shape;43;g13173f68b3c_0_5"/>
          <p:cNvSpPr txBox="1"/>
          <p:nvPr/>
        </p:nvSpPr>
        <p:spPr>
          <a:xfrm>
            <a:off x="9471813" y="1943450"/>
            <a:ext cx="138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QD qubits</a:t>
            </a:r>
            <a:endParaRPr sz="2000"/>
          </a:p>
        </p:txBody>
      </p:sp>
      <p:sp>
        <p:nvSpPr>
          <p:cNvPr id="44" name="Google Shape;44;g13173f68b3c_0_5"/>
          <p:cNvSpPr txBox="1"/>
          <p:nvPr/>
        </p:nvSpPr>
        <p:spPr>
          <a:xfrm>
            <a:off x="792475" y="1436213"/>
            <a:ext cx="763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Applications that require knowing the energy levels of QD:</a:t>
            </a:r>
            <a:endParaRPr sz="2000"/>
          </a:p>
        </p:txBody>
      </p:sp>
      <p:sp>
        <p:nvSpPr>
          <p:cNvPr id="45" name="Google Shape;45;g13173f68b3c_0_5"/>
          <p:cNvSpPr txBox="1"/>
          <p:nvPr/>
        </p:nvSpPr>
        <p:spPr>
          <a:xfrm>
            <a:off x="883425" y="5692650"/>
            <a:ext cx="10488600" cy="492600"/>
          </a:xfrm>
          <a:prstGeom prst="rect">
            <a:avLst/>
          </a:prstGeom>
          <a:noFill/>
          <a:ln w="76200" cap="flat" cmpd="sng">
            <a:solidFill>
              <a:srgbClr val="F9D99A"/>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a:t>Fujito et al. “</a:t>
            </a:r>
            <a:r>
              <a:rPr lang="en-GB" sz="2000" i="1"/>
              <a:t>Many-electron ground states in anisotropic parabolic QD.</a:t>
            </a:r>
            <a:r>
              <a:rPr lang="en-GB" sz="2000"/>
              <a:t>” Phys. Rev. B </a:t>
            </a:r>
            <a:r>
              <a:rPr lang="en-GB" sz="2000">
                <a:solidFill>
                  <a:schemeClr val="dk1"/>
                </a:solidFill>
              </a:rPr>
              <a:t>(1996)</a:t>
            </a:r>
            <a:endParaRPr sz="2000"/>
          </a:p>
        </p:txBody>
      </p:sp>
      <p:sp>
        <p:nvSpPr>
          <p:cNvPr id="46" name="Google Shape;46;g13173f68b3c_0_5"/>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b="1" i="0" u="none" strike="noStrike" cap="none">
                <a:solidFill>
                  <a:schemeClr val="lt1"/>
                </a:solidFill>
                <a:latin typeface="Verdana"/>
                <a:ea typeface="Verdana"/>
                <a:cs typeface="Verdana"/>
                <a:sym typeface="Verdana"/>
              </a:rPr>
              <a:t>Intro</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47" name="Google Shape;47;g13173f68b3c_0_5"/>
          <p:cNvSpPr/>
          <p:nvPr/>
        </p:nvSpPr>
        <p:spPr>
          <a:xfrm>
            <a:off x="4776850" y="50100"/>
            <a:ext cx="7374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p:nvPr/>
        </p:nvSpPr>
        <p:spPr>
          <a:xfrm>
            <a:off x="1162300" y="1528300"/>
            <a:ext cx="10011000" cy="477000"/>
          </a:xfrm>
          <a:prstGeom prst="roundRect">
            <a:avLst>
              <a:gd name="adj" fmla="val 16667"/>
            </a:avLst>
          </a:prstGeom>
          <a:solidFill>
            <a:srgbClr val="D3DCEF">
              <a:alpha val="45090"/>
            </a:srgbClr>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2.1</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Theory: The problem</a:t>
            </a:r>
            <a:endParaRPr sz="2500" b="1" i="0" u="none" strike="noStrike" cap="none">
              <a:solidFill>
                <a:schemeClr val="dk1"/>
              </a:solidFill>
              <a:latin typeface="Verdana"/>
              <a:ea typeface="Verdana"/>
              <a:cs typeface="Verdana"/>
              <a:sym typeface="Verdana"/>
            </a:endParaRPr>
          </a:p>
        </p:txBody>
      </p:sp>
      <p:sp>
        <p:nvSpPr>
          <p:cNvPr id="55" name="Google Shape;55;p3"/>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Theory</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56" name="Google Shape;56;p3"/>
          <p:cNvSpPr/>
          <p:nvPr/>
        </p:nvSpPr>
        <p:spPr>
          <a:xfrm>
            <a:off x="5476875" y="50100"/>
            <a:ext cx="8136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7" name="Google Shape;57;p3"/>
          <p:cNvPicPr preferRelativeResize="0"/>
          <p:nvPr/>
        </p:nvPicPr>
        <p:blipFill>
          <a:blip r:embed="rId3">
            <a:alphaModFix/>
          </a:blip>
          <a:stretch>
            <a:fillRect/>
          </a:stretch>
        </p:blipFill>
        <p:spPr>
          <a:xfrm>
            <a:off x="5833175" y="2555525"/>
            <a:ext cx="5760992" cy="667013"/>
          </a:xfrm>
          <a:prstGeom prst="rect">
            <a:avLst/>
          </a:prstGeom>
          <a:noFill/>
          <a:ln>
            <a:noFill/>
          </a:ln>
        </p:spPr>
      </p:pic>
      <p:pic>
        <p:nvPicPr>
          <p:cNvPr id="58" name="Google Shape;58;p3"/>
          <p:cNvPicPr preferRelativeResize="0"/>
          <p:nvPr/>
        </p:nvPicPr>
        <p:blipFill>
          <a:blip r:embed="rId4">
            <a:alphaModFix/>
          </a:blip>
          <a:stretch>
            <a:fillRect/>
          </a:stretch>
        </p:blipFill>
        <p:spPr>
          <a:xfrm>
            <a:off x="909676" y="2454088"/>
            <a:ext cx="3474175" cy="889542"/>
          </a:xfrm>
          <a:prstGeom prst="rect">
            <a:avLst/>
          </a:prstGeom>
          <a:noFill/>
          <a:ln>
            <a:noFill/>
          </a:ln>
        </p:spPr>
      </p:pic>
      <p:sp>
        <p:nvSpPr>
          <p:cNvPr id="59" name="Google Shape;59;p3"/>
          <p:cNvSpPr txBox="1"/>
          <p:nvPr/>
        </p:nvSpPr>
        <p:spPr>
          <a:xfrm>
            <a:off x="768250" y="1496500"/>
            <a:ext cx="10825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latin typeface="Verdana"/>
                <a:ea typeface="Verdana"/>
                <a:cs typeface="Verdana"/>
                <a:sym typeface="Verdana"/>
              </a:rPr>
              <a:t>Anisotropic parabolic Quantum Dot within the effective mass approximation</a:t>
            </a:r>
            <a:endParaRPr sz="2000">
              <a:latin typeface="Verdana"/>
              <a:ea typeface="Verdana"/>
              <a:cs typeface="Verdana"/>
              <a:sym typeface="Verdana"/>
            </a:endParaRPr>
          </a:p>
        </p:txBody>
      </p:sp>
      <p:sp>
        <p:nvSpPr>
          <p:cNvPr id="60" name="Google Shape;60;p3"/>
          <p:cNvSpPr txBox="1"/>
          <p:nvPr/>
        </p:nvSpPr>
        <p:spPr>
          <a:xfrm>
            <a:off x="4633413" y="2652563"/>
            <a:ext cx="105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Verdana"/>
                <a:ea typeface="Verdana"/>
                <a:cs typeface="Verdana"/>
                <a:sym typeface="Verdana"/>
              </a:rPr>
              <a:t>where</a:t>
            </a:r>
            <a:endParaRPr sz="2000">
              <a:latin typeface="Verdana"/>
              <a:ea typeface="Verdana"/>
              <a:cs typeface="Verdana"/>
              <a:sym typeface="Verdana"/>
            </a:endParaRPr>
          </a:p>
        </p:txBody>
      </p:sp>
      <p:sp>
        <p:nvSpPr>
          <p:cNvPr id="61" name="Google Shape;61;p3"/>
          <p:cNvSpPr/>
          <p:nvPr/>
        </p:nvSpPr>
        <p:spPr>
          <a:xfrm>
            <a:off x="7032675" y="2471175"/>
            <a:ext cx="1056600" cy="889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349875" y="2444300"/>
            <a:ext cx="1961400" cy="889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0700725" y="2444300"/>
            <a:ext cx="1056600" cy="889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433675" y="2296900"/>
            <a:ext cx="1056600" cy="1131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p:nvPr/>
        </p:nvSpPr>
        <p:spPr>
          <a:xfrm>
            <a:off x="742000" y="3939113"/>
            <a:ext cx="1106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OBJECTIVE: </a:t>
            </a:r>
            <a:r>
              <a:rPr lang="en-GB" sz="2000"/>
              <a:t>find </a:t>
            </a:r>
            <a:r>
              <a:rPr lang="en-GB" sz="2000" b="1"/>
              <a:t>Ground State</a:t>
            </a:r>
            <a:r>
              <a:rPr lang="en-GB" sz="2000"/>
              <a:t> of this Hamiltonian ⇒ </a:t>
            </a:r>
            <a:r>
              <a:rPr lang="en-GB" sz="2000" b="1"/>
              <a:t>solve the Scrödinger equation</a:t>
            </a:r>
            <a:endParaRPr sz="2000" b="1"/>
          </a:p>
        </p:txBody>
      </p:sp>
      <p:sp>
        <p:nvSpPr>
          <p:cNvPr id="66" name="Google Shape;66;p3"/>
          <p:cNvSpPr txBox="1"/>
          <p:nvPr/>
        </p:nvSpPr>
        <p:spPr>
          <a:xfrm>
            <a:off x="742000" y="4713425"/>
            <a:ext cx="723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As we all know, from Hydrogen onwards ⇒ </a:t>
            </a:r>
            <a:r>
              <a:rPr lang="en-GB" sz="2000" b="1"/>
              <a:t>Complicated</a:t>
            </a:r>
            <a:endParaRPr sz="2000" b="1"/>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67" name="Google Shape;67;p3"/>
          <p:cNvGrpSpPr/>
          <p:nvPr/>
        </p:nvGrpSpPr>
        <p:grpSpPr>
          <a:xfrm>
            <a:off x="1761575" y="2182300"/>
            <a:ext cx="8668862" cy="4036475"/>
            <a:chOff x="1708400" y="1780425"/>
            <a:chExt cx="8668862" cy="4036475"/>
          </a:xfrm>
        </p:grpSpPr>
        <p:grpSp>
          <p:nvGrpSpPr>
            <p:cNvPr id="68" name="Google Shape;68;p3"/>
            <p:cNvGrpSpPr/>
            <p:nvPr/>
          </p:nvGrpSpPr>
          <p:grpSpPr>
            <a:xfrm>
              <a:off x="1708400" y="1780425"/>
              <a:ext cx="8668862" cy="4036475"/>
              <a:chOff x="1749600" y="1519950"/>
              <a:chExt cx="8668862" cy="4036475"/>
            </a:xfrm>
          </p:grpSpPr>
          <p:pic>
            <p:nvPicPr>
              <p:cNvPr id="69" name="Google Shape;69;p3"/>
              <p:cNvPicPr preferRelativeResize="0"/>
              <p:nvPr/>
            </p:nvPicPr>
            <p:blipFill rotWithShape="1">
              <a:blip r:embed="rId5">
                <a:alphaModFix/>
              </a:blip>
              <a:srcRect l="3359" t="1396" r="3322" b="48740"/>
              <a:stretch/>
            </p:blipFill>
            <p:spPr>
              <a:xfrm>
                <a:off x="1749600" y="1519950"/>
                <a:ext cx="3825900" cy="4036474"/>
              </a:xfrm>
              <a:prstGeom prst="rect">
                <a:avLst/>
              </a:prstGeom>
              <a:noFill/>
              <a:ln w="9525" cap="flat" cmpd="sng">
                <a:solidFill>
                  <a:schemeClr val="dk1"/>
                </a:solidFill>
                <a:prstDash val="solid"/>
                <a:round/>
                <a:headEnd type="none" w="sm" len="sm"/>
                <a:tailEnd type="none" w="sm" len="sm"/>
              </a:ln>
            </p:spPr>
          </p:pic>
          <p:pic>
            <p:nvPicPr>
              <p:cNvPr id="70" name="Google Shape;70;p3"/>
              <p:cNvPicPr preferRelativeResize="0"/>
              <p:nvPr/>
            </p:nvPicPr>
            <p:blipFill rotWithShape="1">
              <a:blip r:embed="rId5">
                <a:alphaModFix/>
              </a:blip>
              <a:srcRect l="3428" t="51637" r="2125" b="1922"/>
              <a:stretch/>
            </p:blipFill>
            <p:spPr>
              <a:xfrm>
                <a:off x="6290475" y="1519950"/>
                <a:ext cx="4127987" cy="4036474"/>
              </a:xfrm>
              <a:prstGeom prst="rect">
                <a:avLst/>
              </a:prstGeom>
              <a:noFill/>
              <a:ln w="9525" cap="flat" cmpd="sng">
                <a:solidFill>
                  <a:schemeClr val="dk1"/>
                </a:solidFill>
                <a:prstDash val="solid"/>
                <a:round/>
                <a:headEnd type="none" w="sm" len="sm"/>
                <a:tailEnd type="none" w="sm" len="sm"/>
              </a:ln>
            </p:spPr>
          </p:pic>
        </p:grpSp>
        <p:sp>
          <p:nvSpPr>
            <p:cNvPr id="71" name="Google Shape;71;p3"/>
            <p:cNvSpPr/>
            <p:nvPr/>
          </p:nvSpPr>
          <p:spPr>
            <a:xfrm>
              <a:off x="1708400" y="3761300"/>
              <a:ext cx="3825900" cy="367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31716fb9b5_0_0"/>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2.2</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Theory: Hartree Fock</a:t>
            </a:r>
            <a:endParaRPr sz="2500" b="1" i="0" u="none" strike="noStrike" cap="none">
              <a:solidFill>
                <a:schemeClr val="dk1"/>
              </a:solidFill>
              <a:latin typeface="Verdana"/>
              <a:ea typeface="Verdana"/>
              <a:cs typeface="Verdana"/>
              <a:sym typeface="Verdana"/>
            </a:endParaRPr>
          </a:p>
        </p:txBody>
      </p:sp>
      <p:sp>
        <p:nvSpPr>
          <p:cNvPr id="78" name="Google Shape;78;g131716fb9b5_0_0"/>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Theory</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79" name="Google Shape;79;g131716fb9b5_0_0"/>
          <p:cNvSpPr/>
          <p:nvPr/>
        </p:nvSpPr>
        <p:spPr>
          <a:xfrm>
            <a:off x="5476875" y="50100"/>
            <a:ext cx="8136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0" name="Google Shape;80;g131716fb9b5_0_0"/>
          <p:cNvSpPr txBox="1"/>
          <p:nvPr/>
        </p:nvSpPr>
        <p:spPr>
          <a:xfrm>
            <a:off x="1478625" y="1519950"/>
            <a:ext cx="8810100" cy="8004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a:t>Hartree Fock in short: Transform a </a:t>
            </a:r>
            <a:r>
              <a:rPr lang="en-GB" sz="2000" b="1"/>
              <a:t>PDE</a:t>
            </a:r>
            <a:r>
              <a:rPr lang="en-GB" sz="2000"/>
              <a:t> (Schrödinger Equation) into an approximate </a:t>
            </a:r>
            <a:r>
              <a:rPr lang="en-GB" sz="2000" b="1"/>
              <a:t>eigenvalue problem</a:t>
            </a:r>
            <a:r>
              <a:rPr lang="en-GB" sz="2000"/>
              <a:t> by introducing a </a:t>
            </a:r>
            <a:r>
              <a:rPr lang="en-GB" sz="2000" b="1"/>
              <a:t>finite basis set</a:t>
            </a:r>
            <a:r>
              <a:rPr lang="en-GB" sz="2000"/>
              <a:t>.</a:t>
            </a:r>
            <a:endParaRPr sz="2000"/>
          </a:p>
        </p:txBody>
      </p:sp>
      <p:sp>
        <p:nvSpPr>
          <p:cNvPr id="81" name="Google Shape;81;g131716fb9b5_0_0"/>
          <p:cNvSpPr/>
          <p:nvPr/>
        </p:nvSpPr>
        <p:spPr>
          <a:xfrm>
            <a:off x="1871400" y="2516600"/>
            <a:ext cx="3998400" cy="1809900"/>
          </a:xfrm>
          <a:prstGeom prst="roundRect">
            <a:avLst>
              <a:gd name="adj" fmla="val 16667"/>
            </a:avLst>
          </a:prstGeom>
          <a:solidFill>
            <a:srgbClr val="D3DCEF">
              <a:alpha val="45090"/>
            </a:srgbClr>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131716fb9b5_0_0"/>
          <p:cNvSpPr/>
          <p:nvPr/>
        </p:nvSpPr>
        <p:spPr>
          <a:xfrm>
            <a:off x="1871400" y="4430475"/>
            <a:ext cx="3998400" cy="1809900"/>
          </a:xfrm>
          <a:prstGeom prst="roundRect">
            <a:avLst>
              <a:gd name="adj" fmla="val 16667"/>
            </a:avLst>
          </a:prstGeom>
          <a:solidFill>
            <a:srgbClr val="D3DCEF">
              <a:alpha val="45090"/>
            </a:srgbClr>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131716fb9b5_0_0"/>
          <p:cNvSpPr txBox="1"/>
          <p:nvPr/>
        </p:nvSpPr>
        <p:spPr>
          <a:xfrm>
            <a:off x="2402000" y="2685025"/>
            <a:ext cx="2644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Restricted HF (RHF)</a:t>
            </a:r>
            <a:endParaRPr sz="2000" b="1"/>
          </a:p>
        </p:txBody>
      </p:sp>
      <p:sp>
        <p:nvSpPr>
          <p:cNvPr id="84" name="Google Shape;84;g131716fb9b5_0_0"/>
          <p:cNvSpPr txBox="1"/>
          <p:nvPr/>
        </p:nvSpPr>
        <p:spPr>
          <a:xfrm>
            <a:off x="2382750" y="4572325"/>
            <a:ext cx="2975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Unrestricted HF (UHF)</a:t>
            </a:r>
            <a:endParaRPr sz="2000" b="1"/>
          </a:p>
        </p:txBody>
      </p:sp>
      <p:sp>
        <p:nvSpPr>
          <p:cNvPr id="85" name="Google Shape;85;g131716fb9b5_0_0"/>
          <p:cNvSpPr txBox="1"/>
          <p:nvPr/>
        </p:nvSpPr>
        <p:spPr>
          <a:xfrm>
            <a:off x="2002650" y="3072250"/>
            <a:ext cx="3735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Uses single molecular orbitals twice: for spin up and spin down</a:t>
            </a:r>
            <a:endParaRPr sz="2000"/>
          </a:p>
        </p:txBody>
      </p:sp>
      <p:sp>
        <p:nvSpPr>
          <p:cNvPr id="86" name="Google Shape;86;g131716fb9b5_0_0"/>
          <p:cNvSpPr txBox="1"/>
          <p:nvPr/>
        </p:nvSpPr>
        <p:spPr>
          <a:xfrm>
            <a:off x="2002650" y="5047550"/>
            <a:ext cx="3735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Uses different molecular orbitals for spin up and spin down electrons.</a:t>
            </a:r>
            <a:endParaRPr sz="2000"/>
          </a:p>
        </p:txBody>
      </p:sp>
      <p:pic>
        <p:nvPicPr>
          <p:cNvPr id="87" name="Google Shape;87;g131716fb9b5_0_0"/>
          <p:cNvPicPr preferRelativeResize="0"/>
          <p:nvPr/>
        </p:nvPicPr>
        <p:blipFill rotWithShape="1">
          <a:blip r:embed="rId3">
            <a:alphaModFix/>
          </a:blip>
          <a:srcRect t="4634"/>
          <a:stretch/>
        </p:blipFill>
        <p:spPr>
          <a:xfrm>
            <a:off x="6686725" y="2516600"/>
            <a:ext cx="2925375" cy="403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31716fb9b5_0_29"/>
          <p:cNvSpPr/>
          <p:nvPr/>
        </p:nvSpPr>
        <p:spPr>
          <a:xfrm>
            <a:off x="768254" y="2225188"/>
            <a:ext cx="5343300" cy="477000"/>
          </a:xfrm>
          <a:prstGeom prst="roundRect">
            <a:avLst>
              <a:gd name="adj" fmla="val 16667"/>
            </a:avLst>
          </a:prstGeom>
          <a:solidFill>
            <a:srgbClr val="D3DCEF">
              <a:alpha val="4509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4" name="Google Shape;94;g131716fb9b5_0_29"/>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2.2</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Theory: Hartree Fock</a:t>
            </a:r>
            <a:endParaRPr sz="2500" b="1" i="0" u="none" strike="noStrike" cap="none">
              <a:solidFill>
                <a:schemeClr val="dk1"/>
              </a:solidFill>
              <a:latin typeface="Verdana"/>
              <a:ea typeface="Verdana"/>
              <a:cs typeface="Verdana"/>
              <a:sym typeface="Verdana"/>
            </a:endParaRPr>
          </a:p>
        </p:txBody>
      </p:sp>
      <p:sp>
        <p:nvSpPr>
          <p:cNvPr id="95" name="Google Shape;95;g131716fb9b5_0_29"/>
          <p:cNvSpPr/>
          <p:nvPr/>
        </p:nvSpPr>
        <p:spPr>
          <a:xfrm>
            <a:off x="1068750" y="4080338"/>
            <a:ext cx="4650000" cy="980400"/>
          </a:xfrm>
          <a:prstGeom prst="rect">
            <a:avLst/>
          </a:prstGeom>
          <a:solidFill>
            <a:srgbClr val="D3DCEF">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g131716fb9b5_0_29"/>
          <p:cNvPicPr preferRelativeResize="0"/>
          <p:nvPr/>
        </p:nvPicPr>
        <p:blipFill>
          <a:blip r:embed="rId3">
            <a:alphaModFix/>
          </a:blip>
          <a:stretch>
            <a:fillRect/>
          </a:stretch>
        </p:blipFill>
        <p:spPr>
          <a:xfrm>
            <a:off x="2925279" y="2971350"/>
            <a:ext cx="1509546" cy="233450"/>
          </a:xfrm>
          <a:prstGeom prst="rect">
            <a:avLst/>
          </a:prstGeom>
          <a:noFill/>
          <a:ln>
            <a:noFill/>
          </a:ln>
        </p:spPr>
      </p:pic>
      <p:pic>
        <p:nvPicPr>
          <p:cNvPr id="97" name="Google Shape;97;g131716fb9b5_0_29"/>
          <p:cNvPicPr preferRelativeResize="0"/>
          <p:nvPr/>
        </p:nvPicPr>
        <p:blipFill>
          <a:blip r:embed="rId4">
            <a:alphaModFix/>
          </a:blip>
          <a:stretch>
            <a:fillRect/>
          </a:stretch>
        </p:blipFill>
        <p:spPr>
          <a:xfrm>
            <a:off x="5612225" y="2922300"/>
            <a:ext cx="3379325" cy="323175"/>
          </a:xfrm>
          <a:prstGeom prst="rect">
            <a:avLst/>
          </a:prstGeom>
          <a:noFill/>
          <a:ln>
            <a:noFill/>
          </a:ln>
        </p:spPr>
      </p:pic>
      <p:sp>
        <p:nvSpPr>
          <p:cNvPr id="98" name="Google Shape;98;g131716fb9b5_0_29"/>
          <p:cNvSpPr/>
          <p:nvPr/>
        </p:nvSpPr>
        <p:spPr>
          <a:xfrm>
            <a:off x="5963450" y="4066588"/>
            <a:ext cx="4650000" cy="1925700"/>
          </a:xfrm>
          <a:prstGeom prst="rect">
            <a:avLst/>
          </a:prstGeom>
          <a:solidFill>
            <a:srgbClr val="D3DCEF">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131716fb9b5_0_29"/>
          <p:cNvSpPr txBox="1"/>
          <p:nvPr/>
        </p:nvSpPr>
        <p:spPr>
          <a:xfrm>
            <a:off x="834600" y="2207713"/>
            <a:ext cx="511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2.</a:t>
            </a:r>
            <a:r>
              <a:rPr lang="en-GB" sz="2000"/>
              <a:t>   Roothaan equations: create Fock matrix</a:t>
            </a:r>
            <a:endParaRPr sz="2000"/>
          </a:p>
        </p:txBody>
      </p:sp>
      <p:pic>
        <p:nvPicPr>
          <p:cNvPr id="100" name="Google Shape;100;g131716fb9b5_0_29"/>
          <p:cNvPicPr preferRelativeResize="0"/>
          <p:nvPr/>
        </p:nvPicPr>
        <p:blipFill>
          <a:blip r:embed="rId5">
            <a:alphaModFix/>
          </a:blip>
          <a:stretch>
            <a:fillRect/>
          </a:stretch>
        </p:blipFill>
        <p:spPr>
          <a:xfrm>
            <a:off x="6510950" y="4379438"/>
            <a:ext cx="3807523" cy="681400"/>
          </a:xfrm>
          <a:prstGeom prst="rect">
            <a:avLst/>
          </a:prstGeom>
          <a:noFill/>
          <a:ln>
            <a:noFill/>
          </a:ln>
        </p:spPr>
      </p:pic>
      <p:pic>
        <p:nvPicPr>
          <p:cNvPr id="101" name="Google Shape;101;g131716fb9b5_0_29"/>
          <p:cNvPicPr preferRelativeResize="0"/>
          <p:nvPr/>
        </p:nvPicPr>
        <p:blipFill>
          <a:blip r:embed="rId6">
            <a:alphaModFix/>
          </a:blip>
          <a:stretch>
            <a:fillRect/>
          </a:stretch>
        </p:blipFill>
        <p:spPr>
          <a:xfrm>
            <a:off x="6510962" y="5195237"/>
            <a:ext cx="3966074" cy="692169"/>
          </a:xfrm>
          <a:prstGeom prst="rect">
            <a:avLst/>
          </a:prstGeom>
          <a:noFill/>
          <a:ln>
            <a:noFill/>
          </a:ln>
        </p:spPr>
      </p:pic>
      <p:grpSp>
        <p:nvGrpSpPr>
          <p:cNvPr id="102" name="Google Shape;102;g131716fb9b5_0_29"/>
          <p:cNvGrpSpPr/>
          <p:nvPr/>
        </p:nvGrpSpPr>
        <p:grpSpPr>
          <a:xfrm>
            <a:off x="1639400" y="4220137"/>
            <a:ext cx="3478781" cy="681400"/>
            <a:chOff x="5800375" y="3757825"/>
            <a:chExt cx="3478781" cy="681400"/>
          </a:xfrm>
        </p:grpSpPr>
        <p:pic>
          <p:nvPicPr>
            <p:cNvPr id="103" name="Google Shape;103;g131716fb9b5_0_29"/>
            <p:cNvPicPr preferRelativeResize="0"/>
            <p:nvPr/>
          </p:nvPicPr>
          <p:blipFill rotWithShape="1">
            <a:blip r:embed="rId7">
              <a:alphaModFix/>
            </a:blip>
            <a:srcRect r="71097"/>
            <a:stretch/>
          </p:blipFill>
          <p:spPr>
            <a:xfrm>
              <a:off x="5800375" y="3757825"/>
              <a:ext cx="2016727" cy="681400"/>
            </a:xfrm>
            <a:prstGeom prst="rect">
              <a:avLst/>
            </a:prstGeom>
            <a:noFill/>
            <a:ln>
              <a:noFill/>
            </a:ln>
          </p:spPr>
        </p:pic>
        <p:pic>
          <p:nvPicPr>
            <p:cNvPr id="104" name="Google Shape;104;g131716fb9b5_0_29"/>
            <p:cNvPicPr preferRelativeResize="0"/>
            <p:nvPr/>
          </p:nvPicPr>
          <p:blipFill rotWithShape="1">
            <a:blip r:embed="rId7">
              <a:alphaModFix/>
            </a:blip>
            <a:srcRect l="90799"/>
            <a:stretch/>
          </p:blipFill>
          <p:spPr>
            <a:xfrm>
              <a:off x="8637175" y="3757825"/>
              <a:ext cx="641981" cy="681400"/>
            </a:xfrm>
            <a:prstGeom prst="rect">
              <a:avLst/>
            </a:prstGeom>
            <a:noFill/>
            <a:ln>
              <a:noFill/>
            </a:ln>
          </p:spPr>
        </p:pic>
        <p:pic>
          <p:nvPicPr>
            <p:cNvPr id="105" name="Google Shape;105;g131716fb9b5_0_29"/>
            <p:cNvPicPr preferRelativeResize="0"/>
            <p:nvPr/>
          </p:nvPicPr>
          <p:blipFill rotWithShape="1">
            <a:blip r:embed="rId8">
              <a:alphaModFix/>
            </a:blip>
            <a:srcRect r="85765"/>
            <a:stretch/>
          </p:blipFill>
          <p:spPr>
            <a:xfrm>
              <a:off x="7851900" y="3766725"/>
              <a:ext cx="785281" cy="638725"/>
            </a:xfrm>
            <a:prstGeom prst="rect">
              <a:avLst/>
            </a:prstGeom>
            <a:noFill/>
            <a:ln>
              <a:noFill/>
            </a:ln>
          </p:spPr>
        </p:pic>
      </p:grpSp>
      <p:sp>
        <p:nvSpPr>
          <p:cNvPr id="106" name="Google Shape;106;g131716fb9b5_0_29"/>
          <p:cNvSpPr txBox="1"/>
          <p:nvPr/>
        </p:nvSpPr>
        <p:spPr>
          <a:xfrm>
            <a:off x="4434825" y="2841775"/>
            <a:ext cx="1393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  with</a:t>
            </a:r>
            <a:endParaRPr sz="2000"/>
          </a:p>
        </p:txBody>
      </p:sp>
      <p:sp>
        <p:nvSpPr>
          <p:cNvPr id="107" name="Google Shape;107;g131716fb9b5_0_29"/>
          <p:cNvSpPr/>
          <p:nvPr/>
        </p:nvSpPr>
        <p:spPr>
          <a:xfrm>
            <a:off x="1806475" y="3493525"/>
            <a:ext cx="3050100" cy="681300"/>
          </a:xfrm>
          <a:prstGeom prst="rect">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131716fb9b5_0_29"/>
          <p:cNvSpPr txBox="1"/>
          <p:nvPr/>
        </p:nvSpPr>
        <p:spPr>
          <a:xfrm>
            <a:off x="1806475" y="3587863"/>
            <a:ext cx="312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One electron hamiltonian</a:t>
            </a:r>
            <a:endParaRPr sz="2000"/>
          </a:p>
        </p:txBody>
      </p:sp>
      <p:sp>
        <p:nvSpPr>
          <p:cNvPr id="109" name="Google Shape;109;g131716fb9b5_0_29"/>
          <p:cNvSpPr/>
          <p:nvPr/>
        </p:nvSpPr>
        <p:spPr>
          <a:xfrm>
            <a:off x="6510938" y="3475863"/>
            <a:ext cx="3555000" cy="681300"/>
          </a:xfrm>
          <a:prstGeom prst="rect">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131716fb9b5_0_29"/>
          <p:cNvSpPr txBox="1"/>
          <p:nvPr/>
        </p:nvSpPr>
        <p:spPr>
          <a:xfrm>
            <a:off x="6803663" y="3570213"/>
            <a:ext cx="312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Two electron coupling</a:t>
            </a:r>
            <a:endParaRPr sz="2000"/>
          </a:p>
        </p:txBody>
      </p:sp>
      <p:sp>
        <p:nvSpPr>
          <p:cNvPr id="111" name="Google Shape;111;g131716fb9b5_0_29"/>
          <p:cNvSpPr/>
          <p:nvPr/>
        </p:nvSpPr>
        <p:spPr>
          <a:xfrm>
            <a:off x="768254" y="1683863"/>
            <a:ext cx="5343300" cy="477000"/>
          </a:xfrm>
          <a:prstGeom prst="roundRect">
            <a:avLst>
              <a:gd name="adj" fmla="val 16667"/>
            </a:avLst>
          </a:prstGeom>
          <a:solidFill>
            <a:srgbClr val="D3DCEF">
              <a:alpha val="4509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2" name="Google Shape;112;g131716fb9b5_0_29"/>
          <p:cNvSpPr txBox="1"/>
          <p:nvPr/>
        </p:nvSpPr>
        <p:spPr>
          <a:xfrm>
            <a:off x="834588" y="1676063"/>
            <a:ext cx="51183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AutoNum type="arabicPeriod"/>
            </a:pPr>
            <a:r>
              <a:rPr lang="en-GB" sz="2000"/>
              <a:t>Expand the eigenfunctions in a basis</a:t>
            </a:r>
            <a:endParaRPr sz="2000"/>
          </a:p>
        </p:txBody>
      </p:sp>
      <p:pic>
        <p:nvPicPr>
          <p:cNvPr id="113" name="Google Shape;113;g131716fb9b5_0_29"/>
          <p:cNvPicPr preferRelativeResize="0"/>
          <p:nvPr/>
        </p:nvPicPr>
        <p:blipFill rotWithShape="1">
          <a:blip r:embed="rId9">
            <a:alphaModFix/>
          </a:blip>
          <a:srcRect l="85755" b="28083"/>
          <a:stretch/>
        </p:blipFill>
        <p:spPr>
          <a:xfrm>
            <a:off x="5612225" y="1695137"/>
            <a:ext cx="305860" cy="477000"/>
          </a:xfrm>
          <a:prstGeom prst="rect">
            <a:avLst/>
          </a:prstGeom>
          <a:noFill/>
          <a:ln>
            <a:noFill/>
          </a:ln>
        </p:spPr>
      </p:pic>
      <p:grpSp>
        <p:nvGrpSpPr>
          <p:cNvPr id="114" name="Google Shape;114;g131716fb9b5_0_29"/>
          <p:cNvGrpSpPr/>
          <p:nvPr/>
        </p:nvGrpSpPr>
        <p:grpSpPr>
          <a:xfrm>
            <a:off x="1281650" y="2407413"/>
            <a:ext cx="8967000" cy="1254600"/>
            <a:chOff x="1281650" y="2255013"/>
            <a:chExt cx="8967000" cy="1254600"/>
          </a:xfrm>
        </p:grpSpPr>
        <p:sp>
          <p:nvSpPr>
            <p:cNvPr id="115" name="Google Shape;115;g131716fb9b5_0_29"/>
            <p:cNvSpPr txBox="1"/>
            <p:nvPr/>
          </p:nvSpPr>
          <p:spPr>
            <a:xfrm>
              <a:off x="1281650" y="3017013"/>
              <a:ext cx="8967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Harmonic oscillator eigenfunctions ⇒ Hermite polynomials and gaussians</a:t>
              </a:r>
              <a:endParaRPr sz="2000"/>
            </a:p>
          </p:txBody>
        </p:sp>
        <p:pic>
          <p:nvPicPr>
            <p:cNvPr id="116" name="Google Shape;116;g131716fb9b5_0_29"/>
            <p:cNvPicPr preferRelativeResize="0"/>
            <p:nvPr/>
          </p:nvPicPr>
          <p:blipFill>
            <a:blip r:embed="rId9">
              <a:alphaModFix/>
            </a:blip>
            <a:stretch>
              <a:fillRect/>
            </a:stretch>
          </p:blipFill>
          <p:spPr>
            <a:xfrm>
              <a:off x="5022359" y="2255013"/>
              <a:ext cx="2147303" cy="663250"/>
            </a:xfrm>
            <a:prstGeom prst="rect">
              <a:avLst/>
            </a:prstGeom>
            <a:noFill/>
            <a:ln>
              <a:noFill/>
            </a:ln>
          </p:spPr>
        </p:pic>
      </p:grpSp>
      <p:sp>
        <p:nvSpPr>
          <p:cNvPr id="117" name="Google Shape;117;g131716fb9b5_0_29"/>
          <p:cNvSpPr txBox="1"/>
          <p:nvPr/>
        </p:nvSpPr>
        <p:spPr>
          <a:xfrm>
            <a:off x="4248849" y="6436175"/>
            <a:ext cx="38496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J M. Thijssen “Computational Physics” (2012)</a:t>
            </a:r>
            <a:endParaRPr sz="1700"/>
          </a:p>
        </p:txBody>
      </p:sp>
      <p:sp>
        <p:nvSpPr>
          <p:cNvPr id="118" name="Google Shape;118;g131716fb9b5_0_29"/>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Theory</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119" name="Google Shape;119;g131716fb9b5_0_29"/>
          <p:cNvSpPr/>
          <p:nvPr/>
        </p:nvSpPr>
        <p:spPr>
          <a:xfrm>
            <a:off x="5476875" y="50100"/>
            <a:ext cx="8136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g131716fb9b5_0_29"/>
          <p:cNvSpPr/>
          <p:nvPr/>
        </p:nvSpPr>
        <p:spPr>
          <a:xfrm>
            <a:off x="9227125" y="4366950"/>
            <a:ext cx="1137600" cy="4926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131716fb9b5_0_29"/>
          <p:cNvSpPr/>
          <p:nvPr/>
        </p:nvSpPr>
        <p:spPr>
          <a:xfrm>
            <a:off x="9360250" y="5163675"/>
            <a:ext cx="1137600" cy="4926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
                                        <p:tgtEl>
                                          <p:spTgt spid="96"/>
                                        </p:tgtEl>
                                      </p:cBhvr>
                                    </p:animEffect>
                                  </p:childTnLst>
                                </p:cTn>
                              </p:par>
                              <p:par>
                                <p:cTn id="8" presetID="1" presetClass="exit" presetSubtype="0" fill="hold" nodeType="withEffect">
                                  <p:stCondLst>
                                    <p:cond delay="0"/>
                                  </p:stCondLst>
                                  <p:childTnLst>
                                    <p:set>
                                      <p:cBhvr>
                                        <p:cTn id="9" dur="1" fill="hold">
                                          <p:stCondLst>
                                            <p:cond delay="0"/>
                                          </p:stCondLst>
                                        </p:cTn>
                                        <p:tgtEl>
                                          <p:spTgt spid="114"/>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1"/>
                                        <p:tgtEl>
                                          <p:spTgt spid="95"/>
                                        </p:tgtEl>
                                      </p:cBhvr>
                                    </p:animEffect>
                                  </p:childTnLst>
                                </p:cTn>
                              </p:par>
                              <p:par>
                                <p:cTn id="13" presetID="10"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
                                        <p:tgtEl>
                                          <p:spTgt spid="95"/>
                                        </p:tgtEl>
                                      </p:cBhvr>
                                    </p:animEffect>
                                  </p:childTnLst>
                                </p:cTn>
                              </p:par>
                              <p:par>
                                <p:cTn id="16" presetID="10" presetClass="entr" presetSubtype="0"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
                                        <p:tgtEl>
                                          <p:spTgt spid="97"/>
                                        </p:tgtEl>
                                      </p:cBhvr>
                                    </p:animEffect>
                                  </p:childTnLst>
                                </p:cTn>
                              </p:par>
                              <p:par>
                                <p:cTn id="19" presetID="10"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1"/>
                                        <p:tgtEl>
                                          <p:spTgt spid="98"/>
                                        </p:tgtEl>
                                      </p:cBhvr>
                                    </p:animEffect>
                                  </p:childTnLst>
                                </p:cTn>
                              </p:par>
                              <p:par>
                                <p:cTn id="22" presetID="10" presetClass="entr" presetSubtype="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1"/>
                                        <p:tgtEl>
                                          <p:spTgt spid="99"/>
                                        </p:tgtEl>
                                      </p:cBhvr>
                                    </p:animEffect>
                                  </p:childTnLst>
                                </p:cTn>
                              </p:par>
                              <p:par>
                                <p:cTn id="25" presetID="10"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1"/>
                                        <p:tgtEl>
                                          <p:spTgt spid="93"/>
                                        </p:tgtEl>
                                      </p:cBhvr>
                                    </p:animEffect>
                                  </p:childTnLst>
                                </p:cTn>
                              </p:par>
                              <p:par>
                                <p:cTn id="28" presetID="10" presetClass="entr" presetSubtype="0" fill="hold" nodeType="with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1"/>
                                        <p:tgtEl>
                                          <p:spTgt spid="100"/>
                                        </p:tgtEl>
                                      </p:cBhvr>
                                    </p:animEffect>
                                  </p:childTnLst>
                                </p:cTn>
                              </p:par>
                              <p:par>
                                <p:cTn id="31" presetID="10" presetClass="entr" presetSubtype="0"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fade">
                                      <p:cBhvr>
                                        <p:cTn id="33" dur="1"/>
                                        <p:tgtEl>
                                          <p:spTgt spid="101"/>
                                        </p:tgtEl>
                                      </p:cBhvr>
                                    </p:animEffect>
                                  </p:childTnLst>
                                </p:cTn>
                              </p:par>
                              <p:par>
                                <p:cTn id="34" presetID="10" presetClass="entr" presetSubtype="0" fill="hold" nodeType="with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fade">
                                      <p:cBhvr>
                                        <p:cTn id="36" dur="1"/>
                                        <p:tgtEl>
                                          <p:spTgt spid="102"/>
                                        </p:tgtEl>
                                      </p:cBhvr>
                                    </p:animEffect>
                                  </p:childTnLst>
                                </p:cTn>
                              </p:par>
                              <p:par>
                                <p:cTn id="37" presetID="10" presetClass="entr" presetSubtype="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1"/>
                                        <p:tgtEl>
                                          <p:spTgt spid="106"/>
                                        </p:tgtEl>
                                      </p:cBhvr>
                                    </p:animEffect>
                                  </p:childTnLst>
                                </p:cTn>
                              </p:par>
                              <p:par>
                                <p:cTn id="40" presetID="10" presetClass="entr" presetSubtype="0" fill="hold"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1"/>
                                        <p:tgtEl>
                                          <p:spTgt spid="107"/>
                                        </p:tgtEl>
                                      </p:cBhvr>
                                    </p:animEffect>
                                  </p:childTnLst>
                                </p:cTn>
                              </p:par>
                              <p:par>
                                <p:cTn id="43" presetID="10" presetClass="entr" presetSubtype="0" fill="hold" nodeType="with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fade">
                                      <p:cBhvr>
                                        <p:cTn id="45" dur="1"/>
                                        <p:tgtEl>
                                          <p:spTgt spid="108"/>
                                        </p:tgtEl>
                                      </p:cBhvr>
                                    </p:animEffect>
                                  </p:childTnLst>
                                </p:cTn>
                              </p:par>
                              <p:par>
                                <p:cTn id="46" presetID="10" presetClass="entr" presetSubtype="0" fill="hold" nodeType="with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fade">
                                      <p:cBhvr>
                                        <p:cTn id="48" dur="1"/>
                                        <p:tgtEl>
                                          <p:spTgt spid="109"/>
                                        </p:tgtEl>
                                      </p:cBhvr>
                                    </p:animEffect>
                                  </p:childTnLst>
                                </p:cTn>
                              </p:par>
                              <p:par>
                                <p:cTn id="49" presetID="1" presetClass="entr" presetSubtype="0"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1"/>
                                        <p:tgtEl>
                                          <p:spTgt spid="121"/>
                                        </p:tgtEl>
                                      </p:cBhvr>
                                    </p:animEffect>
                                  </p:childTnLst>
                                </p:cTn>
                              </p:par>
                              <p:par>
                                <p:cTn id="56" presetID="10" presetClass="entr" presetSubtype="0" fill="hold" nodeType="with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fade">
                                      <p:cBhvr>
                                        <p:cTn id="58" dur="1"/>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4165ee33c_0_0"/>
          <p:cNvSpPr/>
          <p:nvPr/>
        </p:nvSpPr>
        <p:spPr>
          <a:xfrm>
            <a:off x="768254" y="2770213"/>
            <a:ext cx="5343300" cy="477000"/>
          </a:xfrm>
          <a:prstGeom prst="roundRect">
            <a:avLst>
              <a:gd name="adj" fmla="val 16667"/>
            </a:avLst>
          </a:prstGeom>
          <a:solidFill>
            <a:srgbClr val="D3DCEF">
              <a:alpha val="4509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gf4165ee33c_0_0"/>
          <p:cNvSpPr txBox="1"/>
          <p:nvPr/>
        </p:nvSpPr>
        <p:spPr>
          <a:xfrm>
            <a:off x="768252" y="755186"/>
            <a:ext cx="73302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i="0" u="none" strike="noStrike" cap="none">
                <a:solidFill>
                  <a:srgbClr val="95B8F6"/>
                </a:solidFill>
                <a:latin typeface="Verdana"/>
                <a:ea typeface="Verdana"/>
                <a:cs typeface="Verdana"/>
                <a:sym typeface="Verdana"/>
              </a:rPr>
              <a:t>2.2</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Theory: Hartree Fock</a:t>
            </a:r>
            <a:endParaRPr sz="2500" b="1" i="0" u="none" strike="noStrike" cap="none">
              <a:solidFill>
                <a:schemeClr val="dk1"/>
              </a:solidFill>
              <a:latin typeface="Verdana"/>
              <a:ea typeface="Verdana"/>
              <a:cs typeface="Verdana"/>
              <a:sym typeface="Verdana"/>
            </a:endParaRPr>
          </a:p>
        </p:txBody>
      </p:sp>
      <p:pic>
        <p:nvPicPr>
          <p:cNvPr id="129" name="Google Shape;129;gf4165ee33c_0_0"/>
          <p:cNvPicPr preferRelativeResize="0"/>
          <p:nvPr/>
        </p:nvPicPr>
        <p:blipFill rotWithShape="1">
          <a:blip r:embed="rId3">
            <a:alphaModFix/>
          </a:blip>
          <a:srcRect l="14758" t="100000" r="68346" b="100000"/>
          <a:stretch/>
        </p:blipFill>
        <p:spPr>
          <a:xfrm rot="10800000" flipH="1">
            <a:off x="3614518" y="4772066"/>
            <a:ext cx="528721" cy="515096"/>
          </a:xfrm>
          <a:prstGeom prst="rect">
            <a:avLst/>
          </a:prstGeom>
          <a:noFill/>
          <a:ln>
            <a:noFill/>
          </a:ln>
        </p:spPr>
      </p:pic>
      <p:sp>
        <p:nvSpPr>
          <p:cNvPr id="130" name="Google Shape;130;gf4165ee33c_0_0"/>
          <p:cNvSpPr/>
          <p:nvPr/>
        </p:nvSpPr>
        <p:spPr>
          <a:xfrm>
            <a:off x="1538975" y="3934910"/>
            <a:ext cx="584400" cy="1218000"/>
          </a:xfrm>
          <a:prstGeom prst="curvedRightArrow">
            <a:avLst>
              <a:gd name="adj1" fmla="val 25000"/>
              <a:gd name="adj2" fmla="val 65202"/>
              <a:gd name="adj3" fmla="val 25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f4165ee33c_0_0"/>
          <p:cNvSpPr txBox="1"/>
          <p:nvPr/>
        </p:nvSpPr>
        <p:spPr>
          <a:xfrm>
            <a:off x="834600" y="2763363"/>
            <a:ext cx="343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3.</a:t>
            </a:r>
            <a:r>
              <a:rPr lang="en-GB" sz="2000"/>
              <a:t>   Self Consistent Field</a:t>
            </a:r>
            <a:endParaRPr sz="2000"/>
          </a:p>
        </p:txBody>
      </p:sp>
      <p:sp>
        <p:nvSpPr>
          <p:cNvPr id="132" name="Google Shape;132;gf4165ee33c_0_0"/>
          <p:cNvSpPr txBox="1"/>
          <p:nvPr/>
        </p:nvSpPr>
        <p:spPr>
          <a:xfrm>
            <a:off x="3148434" y="5656967"/>
            <a:ext cx="2093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t>F = F(C) !!</a:t>
            </a:r>
            <a:endParaRPr sz="2100" b="1"/>
          </a:p>
        </p:txBody>
      </p:sp>
      <p:sp>
        <p:nvSpPr>
          <p:cNvPr id="133" name="Google Shape;133;gf4165ee33c_0_0"/>
          <p:cNvSpPr/>
          <p:nvPr/>
        </p:nvSpPr>
        <p:spPr>
          <a:xfrm>
            <a:off x="768254" y="2214563"/>
            <a:ext cx="5343300" cy="477000"/>
          </a:xfrm>
          <a:prstGeom prst="roundRect">
            <a:avLst>
              <a:gd name="adj" fmla="val 16667"/>
            </a:avLst>
          </a:prstGeom>
          <a:solidFill>
            <a:srgbClr val="D3DCEF">
              <a:alpha val="4509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gf4165ee33c_0_0"/>
          <p:cNvSpPr/>
          <p:nvPr/>
        </p:nvSpPr>
        <p:spPr>
          <a:xfrm>
            <a:off x="768254" y="1673238"/>
            <a:ext cx="5343300" cy="477000"/>
          </a:xfrm>
          <a:prstGeom prst="roundRect">
            <a:avLst>
              <a:gd name="adj" fmla="val 16667"/>
            </a:avLst>
          </a:prstGeom>
          <a:solidFill>
            <a:srgbClr val="D3DCEF">
              <a:alpha val="4509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5" name="Google Shape;135;gf4165ee33c_0_0"/>
          <p:cNvSpPr txBox="1"/>
          <p:nvPr/>
        </p:nvSpPr>
        <p:spPr>
          <a:xfrm>
            <a:off x="834588" y="1665438"/>
            <a:ext cx="51183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AutoNum type="arabicPeriod"/>
            </a:pPr>
            <a:r>
              <a:rPr lang="en-GB" sz="2000"/>
              <a:t>Expand the eigenfunctions in a basis</a:t>
            </a:r>
            <a:endParaRPr sz="2000"/>
          </a:p>
        </p:txBody>
      </p:sp>
      <p:sp>
        <p:nvSpPr>
          <p:cNvPr id="136" name="Google Shape;136;gf4165ee33c_0_0"/>
          <p:cNvSpPr txBox="1"/>
          <p:nvPr/>
        </p:nvSpPr>
        <p:spPr>
          <a:xfrm>
            <a:off x="834600" y="2197088"/>
            <a:ext cx="511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2.</a:t>
            </a:r>
            <a:r>
              <a:rPr lang="en-GB" sz="2000"/>
              <a:t>   Roothaan equations: create Fock matrix</a:t>
            </a:r>
            <a:endParaRPr sz="2000"/>
          </a:p>
        </p:txBody>
      </p:sp>
      <p:pic>
        <p:nvPicPr>
          <p:cNvPr id="137" name="Google Shape;137;gf4165ee33c_0_0"/>
          <p:cNvPicPr preferRelativeResize="0"/>
          <p:nvPr/>
        </p:nvPicPr>
        <p:blipFill rotWithShape="1">
          <a:blip r:embed="rId4">
            <a:alphaModFix/>
          </a:blip>
          <a:srcRect l="85755" b="28083"/>
          <a:stretch/>
        </p:blipFill>
        <p:spPr>
          <a:xfrm>
            <a:off x="5612225" y="1684512"/>
            <a:ext cx="305860" cy="477000"/>
          </a:xfrm>
          <a:prstGeom prst="rect">
            <a:avLst/>
          </a:prstGeom>
          <a:noFill/>
          <a:ln>
            <a:noFill/>
          </a:ln>
        </p:spPr>
      </p:pic>
      <p:sp>
        <p:nvSpPr>
          <p:cNvPr id="138" name="Google Shape;138;gf4165ee33c_0_0"/>
          <p:cNvSpPr/>
          <p:nvPr/>
        </p:nvSpPr>
        <p:spPr>
          <a:xfrm>
            <a:off x="768254" y="3334613"/>
            <a:ext cx="5343300" cy="477000"/>
          </a:xfrm>
          <a:prstGeom prst="roundRect">
            <a:avLst>
              <a:gd name="adj" fmla="val 16667"/>
            </a:avLst>
          </a:prstGeom>
          <a:solidFill>
            <a:srgbClr val="D3DCEF">
              <a:alpha val="4509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gf4165ee33c_0_0"/>
          <p:cNvSpPr txBox="1"/>
          <p:nvPr/>
        </p:nvSpPr>
        <p:spPr>
          <a:xfrm>
            <a:off x="834600" y="3327763"/>
            <a:ext cx="4588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4.</a:t>
            </a:r>
            <a:r>
              <a:rPr lang="en-GB" sz="2000"/>
              <a:t>   Calculate ground state energy</a:t>
            </a:r>
            <a:endParaRPr sz="2000"/>
          </a:p>
        </p:txBody>
      </p:sp>
      <p:pic>
        <p:nvPicPr>
          <p:cNvPr id="140" name="Google Shape;140;gf4165ee33c_0_0"/>
          <p:cNvPicPr preferRelativeResize="0"/>
          <p:nvPr/>
        </p:nvPicPr>
        <p:blipFill>
          <a:blip r:embed="rId3">
            <a:alphaModFix/>
          </a:blip>
          <a:stretch>
            <a:fillRect/>
          </a:stretch>
        </p:blipFill>
        <p:spPr>
          <a:xfrm>
            <a:off x="2366216" y="3541413"/>
            <a:ext cx="3129362" cy="515101"/>
          </a:xfrm>
          <a:prstGeom prst="rect">
            <a:avLst/>
          </a:prstGeom>
          <a:noFill/>
          <a:ln>
            <a:noFill/>
          </a:ln>
        </p:spPr>
      </p:pic>
      <p:sp>
        <p:nvSpPr>
          <p:cNvPr id="141" name="Google Shape;141;gf4165ee33c_0_0"/>
          <p:cNvSpPr/>
          <p:nvPr/>
        </p:nvSpPr>
        <p:spPr>
          <a:xfrm rot="-10770015">
            <a:off x="5655998" y="3805505"/>
            <a:ext cx="584722" cy="1217400"/>
          </a:xfrm>
          <a:prstGeom prst="curvedRightArrow">
            <a:avLst>
              <a:gd name="adj1" fmla="val 25000"/>
              <a:gd name="adj2" fmla="val 65202"/>
              <a:gd name="adj3" fmla="val 25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gf4165ee33c_0_0"/>
          <p:cNvPicPr preferRelativeResize="0"/>
          <p:nvPr/>
        </p:nvPicPr>
        <p:blipFill>
          <a:blip r:embed="rId5">
            <a:alphaModFix/>
          </a:blip>
          <a:stretch>
            <a:fillRect/>
          </a:stretch>
        </p:blipFill>
        <p:spPr>
          <a:xfrm>
            <a:off x="2414324" y="4127173"/>
            <a:ext cx="5519789" cy="1258500"/>
          </a:xfrm>
          <a:prstGeom prst="rect">
            <a:avLst/>
          </a:prstGeom>
          <a:noFill/>
          <a:ln>
            <a:noFill/>
          </a:ln>
        </p:spPr>
      </p:pic>
      <p:sp>
        <p:nvSpPr>
          <p:cNvPr id="143" name="Google Shape;143;gf4165ee33c_0_0"/>
          <p:cNvSpPr txBox="1"/>
          <p:nvPr/>
        </p:nvSpPr>
        <p:spPr>
          <a:xfrm>
            <a:off x="4248849" y="6436175"/>
            <a:ext cx="38496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J M. Thijssen “Computational Physics” (2012)</a:t>
            </a:r>
            <a:endParaRPr sz="1700"/>
          </a:p>
        </p:txBody>
      </p:sp>
      <p:sp>
        <p:nvSpPr>
          <p:cNvPr id="144" name="Google Shape;144;gf4165ee33c_0_0"/>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Theory</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Checks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145" name="Google Shape;145;gf4165ee33c_0_0"/>
          <p:cNvSpPr/>
          <p:nvPr/>
        </p:nvSpPr>
        <p:spPr>
          <a:xfrm>
            <a:off x="5476875" y="50100"/>
            <a:ext cx="8136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6" name="Google Shape;146;gf4165ee33c_0_0"/>
          <p:cNvGrpSpPr/>
          <p:nvPr/>
        </p:nvGrpSpPr>
        <p:grpSpPr>
          <a:xfrm>
            <a:off x="7051175" y="4056525"/>
            <a:ext cx="4942800" cy="2267950"/>
            <a:chOff x="7051175" y="4056525"/>
            <a:chExt cx="4942800" cy="2267950"/>
          </a:xfrm>
        </p:grpSpPr>
        <p:sp>
          <p:nvSpPr>
            <p:cNvPr id="147" name="Google Shape;147;gf4165ee33c_0_0"/>
            <p:cNvSpPr txBox="1"/>
            <p:nvPr/>
          </p:nvSpPr>
          <p:spPr>
            <a:xfrm>
              <a:off x="7051175" y="4056525"/>
              <a:ext cx="49428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i="1"/>
                <a:t>Convergence criteria:</a:t>
              </a:r>
              <a:r>
                <a:rPr lang="en-GB" sz="2000"/>
                <a:t> </a:t>
              </a:r>
              <a:endParaRPr sz="2000"/>
            </a:p>
            <a:p>
              <a:pPr marL="0" lvl="0" indent="457200" algn="l" rtl="0">
                <a:spcBef>
                  <a:spcPts val="0"/>
                </a:spcBef>
                <a:spcAft>
                  <a:spcPts val="0"/>
                </a:spcAft>
                <a:buNone/>
              </a:pPr>
              <a:r>
                <a:rPr lang="en-GB" sz="2000"/>
                <a:t>RMS density matrix</a:t>
              </a:r>
              <a:endParaRPr sz="2000"/>
            </a:p>
            <a:p>
              <a:pPr marL="0" lvl="0" indent="457200" algn="l" rtl="0">
                <a:spcBef>
                  <a:spcPts val="0"/>
                </a:spcBef>
                <a:spcAft>
                  <a:spcPts val="0"/>
                </a:spcAft>
                <a:buNone/>
              </a:pPr>
              <a:r>
                <a:rPr lang="en-GB" sz="2000"/>
                <a:t> </a:t>
              </a:r>
              <a:endParaRPr sz="2000"/>
            </a:p>
            <a:p>
              <a:pPr marL="0" lvl="0" indent="0" algn="l" rtl="0">
                <a:spcBef>
                  <a:spcPts val="0"/>
                </a:spcBef>
                <a:spcAft>
                  <a:spcPts val="0"/>
                </a:spcAft>
                <a:buNone/>
              </a:pPr>
              <a:r>
                <a:rPr lang="en-GB" sz="2000" i="1"/>
                <a:t>Convergence trick</a:t>
              </a:r>
              <a:r>
                <a:rPr lang="en-GB" sz="2000"/>
                <a:t>:</a:t>
              </a:r>
              <a:endParaRPr sz="2000"/>
            </a:p>
          </p:txBody>
        </p:sp>
        <p:pic>
          <p:nvPicPr>
            <p:cNvPr id="148" name="Google Shape;148;gf4165ee33c_0_0"/>
            <p:cNvPicPr preferRelativeResize="0"/>
            <p:nvPr/>
          </p:nvPicPr>
          <p:blipFill rotWithShape="1">
            <a:blip r:embed="rId6">
              <a:alphaModFix/>
            </a:blip>
            <a:srcRect r="31115"/>
            <a:stretch/>
          </p:blipFill>
          <p:spPr>
            <a:xfrm>
              <a:off x="7785675" y="5455625"/>
              <a:ext cx="3476274" cy="367200"/>
            </a:xfrm>
            <a:prstGeom prst="rect">
              <a:avLst/>
            </a:prstGeom>
            <a:noFill/>
            <a:ln>
              <a:noFill/>
            </a:ln>
          </p:spPr>
        </p:pic>
        <p:pic>
          <p:nvPicPr>
            <p:cNvPr id="149" name="Google Shape;149;gf4165ee33c_0_0"/>
            <p:cNvPicPr preferRelativeResize="0"/>
            <p:nvPr/>
          </p:nvPicPr>
          <p:blipFill rotWithShape="1">
            <a:blip r:embed="rId6">
              <a:alphaModFix/>
            </a:blip>
            <a:srcRect l="74003"/>
            <a:stretch/>
          </p:blipFill>
          <p:spPr>
            <a:xfrm>
              <a:off x="8867844" y="5957275"/>
              <a:ext cx="1311926" cy="3672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4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32"/>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1"/>
                                        <p:tgtEl>
                                          <p:spTgt spid="139"/>
                                        </p:tgtEl>
                                      </p:cBhvr>
                                    </p:animEffect>
                                  </p:childTnLst>
                                </p:cTn>
                              </p:par>
                              <p:par>
                                <p:cTn id="18" presetID="10" presetClass="entr" presetSubtype="0" fill="hold" nodeType="with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fade">
                                      <p:cBhvr>
                                        <p:cTn id="20" dur="1"/>
                                        <p:tgtEl>
                                          <p:spTgt spid="138"/>
                                        </p:tgtEl>
                                      </p:cBhvr>
                                    </p:animEffect>
                                  </p:childTnLst>
                                </p:cTn>
                              </p:par>
                              <p:par>
                                <p:cTn id="21" presetID="10" presetClass="entr" presetSubtype="0" fill="hold" nodeType="withEffect">
                                  <p:stCondLst>
                                    <p:cond delay="0"/>
                                  </p:stCondLst>
                                  <p:childTnLst>
                                    <p:set>
                                      <p:cBhvr>
                                        <p:cTn id="22" dur="1" fill="hold">
                                          <p:stCondLst>
                                            <p:cond delay="0"/>
                                          </p:stCondLst>
                                        </p:cTn>
                                        <p:tgtEl>
                                          <p:spTgt spid="142"/>
                                        </p:tgtEl>
                                        <p:attrNameLst>
                                          <p:attrName>style.visibility</p:attrName>
                                        </p:attrNameLst>
                                      </p:cBhvr>
                                      <p:to>
                                        <p:strVal val="visible"/>
                                      </p:to>
                                    </p:set>
                                    <p:animEffect transition="in" filter="fade">
                                      <p:cBhvr>
                                        <p:cTn id="23" dur="1"/>
                                        <p:tgtEl>
                                          <p:spTgt spid="142"/>
                                        </p:tgtEl>
                                      </p:cBhvr>
                                    </p:animEffect>
                                  </p:childTnLst>
                                </p:cTn>
                              </p:par>
                              <p:par>
                                <p:cTn id="24" presetID="1" presetClass="exit" presetSubtype="0" fill="hold" nodeType="withEffect">
                                  <p:stCondLst>
                                    <p:cond delay="0"/>
                                  </p:stCondLst>
                                  <p:childTnLst>
                                    <p:set>
                                      <p:cBhvr>
                                        <p:cTn id="25" dur="1" fill="hold">
                                          <p:stCondLst>
                                            <p:cond delay="0"/>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32604dfe66_1_14"/>
          <p:cNvSpPr txBox="1"/>
          <p:nvPr/>
        </p:nvSpPr>
        <p:spPr>
          <a:xfrm>
            <a:off x="768250" y="755175"/>
            <a:ext cx="61203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3.1</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Checks: Helium hydride ion</a:t>
            </a:r>
            <a:endParaRPr sz="2500" b="1" i="0" u="none" strike="noStrike" cap="none">
              <a:solidFill>
                <a:schemeClr val="dk1"/>
              </a:solidFill>
              <a:latin typeface="Verdana"/>
              <a:ea typeface="Verdana"/>
              <a:cs typeface="Verdana"/>
              <a:sym typeface="Verdana"/>
            </a:endParaRPr>
          </a:p>
        </p:txBody>
      </p:sp>
      <p:sp>
        <p:nvSpPr>
          <p:cNvPr id="156" name="Google Shape;156;g132604dfe66_1_14"/>
          <p:cNvSpPr txBox="1"/>
          <p:nvPr/>
        </p:nvSpPr>
        <p:spPr>
          <a:xfrm>
            <a:off x="2277799" y="6138075"/>
            <a:ext cx="9495300" cy="5232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Errold G. Lewards. “Computational Chemistry: Introduction to the Theory and Applications of Molecular and Quantum Mechanics” (2016)</a:t>
            </a:r>
            <a:endParaRPr sz="1700"/>
          </a:p>
        </p:txBody>
      </p:sp>
      <p:sp>
        <p:nvSpPr>
          <p:cNvPr id="157" name="Google Shape;157;g132604dfe66_1_14"/>
          <p:cNvSpPr/>
          <p:nvPr/>
        </p:nvSpPr>
        <p:spPr>
          <a:xfrm>
            <a:off x="8895500" y="1578525"/>
            <a:ext cx="2719800" cy="2530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g132604dfe66_1_14"/>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159" name="Google Shape;159;g132604dfe66_1_14"/>
          <p:cNvSpPr/>
          <p:nvPr/>
        </p:nvSpPr>
        <p:spPr>
          <a:xfrm>
            <a:off x="6206200" y="50100"/>
            <a:ext cx="824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g132604dfe66_1_14"/>
          <p:cNvSpPr/>
          <p:nvPr/>
        </p:nvSpPr>
        <p:spPr>
          <a:xfrm>
            <a:off x="762700" y="1578550"/>
            <a:ext cx="8238300" cy="2530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1" name="Google Shape;161;g132604dfe66_1_14"/>
          <p:cNvSpPr/>
          <p:nvPr/>
        </p:nvSpPr>
        <p:spPr>
          <a:xfrm>
            <a:off x="633399" y="1418050"/>
            <a:ext cx="1698000" cy="477000"/>
          </a:xfrm>
          <a:prstGeom prst="roundRect">
            <a:avLst>
              <a:gd name="adj" fmla="val 16667"/>
            </a:avLst>
          </a:prstGeom>
          <a:solidFill>
            <a:srgbClr val="DBE2F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g132604dfe66_1_14"/>
          <p:cNvSpPr txBox="1"/>
          <p:nvPr/>
        </p:nvSpPr>
        <p:spPr>
          <a:xfrm>
            <a:off x="719040" y="1456450"/>
            <a:ext cx="1526700" cy="4002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Clr>
                <a:srgbClr val="000000"/>
              </a:buClr>
              <a:buSzPts val="2000"/>
              <a:buFont typeface="Arial"/>
              <a:buAutoNum type="arabicPeriod"/>
            </a:pPr>
            <a:r>
              <a:rPr lang="en-GB" sz="2000" b="1" i="0" u="none" strike="noStrike" cap="none">
                <a:solidFill>
                  <a:srgbClr val="000000"/>
                </a:solidFill>
                <a:latin typeface="Arial"/>
                <a:ea typeface="Arial"/>
                <a:cs typeface="Arial"/>
                <a:sym typeface="Arial"/>
              </a:rPr>
              <a:t>H-He</a:t>
            </a:r>
            <a:r>
              <a:rPr lang="en-GB" sz="2000" b="1" i="0" u="none" strike="noStrike" cap="none" baseline="30000">
                <a:solidFill>
                  <a:srgbClr val="000000"/>
                </a:solidFill>
                <a:latin typeface="Arial"/>
                <a:ea typeface="Arial"/>
                <a:cs typeface="Arial"/>
                <a:sym typeface="Arial"/>
              </a:rPr>
              <a:t>+</a:t>
            </a:r>
            <a:endParaRPr baseline="30000"/>
          </a:p>
        </p:txBody>
      </p:sp>
      <p:pic>
        <p:nvPicPr>
          <p:cNvPr id="163" name="Google Shape;163;g132604dfe66_1_14"/>
          <p:cNvPicPr preferRelativeResize="0"/>
          <p:nvPr/>
        </p:nvPicPr>
        <p:blipFill rotWithShape="1">
          <a:blip r:embed="rId3">
            <a:alphaModFix/>
          </a:blip>
          <a:srcRect t="44002"/>
          <a:stretch/>
        </p:blipFill>
        <p:spPr>
          <a:xfrm>
            <a:off x="6827000" y="2090335"/>
            <a:ext cx="1995100" cy="1506625"/>
          </a:xfrm>
          <a:prstGeom prst="rect">
            <a:avLst/>
          </a:prstGeom>
          <a:noFill/>
          <a:ln>
            <a:noFill/>
          </a:ln>
        </p:spPr>
      </p:pic>
      <p:pic>
        <p:nvPicPr>
          <p:cNvPr id="164" name="Google Shape;164;g132604dfe66_1_14"/>
          <p:cNvPicPr preferRelativeResize="0"/>
          <p:nvPr/>
        </p:nvPicPr>
        <p:blipFill rotWithShape="1">
          <a:blip r:embed="rId4">
            <a:alphaModFix/>
          </a:blip>
          <a:srcRect r="8958"/>
          <a:stretch/>
        </p:blipFill>
        <p:spPr>
          <a:xfrm>
            <a:off x="2136325" y="2112750"/>
            <a:ext cx="4543875" cy="800100"/>
          </a:xfrm>
          <a:prstGeom prst="rect">
            <a:avLst/>
          </a:prstGeom>
          <a:noFill/>
          <a:ln w="28575" cap="flat" cmpd="sng">
            <a:solidFill>
              <a:schemeClr val="lt1"/>
            </a:solidFill>
            <a:prstDash val="solid"/>
            <a:round/>
            <a:headEnd type="none" w="sm" len="sm"/>
            <a:tailEnd type="none" w="sm" len="sm"/>
          </a:ln>
        </p:spPr>
      </p:pic>
      <p:sp>
        <p:nvSpPr>
          <p:cNvPr id="165" name="Google Shape;165;g132604dfe66_1_14"/>
          <p:cNvSpPr txBox="1"/>
          <p:nvPr/>
        </p:nvSpPr>
        <p:spPr>
          <a:xfrm>
            <a:off x="1087525" y="2023050"/>
            <a:ext cx="104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Basis:</a:t>
            </a:r>
            <a:endParaRPr/>
          </a:p>
        </p:txBody>
      </p:sp>
      <p:sp>
        <p:nvSpPr>
          <p:cNvPr id="166" name="Google Shape;166;g132604dfe66_1_14"/>
          <p:cNvSpPr txBox="1"/>
          <p:nvPr/>
        </p:nvSpPr>
        <p:spPr>
          <a:xfrm>
            <a:off x="1087525" y="3468321"/>
            <a:ext cx="4960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Everything else from our implementation</a:t>
            </a:r>
            <a:endParaRPr sz="2000"/>
          </a:p>
        </p:txBody>
      </p:sp>
      <p:sp>
        <p:nvSpPr>
          <p:cNvPr id="167" name="Google Shape;167;g132604dfe66_1_14"/>
          <p:cNvSpPr txBox="1"/>
          <p:nvPr/>
        </p:nvSpPr>
        <p:spPr>
          <a:xfrm>
            <a:off x="9397700" y="1871700"/>
            <a:ext cx="21291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Our result:</a:t>
            </a:r>
            <a:endParaRPr sz="2000" b="1"/>
          </a:p>
          <a:p>
            <a:pPr marL="0" lvl="0" indent="0" algn="l" rtl="0">
              <a:spcBef>
                <a:spcPts val="0"/>
              </a:spcBef>
              <a:spcAft>
                <a:spcPts val="0"/>
              </a:spcAft>
              <a:buNone/>
            </a:pPr>
            <a:r>
              <a:rPr lang="en-GB" sz="2000" b="1" i="1"/>
              <a:t>E</a:t>
            </a:r>
            <a:r>
              <a:rPr lang="en-GB" b="1" i="1"/>
              <a:t>G</a:t>
            </a:r>
            <a:r>
              <a:rPr lang="en-GB" sz="2000"/>
              <a:t>= -2.4441(1)</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b="1"/>
              <a:t>Bibliography:</a:t>
            </a:r>
            <a:endParaRPr sz="2000" b="1"/>
          </a:p>
          <a:p>
            <a:pPr marL="0" lvl="0" indent="0" algn="l" rtl="0">
              <a:spcBef>
                <a:spcPts val="0"/>
              </a:spcBef>
              <a:spcAft>
                <a:spcPts val="0"/>
              </a:spcAft>
              <a:buNone/>
            </a:pPr>
            <a:r>
              <a:rPr lang="en-GB" sz="2000" b="1" i="1">
                <a:solidFill>
                  <a:schemeClr val="dk1"/>
                </a:solidFill>
              </a:rPr>
              <a:t>E</a:t>
            </a:r>
            <a:r>
              <a:rPr lang="en-GB" b="1" i="1">
                <a:solidFill>
                  <a:schemeClr val="dk1"/>
                </a:solidFill>
              </a:rPr>
              <a:t>G</a:t>
            </a:r>
            <a:r>
              <a:rPr lang="en-GB" sz="2000">
                <a:solidFill>
                  <a:schemeClr val="dk1"/>
                </a:solidFill>
              </a:rPr>
              <a:t>= -2.4438</a:t>
            </a:r>
            <a:endParaRPr/>
          </a:p>
        </p:txBody>
      </p:sp>
      <p:cxnSp>
        <p:nvCxnSpPr>
          <p:cNvPr id="168" name="Google Shape;168;g132604dfe66_1_14"/>
          <p:cNvCxnSpPr/>
          <p:nvPr/>
        </p:nvCxnSpPr>
        <p:spPr>
          <a:xfrm>
            <a:off x="3655625" y="3251500"/>
            <a:ext cx="2892900" cy="0"/>
          </a:xfrm>
          <a:prstGeom prst="straightConnector1">
            <a:avLst/>
          </a:prstGeom>
          <a:noFill/>
          <a:ln w="38100" cap="flat" cmpd="sng">
            <a:solidFill>
              <a:schemeClr val="accent3"/>
            </a:solidFill>
            <a:prstDash val="solid"/>
            <a:round/>
            <a:headEnd type="none" w="med" len="med"/>
            <a:tailEnd type="triangle" w="med" len="med"/>
          </a:ln>
        </p:spPr>
      </p:cxnSp>
      <p:pic>
        <p:nvPicPr>
          <p:cNvPr id="169" name="Google Shape;169;g132604dfe66_1_14"/>
          <p:cNvPicPr preferRelativeResize="0"/>
          <p:nvPr/>
        </p:nvPicPr>
        <p:blipFill>
          <a:blip r:embed="rId5">
            <a:alphaModFix/>
          </a:blip>
          <a:stretch>
            <a:fillRect/>
          </a:stretch>
        </p:blipFill>
        <p:spPr>
          <a:xfrm>
            <a:off x="8896225" y="3596950"/>
            <a:ext cx="2892900" cy="2265702"/>
          </a:xfrm>
          <a:prstGeom prst="rect">
            <a:avLst/>
          </a:prstGeom>
          <a:noFill/>
          <a:ln>
            <a:noFill/>
          </a:ln>
        </p:spPr>
      </p:pic>
      <p:sp>
        <p:nvSpPr>
          <p:cNvPr id="170" name="Google Shape;170;g132604dfe66_1_14"/>
          <p:cNvSpPr/>
          <p:nvPr/>
        </p:nvSpPr>
        <p:spPr>
          <a:xfrm>
            <a:off x="768250" y="4269775"/>
            <a:ext cx="7918800" cy="1723800"/>
          </a:xfrm>
          <a:prstGeom prst="roundRect">
            <a:avLst>
              <a:gd name="adj" fmla="val 16667"/>
            </a:avLst>
          </a:prstGeom>
          <a:solidFill>
            <a:schemeClr val="accen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1" name="Google Shape;171;g132604dfe66_1_14"/>
          <p:cNvSpPr txBox="1"/>
          <p:nvPr/>
        </p:nvSpPr>
        <p:spPr>
          <a:xfrm>
            <a:off x="10566500" y="4108750"/>
            <a:ext cx="1048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b="1">
                <a:solidFill>
                  <a:schemeClr val="lt1"/>
                </a:solidFill>
              </a:rPr>
              <a:t>He</a:t>
            </a:r>
            <a:endParaRPr sz="4000" b="1">
              <a:solidFill>
                <a:schemeClr val="lt1"/>
              </a:solidFill>
            </a:endParaRPr>
          </a:p>
        </p:txBody>
      </p:sp>
      <p:sp>
        <p:nvSpPr>
          <p:cNvPr id="172" name="Google Shape;172;g132604dfe66_1_14"/>
          <p:cNvSpPr txBox="1"/>
          <p:nvPr/>
        </p:nvSpPr>
        <p:spPr>
          <a:xfrm>
            <a:off x="9397700" y="4668150"/>
            <a:ext cx="642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b="1">
                <a:solidFill>
                  <a:schemeClr val="lt1"/>
                </a:solidFill>
              </a:rPr>
              <a:t>H</a:t>
            </a:r>
            <a:endParaRPr sz="4000" b="1">
              <a:solidFill>
                <a:schemeClr val="lt1"/>
              </a:solidFill>
            </a:endParaRPr>
          </a:p>
        </p:txBody>
      </p:sp>
      <p:sp>
        <p:nvSpPr>
          <p:cNvPr id="173" name="Google Shape;173;g132604dfe66_1_14"/>
          <p:cNvSpPr txBox="1"/>
          <p:nvPr/>
        </p:nvSpPr>
        <p:spPr>
          <a:xfrm>
            <a:off x="976225" y="4548625"/>
            <a:ext cx="4960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2000">
                <a:solidFill>
                  <a:schemeClr val="dk1"/>
                </a:solidFill>
              </a:rPr>
              <a:t>Proven that: </a:t>
            </a:r>
            <a:r>
              <a:rPr lang="en-GB" sz="2000" b="1">
                <a:solidFill>
                  <a:schemeClr val="dk1"/>
                </a:solidFill>
              </a:rPr>
              <a:t>SCF iteration</a:t>
            </a:r>
            <a:r>
              <a:rPr lang="en-GB" sz="2000">
                <a:solidFill>
                  <a:schemeClr val="dk1"/>
                </a:solidFill>
              </a:rPr>
              <a:t> leads to a </a:t>
            </a:r>
            <a:r>
              <a:rPr lang="en-GB" sz="2000" b="1">
                <a:solidFill>
                  <a:schemeClr val="dk1"/>
                </a:solidFill>
              </a:rPr>
              <a:t>satisfactory converged</a:t>
            </a:r>
            <a:r>
              <a:rPr lang="en-GB" sz="2000">
                <a:solidFill>
                  <a:schemeClr val="dk1"/>
                </a:solidFill>
              </a:rPr>
              <a:t> value for the energy</a:t>
            </a:r>
            <a:endParaRPr sz="2300"/>
          </a:p>
        </p:txBody>
      </p:sp>
      <p:sp>
        <p:nvSpPr>
          <p:cNvPr id="174" name="Google Shape;174;g132604dfe66_1_14"/>
          <p:cNvSpPr txBox="1"/>
          <p:nvPr/>
        </p:nvSpPr>
        <p:spPr>
          <a:xfrm>
            <a:off x="5452150" y="4548625"/>
            <a:ext cx="36687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Char char="●"/>
            </a:pPr>
            <a:r>
              <a:rPr lang="en-GB" sz="2000">
                <a:solidFill>
                  <a:schemeClr val="dk1"/>
                </a:solidFill>
              </a:rPr>
              <a:t>F, S </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Initialization</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Convergence Criteria</a:t>
            </a:r>
            <a:endParaRPr sz="2000">
              <a:solidFill>
                <a:schemeClr val="dk1"/>
              </a:solidFill>
            </a:endParaRPr>
          </a:p>
        </p:txBody>
      </p:sp>
      <p:sp>
        <p:nvSpPr>
          <p:cNvPr id="175" name="Google Shape;175;g132604dfe66_1_14"/>
          <p:cNvSpPr/>
          <p:nvPr/>
        </p:nvSpPr>
        <p:spPr>
          <a:xfrm rot="-2700000">
            <a:off x="7583547" y="4383175"/>
            <a:ext cx="895621" cy="523118"/>
          </a:xfrm>
          <a:prstGeom prst="corner">
            <a:avLst>
              <a:gd name="adj1" fmla="val 50000"/>
              <a:gd name="adj2" fmla="val 50000"/>
            </a:avLst>
          </a:prstGeom>
          <a:solidFill>
            <a:srgbClr val="6AA84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g132604dfe66_1_14"/>
          <p:cNvCxnSpPr/>
          <p:nvPr/>
        </p:nvCxnSpPr>
        <p:spPr>
          <a:xfrm>
            <a:off x="5438900" y="4632788"/>
            <a:ext cx="8100" cy="1050000"/>
          </a:xfrm>
          <a:prstGeom prst="straightConnector1">
            <a:avLst/>
          </a:prstGeom>
          <a:noFill/>
          <a:ln w="76200" cap="flat" cmpd="sng">
            <a:solidFill>
              <a:schemeClr val="dk1"/>
            </a:solidFill>
            <a:prstDash val="solid"/>
            <a:round/>
            <a:headEnd type="none" w="med" len="med"/>
            <a:tailEnd type="none" w="med" len="med"/>
          </a:ln>
        </p:spPr>
      </p:cxnSp>
      <p:sp>
        <p:nvSpPr>
          <p:cNvPr id="177" name="Google Shape;177;g132604dfe66_1_14"/>
          <p:cNvSpPr txBox="1"/>
          <p:nvPr/>
        </p:nvSpPr>
        <p:spPr>
          <a:xfrm>
            <a:off x="1087525" y="299400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rPr>
              <a:t>Integrals: taken from</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32604dfe66_3_30"/>
          <p:cNvSpPr txBox="1"/>
          <p:nvPr/>
        </p:nvSpPr>
        <p:spPr>
          <a:xfrm>
            <a:off x="768250" y="755175"/>
            <a:ext cx="61203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3.2</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Checks: Helium atom</a:t>
            </a:r>
            <a:endParaRPr sz="2500" b="1" i="0" u="none" strike="noStrike" cap="none">
              <a:solidFill>
                <a:schemeClr val="dk1"/>
              </a:solidFill>
              <a:latin typeface="Verdana"/>
              <a:ea typeface="Verdana"/>
              <a:cs typeface="Verdana"/>
              <a:sym typeface="Verdana"/>
            </a:endParaRPr>
          </a:p>
        </p:txBody>
      </p:sp>
      <p:sp>
        <p:nvSpPr>
          <p:cNvPr id="184" name="Google Shape;184;g132604dfe66_3_30"/>
          <p:cNvSpPr txBox="1"/>
          <p:nvPr/>
        </p:nvSpPr>
        <p:spPr>
          <a:xfrm>
            <a:off x="3916099" y="6362125"/>
            <a:ext cx="3849600" cy="307800"/>
          </a:xfrm>
          <a:prstGeom prst="rect">
            <a:avLst/>
          </a:prstGeom>
          <a:noFill/>
          <a:ln w="19050" cap="flat" cmpd="sng">
            <a:solidFill>
              <a:srgbClr val="F9D99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a:t>J M. Thijssen “Computational Physics” (2012)</a:t>
            </a:r>
            <a:endParaRPr sz="1700"/>
          </a:p>
        </p:txBody>
      </p:sp>
      <p:sp>
        <p:nvSpPr>
          <p:cNvPr id="185" name="Google Shape;185;g132604dfe66_3_30"/>
          <p:cNvSpPr/>
          <p:nvPr/>
        </p:nvSpPr>
        <p:spPr>
          <a:xfrm>
            <a:off x="7765700" y="1578525"/>
            <a:ext cx="3849600" cy="2530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g132604dfe66_3_30"/>
          <p:cNvSpPr/>
          <p:nvPr/>
        </p:nvSpPr>
        <p:spPr>
          <a:xfrm>
            <a:off x="762700" y="1578550"/>
            <a:ext cx="7170300" cy="2530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g132604dfe66_3_30"/>
          <p:cNvSpPr/>
          <p:nvPr/>
        </p:nvSpPr>
        <p:spPr>
          <a:xfrm>
            <a:off x="633399" y="1418050"/>
            <a:ext cx="1698000" cy="477000"/>
          </a:xfrm>
          <a:prstGeom prst="roundRect">
            <a:avLst>
              <a:gd name="adj" fmla="val 16667"/>
            </a:avLst>
          </a:prstGeom>
          <a:solidFill>
            <a:srgbClr val="DBE2F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g132604dfe66_3_30"/>
          <p:cNvSpPr txBox="1"/>
          <p:nvPr/>
        </p:nvSpPr>
        <p:spPr>
          <a:xfrm>
            <a:off x="719040" y="1456450"/>
            <a:ext cx="152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t>2.    </a:t>
            </a:r>
            <a:r>
              <a:rPr lang="en-GB" sz="2000" b="1" i="0" u="none" strike="noStrike" cap="none">
                <a:solidFill>
                  <a:srgbClr val="000000"/>
                </a:solidFill>
                <a:latin typeface="Arial"/>
                <a:ea typeface="Arial"/>
                <a:cs typeface="Arial"/>
                <a:sym typeface="Arial"/>
              </a:rPr>
              <a:t>He</a:t>
            </a:r>
            <a:endParaRPr/>
          </a:p>
        </p:txBody>
      </p:sp>
      <p:sp>
        <p:nvSpPr>
          <p:cNvPr id="189" name="Google Shape;189;g132604dfe66_3_30"/>
          <p:cNvSpPr txBox="1"/>
          <p:nvPr/>
        </p:nvSpPr>
        <p:spPr>
          <a:xfrm>
            <a:off x="1087525" y="2023050"/>
            <a:ext cx="3849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Basis: 4 Gaussians </a:t>
            </a:r>
            <a:endParaRPr/>
          </a:p>
        </p:txBody>
      </p:sp>
      <p:sp>
        <p:nvSpPr>
          <p:cNvPr id="190" name="Google Shape;190;g132604dfe66_3_30"/>
          <p:cNvSpPr txBox="1"/>
          <p:nvPr/>
        </p:nvSpPr>
        <p:spPr>
          <a:xfrm>
            <a:off x="1087525" y="2667750"/>
            <a:ext cx="6442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Integrals: by us (MC) and Jos’ book (analytic)</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a:t>Everything implemented by us</a:t>
            </a:r>
            <a:endParaRPr sz="2000"/>
          </a:p>
        </p:txBody>
      </p:sp>
      <p:sp>
        <p:nvSpPr>
          <p:cNvPr id="191" name="Google Shape;191;g132604dfe66_3_30"/>
          <p:cNvSpPr txBox="1"/>
          <p:nvPr/>
        </p:nvSpPr>
        <p:spPr>
          <a:xfrm>
            <a:off x="8015850" y="1966725"/>
            <a:ext cx="355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Our result:    </a:t>
            </a:r>
            <a:r>
              <a:rPr lang="en-GB" sz="2000" b="1" i="1"/>
              <a:t>E</a:t>
            </a:r>
            <a:r>
              <a:rPr lang="en-GB" b="1" i="1"/>
              <a:t>G</a:t>
            </a:r>
            <a:r>
              <a:rPr lang="en-GB" sz="2000"/>
              <a:t>= </a:t>
            </a:r>
            <a:r>
              <a:rPr lang="en-GB" sz="2000">
                <a:solidFill>
                  <a:schemeClr val="dk1"/>
                </a:solidFill>
              </a:rPr>
              <a:t>−</a:t>
            </a:r>
            <a:r>
              <a:rPr lang="en-GB" sz="2000"/>
              <a:t>2.8540(3)</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b="1"/>
              <a:t>Jos result:    </a:t>
            </a:r>
            <a:r>
              <a:rPr lang="en-GB" sz="2000" b="1" i="1">
                <a:solidFill>
                  <a:schemeClr val="dk1"/>
                </a:solidFill>
              </a:rPr>
              <a:t>E</a:t>
            </a:r>
            <a:r>
              <a:rPr lang="en-GB" b="1" i="1">
                <a:solidFill>
                  <a:schemeClr val="dk1"/>
                </a:solidFill>
              </a:rPr>
              <a:t>G</a:t>
            </a:r>
            <a:r>
              <a:rPr lang="en-GB" sz="2000">
                <a:solidFill>
                  <a:schemeClr val="dk1"/>
                </a:solidFill>
              </a:rPr>
              <a:t>= −2.8552 </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en-GB" sz="2000" b="1">
                <a:solidFill>
                  <a:schemeClr val="dk1"/>
                </a:solidFill>
              </a:rPr>
              <a:t>Exact result:  </a:t>
            </a:r>
            <a:r>
              <a:rPr lang="en-GB" sz="2000" b="1" i="1">
                <a:solidFill>
                  <a:schemeClr val="dk1"/>
                </a:solidFill>
              </a:rPr>
              <a:t>E</a:t>
            </a:r>
            <a:r>
              <a:rPr lang="en-GB" b="1" i="1">
                <a:solidFill>
                  <a:schemeClr val="dk1"/>
                </a:solidFill>
              </a:rPr>
              <a:t>G</a:t>
            </a:r>
            <a:r>
              <a:rPr lang="en-GB" sz="2000">
                <a:solidFill>
                  <a:schemeClr val="dk1"/>
                </a:solidFill>
              </a:rPr>
              <a:t>= −2.903</a:t>
            </a:r>
            <a:endParaRPr sz="2000" b="1">
              <a:solidFill>
                <a:schemeClr val="dk1"/>
              </a:solidFill>
            </a:endParaRPr>
          </a:p>
        </p:txBody>
      </p:sp>
      <p:sp>
        <p:nvSpPr>
          <p:cNvPr id="192" name="Google Shape;192;g132604dfe66_3_30"/>
          <p:cNvSpPr/>
          <p:nvPr/>
        </p:nvSpPr>
        <p:spPr>
          <a:xfrm>
            <a:off x="768250" y="4269775"/>
            <a:ext cx="7918800" cy="1723800"/>
          </a:xfrm>
          <a:prstGeom prst="roundRect">
            <a:avLst>
              <a:gd name="adj" fmla="val 16667"/>
            </a:avLst>
          </a:prstGeom>
          <a:solidFill>
            <a:schemeClr val="accen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g132604dfe66_3_30"/>
          <p:cNvSpPr txBox="1"/>
          <p:nvPr/>
        </p:nvSpPr>
        <p:spPr>
          <a:xfrm>
            <a:off x="9397700" y="4668150"/>
            <a:ext cx="642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b="1">
                <a:solidFill>
                  <a:schemeClr val="lt1"/>
                </a:solidFill>
              </a:rPr>
              <a:t>H</a:t>
            </a:r>
            <a:endParaRPr sz="4000" b="1">
              <a:solidFill>
                <a:schemeClr val="lt1"/>
              </a:solidFill>
            </a:endParaRPr>
          </a:p>
        </p:txBody>
      </p:sp>
      <p:sp>
        <p:nvSpPr>
          <p:cNvPr id="194" name="Google Shape;194;g132604dfe66_3_30"/>
          <p:cNvSpPr txBox="1"/>
          <p:nvPr/>
        </p:nvSpPr>
        <p:spPr>
          <a:xfrm>
            <a:off x="976225" y="4548625"/>
            <a:ext cx="4199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rPr>
              <a:t>Proven that: </a:t>
            </a:r>
            <a:r>
              <a:rPr lang="en-GB" sz="2000" b="1">
                <a:solidFill>
                  <a:schemeClr val="dk1"/>
                </a:solidFill>
              </a:rPr>
              <a:t>MC integration </a:t>
            </a:r>
            <a:r>
              <a:rPr lang="en-GB" sz="2000">
                <a:solidFill>
                  <a:schemeClr val="dk1"/>
                </a:solidFill>
              </a:rPr>
              <a:t>scheme performs correct</a:t>
            </a:r>
            <a:r>
              <a:rPr lang="en-GB" sz="2000" b="1">
                <a:solidFill>
                  <a:schemeClr val="dk1"/>
                </a:solidFill>
              </a:rPr>
              <a:t> two-electron integrals</a:t>
            </a:r>
            <a:endParaRPr sz="2000" b="1">
              <a:solidFill>
                <a:schemeClr val="dk1"/>
              </a:solidFill>
            </a:endParaRPr>
          </a:p>
        </p:txBody>
      </p:sp>
      <p:sp>
        <p:nvSpPr>
          <p:cNvPr id="195" name="Google Shape;195;g132604dfe66_3_30"/>
          <p:cNvSpPr txBox="1"/>
          <p:nvPr/>
        </p:nvSpPr>
        <p:spPr>
          <a:xfrm>
            <a:off x="4937125" y="4634550"/>
            <a:ext cx="36687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Char char="●"/>
            </a:pPr>
            <a:r>
              <a:rPr lang="en-GB" sz="2000" b="1">
                <a:solidFill>
                  <a:schemeClr val="dk1"/>
                </a:solidFill>
              </a:rPr>
              <a:t>Two-electron integrals</a:t>
            </a:r>
            <a:endParaRPr sz="2000" b="1">
              <a:solidFill>
                <a:schemeClr val="dk1"/>
              </a:solidFill>
            </a:endParaRPr>
          </a:p>
          <a:p>
            <a:pPr marL="457200" lvl="0" indent="-355600" algn="l" rtl="0">
              <a:spcBef>
                <a:spcPts val="0"/>
              </a:spcBef>
              <a:spcAft>
                <a:spcPts val="0"/>
              </a:spcAft>
              <a:buClr>
                <a:schemeClr val="dk1"/>
              </a:buClr>
              <a:buSzPts val="2000"/>
              <a:buChar char="●"/>
            </a:pPr>
            <a:r>
              <a:rPr lang="en-GB" sz="2000" b="1">
                <a:solidFill>
                  <a:schemeClr val="dk1"/>
                </a:solidFill>
              </a:rPr>
              <a:t>Oscillations is SCF</a:t>
            </a:r>
            <a:endParaRPr sz="2000" b="1">
              <a:solidFill>
                <a:schemeClr val="dk1"/>
              </a:solidFill>
            </a:endParaRPr>
          </a:p>
        </p:txBody>
      </p:sp>
      <p:sp>
        <p:nvSpPr>
          <p:cNvPr id="196" name="Google Shape;196;g132604dfe66_3_30"/>
          <p:cNvSpPr/>
          <p:nvPr/>
        </p:nvSpPr>
        <p:spPr>
          <a:xfrm rot="-2700000">
            <a:off x="7583522" y="5158250"/>
            <a:ext cx="895621" cy="523118"/>
          </a:xfrm>
          <a:prstGeom prst="corner">
            <a:avLst>
              <a:gd name="adj1" fmla="val 50000"/>
              <a:gd name="adj2" fmla="val 50000"/>
            </a:avLst>
          </a:prstGeom>
          <a:solidFill>
            <a:srgbClr val="6AA84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g132604dfe66_3_30"/>
          <p:cNvCxnSpPr/>
          <p:nvPr/>
        </p:nvCxnSpPr>
        <p:spPr>
          <a:xfrm>
            <a:off x="4851475" y="4668138"/>
            <a:ext cx="8100" cy="1050000"/>
          </a:xfrm>
          <a:prstGeom prst="straightConnector1">
            <a:avLst/>
          </a:prstGeom>
          <a:noFill/>
          <a:ln w="76200" cap="flat" cmpd="sng">
            <a:solidFill>
              <a:schemeClr val="dk1"/>
            </a:solidFill>
            <a:prstDash val="solid"/>
            <a:round/>
            <a:headEnd type="none" w="med" len="med"/>
            <a:tailEnd type="none" w="med" len="med"/>
          </a:ln>
        </p:spPr>
      </p:cxnSp>
      <p:pic>
        <p:nvPicPr>
          <p:cNvPr id="198" name="Google Shape;198;g132604dfe66_3_30"/>
          <p:cNvPicPr preferRelativeResize="0"/>
          <p:nvPr/>
        </p:nvPicPr>
        <p:blipFill rotWithShape="1">
          <a:blip r:embed="rId3">
            <a:alphaModFix/>
          </a:blip>
          <a:srcRect l="38384" r="27340" b="11504"/>
          <a:stretch/>
        </p:blipFill>
        <p:spPr>
          <a:xfrm>
            <a:off x="8837500" y="3399564"/>
            <a:ext cx="3213599" cy="3270360"/>
          </a:xfrm>
          <a:prstGeom prst="rect">
            <a:avLst/>
          </a:prstGeom>
          <a:noFill/>
          <a:ln>
            <a:noFill/>
          </a:ln>
        </p:spPr>
      </p:pic>
      <p:sp>
        <p:nvSpPr>
          <p:cNvPr id="199" name="Google Shape;199;g132604dfe66_3_30"/>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200" name="Google Shape;200;g132604dfe66_3_30"/>
          <p:cNvSpPr/>
          <p:nvPr/>
        </p:nvSpPr>
        <p:spPr>
          <a:xfrm>
            <a:off x="6206200" y="50100"/>
            <a:ext cx="824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f4165ee33c_1_15"/>
          <p:cNvSpPr txBox="1"/>
          <p:nvPr/>
        </p:nvSpPr>
        <p:spPr>
          <a:xfrm>
            <a:off x="768251" y="755175"/>
            <a:ext cx="3672300" cy="47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None/>
            </a:pPr>
            <a:r>
              <a:rPr lang="en-GB" sz="2500" b="1">
                <a:solidFill>
                  <a:srgbClr val="95B8F6"/>
                </a:solidFill>
                <a:latin typeface="Verdana"/>
                <a:ea typeface="Verdana"/>
                <a:cs typeface="Verdana"/>
                <a:sym typeface="Verdana"/>
              </a:rPr>
              <a:t>3.3</a:t>
            </a:r>
            <a:r>
              <a:rPr lang="en-GB" sz="2500" b="0" i="0" u="none" strike="noStrike" cap="none">
                <a:solidFill>
                  <a:schemeClr val="dk1"/>
                </a:solidFill>
                <a:latin typeface="Verdana"/>
                <a:ea typeface="Verdana"/>
                <a:cs typeface="Verdana"/>
                <a:sym typeface="Verdana"/>
              </a:rPr>
              <a:t> </a:t>
            </a:r>
            <a:r>
              <a:rPr lang="en-GB" sz="2500" b="1">
                <a:solidFill>
                  <a:schemeClr val="dk1"/>
                </a:solidFill>
                <a:latin typeface="Verdana"/>
                <a:ea typeface="Verdana"/>
                <a:cs typeface="Verdana"/>
                <a:sym typeface="Verdana"/>
              </a:rPr>
              <a:t>Error analysis</a:t>
            </a:r>
            <a:endParaRPr sz="2500" b="1" i="0" u="none" strike="noStrike" cap="none">
              <a:solidFill>
                <a:schemeClr val="dk1"/>
              </a:solidFill>
              <a:latin typeface="Verdana"/>
              <a:ea typeface="Verdana"/>
              <a:cs typeface="Verdana"/>
              <a:sym typeface="Verdana"/>
            </a:endParaRPr>
          </a:p>
        </p:txBody>
      </p:sp>
      <p:sp>
        <p:nvSpPr>
          <p:cNvPr id="207" name="Google Shape;207;gf4165ee33c_1_15"/>
          <p:cNvSpPr/>
          <p:nvPr/>
        </p:nvSpPr>
        <p:spPr>
          <a:xfrm>
            <a:off x="762700" y="1578550"/>
            <a:ext cx="10533000" cy="17535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gf4165ee33c_1_15"/>
          <p:cNvSpPr/>
          <p:nvPr/>
        </p:nvSpPr>
        <p:spPr>
          <a:xfrm>
            <a:off x="633400" y="1418050"/>
            <a:ext cx="2157900" cy="477000"/>
          </a:xfrm>
          <a:prstGeom prst="roundRect">
            <a:avLst>
              <a:gd name="adj" fmla="val 16667"/>
            </a:avLst>
          </a:prstGeom>
          <a:solidFill>
            <a:srgbClr val="DBE2F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gf4165ee33c_1_15"/>
          <p:cNvSpPr txBox="1"/>
          <p:nvPr/>
        </p:nvSpPr>
        <p:spPr>
          <a:xfrm>
            <a:off x="719050" y="1456450"/>
            <a:ext cx="1985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t>MC integration</a:t>
            </a:r>
            <a:endParaRPr/>
          </a:p>
        </p:txBody>
      </p:sp>
      <p:sp>
        <p:nvSpPr>
          <p:cNvPr id="210" name="Google Shape;210;gf4165ee33c_1_15"/>
          <p:cNvSpPr/>
          <p:nvPr/>
        </p:nvSpPr>
        <p:spPr>
          <a:xfrm>
            <a:off x="762700" y="3332050"/>
            <a:ext cx="10533000" cy="2997600"/>
          </a:xfrm>
          <a:prstGeom prst="roundRect">
            <a:avLst>
              <a:gd name="adj" fmla="val 991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gf4165ee33c_1_15"/>
          <p:cNvSpPr/>
          <p:nvPr/>
        </p:nvSpPr>
        <p:spPr>
          <a:xfrm>
            <a:off x="698050" y="3183250"/>
            <a:ext cx="2157900" cy="477000"/>
          </a:xfrm>
          <a:prstGeom prst="roundRect">
            <a:avLst>
              <a:gd name="adj" fmla="val 16667"/>
            </a:avLst>
          </a:prstGeom>
          <a:solidFill>
            <a:srgbClr val="DBE2F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f4165ee33c_1_15"/>
          <p:cNvSpPr txBox="1"/>
          <p:nvPr/>
        </p:nvSpPr>
        <p:spPr>
          <a:xfrm>
            <a:off x="783700" y="3221650"/>
            <a:ext cx="1985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t>SCF iterations</a:t>
            </a:r>
            <a:endParaRPr/>
          </a:p>
        </p:txBody>
      </p:sp>
      <p:sp>
        <p:nvSpPr>
          <p:cNvPr id="213" name="Google Shape;213;gf4165ee33c_1_15"/>
          <p:cNvSpPr txBox="1"/>
          <p:nvPr/>
        </p:nvSpPr>
        <p:spPr>
          <a:xfrm>
            <a:off x="1148775" y="2228950"/>
            <a:ext cx="518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t>Comparison with analytical values for He</a:t>
            </a:r>
            <a:endParaRPr sz="2000"/>
          </a:p>
        </p:txBody>
      </p:sp>
      <p:sp>
        <p:nvSpPr>
          <p:cNvPr id="214" name="Google Shape;214;gf4165ee33c_1_15"/>
          <p:cNvSpPr txBox="1"/>
          <p:nvPr/>
        </p:nvSpPr>
        <p:spPr>
          <a:xfrm>
            <a:off x="6481025" y="1767250"/>
            <a:ext cx="4270800" cy="1416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2000"/>
              <a:t>Average </a:t>
            </a:r>
            <a:r>
              <a:rPr lang="en-GB" sz="2000" i="1"/>
              <a:t>Err </a:t>
            </a:r>
            <a:r>
              <a:rPr lang="en-GB" sz="1500" i="1"/>
              <a:t>relative</a:t>
            </a:r>
            <a:r>
              <a:rPr lang="en-GB" sz="2000"/>
              <a:t>:        0.07%</a:t>
            </a:r>
            <a:endParaRPr sz="2000"/>
          </a:p>
          <a:p>
            <a:pPr marL="0" lvl="0" indent="0" algn="l" rtl="0">
              <a:lnSpc>
                <a:spcPct val="150000"/>
              </a:lnSpc>
              <a:spcBef>
                <a:spcPts val="0"/>
              </a:spcBef>
              <a:spcAft>
                <a:spcPts val="0"/>
              </a:spcAft>
              <a:buNone/>
            </a:pPr>
            <a:r>
              <a:rPr lang="en-GB" sz="2000"/>
              <a:t>Maximum </a:t>
            </a:r>
            <a:r>
              <a:rPr lang="en-GB" sz="2000" i="1">
                <a:solidFill>
                  <a:schemeClr val="dk1"/>
                </a:solidFill>
              </a:rPr>
              <a:t>Err </a:t>
            </a:r>
            <a:r>
              <a:rPr lang="en-GB" sz="1500" i="1">
                <a:solidFill>
                  <a:schemeClr val="dk1"/>
                </a:solidFill>
              </a:rPr>
              <a:t>relative</a:t>
            </a:r>
            <a:r>
              <a:rPr lang="en-GB" sz="2000"/>
              <a:t>:      0.17%</a:t>
            </a:r>
            <a:endParaRPr sz="2000"/>
          </a:p>
          <a:p>
            <a:pPr marL="0" lvl="0" indent="0" algn="l" rtl="0">
              <a:lnSpc>
                <a:spcPct val="150000"/>
              </a:lnSpc>
              <a:spcBef>
                <a:spcPts val="0"/>
              </a:spcBef>
              <a:spcAft>
                <a:spcPts val="0"/>
              </a:spcAft>
              <a:buNone/>
            </a:pPr>
            <a:r>
              <a:rPr lang="en-GB" sz="2000"/>
              <a:t>STD MC integration:  0.08%</a:t>
            </a:r>
            <a:endParaRPr sz="2000"/>
          </a:p>
        </p:txBody>
      </p:sp>
      <p:sp>
        <p:nvSpPr>
          <p:cNvPr id="215" name="Google Shape;215;gf4165ee33c_1_15"/>
          <p:cNvSpPr/>
          <p:nvPr/>
        </p:nvSpPr>
        <p:spPr>
          <a:xfrm rot="10800000">
            <a:off x="6169575" y="1848750"/>
            <a:ext cx="162000" cy="12660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f4165ee33c_1_15"/>
          <p:cNvSpPr txBox="1"/>
          <p:nvPr/>
        </p:nvSpPr>
        <p:spPr>
          <a:xfrm>
            <a:off x="1298225" y="3959375"/>
            <a:ext cx="51828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GB" sz="2000"/>
              <a:t>Repeat SCF for He (</a:t>
            </a:r>
            <a:r>
              <a:rPr lang="en-GB" sz="2000" i="1">
                <a:solidFill>
                  <a:schemeClr val="dk1"/>
                </a:solidFill>
              </a:rPr>
              <a:t>N = </a:t>
            </a:r>
            <a:r>
              <a:rPr lang="en-GB" sz="2000">
                <a:solidFill>
                  <a:schemeClr val="dk1"/>
                </a:solidFill>
              </a:rPr>
              <a:t>100</a:t>
            </a:r>
            <a:r>
              <a:rPr lang="en-GB" sz="2000"/>
              <a:t>)</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GB" sz="2000" i="1"/>
              <a:t>E</a:t>
            </a:r>
            <a:r>
              <a:rPr lang="en-GB" sz="2000"/>
              <a:t> vs </a:t>
            </a:r>
            <a:r>
              <a:rPr lang="en-GB" sz="2000" i="1"/>
              <a:t>N</a:t>
            </a:r>
            <a:r>
              <a:rPr lang="en-GB" sz="1600" i="1"/>
              <a:t>basis</a:t>
            </a:r>
            <a:r>
              <a:rPr lang="en-GB" sz="2000"/>
              <a:t> for QDots with 2e</a:t>
            </a:r>
            <a:r>
              <a:rPr lang="en-GB" sz="2000" baseline="30000"/>
              <a:t>-</a:t>
            </a:r>
            <a:endParaRPr sz="2000" baseline="30000"/>
          </a:p>
        </p:txBody>
      </p:sp>
      <p:sp>
        <p:nvSpPr>
          <p:cNvPr id="217" name="Google Shape;217;gf4165ee33c_1_15"/>
          <p:cNvSpPr txBox="1"/>
          <p:nvPr/>
        </p:nvSpPr>
        <p:spPr>
          <a:xfrm>
            <a:off x="5432850" y="3764175"/>
            <a:ext cx="4959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2000"/>
              <a:t>E(numerical)  = -2.8540 ± 0.0003</a:t>
            </a:r>
            <a:endParaRPr sz="2000"/>
          </a:p>
          <a:p>
            <a:pPr marL="0" lvl="0" indent="0" algn="l" rtl="0">
              <a:spcBef>
                <a:spcPts val="0"/>
              </a:spcBef>
              <a:spcAft>
                <a:spcPts val="0"/>
              </a:spcAft>
              <a:buNone/>
            </a:pPr>
            <a:r>
              <a:rPr lang="en-GB" sz="2000"/>
              <a:t>E(analytical)   = -2.8543 </a:t>
            </a:r>
            <a:r>
              <a:rPr lang="en-GB" sz="2000">
                <a:solidFill>
                  <a:schemeClr val="dk1"/>
                </a:solidFill>
              </a:rPr>
              <a:t>±</a:t>
            </a:r>
            <a:r>
              <a:rPr lang="en-GB" sz="2000"/>
              <a:t> 0.0004</a:t>
            </a:r>
            <a:endParaRPr sz="2000"/>
          </a:p>
        </p:txBody>
      </p:sp>
      <p:sp>
        <p:nvSpPr>
          <p:cNvPr id="218" name="Google Shape;218;gf4165ee33c_1_15"/>
          <p:cNvSpPr/>
          <p:nvPr/>
        </p:nvSpPr>
        <p:spPr>
          <a:xfrm rot="10800000">
            <a:off x="5270850" y="3764375"/>
            <a:ext cx="162000" cy="8469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19" name="Google Shape;219;gf4165ee33c_1_15"/>
          <p:cNvGraphicFramePr/>
          <p:nvPr/>
        </p:nvGraphicFramePr>
        <p:xfrm>
          <a:off x="1899600" y="5137800"/>
          <a:ext cx="8342100" cy="975300"/>
        </p:xfrm>
        <a:graphic>
          <a:graphicData uri="http://schemas.openxmlformats.org/drawingml/2006/table">
            <a:tbl>
              <a:tblPr>
                <a:noFill/>
                <a:tableStyleId>{1499E43D-9B12-4EE8-8EF7-A634BD2DD0D7}</a:tableStyleId>
              </a:tblPr>
              <a:tblGrid>
                <a:gridCol w="1390350">
                  <a:extLst>
                    <a:ext uri="{9D8B030D-6E8A-4147-A177-3AD203B41FA5}">
                      <a16:colId xmlns:a16="http://schemas.microsoft.com/office/drawing/2014/main" val="20000"/>
                    </a:ext>
                  </a:extLst>
                </a:gridCol>
                <a:gridCol w="1390350">
                  <a:extLst>
                    <a:ext uri="{9D8B030D-6E8A-4147-A177-3AD203B41FA5}">
                      <a16:colId xmlns:a16="http://schemas.microsoft.com/office/drawing/2014/main" val="20001"/>
                    </a:ext>
                  </a:extLst>
                </a:gridCol>
                <a:gridCol w="1390350">
                  <a:extLst>
                    <a:ext uri="{9D8B030D-6E8A-4147-A177-3AD203B41FA5}">
                      <a16:colId xmlns:a16="http://schemas.microsoft.com/office/drawing/2014/main" val="20002"/>
                    </a:ext>
                  </a:extLst>
                </a:gridCol>
                <a:gridCol w="1390350">
                  <a:extLst>
                    <a:ext uri="{9D8B030D-6E8A-4147-A177-3AD203B41FA5}">
                      <a16:colId xmlns:a16="http://schemas.microsoft.com/office/drawing/2014/main" val="20003"/>
                    </a:ext>
                  </a:extLst>
                </a:gridCol>
                <a:gridCol w="1390350">
                  <a:extLst>
                    <a:ext uri="{9D8B030D-6E8A-4147-A177-3AD203B41FA5}">
                      <a16:colId xmlns:a16="http://schemas.microsoft.com/office/drawing/2014/main" val="20004"/>
                    </a:ext>
                  </a:extLst>
                </a:gridCol>
                <a:gridCol w="139035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GB" sz="2000" i="1"/>
                        <a:t>N</a:t>
                      </a:r>
                      <a:r>
                        <a:rPr lang="en-GB" sz="1600" i="1"/>
                        <a:t>basis</a:t>
                      </a:r>
                      <a:endParaRPr sz="1600" i="1"/>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solidFill>
                      <a:srgbClr val="DBE2F1"/>
                    </a:solidFill>
                  </a:tcPr>
                </a:tc>
                <a:tc>
                  <a:txBody>
                    <a:bodyPr/>
                    <a:lstStyle/>
                    <a:p>
                      <a:pPr marL="0" lvl="0" indent="0" algn="ctr" rtl="0">
                        <a:spcBef>
                          <a:spcPts val="0"/>
                        </a:spcBef>
                        <a:spcAft>
                          <a:spcPts val="0"/>
                        </a:spcAft>
                        <a:buClr>
                          <a:schemeClr val="dk1"/>
                        </a:buClr>
                        <a:buSzPts val="1100"/>
                        <a:buFont typeface="Arial"/>
                        <a:buNone/>
                      </a:pPr>
                      <a:r>
                        <a:rPr lang="en-GB" sz="2000">
                          <a:solidFill>
                            <a:schemeClr val="dk1"/>
                          </a:solidFill>
                        </a:rPr>
                        <a:t>2</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GB" sz="2000">
                          <a:solidFill>
                            <a:schemeClr val="dk1"/>
                          </a:solidFill>
                        </a:rPr>
                        <a:t>3</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GB" sz="2000">
                          <a:solidFill>
                            <a:schemeClr val="dk1"/>
                          </a:solidFill>
                        </a:rPr>
                        <a:t>5</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GB" sz="2000">
                          <a:solidFill>
                            <a:schemeClr val="dk1"/>
                          </a:solidFill>
                        </a:rPr>
                        <a:t>10</a:t>
                      </a:r>
                      <a:endParaRPr sz="2000">
                        <a:solidFill>
                          <a:schemeClr val="dk1"/>
                        </a:solidFill>
                      </a:endParaRPr>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2000">
                          <a:solidFill>
                            <a:schemeClr val="dk1"/>
                          </a:solidFill>
                        </a:rPr>
                        <a:t>15</a:t>
                      </a:r>
                      <a:endParaRPr sz="2000">
                        <a:solidFill>
                          <a:schemeClr val="dk1"/>
                        </a:solidFill>
                      </a:endParaRPr>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2000" i="1"/>
                        <a:t>E</a:t>
                      </a:r>
                      <a:endParaRPr sz="2000" i="1"/>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solidFill>
                      <a:srgbClr val="DBE2F1"/>
                    </a:solidFill>
                  </a:tcPr>
                </a:tc>
                <a:tc>
                  <a:txBody>
                    <a:bodyPr/>
                    <a:lstStyle/>
                    <a:p>
                      <a:pPr marL="0" lvl="0" indent="0" algn="ctr" rtl="0">
                        <a:spcBef>
                          <a:spcPts val="0"/>
                        </a:spcBef>
                        <a:spcAft>
                          <a:spcPts val="0"/>
                        </a:spcAft>
                        <a:buNone/>
                      </a:pPr>
                      <a:r>
                        <a:rPr lang="en-GB" sz="2000"/>
                        <a:t>8.761</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2000"/>
                        <a:t>8.635</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2000"/>
                        <a:t>8.631</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2000"/>
                        <a:t>8.634</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2000"/>
                        <a:t>8.633</a:t>
                      </a:r>
                      <a:endParaRPr sz="2000"/>
                    </a:p>
                  </a:txBody>
                  <a:tcPr marL="91425" marR="91425" marT="91425" marB="91425">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20" name="Google Shape;220;gf4165ee33c_1_15"/>
          <p:cNvSpPr/>
          <p:nvPr/>
        </p:nvSpPr>
        <p:spPr>
          <a:xfrm>
            <a:off x="4668500" y="0"/>
            <a:ext cx="6627300" cy="467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b="1">
                <a:solidFill>
                  <a:schemeClr val="lt1"/>
                </a:solidFill>
                <a:latin typeface="Verdana"/>
                <a:ea typeface="Verdana"/>
                <a:cs typeface="Verdana"/>
                <a:sym typeface="Verdana"/>
              </a:rPr>
              <a:t> </a:t>
            </a:r>
            <a:r>
              <a:rPr lang="en-GB" sz="1400" b="0" i="0" u="none" strike="noStrike" cap="none">
                <a:solidFill>
                  <a:schemeClr val="lt1"/>
                </a:solidFill>
                <a:latin typeface="Verdana"/>
                <a:ea typeface="Verdana"/>
                <a:cs typeface="Verdana"/>
                <a:sym typeface="Verdana"/>
              </a:rPr>
              <a:t> </a:t>
            </a:r>
            <a:r>
              <a:rPr lang="en-GB" sz="1300" i="0" u="none" strike="noStrike" cap="none">
                <a:solidFill>
                  <a:srgbClr val="D8D8D8"/>
                </a:solidFill>
                <a:latin typeface="Verdana"/>
                <a:ea typeface="Verdana"/>
                <a:cs typeface="Verdana"/>
                <a:sym typeface="Verdana"/>
              </a:rPr>
              <a:t>Intro </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Theory</a:t>
            </a:r>
            <a:r>
              <a:rPr lang="en-GB" sz="1300" i="0" u="none" strike="noStrike" cap="none">
                <a:solidFill>
                  <a:srgbClr val="D8D8D8"/>
                </a:solidFill>
                <a:latin typeface="Verdana"/>
                <a:ea typeface="Verdana"/>
                <a:cs typeface="Verdana"/>
                <a:sym typeface="Verdana"/>
              </a:rPr>
              <a:t> </a:t>
            </a:r>
            <a:r>
              <a:rPr lang="en-GB" sz="1300" b="0" i="0" u="none" strike="noStrike" cap="none">
                <a:solidFill>
                  <a:srgbClr val="D8D8D8"/>
                </a:solidFill>
                <a:latin typeface="Verdana"/>
                <a:ea typeface="Verdana"/>
                <a:cs typeface="Verdana"/>
                <a:sym typeface="Verdana"/>
              </a:rPr>
              <a:t>  </a:t>
            </a:r>
            <a:r>
              <a:rPr lang="en-GB" b="1">
                <a:solidFill>
                  <a:schemeClr val="lt1"/>
                </a:solidFill>
                <a:latin typeface="Verdana"/>
                <a:ea typeface="Verdana"/>
                <a:cs typeface="Verdana"/>
                <a:sym typeface="Verdana"/>
              </a:rPr>
              <a:t>Checks</a:t>
            </a:r>
            <a:r>
              <a:rPr lang="en-GB" sz="1300" b="0" i="0" u="none" strike="noStrike" cap="none">
                <a:solidFill>
                  <a:srgbClr val="D8D8D8"/>
                </a:solidFill>
                <a:latin typeface="Verdana"/>
                <a:ea typeface="Verdana"/>
                <a:cs typeface="Verdana"/>
                <a:sym typeface="Verdana"/>
              </a:rPr>
              <a:t>   </a:t>
            </a:r>
            <a:r>
              <a:rPr lang="en-GB" sz="1300">
                <a:solidFill>
                  <a:srgbClr val="D8D8D8"/>
                </a:solidFill>
                <a:latin typeface="Verdana"/>
                <a:ea typeface="Verdana"/>
                <a:cs typeface="Verdana"/>
                <a:sym typeface="Verdana"/>
              </a:rPr>
              <a:t>Results    F. Research</a:t>
            </a:r>
            <a:r>
              <a:rPr lang="en-GB" sz="1300" b="0" i="0" u="none" strike="noStrike" cap="none">
                <a:solidFill>
                  <a:srgbClr val="D8D8D8"/>
                </a:solidFill>
                <a:latin typeface="Verdana"/>
                <a:ea typeface="Verdana"/>
                <a:cs typeface="Verdana"/>
                <a:sym typeface="Verdana"/>
              </a:rPr>
              <a:t>   Conclusions</a:t>
            </a:r>
            <a:endParaRPr sz="1300" b="0" i="0" u="none" strike="noStrike" cap="none">
              <a:solidFill>
                <a:srgbClr val="D8D8D8"/>
              </a:solidFill>
              <a:latin typeface="Arial"/>
              <a:ea typeface="Arial"/>
              <a:cs typeface="Arial"/>
              <a:sym typeface="Arial"/>
            </a:endParaRPr>
          </a:p>
        </p:txBody>
      </p:sp>
      <p:sp>
        <p:nvSpPr>
          <p:cNvPr id="221" name="Google Shape;221;gf4165ee33c_1_15"/>
          <p:cNvSpPr/>
          <p:nvPr/>
        </p:nvSpPr>
        <p:spPr>
          <a:xfrm>
            <a:off x="6206200" y="50100"/>
            <a:ext cx="824700" cy="367200"/>
          </a:xfrm>
          <a:prstGeom prst="roundRect">
            <a:avLst>
              <a:gd name="adj" fmla="val 16667"/>
            </a:avLst>
          </a:prstGeom>
          <a:solidFill>
            <a:srgbClr val="D3DCEF">
              <a:alpha val="24710"/>
            </a:srgbClr>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
                                        <p:tgtEl>
                                          <p:spTgt spid="210"/>
                                        </p:tgtEl>
                                      </p:cBhvr>
                                    </p:animEffect>
                                  </p:childTnLst>
                                </p:cTn>
                              </p:par>
                              <p:par>
                                <p:cTn id="8" presetID="10" presetClass="entr" presetSubtype="0" fill="hold" nodeType="withEffect">
                                  <p:stCondLst>
                                    <p:cond delay="0"/>
                                  </p:stCondLst>
                                  <p:childTnLst>
                                    <p:set>
                                      <p:cBhvr>
                                        <p:cTn id="9" dur="1" fill="hold">
                                          <p:stCondLst>
                                            <p:cond delay="0"/>
                                          </p:stCondLst>
                                        </p:cTn>
                                        <p:tgtEl>
                                          <p:spTgt spid="211"/>
                                        </p:tgtEl>
                                        <p:attrNameLst>
                                          <p:attrName>style.visibility</p:attrName>
                                        </p:attrNameLst>
                                      </p:cBhvr>
                                      <p:to>
                                        <p:strVal val="visible"/>
                                      </p:to>
                                    </p:set>
                                    <p:animEffect transition="in" filter="fade">
                                      <p:cBhvr>
                                        <p:cTn id="10" dur="1"/>
                                        <p:tgtEl>
                                          <p:spTgt spid="211"/>
                                        </p:tgtEl>
                                      </p:cBhvr>
                                    </p:animEffect>
                                  </p:childTnLst>
                                </p:cTn>
                              </p:par>
                              <p:par>
                                <p:cTn id="11" presetID="10" presetClass="entr" presetSubtype="0" fill="hold" nodeType="withEffect">
                                  <p:stCondLst>
                                    <p:cond delay="0"/>
                                  </p:stCondLst>
                                  <p:childTnLst>
                                    <p:set>
                                      <p:cBhvr>
                                        <p:cTn id="12" dur="1" fill="hold">
                                          <p:stCondLst>
                                            <p:cond delay="0"/>
                                          </p:stCondLst>
                                        </p:cTn>
                                        <p:tgtEl>
                                          <p:spTgt spid="212"/>
                                        </p:tgtEl>
                                        <p:attrNameLst>
                                          <p:attrName>style.visibility</p:attrName>
                                        </p:attrNameLst>
                                      </p:cBhvr>
                                      <p:to>
                                        <p:strVal val="visible"/>
                                      </p:to>
                                    </p:set>
                                    <p:animEffect transition="in" filter="fade">
                                      <p:cBhvr>
                                        <p:cTn id="13" dur="1"/>
                                        <p:tgtEl>
                                          <p:spTgt spid="212"/>
                                        </p:tgtEl>
                                      </p:cBhvr>
                                    </p:animEffect>
                                  </p:childTnLst>
                                </p:cTn>
                              </p:par>
                              <p:par>
                                <p:cTn id="14" presetID="10" presetClass="entr" presetSubtype="0" fill="hold" nodeType="with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fade">
                                      <p:cBhvr>
                                        <p:cTn id="16" dur="1"/>
                                        <p:tgtEl>
                                          <p:spTgt spid="216"/>
                                        </p:tgtEl>
                                      </p:cBhvr>
                                    </p:animEffect>
                                  </p:childTnLst>
                                </p:cTn>
                              </p:par>
                              <p:par>
                                <p:cTn id="17" presetID="10" presetClass="entr" presetSubtype="0" fill="hold" nodeType="withEffect">
                                  <p:stCondLst>
                                    <p:cond delay="0"/>
                                  </p:stCondLst>
                                  <p:childTnLst>
                                    <p:set>
                                      <p:cBhvr>
                                        <p:cTn id="18" dur="1" fill="hold">
                                          <p:stCondLst>
                                            <p:cond delay="0"/>
                                          </p:stCondLst>
                                        </p:cTn>
                                        <p:tgtEl>
                                          <p:spTgt spid="217"/>
                                        </p:tgtEl>
                                        <p:attrNameLst>
                                          <p:attrName>style.visibility</p:attrName>
                                        </p:attrNameLst>
                                      </p:cBhvr>
                                      <p:to>
                                        <p:strVal val="visible"/>
                                      </p:to>
                                    </p:set>
                                    <p:animEffect transition="in" filter="fade">
                                      <p:cBhvr>
                                        <p:cTn id="19" dur="1"/>
                                        <p:tgtEl>
                                          <p:spTgt spid="217"/>
                                        </p:tgtEl>
                                      </p:cBhvr>
                                    </p:animEffect>
                                  </p:childTnLst>
                                </p:cTn>
                              </p:par>
                              <p:par>
                                <p:cTn id="20" presetID="10" presetClass="entr" presetSubtype="0" fill="hold" nodeType="with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1"/>
                                        <p:tgtEl>
                                          <p:spTgt spid="218"/>
                                        </p:tgtEl>
                                      </p:cBhvr>
                                    </p:animEffect>
                                  </p:childTnLst>
                                </p:cTn>
                              </p:par>
                              <p:par>
                                <p:cTn id="23" presetID="10" presetClass="entr" presetSubtype="0" fill="hold" nodeType="withEffect">
                                  <p:stCondLst>
                                    <p:cond delay="0"/>
                                  </p:stCondLst>
                                  <p:childTnLst>
                                    <p:set>
                                      <p:cBhvr>
                                        <p:cTn id="24" dur="1" fill="hold">
                                          <p:stCondLst>
                                            <p:cond delay="0"/>
                                          </p:stCondLst>
                                        </p:cTn>
                                        <p:tgtEl>
                                          <p:spTgt spid="219"/>
                                        </p:tgtEl>
                                        <p:attrNameLst>
                                          <p:attrName>style.visibility</p:attrName>
                                        </p:attrNameLst>
                                      </p:cBhvr>
                                      <p:to>
                                        <p:strVal val="visible"/>
                                      </p:to>
                                    </p:set>
                                    <p:animEffect transition="in" filter="fade">
                                      <p:cBhvr>
                                        <p:cTn id="25" dur="1"/>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themeCNM">
  <a:themeElements>
    <a:clrScheme name="Custom 1">
      <a:dk1>
        <a:srgbClr val="000000"/>
      </a:dk1>
      <a:lt1>
        <a:srgbClr val="FFFFFF"/>
      </a:lt1>
      <a:dk2>
        <a:srgbClr val="00ACE9"/>
      </a:dk2>
      <a:lt2>
        <a:srgbClr val="434343"/>
      </a:lt2>
      <a:accent1>
        <a:srgbClr val="FAF4D8"/>
      </a:accent1>
      <a:accent2>
        <a:srgbClr val="DB7161"/>
      </a:accent2>
      <a:accent3>
        <a:srgbClr val="375799"/>
      </a:accent3>
      <a:accent4>
        <a:srgbClr val="000000"/>
      </a:accent4>
      <a:accent5>
        <a:srgbClr val="000000"/>
      </a:accent5>
      <a:accent6>
        <a:srgbClr val="000000"/>
      </a:accent6>
      <a:hlink>
        <a:srgbClr val="0000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2355</Words>
  <Application>Microsoft Office PowerPoint</Application>
  <PresentationFormat>Panorámica</PresentationFormat>
  <Paragraphs>306</Paragraphs>
  <Slides>19</Slides>
  <Notes>19</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Verdana</vt:lpstr>
      <vt:lpstr>Arial</vt:lpstr>
      <vt:lpstr>Courier New</vt:lpstr>
      <vt:lpstr>Noto Sans Symbols</vt:lpstr>
      <vt:lpstr>Pacifico</vt:lpstr>
      <vt:lpstr>Calibri</vt:lpstr>
      <vt:lpstr>powerpointthemeCNM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dc:creator>
  <cp:lastModifiedBy>Dani Luis</cp:lastModifiedBy>
  <cp:revision>1</cp:revision>
  <dcterms:modified xsi:type="dcterms:W3CDTF">2022-06-06T17:43:46Z</dcterms:modified>
</cp:coreProperties>
</file>