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github.com/NAUniversity/AlgorithmsBook/blob/master/Chapter%2018%20-%20Distributed%20Algorithms.ipynb" TargetMode="External"/><Relationship Id="rId3" Type="http://schemas.openxmlformats.org/officeDocument/2006/relationships/hyperlink" Target="https://en.wikipedia.org/wiki/Dining_philosophers_problem" TargetMode="External"/><Relationship Id="rId4" Type="http://schemas.openxmlformats.org/officeDocument/2006/relationships/hyperlink" Target="https://www.youtube.com/watch?v=p0SKPpC5r9U"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DINING PHILOSOPHERS"/>
          <p:cNvSpPr txBox="1"/>
          <p:nvPr>
            <p:ph type="ctrTitle"/>
          </p:nvPr>
        </p:nvSpPr>
        <p:spPr>
          <a:xfrm>
            <a:off x="1270000" y="3914596"/>
            <a:ext cx="10464800" cy="1606105"/>
          </a:xfrm>
          <a:prstGeom prst="rect">
            <a:avLst/>
          </a:prstGeom>
        </p:spPr>
        <p:txBody>
          <a:bodyPr/>
          <a:lstStyle>
            <a:lvl1pPr>
              <a:defRPr sz="10000">
                <a:latin typeface="DIN Condensed"/>
                <a:ea typeface="DIN Condensed"/>
                <a:cs typeface="DIN Condensed"/>
                <a:sym typeface="DIN Condensed"/>
              </a:defRPr>
            </a:lvl1pPr>
          </a:lstStyle>
          <a:p>
            <a:pPr/>
            <a:r>
              <a:t>DINING PHILOSOPHERS</a:t>
            </a:r>
          </a:p>
        </p:txBody>
      </p:sp>
      <p:sp>
        <p:nvSpPr>
          <p:cNvPr id="120" name="Operating System Presentation…"/>
          <p:cNvSpPr txBox="1"/>
          <p:nvPr>
            <p:ph type="subTitle" sz="quarter" idx="1"/>
          </p:nvPr>
        </p:nvSpPr>
        <p:spPr>
          <a:xfrm>
            <a:off x="1270000" y="4989830"/>
            <a:ext cx="10464800" cy="1304281"/>
          </a:xfrm>
          <a:prstGeom prst="rect">
            <a:avLst/>
          </a:prstGeom>
        </p:spPr>
        <p:txBody>
          <a:bodyPr/>
          <a:lstStyle/>
          <a:p>
            <a:pPr defTabSz="432308">
              <a:defRPr sz="2738">
                <a:solidFill>
                  <a:srgbClr val="1F1F1F"/>
                </a:solidFill>
                <a:latin typeface="DIN Condensed"/>
                <a:ea typeface="DIN Condensed"/>
                <a:cs typeface="DIN Condensed"/>
                <a:sym typeface="DIN Condensed"/>
              </a:defRPr>
            </a:pPr>
          </a:p>
          <a:p>
            <a:pPr defTabSz="432308">
              <a:defRPr sz="2738">
                <a:solidFill>
                  <a:srgbClr val="1F1F1F"/>
                </a:solidFill>
                <a:latin typeface="DIN Condensed"/>
                <a:ea typeface="DIN Condensed"/>
                <a:cs typeface="DIN Condensed"/>
                <a:sym typeface="DIN Condensed"/>
              </a:defRPr>
            </a:pPr>
            <a:r>
              <a:t>Operating System Presentation</a:t>
            </a:r>
          </a:p>
          <a:p>
            <a:pPr defTabSz="432308">
              <a:defRPr sz="2738">
                <a:solidFill>
                  <a:srgbClr val="1F1F1F"/>
                </a:solidFill>
                <a:latin typeface="DIN Condensed"/>
                <a:ea typeface="DIN Condensed"/>
                <a:cs typeface="DIN Condensed"/>
                <a:sym typeface="DIN Condensed"/>
              </a:defRPr>
            </a:pPr>
            <a:r>
              <a:t>North American University - 2017</a:t>
            </a:r>
          </a:p>
        </p:txBody>
      </p:sp>
      <p:sp>
        <p:nvSpPr>
          <p:cNvPr id="121" name="M Bedir Tapkan"/>
          <p:cNvSpPr txBox="1"/>
          <p:nvPr/>
        </p:nvSpPr>
        <p:spPr>
          <a:xfrm>
            <a:off x="5328297" y="3459489"/>
            <a:ext cx="2348206" cy="5664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700">
                <a:solidFill>
                  <a:srgbClr val="1F1F1F"/>
                </a:solidFill>
                <a:latin typeface="DIN Condensed"/>
                <a:ea typeface="DIN Condensed"/>
                <a:cs typeface="DIN Condensed"/>
                <a:sym typeface="DIN Condensed"/>
              </a:defRPr>
            </a:lvl1pPr>
          </a:lstStyle>
          <a:p>
            <a:pPr/>
            <a:r>
              <a:t>M Bedir Tapkan</a:t>
            </a:r>
          </a:p>
        </p:txBody>
      </p:sp>
      <p:sp>
        <p:nvSpPr>
          <p:cNvPr id="122" name="Rectangle"/>
          <p:cNvSpPr/>
          <p:nvPr/>
        </p:nvSpPr>
        <p:spPr>
          <a:xfrm>
            <a:off x="-558800" y="5223966"/>
            <a:ext cx="9661724" cy="31900"/>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REFERENCES…"/>
          <p:cNvSpPr txBox="1"/>
          <p:nvPr>
            <p:ph type="body" idx="1"/>
          </p:nvPr>
        </p:nvSpPr>
        <p:spPr>
          <a:prstGeom prst="rect">
            <a:avLst/>
          </a:prstGeom>
        </p:spPr>
        <p:txBody>
          <a:bodyPr/>
          <a:lstStyle/>
          <a:p>
            <a:pPr marL="0" indent="0">
              <a:buSzTx/>
              <a:buNone/>
              <a:defRPr sz="5000">
                <a:solidFill>
                  <a:srgbClr val="A9A9A9"/>
                </a:solidFill>
                <a:latin typeface="PFDinTextCompPro-Regular"/>
                <a:ea typeface="PFDinTextCompPro-Regular"/>
                <a:cs typeface="PFDinTextCompPro-Regular"/>
                <a:sym typeface="PFDinTextCompPro-Regular"/>
              </a:defRPr>
            </a:pPr>
            <a:r>
              <a:t>REFERENCES</a:t>
            </a:r>
          </a:p>
          <a:p>
            <a:pPr>
              <a:defRPr sz="3000">
                <a:solidFill>
                  <a:srgbClr val="A9A9A9"/>
                </a:solidFill>
                <a:latin typeface="PFDinTextCompPro-Regular"/>
                <a:ea typeface="PFDinTextCompPro-Regular"/>
                <a:cs typeface="PFDinTextCompPro-Regular"/>
                <a:sym typeface="PFDinTextCompPro-Regular"/>
              </a:defRPr>
            </a:pPr>
            <a:r>
              <a:rPr u="sng">
                <a:hlinkClick r:id="rId2" invalidUrl="" action="" tgtFrame="" tooltip="" history="1" highlightClick="0" endSnd="0"/>
              </a:rPr>
              <a:t>https://github.com/NAUniversity/AlgorithmsBook/blob/master/Chapter%2018%20-%20Distributed%20Algorithms.ipynb</a:t>
            </a:r>
          </a:p>
          <a:p>
            <a:pPr>
              <a:defRPr sz="3000">
                <a:solidFill>
                  <a:srgbClr val="A9A9A9"/>
                </a:solidFill>
                <a:latin typeface="PFDinTextCompPro-Regular"/>
                <a:ea typeface="PFDinTextCompPro-Regular"/>
                <a:cs typeface="PFDinTextCompPro-Regular"/>
                <a:sym typeface="PFDinTextCompPro-Regular"/>
              </a:defRPr>
            </a:pPr>
            <a:r>
              <a:rPr u="sng">
                <a:hlinkClick r:id="rId3" invalidUrl="" action="" tgtFrame="" tooltip="" history="1" highlightClick="0" endSnd="0"/>
              </a:rPr>
              <a:t>https://en.wikipedia.org/wiki/Dining_philosophers_problem</a:t>
            </a:r>
          </a:p>
          <a:p>
            <a:pPr>
              <a:defRPr sz="3000">
                <a:solidFill>
                  <a:srgbClr val="A9A9A9"/>
                </a:solidFill>
                <a:latin typeface="PFDinTextCompPro-Regular"/>
                <a:ea typeface="PFDinTextCompPro-Regular"/>
                <a:cs typeface="PFDinTextCompPro-Regular"/>
                <a:sym typeface="PFDinTextCompPro-Regular"/>
              </a:defRPr>
            </a:pPr>
            <a:r>
              <a:rPr u="sng">
                <a:hlinkClick r:id="rId4" invalidUrl="" action="" tgtFrame="" tooltip="" history="1" highlightClick="0" endSnd="0"/>
              </a:rPr>
              <a:t>https://www.youtube.com/watch?v=p0SKPpC5r9U</a:t>
            </a:r>
            <a:r>
              <a: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TERMINOLOGY FIRST"/>
          <p:cNvSpPr txBox="1"/>
          <p:nvPr>
            <p:ph type="title"/>
          </p:nvPr>
        </p:nvSpPr>
        <p:spPr>
          <a:xfrm>
            <a:off x="952500" y="3797300"/>
            <a:ext cx="11099800" cy="2159000"/>
          </a:xfrm>
          <a:prstGeom prst="rect">
            <a:avLst/>
          </a:prstGeom>
        </p:spPr>
        <p:txBody>
          <a:bodyPr/>
          <a:lstStyle>
            <a:lvl1pPr>
              <a:defRPr>
                <a:latin typeface="DIN Condensed"/>
                <a:ea typeface="DIN Condensed"/>
                <a:cs typeface="DIN Condensed"/>
                <a:sym typeface="DIN Condensed"/>
              </a:defRPr>
            </a:lvl1pPr>
          </a:lstStyle>
          <a:p>
            <a:pPr/>
            <a:r>
              <a:t>TERMINOLOGY FIRST</a:t>
            </a:r>
          </a:p>
        </p:txBody>
      </p:sp>
      <p:sp>
        <p:nvSpPr>
          <p:cNvPr id="125" name="Rectangle"/>
          <p:cNvSpPr/>
          <p:nvPr/>
        </p:nvSpPr>
        <p:spPr>
          <a:xfrm>
            <a:off x="3403600" y="5300166"/>
            <a:ext cx="9661724" cy="31900"/>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7" name="deadlock_image.jpg" descr="deadlock_image.jpg"/>
          <p:cNvPicPr>
            <a:picLocks noChangeAspect="1"/>
          </p:cNvPicPr>
          <p:nvPr/>
        </p:nvPicPr>
        <p:blipFill>
          <a:blip r:embed="rId2">
            <a:extLst/>
          </a:blip>
          <a:stretch>
            <a:fillRect/>
          </a:stretch>
        </p:blipFill>
        <p:spPr>
          <a:xfrm>
            <a:off x="0" y="-31236"/>
            <a:ext cx="13004800" cy="7836559"/>
          </a:xfrm>
          <a:prstGeom prst="rect">
            <a:avLst/>
          </a:prstGeom>
          <a:ln w="12700">
            <a:miter lim="400000"/>
          </a:ln>
        </p:spPr>
      </p:pic>
      <p:sp>
        <p:nvSpPr>
          <p:cNvPr id="128" name="Deadlock is a situation where a set of processes are blocked because each process is holding a resource and waiting for another resource acquired by some other process."/>
          <p:cNvSpPr txBox="1"/>
          <p:nvPr/>
        </p:nvSpPr>
        <p:spPr>
          <a:xfrm>
            <a:off x="1543620" y="7884159"/>
            <a:ext cx="9917560" cy="8940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3200"/>
              </a:spcBef>
              <a:defRPr b="0" sz="2800">
                <a:latin typeface="PFDinTextCompPro-Regular"/>
                <a:ea typeface="PFDinTextCompPro-Regular"/>
                <a:cs typeface="PFDinTextCompPro-Regular"/>
                <a:sym typeface="PFDinTextCompPro-Regular"/>
              </a:defRPr>
            </a:pPr>
            <a:r>
              <a:rPr i="1">
                <a:latin typeface="PFDinTextCompPro-Bold"/>
                <a:ea typeface="PFDinTextCompPro-Bold"/>
                <a:cs typeface="PFDinTextCompPro-Bold"/>
                <a:sym typeface="PFDinTextCompPro-Bold"/>
              </a:rPr>
              <a:t>Deadlock </a:t>
            </a:r>
            <a:r>
              <a:t>is a situation where a set of processes are blocked because each process is holding a resource and waiting for another resource acquired by some other process.</a:t>
            </a:r>
          </a:p>
        </p:txBody>
      </p:sp>
      <p:sp>
        <p:nvSpPr>
          <p:cNvPr id="129" name="Rectangle"/>
          <p:cNvSpPr/>
          <p:nvPr/>
        </p:nvSpPr>
        <p:spPr>
          <a:xfrm>
            <a:off x="-1206500" y="1137294"/>
            <a:ext cx="4611589" cy="2917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Mutex (The name comes from “mutual exclusion”) is the method of ensuring that only one process can perform a certain operation at a time."/>
          <p:cNvSpPr txBox="1"/>
          <p:nvPr/>
        </p:nvSpPr>
        <p:spPr>
          <a:xfrm>
            <a:off x="2392734" y="7884159"/>
            <a:ext cx="8219332" cy="8940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3200"/>
              </a:spcBef>
              <a:defRPr b="0" sz="2800">
                <a:latin typeface="PFDinTextCompPro-Regular"/>
                <a:ea typeface="PFDinTextCompPro-Regular"/>
                <a:cs typeface="PFDinTextCompPro-Regular"/>
                <a:sym typeface="PFDinTextCompPro-Regular"/>
              </a:defRPr>
            </a:pPr>
            <a:r>
              <a:rPr>
                <a:latin typeface="PFDinTextCompPro-Bold"/>
                <a:ea typeface="PFDinTextCompPro-Bold"/>
                <a:cs typeface="PFDinTextCompPro-Bold"/>
                <a:sym typeface="PFDinTextCompPro-Bold"/>
              </a:rPr>
              <a:t>Mutex</a:t>
            </a:r>
            <a:r>
              <a:t> (The name comes from “mutual exclusion”) is the method of ensuring that only one process can perform a certain operation at a time.</a:t>
            </a:r>
          </a:p>
        </p:txBody>
      </p:sp>
      <p:pic>
        <p:nvPicPr>
          <p:cNvPr id="132" name="mutex.jpg" descr="mutex.jpg"/>
          <p:cNvPicPr>
            <a:picLocks noChangeAspect="1"/>
          </p:cNvPicPr>
          <p:nvPr/>
        </p:nvPicPr>
        <p:blipFill>
          <a:blip r:embed="rId2">
            <a:extLst/>
          </a:blip>
          <a:stretch>
            <a:fillRect/>
          </a:stretch>
        </p:blipFill>
        <p:spPr>
          <a:xfrm>
            <a:off x="-1" y="-12732"/>
            <a:ext cx="13004801" cy="7836559"/>
          </a:xfrm>
          <a:prstGeom prst="rect">
            <a:avLst/>
          </a:prstGeom>
          <a:ln w="12700">
            <a:miter lim="400000"/>
          </a:ln>
        </p:spPr>
      </p:pic>
      <p:sp>
        <p:nvSpPr>
          <p:cNvPr id="133" name="Rectangle"/>
          <p:cNvSpPr/>
          <p:nvPr/>
        </p:nvSpPr>
        <p:spPr>
          <a:xfrm>
            <a:off x="-1206500" y="1137294"/>
            <a:ext cx="4611589" cy="2917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WHAT’S THE PROBLEM:…"/>
          <p:cNvSpPr txBox="1"/>
          <p:nvPr>
            <p:ph type="title"/>
          </p:nvPr>
        </p:nvSpPr>
        <p:spPr>
          <a:xfrm>
            <a:off x="201215" y="1054100"/>
            <a:ext cx="12602370" cy="2159000"/>
          </a:xfrm>
          <a:prstGeom prst="rect">
            <a:avLst/>
          </a:prstGeom>
        </p:spPr>
        <p:txBody>
          <a:bodyPr/>
          <a:lstStyle/>
          <a:p>
            <a:pPr>
              <a:lnSpc>
                <a:spcPct val="60000"/>
              </a:lnSpc>
              <a:defRPr>
                <a:latin typeface="DIN Condensed"/>
                <a:ea typeface="DIN Condensed"/>
                <a:cs typeface="DIN Condensed"/>
                <a:sym typeface="DIN Condensed"/>
              </a:defRPr>
            </a:pPr>
            <a:r>
              <a:t>WHAT’S THE PROBLEM:</a:t>
            </a:r>
          </a:p>
          <a:p>
            <a:pPr>
              <a:lnSpc>
                <a:spcPct val="60000"/>
              </a:lnSpc>
              <a:defRPr>
                <a:latin typeface="DIN Condensed"/>
                <a:ea typeface="DIN Condensed"/>
                <a:cs typeface="DIN Condensed"/>
                <a:sym typeface="DIN Condensed"/>
              </a:defRPr>
            </a:pPr>
            <a:r>
              <a:t>DINING PHILOSOPHERS</a:t>
            </a:r>
          </a:p>
        </p:txBody>
      </p:sp>
      <p:sp>
        <p:nvSpPr>
          <p:cNvPr id="136" name="In the dining philosophers problem, N philosophers sit at a table. In front of each is a plate of spaghetti. Between each pair of adjacent philosophers is a fork. The philosophers use a two-handed approach to eating spaghetti, so each needs two forks to eat. The philosophers’ goal is to eat, put down both forks for a while to think, and eat again. They repeat this process until they have fathomed all the mysteries of the universe. To make the problem harder, the philosophers are not allowed to talk to each other."/>
          <p:cNvSpPr txBox="1"/>
          <p:nvPr/>
        </p:nvSpPr>
        <p:spPr>
          <a:xfrm>
            <a:off x="1543620" y="3705859"/>
            <a:ext cx="9917560" cy="26212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3200"/>
              </a:spcBef>
              <a:defRPr b="0" sz="2800">
                <a:latin typeface="PFDinTextCompPro-Regular"/>
                <a:ea typeface="PFDinTextCompPro-Regular"/>
                <a:cs typeface="PFDinTextCompPro-Regular"/>
                <a:sym typeface="PFDinTextCompPro-Regular"/>
              </a:defRPr>
            </a:pPr>
            <a:r>
              <a:t>In the </a:t>
            </a:r>
            <a:r>
              <a:rPr i="1">
                <a:latin typeface="PFDinTextCompPro-Bold"/>
                <a:ea typeface="PFDinTextCompPro-Bold"/>
                <a:cs typeface="PFDinTextCompPro-Bold"/>
                <a:sym typeface="PFDinTextCompPro-Bold"/>
              </a:rPr>
              <a:t>dining philosophers problem</a:t>
            </a:r>
            <a:r>
              <a:t>, N philosophers sit at a table. In front of each is a plate of spaghetti. Between each pair of adjacent philosophers is a fork. The philosophers </a:t>
            </a:r>
            <a:r>
              <a:rPr i="1">
                <a:latin typeface="PFDinTextCompPro-Bold"/>
                <a:ea typeface="PFDinTextCompPro-Bold"/>
                <a:cs typeface="PFDinTextCompPro-Bold"/>
                <a:sym typeface="PFDinTextCompPro-Bold"/>
              </a:rPr>
              <a:t>use a two-handed approach</a:t>
            </a:r>
            <a:r>
              <a:t> to eating spaghetti, so each needs two forks to eat. The philosophers’ goal is to </a:t>
            </a:r>
            <a:r>
              <a:rPr i="1">
                <a:latin typeface="PFDinTextCompPro-Bold"/>
                <a:ea typeface="PFDinTextCompPro-Bold"/>
                <a:cs typeface="PFDinTextCompPro-Bold"/>
                <a:sym typeface="PFDinTextCompPro-Bold"/>
              </a:rPr>
              <a:t>eat, put down both forks for a while to think, and eat again</a:t>
            </a:r>
            <a:r>
              <a:t>. They repeat this process until they have fathomed all the mysteries of the universe. To make the problem harder, the philosophers are not allowed to talk to each other.</a:t>
            </a:r>
          </a:p>
        </p:txBody>
      </p:sp>
      <p:sp>
        <p:nvSpPr>
          <p:cNvPr id="137" name="WHAT IS THE ALGORITHM ?"/>
          <p:cNvSpPr txBox="1"/>
          <p:nvPr/>
        </p:nvSpPr>
        <p:spPr>
          <a:xfrm>
            <a:off x="1543620" y="7124699"/>
            <a:ext cx="9917560" cy="6096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3200"/>
              </a:spcBef>
              <a:defRPr b="0" sz="4000">
                <a:latin typeface="PFDinTextCompPro-Regular"/>
                <a:ea typeface="PFDinTextCompPro-Regular"/>
                <a:cs typeface="PFDinTextCompPro-Regular"/>
                <a:sym typeface="PFDinTextCompPro-Regular"/>
              </a:defRPr>
            </a:lvl1pPr>
          </a:lstStyle>
          <a:p>
            <a:pPr/>
            <a:r>
              <a:t>WHAT IS THE ALGORITHM ?</a:t>
            </a:r>
          </a:p>
        </p:txBody>
      </p:sp>
      <p:sp>
        <p:nvSpPr>
          <p:cNvPr id="138" name="Rectangle"/>
          <p:cNvSpPr/>
          <p:nvPr/>
        </p:nvSpPr>
        <p:spPr>
          <a:xfrm>
            <a:off x="4102100" y="7683500"/>
            <a:ext cx="8964415" cy="23466"/>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WHAT IS THE ALGORITHM ?"/>
          <p:cNvSpPr txBox="1"/>
          <p:nvPr>
            <p:ph type="title"/>
          </p:nvPr>
        </p:nvSpPr>
        <p:spPr>
          <a:xfrm>
            <a:off x="201215" y="965200"/>
            <a:ext cx="12602370" cy="1100237"/>
          </a:xfrm>
          <a:prstGeom prst="rect">
            <a:avLst/>
          </a:prstGeom>
        </p:spPr>
        <p:txBody>
          <a:bodyPr/>
          <a:lstStyle>
            <a:lvl1pPr defTabSz="566674">
              <a:lnSpc>
                <a:spcPct val="60000"/>
              </a:lnSpc>
              <a:defRPr sz="7760">
                <a:latin typeface="DIN Condensed"/>
                <a:ea typeface="DIN Condensed"/>
                <a:cs typeface="DIN Condensed"/>
                <a:sym typeface="DIN Condensed"/>
              </a:defRPr>
            </a:lvl1pPr>
          </a:lstStyle>
          <a:p>
            <a:pPr/>
            <a:r>
              <a:t>WHAT IS THE ALGORITHM ?</a:t>
            </a:r>
          </a:p>
        </p:txBody>
      </p:sp>
      <p:sp>
        <p:nvSpPr>
          <p:cNvPr id="141" name="Repeat forever:…"/>
          <p:cNvSpPr txBox="1"/>
          <p:nvPr/>
        </p:nvSpPr>
        <p:spPr>
          <a:xfrm>
            <a:off x="3752601" y="2524759"/>
            <a:ext cx="5499598" cy="30530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3200"/>
              </a:spcBef>
              <a:defRPr b="0" sz="2800">
                <a:latin typeface="PFDinTextCompPro-Regular"/>
                <a:ea typeface="PFDinTextCompPro-Regular"/>
                <a:cs typeface="PFDinTextCompPro-Regular"/>
                <a:sym typeface="PFDinTextCompPro-Regular"/>
              </a:defRPr>
            </a:pPr>
            <a:r>
              <a:t>Repeat forever:</a:t>
            </a:r>
          </a:p>
          <a:p>
            <a:pPr lvl="1" marL="457200" indent="-228600" algn="l" defTabSz="457200">
              <a:tabLst>
                <a:tab pos="139700" algn="l"/>
                <a:tab pos="457200" algn="l"/>
              </a:tabLst>
              <a:defRPr b="0" sz="2800">
                <a:latin typeface="PFDinTextCompPro-Regular"/>
                <a:ea typeface="PFDinTextCompPro-Regular"/>
                <a:cs typeface="PFDinTextCompPro-Regular"/>
                <a:sym typeface="PFDinTextCompPro-Regular"/>
              </a:defRPr>
            </a:pPr>
            <a:r>
              <a:t>Think until the left fork is available. Pick it up.</a:t>
            </a:r>
          </a:p>
          <a:p>
            <a:pPr lvl="1" marL="457200" indent="-228600" algn="l" defTabSz="457200">
              <a:tabLst>
                <a:tab pos="139700" algn="l"/>
                <a:tab pos="457200" algn="l"/>
              </a:tabLst>
              <a:defRPr b="0" sz="2800">
                <a:latin typeface="PFDinTextCompPro-Regular"/>
                <a:ea typeface="PFDinTextCompPro-Regular"/>
                <a:cs typeface="PFDinTextCompPro-Regular"/>
                <a:sym typeface="PFDinTextCompPro-Regular"/>
              </a:defRPr>
            </a:pPr>
            <a:r>
              <a:t>Think until the right fork is available. Pick it up.</a:t>
            </a:r>
          </a:p>
          <a:p>
            <a:pPr lvl="1" marL="457200" indent="-228600" algn="l" defTabSz="457200">
              <a:tabLst>
                <a:tab pos="139700" algn="l"/>
                <a:tab pos="457200" algn="l"/>
              </a:tabLst>
              <a:defRPr b="0" sz="2800">
                <a:latin typeface="PFDinTextCompPro-Regular"/>
                <a:ea typeface="PFDinTextCompPro-Regular"/>
                <a:cs typeface="PFDinTextCompPro-Regular"/>
                <a:sym typeface="PFDinTextCompPro-Regular"/>
              </a:defRPr>
            </a:pPr>
            <a:r>
              <a:t>Eat until full.</a:t>
            </a:r>
          </a:p>
          <a:p>
            <a:pPr lvl="1" marL="457200" indent="-228600" algn="l" defTabSz="457200">
              <a:tabLst>
                <a:tab pos="139700" algn="l"/>
                <a:tab pos="457200" algn="l"/>
              </a:tabLst>
              <a:defRPr b="0" sz="2800">
                <a:latin typeface="PFDinTextCompPro-Regular"/>
                <a:ea typeface="PFDinTextCompPro-Regular"/>
                <a:cs typeface="PFDinTextCompPro-Regular"/>
                <a:sym typeface="PFDinTextCompPro-Regular"/>
              </a:defRPr>
            </a:pPr>
            <a:r>
              <a:t>Put down the left fork.</a:t>
            </a:r>
          </a:p>
          <a:p>
            <a:pPr lvl="1" marL="457200" indent="-228600" algn="l" defTabSz="457200">
              <a:tabLst>
                <a:tab pos="139700" algn="l"/>
                <a:tab pos="457200" algn="l"/>
              </a:tabLst>
              <a:defRPr b="0" sz="2800">
                <a:latin typeface="PFDinTextCompPro-Regular"/>
                <a:ea typeface="PFDinTextCompPro-Regular"/>
                <a:cs typeface="PFDinTextCompPro-Regular"/>
                <a:sym typeface="PFDinTextCompPro-Regular"/>
              </a:defRPr>
            </a:pPr>
            <a:r>
              <a:t>Put down the right fork.</a:t>
            </a:r>
          </a:p>
          <a:p>
            <a:pPr lvl="1" marL="457200" indent="-228600" algn="l" defTabSz="457200">
              <a:tabLst>
                <a:tab pos="139700" algn="l"/>
                <a:tab pos="457200" algn="l"/>
              </a:tabLst>
              <a:defRPr b="0" sz="2800">
                <a:latin typeface="PFDinTextCompPro-Regular"/>
                <a:ea typeface="PFDinTextCompPro-Regular"/>
                <a:cs typeface="PFDinTextCompPro-Regular"/>
                <a:sym typeface="PFDinTextCompPro-Regular"/>
              </a:defRPr>
            </a:pPr>
            <a:r>
              <a:t>Think until hungry.</a:t>
            </a:r>
          </a:p>
        </p:txBody>
      </p:sp>
      <p:sp>
        <p:nvSpPr>
          <p:cNvPr id="142" name="Rectangle"/>
          <p:cNvSpPr/>
          <p:nvPr/>
        </p:nvSpPr>
        <p:spPr>
          <a:xfrm>
            <a:off x="3403600" y="1896566"/>
            <a:ext cx="9661724" cy="31900"/>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43" name="Unfortunately, this algorithm can lead to a deadlock. Suppose the philosophers are all quite similar, and they all start the algorithm at the same time. Initially every philosopher needs that the fork on his left is available, so each picks up his left fork. At this point, every fork has been picked up by the philosopher to its right, so every philosopher is stuck waiting for the fork on his right."/>
          <p:cNvSpPr txBox="1"/>
          <p:nvPr/>
        </p:nvSpPr>
        <p:spPr>
          <a:xfrm>
            <a:off x="1564456" y="6174134"/>
            <a:ext cx="9875888" cy="21894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3200"/>
              </a:spcBef>
              <a:defRPr b="0" sz="2800">
                <a:latin typeface="PFDinTextCompPro-Regular"/>
                <a:ea typeface="PFDinTextCompPro-Regular"/>
                <a:cs typeface="PFDinTextCompPro-Regular"/>
                <a:sym typeface="PFDinTextCompPro-Regular"/>
              </a:defRPr>
            </a:pPr>
            <a:r>
              <a:t>Unfortunately, this algorithm can lead to a </a:t>
            </a:r>
            <a:r>
              <a:rPr>
                <a:latin typeface="PFDinTextCompPro-Bold"/>
                <a:ea typeface="PFDinTextCompPro-Bold"/>
                <a:cs typeface="PFDinTextCompPro-Bold"/>
                <a:sym typeface="PFDinTextCompPro-Bold"/>
              </a:rPr>
              <a:t>deadlock</a:t>
            </a:r>
            <a:r>
              <a:t>. Suppose the philosophers are all quite similar, and they all start the algorithm at the same time. Initially every philosopher needs that the fork on his left is available, so each picks up his left fork. At this point, every fork has been picked up by the philosopher to its right, so every philosopher is stuck waiting for the fork on his right.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IMULATIONS"/>
          <p:cNvSpPr txBox="1"/>
          <p:nvPr>
            <p:ph type="title"/>
          </p:nvPr>
        </p:nvSpPr>
        <p:spPr>
          <a:xfrm>
            <a:off x="201215" y="2907258"/>
            <a:ext cx="12602370" cy="1373684"/>
          </a:xfrm>
          <a:prstGeom prst="rect">
            <a:avLst/>
          </a:prstGeom>
        </p:spPr>
        <p:txBody>
          <a:bodyPr/>
          <a:lstStyle>
            <a:lvl1pPr defTabSz="578358">
              <a:lnSpc>
                <a:spcPct val="60000"/>
              </a:lnSpc>
              <a:defRPr sz="9900">
                <a:latin typeface="DIN Condensed"/>
                <a:ea typeface="DIN Condensed"/>
                <a:cs typeface="DIN Condensed"/>
                <a:sym typeface="DIN Condensed"/>
              </a:defRPr>
            </a:lvl1pPr>
          </a:lstStyle>
          <a:p>
            <a:pPr/>
            <a:r>
              <a:t>SIMULATIONS</a:t>
            </a:r>
          </a:p>
        </p:txBody>
      </p:sp>
      <p:sp>
        <p:nvSpPr>
          <p:cNvPr id="146" name="Rectangle"/>
          <p:cNvSpPr/>
          <p:nvPr/>
        </p:nvSpPr>
        <p:spPr>
          <a:xfrm>
            <a:off x="3403600" y="3992066"/>
            <a:ext cx="9661724" cy="31900"/>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47" name="Possible Outcomes:"/>
          <p:cNvSpPr txBox="1"/>
          <p:nvPr/>
        </p:nvSpPr>
        <p:spPr>
          <a:xfrm>
            <a:off x="4050084" y="4380458"/>
            <a:ext cx="5692032" cy="8381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nSpc>
                <a:spcPct val="60000"/>
              </a:lnSpc>
              <a:defRPr b="0" sz="4000">
                <a:latin typeface="DIN Condensed"/>
                <a:ea typeface="DIN Condensed"/>
                <a:cs typeface="DIN Condensed"/>
                <a:sym typeface="DIN Condensed"/>
              </a:defRPr>
            </a:lvl1pPr>
          </a:lstStyle>
          <a:p>
            <a:pPr/>
            <a:r>
              <a:t>Possible Outcomes:</a:t>
            </a:r>
          </a:p>
        </p:txBody>
      </p:sp>
      <p:sp>
        <p:nvSpPr>
          <p:cNvPr id="148" name="Resource Starvation…"/>
          <p:cNvSpPr txBox="1"/>
          <p:nvPr/>
        </p:nvSpPr>
        <p:spPr>
          <a:xfrm>
            <a:off x="907734" y="5129758"/>
            <a:ext cx="11189332" cy="16476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793750" indent="-793750">
              <a:lnSpc>
                <a:spcPct val="60000"/>
              </a:lnSpc>
              <a:buSzPct val="100000"/>
              <a:buAutoNum type="arabicPeriod" startAt="1"/>
              <a:defRPr b="0" sz="4000">
                <a:latin typeface="PFDinTextCompPro-Light"/>
                <a:ea typeface="PFDinTextCompPro-Light"/>
                <a:cs typeface="PFDinTextCompPro-Light"/>
                <a:sym typeface="PFDinTextCompPro-Light"/>
              </a:defRPr>
            </a:pPr>
            <a:r>
              <a:t>Resource Starvation</a:t>
            </a:r>
          </a:p>
          <a:p>
            <a:pPr marL="793750" indent="-793750">
              <a:lnSpc>
                <a:spcPct val="60000"/>
              </a:lnSpc>
              <a:buSzPct val="100000"/>
              <a:buAutoNum type="arabicPeriod" startAt="1"/>
              <a:defRPr b="0" sz="4000">
                <a:latin typeface="PFDinTextCompPro-Light"/>
                <a:ea typeface="PFDinTextCompPro-Light"/>
                <a:cs typeface="PFDinTextCompPro-Light"/>
                <a:sym typeface="PFDinTextCompPro-Light"/>
              </a:defRPr>
            </a:pPr>
            <a:r>
              <a:t>Deadlock</a:t>
            </a:r>
          </a:p>
          <a:p>
            <a:pPr marL="793750" indent="-793750">
              <a:lnSpc>
                <a:spcPct val="60000"/>
              </a:lnSpc>
              <a:buSzPct val="100000"/>
              <a:buAutoNum type="arabicPeriod" startAt="1"/>
              <a:defRPr b="0" sz="4000">
                <a:latin typeface="PFDinTextCompPro-Light"/>
                <a:ea typeface="PFDinTextCompPro-Light"/>
                <a:cs typeface="PFDinTextCompPro-Light"/>
                <a:sym typeface="PFDinTextCompPro-Light"/>
              </a:defRPr>
            </a:pPr>
            <a:r>
              <a:t>Success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HOW TO PREVENT THEN ?"/>
          <p:cNvSpPr txBox="1"/>
          <p:nvPr>
            <p:ph type="title"/>
          </p:nvPr>
        </p:nvSpPr>
        <p:spPr>
          <a:xfrm>
            <a:off x="201215" y="545058"/>
            <a:ext cx="12602370" cy="1373684"/>
          </a:xfrm>
          <a:prstGeom prst="rect">
            <a:avLst/>
          </a:prstGeom>
        </p:spPr>
        <p:txBody>
          <a:bodyPr/>
          <a:lstStyle>
            <a:lvl1pPr defTabSz="578358">
              <a:lnSpc>
                <a:spcPct val="60000"/>
              </a:lnSpc>
              <a:defRPr sz="9900">
                <a:latin typeface="DIN Condensed"/>
                <a:ea typeface="DIN Condensed"/>
                <a:cs typeface="DIN Condensed"/>
                <a:sym typeface="DIN Condensed"/>
              </a:defRPr>
            </a:lvl1pPr>
          </a:lstStyle>
          <a:p>
            <a:pPr/>
            <a:r>
              <a:t>HOW TO PREVENT THEN ?</a:t>
            </a:r>
          </a:p>
        </p:txBody>
      </p:sp>
      <p:sp>
        <p:nvSpPr>
          <p:cNvPr id="151" name="Rectangle"/>
          <p:cNvSpPr/>
          <p:nvPr/>
        </p:nvSpPr>
        <p:spPr>
          <a:xfrm>
            <a:off x="1664245" y="1591766"/>
            <a:ext cx="11401079" cy="41970"/>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52" name="There are couple ways to solve this problem:"/>
          <p:cNvSpPr txBox="1"/>
          <p:nvPr/>
        </p:nvSpPr>
        <p:spPr>
          <a:xfrm>
            <a:off x="1455563" y="2443683"/>
            <a:ext cx="6551763" cy="5461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3200"/>
              </a:spcBef>
              <a:defRPr b="0" sz="3500">
                <a:latin typeface="PFDinTextCompPro-Regular"/>
                <a:ea typeface="PFDinTextCompPro-Regular"/>
                <a:cs typeface="PFDinTextCompPro-Regular"/>
                <a:sym typeface="PFDinTextCompPro-Regular"/>
              </a:defRPr>
            </a:lvl1pPr>
          </a:lstStyle>
          <a:p>
            <a:pPr/>
            <a:r>
              <a:t>There are couple ways to solve this problem:</a:t>
            </a:r>
          </a:p>
        </p:txBody>
      </p:sp>
      <p:sp>
        <p:nvSpPr>
          <p:cNvPr id="153" name="Randomization…"/>
          <p:cNvSpPr txBox="1"/>
          <p:nvPr/>
        </p:nvSpPr>
        <p:spPr>
          <a:xfrm>
            <a:off x="1684163" y="3362327"/>
            <a:ext cx="6551763" cy="475614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88937" indent="-388937" algn="l">
              <a:lnSpc>
                <a:spcPct val="10000"/>
              </a:lnSpc>
              <a:spcBef>
                <a:spcPts val="3200"/>
              </a:spcBef>
              <a:buSzPct val="145000"/>
              <a:buChar char="-"/>
              <a:defRPr b="0" sz="3500">
                <a:latin typeface="PFDinTextCompPro-Regular"/>
                <a:ea typeface="PFDinTextCompPro-Regular"/>
                <a:cs typeface="PFDinTextCompPro-Regular"/>
                <a:sym typeface="PFDinTextCompPro-Regular"/>
              </a:defRPr>
            </a:pPr>
            <a:r>
              <a:t>Randomization</a:t>
            </a:r>
          </a:p>
          <a:p>
            <a:pPr marL="388937" indent="-388937" algn="l">
              <a:lnSpc>
                <a:spcPct val="10000"/>
              </a:lnSpc>
              <a:spcBef>
                <a:spcPts val="3200"/>
              </a:spcBef>
              <a:buSzPct val="145000"/>
              <a:buChar char="-"/>
              <a:defRPr b="0" sz="3500">
                <a:latin typeface="PFDinTextCompPro-Regular"/>
                <a:ea typeface="PFDinTextCompPro-Regular"/>
                <a:cs typeface="PFDinTextCompPro-Regular"/>
                <a:sym typeface="PFDinTextCompPro-Regular"/>
              </a:defRPr>
            </a:pPr>
            <a:r>
              <a:t>Resource Hierarchy</a:t>
            </a:r>
          </a:p>
          <a:p>
            <a:pPr lvl="1" marL="833437" indent="-388937" algn="l">
              <a:lnSpc>
                <a:spcPct val="60000"/>
              </a:lnSpc>
              <a:spcBef>
                <a:spcPts val="3200"/>
              </a:spcBef>
              <a:buSzPct val="145000"/>
              <a:buChar char="-"/>
              <a:defRPr b="0" sz="3500">
                <a:latin typeface="PFDinTextCompPro-Regular"/>
                <a:ea typeface="PFDinTextCompPro-Regular"/>
                <a:cs typeface="PFDinTextCompPro-Regular"/>
                <a:sym typeface="PFDinTextCompPro-Regular"/>
              </a:defRPr>
            </a:pPr>
            <a:r>
              <a:t>Djikstra’s solution, Smallest numbered fork first</a:t>
            </a:r>
          </a:p>
          <a:p>
            <a:pPr marL="388937" indent="-388937" algn="l">
              <a:lnSpc>
                <a:spcPct val="10000"/>
              </a:lnSpc>
              <a:spcBef>
                <a:spcPts val="3200"/>
              </a:spcBef>
              <a:buSzPct val="145000"/>
              <a:buChar char="-"/>
              <a:defRPr b="0" sz="3500">
                <a:latin typeface="PFDinTextCompPro-Regular"/>
                <a:ea typeface="PFDinTextCompPro-Regular"/>
                <a:cs typeface="PFDinTextCompPro-Regular"/>
                <a:sym typeface="PFDinTextCompPro-Regular"/>
              </a:defRPr>
            </a:pPr>
            <a:r>
              <a:t>Waiter</a:t>
            </a:r>
          </a:p>
          <a:p>
            <a:pPr lvl="1" marL="833437" indent="-388937" algn="l">
              <a:lnSpc>
                <a:spcPct val="60000"/>
              </a:lnSpc>
              <a:spcBef>
                <a:spcPts val="3200"/>
              </a:spcBef>
              <a:buSzPct val="145000"/>
              <a:buChar char="-"/>
              <a:defRPr b="0" sz="3500">
                <a:latin typeface="PFDinTextCompPro-Regular"/>
                <a:ea typeface="PFDinTextCompPro-Regular"/>
                <a:cs typeface="PFDinTextCompPro-Regular"/>
                <a:sym typeface="PFDinTextCompPro-Regular"/>
              </a:defRPr>
            </a:pPr>
            <a:r>
              <a:t>May result reduced parallelism. Waiting for the response even though their forks are available</a:t>
            </a:r>
          </a:p>
          <a:p>
            <a:pPr marL="388937" indent="-388937" algn="l">
              <a:lnSpc>
                <a:spcPct val="10000"/>
              </a:lnSpc>
              <a:spcBef>
                <a:spcPts val="3200"/>
              </a:spcBef>
              <a:buSzPct val="145000"/>
              <a:buChar char="-"/>
              <a:defRPr b="0" sz="3500">
                <a:latin typeface="PFDinTextCompPro-Regular"/>
                <a:ea typeface="PFDinTextCompPro-Regular"/>
                <a:cs typeface="PFDinTextCompPro-Regular"/>
                <a:sym typeface="PFDinTextCompPro-Regular"/>
              </a:defRPr>
            </a:pPr>
            <a:r>
              <a:t>Chandra/Misra</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QUESTIONS ?"/>
          <p:cNvSpPr txBox="1"/>
          <p:nvPr>
            <p:ph type="ctrTitle"/>
          </p:nvPr>
        </p:nvSpPr>
        <p:spPr>
          <a:xfrm>
            <a:off x="1270000" y="2413000"/>
            <a:ext cx="10464800" cy="3302000"/>
          </a:xfrm>
          <a:prstGeom prst="rect">
            <a:avLst/>
          </a:prstGeom>
        </p:spPr>
        <p:txBody>
          <a:bodyPr/>
          <a:lstStyle>
            <a:lvl1pPr>
              <a:defRPr sz="6000">
                <a:solidFill>
                  <a:srgbClr val="A9A9A9"/>
                </a:solidFill>
              </a:defRPr>
            </a:lvl1pPr>
          </a:lstStyle>
          <a:p>
            <a:pPr/>
            <a:r>
              <a:t>QUESTIONS ?</a:t>
            </a:r>
          </a:p>
        </p:txBody>
      </p:sp>
      <p:sp>
        <p:nvSpPr>
          <p:cNvPr id="156" name="THANKS FOR LISTENING!"/>
          <p:cNvSpPr txBox="1"/>
          <p:nvPr/>
        </p:nvSpPr>
        <p:spPr>
          <a:xfrm>
            <a:off x="1270000" y="1536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5000">
                <a:latin typeface="+mn-lt"/>
                <a:ea typeface="+mn-ea"/>
                <a:cs typeface="+mn-cs"/>
                <a:sym typeface="Helvetica Neue Medium"/>
              </a:defRPr>
            </a:lvl1pPr>
          </a:lstStyle>
          <a:p>
            <a:pPr/>
            <a:r>
              <a:t>THANKS FOR LISTENING!</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