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60" r:id="rId6"/>
    <p:sldId id="259" r:id="rId7"/>
    <p:sldId id="258" r:id="rId8"/>
    <p:sldId id="262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D66A9-B5C9-4407-9B30-1D920D24DE4E}" v="397" dt="2024-12-13T02:06:5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07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0,'15627'0,"-15581"0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18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17449 1,'-149'0,"-6687"0,-3598 0,10405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27.7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1,'0'2363,"0"-2325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32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0,'0'1882,"0"-1896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835-07F0-41C7-9BE5-49D1B7D2760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D7A2A-B41C-42D2-8B85-A20D2594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7A2A-B41C-42D2-8B85-A20D25944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295AB-763C-444E-97C3-F5F912E2BD8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E010-949F-B50A-3FD8-993064C5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07921"/>
            <a:ext cx="7772400" cy="1463040"/>
          </a:xfrm>
        </p:spPr>
        <p:txBody>
          <a:bodyPr/>
          <a:lstStyle/>
          <a:p>
            <a:pPr algn="l"/>
            <a:r>
              <a:rPr lang="en-US" dirty="0"/>
              <a:t>File Downloader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CBF4-2918-54BA-AA2F-7CD19BB5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691657"/>
            <a:ext cx="6435213" cy="984378"/>
          </a:xfrm>
        </p:spPr>
        <p:txBody>
          <a:bodyPr>
            <a:normAutofit/>
          </a:bodyPr>
          <a:lstStyle/>
          <a:p>
            <a:r>
              <a:rPr lang="en-US" sz="1200" dirty="0"/>
              <a:t>Helwan University - Faculty of Computers &amp; Artificial Intelligence – </a:t>
            </a:r>
          </a:p>
          <a:p>
            <a:r>
              <a:rPr lang="en-US" sz="1200" dirty="0"/>
              <a:t>Computer Science Department Module: CS471 Parallel processing and high-performance computing</a:t>
            </a:r>
          </a:p>
          <a:p>
            <a:endParaRPr lang="en-US" sz="1200" dirty="0"/>
          </a:p>
        </p:txBody>
      </p:sp>
      <p:pic>
        <p:nvPicPr>
          <p:cNvPr id="6" name="image1.jpeg" descr="Schematic  Description automatically generated with medium confidence">
            <a:extLst>
              <a:ext uri="{FF2B5EF4-FFF2-40B4-BE49-F238E27FC236}">
                <a16:creationId xmlns:a16="http://schemas.microsoft.com/office/drawing/2014/main" id="{41DCBDF5-0E38-BABB-DBE0-9E0EB65F30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9226" y="5239441"/>
            <a:ext cx="1150374" cy="90443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4AE7F36-DF2C-038B-9A51-F53F6E13144B}"/>
              </a:ext>
            </a:extLst>
          </p:cNvPr>
          <p:cNvSpPr txBox="1">
            <a:spLocks/>
          </p:cNvSpPr>
          <p:nvPr/>
        </p:nvSpPr>
        <p:spPr>
          <a:xfrm>
            <a:off x="8765459" y="4769289"/>
            <a:ext cx="2969341" cy="190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Team members</a:t>
            </a:r>
          </a:p>
          <a:p>
            <a:r>
              <a:rPr lang="en-US" sz="1200" dirty="0"/>
              <a:t>Hazem Ahmed</a:t>
            </a:r>
          </a:p>
          <a:p>
            <a:r>
              <a:rPr lang="en-US" sz="1200" dirty="0"/>
              <a:t>Abdelrahman Mostafa</a:t>
            </a:r>
          </a:p>
          <a:p>
            <a:r>
              <a:rPr lang="en-US" sz="1200" dirty="0" err="1"/>
              <a:t>Abdelwahed</a:t>
            </a:r>
            <a:r>
              <a:rPr lang="en-US" sz="1200" dirty="0"/>
              <a:t> Ragab</a:t>
            </a:r>
          </a:p>
          <a:p>
            <a:r>
              <a:rPr lang="en-US" sz="1200" dirty="0"/>
              <a:t>Fatma Hagag</a:t>
            </a:r>
          </a:p>
          <a:p>
            <a:r>
              <a:rPr lang="en-US" sz="1200" dirty="0"/>
              <a:t>Mohamed Nasser</a:t>
            </a:r>
          </a:p>
          <a:p>
            <a:r>
              <a:rPr lang="en-US" sz="1200" dirty="0" err="1"/>
              <a:t>Nourhan</a:t>
            </a:r>
            <a:r>
              <a:rPr lang="en-US" sz="1200" dirty="0"/>
              <a:t> </a:t>
            </a:r>
            <a:r>
              <a:rPr lang="en-US" sz="1200" dirty="0" err="1"/>
              <a:t>abdelmewally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7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713A7-6F8F-5ADA-C464-A66DCE1C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814B-7AF6-BB0B-95B0-AA0C010E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CancellationToken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16C7-FB54-4E33-A669-5AF8EFDA6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B2E3-6ECA-6766-82FC-8E4BF7D81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WebClient</a:t>
            </a:r>
            <a:r>
              <a:rPr lang="en-US" dirty="0"/>
              <a:t> doesn’t natively support </a:t>
            </a:r>
            <a:r>
              <a:rPr lang="en-US" b="1" dirty="0"/>
              <a:t>cancellation tokens</a:t>
            </a:r>
            <a:r>
              <a:rPr lang="en-US" dirty="0"/>
              <a:t>, Workarounds might involve forcibly aborting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49478-2179-AAC3-083D-14B7EABC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4727-9ECB-6A17-E02B-36F285C92E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Cancellation is handled gracefully using </a:t>
            </a:r>
            <a:r>
              <a:rPr lang="en-US" dirty="0" err="1"/>
              <a:t>CancellationToken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application can cancel ongoing downloads instantly without resource leaks.</a:t>
            </a:r>
          </a:p>
        </p:txBody>
      </p:sp>
    </p:spTree>
    <p:extLst>
      <p:ext uri="{BB962C8B-B14F-4D97-AF65-F5344CB8AC3E}">
        <p14:creationId xmlns:p14="http://schemas.microsoft.com/office/powerpoint/2010/main" val="10621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81A7-02C2-6BF8-C342-52F516B7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0A8-CDC3-52B3-5A89-E52663AD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3F85-C998-856B-75EC-B946C78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Our application is able to download multiple files using </a:t>
            </a:r>
            <a:r>
              <a:rPr lang="en-US" sz="2800" b="1" dirty="0"/>
              <a:t>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B4723-D4C3-EBD9-02A4-1C853833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91" y="1230361"/>
            <a:ext cx="2694690" cy="249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5D3C6-4ADE-9CD8-9FB0-A42E94A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12962"/>
            <a:ext cx="7767902" cy="2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E687-57F7-FE50-B74F-509D576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VERSUS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A170-D307-C395-0DF7-6F3AE9AC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5220-1744-B833-F988-9CE7D9A24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Higher-level abstraction built on top of threads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Fully integrates with async/await for seamless asynchronous programming.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Uses the </a:t>
            </a:r>
            <a:r>
              <a:rPr lang="en-US" b="1" dirty="0" err="1"/>
              <a:t>ThreadPool</a:t>
            </a:r>
            <a:r>
              <a:rPr lang="en-US" dirty="0"/>
              <a:t>, reducing overhead and improving scalability.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0377E-75C8-AE65-0D39-800B49C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1F03-F329-5D05-F35C-D2D700DE3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Low-level object representing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directly support async/await.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use thread pooling; each   thread is independent.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C0032D6-3A23-702E-D81F-6DDFF3E2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77" y="5373329"/>
            <a:ext cx="786581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200+] X Mark Png Images | Wallpapers.com">
            <a:extLst>
              <a:ext uri="{FF2B5EF4-FFF2-40B4-BE49-F238E27FC236}">
                <a16:creationId xmlns:a16="http://schemas.microsoft.com/office/drawing/2014/main" id="{6CC3C1DE-83B5-1643-A1BE-4043ABE5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01" y="5430654"/>
            <a:ext cx="738318" cy="6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0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585E-DBC0-5230-7F6F-761529DD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214F-5D6E-8BE8-DA99-60B8FF3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15F1-9498-C385-27AA-9BF5A9AF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796177"/>
            <a:ext cx="4754880" cy="822960"/>
          </a:xfrm>
        </p:spPr>
        <p:txBody>
          <a:bodyPr>
            <a:normAutofit/>
          </a:bodyPr>
          <a:lstStyle/>
          <a:p>
            <a:r>
              <a:rPr lang="en-US" sz="2800" dirty="0"/>
              <a:t>Using Semaphore</a:t>
            </a:r>
            <a:endParaRPr lang="en-US" sz="28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7D564C-421D-1E9C-3B90-644019CD8A20}"/>
              </a:ext>
            </a:extLst>
          </p:cNvPr>
          <p:cNvSpPr txBox="1">
            <a:spLocks/>
          </p:cNvSpPr>
          <p:nvPr/>
        </p:nvSpPr>
        <p:spPr>
          <a:xfrm>
            <a:off x="1024128" y="2619137"/>
            <a:ext cx="8973982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Concurrency Control: Limits how many threads can download files at the same time.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Resource Management: Ensures that only a set number of threads are active, preventing resource exhaustion</a:t>
            </a:r>
          </a:p>
        </p:txBody>
      </p:sp>
      <p:pic>
        <p:nvPicPr>
          <p:cNvPr id="12" name="Picture 11" descr="A red and yellow diamond shaped objects&#10;&#10;Description automatically generated">
            <a:extLst>
              <a:ext uri="{FF2B5EF4-FFF2-40B4-BE49-F238E27FC236}">
                <a16:creationId xmlns:a16="http://schemas.microsoft.com/office/drawing/2014/main" id="{A1FDD58E-A452-20F8-B6D3-5BB31963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94" y="1885339"/>
            <a:ext cx="2498801" cy="30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FFD1-CF82-3285-3416-9881DC25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57B2-5066-927B-42A6-A7B031D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6B6373-A94D-2AC9-20A6-FF05137C069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CA6B-4F10-BE48-50AB-B85DD1EB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63" y="732699"/>
            <a:ext cx="5496057" cy="5177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7D4964-F8F7-943E-989C-CA069C0B6508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 Files with the same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93E082-D45C-1BCA-8499-AAB9CBA3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8" y="3301569"/>
            <a:ext cx="5706272" cy="2553057"/>
          </a:xfrm>
          <a:prstGeom prst="rect">
            <a:avLst/>
          </a:prstGeom>
        </p:spPr>
      </p:pic>
      <p:pic>
        <p:nvPicPr>
          <p:cNvPr id="18" name="Picture 17" descr="A red x in a circle&#10;&#10;Description automatically generated">
            <a:extLst>
              <a:ext uri="{FF2B5EF4-FFF2-40B4-BE49-F238E27FC236}">
                <a16:creationId xmlns:a16="http://schemas.microsoft.com/office/drawing/2014/main" id="{222EB9E7-1687-96EE-64BD-BCA68BDD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53" y="946355"/>
            <a:ext cx="621890" cy="6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F542-4C4A-4BB0-8701-C8C1AE7E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C43A-07B5-F155-A0A5-A1EA042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74F6A4-41CF-5D30-54EF-CAE14E44275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66B50F-096C-FCC7-B897-EED72C7C13BE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Solved With Unique Identifier for each file (</a:t>
            </a:r>
            <a:r>
              <a:rPr lang="en-US" sz="2800" dirty="0" err="1"/>
              <a:t>sufix</a:t>
            </a:r>
            <a:r>
              <a:rPr lang="en-US" sz="2800" dirty="0"/>
              <a:t>)</a:t>
            </a:r>
          </a:p>
        </p:txBody>
      </p:sp>
      <p:pic>
        <p:nvPicPr>
          <p:cNvPr id="15362" name="Picture 2" descr="Correct PNGs for Free Download">
            <a:extLst>
              <a:ext uri="{FF2B5EF4-FFF2-40B4-BE49-F238E27FC236}">
                <a16:creationId xmlns:a16="http://schemas.microsoft.com/office/drawing/2014/main" id="{A4E91867-4C2C-5D6D-B4D4-07D261A2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7" y="892664"/>
            <a:ext cx="729272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B6912-F061-ACE0-2C38-38E1D261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93" y="1905379"/>
            <a:ext cx="3366266" cy="1831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C3D1B-80B6-AECC-21F3-920F8C29F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5" y="4552335"/>
            <a:ext cx="10844982" cy="17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ADDC-536B-23B0-D2D9-CCCBE0AB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B8F-7365-2FB7-3A4C-808AE054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0480"/>
            <a:ext cx="9720072" cy="1499616"/>
          </a:xfrm>
        </p:spPr>
        <p:txBody>
          <a:bodyPr/>
          <a:lstStyle/>
          <a:p>
            <a:r>
              <a:rPr lang="en-US" dirty="0"/>
              <a:t>Multi-thread versus single-thread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0B30AD-9610-7E22-0659-C80EC64B1715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66A40E-BB85-24B3-1B4F-3DBD0F17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08" y="1621936"/>
            <a:ext cx="6117399" cy="4322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14:cNvPr>
              <p14:cNvContentPartPr/>
              <p14:nvPr/>
            </p14:nvContentPartPr>
            <p14:xfrm>
              <a:off x="5476297" y="5190708"/>
              <a:ext cx="5642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657" y="5172708"/>
                <a:ext cx="567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14:cNvPr>
              <p14:cNvContentPartPr/>
              <p14:nvPr/>
            </p14:nvContentPartPr>
            <p14:xfrm>
              <a:off x="5074537" y="5921508"/>
              <a:ext cx="62820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897" y="5903868"/>
                <a:ext cx="6317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14:cNvPr>
              <p14:cNvContentPartPr/>
              <p14:nvPr/>
            </p14:nvContentPartPr>
            <p14:xfrm>
              <a:off x="5643337" y="5200788"/>
              <a:ext cx="360" cy="86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5337" y="5183148"/>
                <a:ext cx="3600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14:cNvPr>
              <p14:cNvContentPartPr/>
              <p14:nvPr/>
            </p14:nvContentPartPr>
            <p14:xfrm>
              <a:off x="11120017" y="5220948"/>
              <a:ext cx="360" cy="677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02017" y="5202948"/>
                <a:ext cx="36000" cy="713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6B5530B-D59A-844F-7998-519297E4A54C}"/>
              </a:ext>
            </a:extLst>
          </p:cNvPr>
          <p:cNvSpPr txBox="1"/>
          <p:nvPr/>
        </p:nvSpPr>
        <p:spPr>
          <a:xfrm>
            <a:off x="1024128" y="1828630"/>
            <a:ext cx="468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downloads will likely be faster but may depend on factors like </a:t>
            </a:r>
            <a:r>
              <a:rPr lang="en-US" u="sng" dirty="0">
                <a:highlight>
                  <a:srgbClr val="FFFF00"/>
                </a:highlight>
              </a:rPr>
              <a:t>network bandwidth </a:t>
            </a:r>
            <a:r>
              <a:rPr lang="en-US" dirty="0"/>
              <a:t>and </a:t>
            </a:r>
            <a:r>
              <a:rPr lang="en-US" u="sng" dirty="0">
                <a:highlight>
                  <a:srgbClr val="FFFF00"/>
                </a:highlight>
              </a:rPr>
              <a:t>server limitations.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D6059-CC6D-165A-B41A-369C6A8CB374}"/>
              </a:ext>
            </a:extLst>
          </p:cNvPr>
          <p:cNvSpPr txBox="1"/>
          <p:nvPr/>
        </p:nvSpPr>
        <p:spPr>
          <a:xfrm>
            <a:off x="1024128" y="2893593"/>
            <a:ext cx="445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use more CPU resources due to multiple simultaneous tasks.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710D8-D674-9CCB-A60E-DE74BF864185}"/>
              </a:ext>
            </a:extLst>
          </p:cNvPr>
          <p:cNvSpPr txBox="1"/>
          <p:nvPr/>
        </p:nvSpPr>
        <p:spPr>
          <a:xfrm>
            <a:off x="1028694" y="3783149"/>
            <a:ext cx="467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consume more memory due to maintaining multiple threads or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34799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7653-7F29-7257-BF70-9FEEE5B1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DCBF-1636-9753-DA15-8DB5A2DF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Creativity &amp; </a:t>
            </a:r>
            <a:r>
              <a:rPr lang="en-US" dirty="0" err="1"/>
              <a:t>Inovation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B201-52BF-C2AD-DCF8-757999EF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7016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B287-19CD-A143-83A0-0ECDA36F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2B9-0EB3-53E6-B9C7-A03A62F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922F9C-8033-9AC8-D88A-5D4F76F8A6AF}"/>
              </a:ext>
            </a:extLst>
          </p:cNvPr>
          <p:cNvSpPr txBox="1">
            <a:spLocks/>
          </p:cNvSpPr>
          <p:nvPr/>
        </p:nvSpPr>
        <p:spPr>
          <a:xfrm>
            <a:off x="6955783" y="585216"/>
            <a:ext cx="4842927" cy="1499616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project reflect a realistic and challenging problem?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E1E8A-9F78-0543-619E-6803897BF565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Since </a:t>
            </a:r>
            <a:r>
              <a:rPr lang="en-US" sz="2800" dirty="0" err="1"/>
              <a:t>ther</a:t>
            </a:r>
            <a:r>
              <a:rPr lang="en-US" sz="2800" dirty="0"/>
              <a:t> is no Built-in Downloader  to your own device on  </a:t>
            </a:r>
            <a:r>
              <a:rPr lang="en-US" sz="2800" dirty="0" err="1"/>
              <a:t>youtube</a:t>
            </a:r>
            <a:r>
              <a:rPr lang="en-US" sz="2800" dirty="0"/>
              <a:t> Client </a:t>
            </a:r>
            <a:br>
              <a:rPr lang="en-US" sz="2800" dirty="0"/>
            </a:br>
            <a:r>
              <a:rPr lang="en-US" sz="2800" dirty="0"/>
              <a:t>we decided to add a new </a:t>
            </a:r>
            <a:r>
              <a:rPr lang="en-US" sz="2800" dirty="0" err="1"/>
              <a:t>sERVICE</a:t>
            </a:r>
            <a:endParaRPr lang="en-US" sz="28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4F96294-7098-EE1F-556D-09DD7553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40" y="3298723"/>
            <a:ext cx="5625132" cy="31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C60FA-00FF-0B06-3C9C-EF20078F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5D58-5A26-AFAB-B3CD-92E0E52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04C8DB-7C8A-0493-B820-812FB474DD0D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DE3008-5D83-EC84-D23D-E54212CDC5B9}"/>
              </a:ext>
            </a:extLst>
          </p:cNvPr>
          <p:cNvSpPr txBox="1">
            <a:spLocks/>
          </p:cNvSpPr>
          <p:nvPr/>
        </p:nvSpPr>
        <p:spPr>
          <a:xfrm>
            <a:off x="4180283" y="464438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</a:rPr>
              <a:t>now our program supports downloading </a:t>
            </a:r>
            <a:r>
              <a:rPr lang="en-US" sz="2800" dirty="0" err="1">
                <a:solidFill>
                  <a:srgbClr val="00B050"/>
                </a:solidFill>
              </a:rPr>
              <a:t>youtube</a:t>
            </a:r>
            <a:r>
              <a:rPr lang="en-US" sz="2800" dirty="0">
                <a:solidFill>
                  <a:srgbClr val="00B050"/>
                </a:solidFill>
              </a:rPr>
              <a:t> videos also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3A120-F145-79B7-A850-1065E91C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8" y="1777794"/>
            <a:ext cx="9556802" cy="4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A00-66EA-F821-C3A1-E9DA4098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F43B-351E-5306-4E49-38AACFFA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Project Abstraction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System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Web Client Versus </a:t>
            </a:r>
            <a:r>
              <a:rPr lang="en-US" dirty="0" err="1"/>
              <a:t>HttpClient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issues ( Deadlock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vs Single Thread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Creativity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69306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DC9F-16F0-3C6A-4BD4-6D54BD5E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1946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6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467" name="Straight Connector 194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69" name="Rectangle 1946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7E80C-02B5-F1C9-9C8F-D9E8B8FB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u="sng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</a:t>
            </a:r>
            <a:r>
              <a:rPr lang="en-US" sz="4400" spc="200" dirty="0"/>
              <a:t>lid principles 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4E396-3504-7A61-6690-228A97ABB5E4}"/>
              </a:ext>
            </a:extLst>
          </p:cNvPr>
          <p:cNvSpPr txBox="1">
            <a:spLocks/>
          </p:cNvSpPr>
          <p:nvPr/>
        </p:nvSpPr>
        <p:spPr>
          <a:xfrm>
            <a:off x="636806" y="3849539"/>
            <a:ext cx="3378098" cy="2367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latin typeface="+mn-lt"/>
                <a:ea typeface="+mn-ea"/>
                <a:cs typeface="+mn-cs"/>
              </a:rPr>
              <a:t>In this way we have applied the open-closed principal and we can add more services in the future</a:t>
            </a:r>
          </a:p>
        </p:txBody>
      </p:sp>
      <p:cxnSp>
        <p:nvCxnSpPr>
          <p:cNvPr id="19471" name="Straight Connector 1947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The Second 5 Principles of Object Oriented Design Part 2">
            <a:extLst>
              <a:ext uri="{FF2B5EF4-FFF2-40B4-BE49-F238E27FC236}">
                <a16:creationId xmlns:a16="http://schemas.microsoft.com/office/drawing/2014/main" id="{F229CF5A-DAAB-4877-FA4A-6714811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685546"/>
            <a:ext cx="6896936" cy="5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773C4A-2E1D-98A0-6D13-C61B0DC443A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C07B3-A558-1673-6893-1386841EBE3B}"/>
              </a:ext>
            </a:extLst>
          </p:cNvPr>
          <p:cNvSpPr txBox="1"/>
          <p:nvPr/>
        </p:nvSpPr>
        <p:spPr>
          <a:xfrm>
            <a:off x="5132365" y="798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6371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7EE9-42F1-1FA3-7BEE-B979666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77" y="2064872"/>
            <a:ext cx="10489446" cy="272825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77C0-0604-0A08-1259-D6DADCF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B1C82-6ADB-517B-CFAD-BC8D635A5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14539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0490-B0EB-15E3-58F4-40084E31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3DC5-A2F1-7A14-4962-4633757A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30361"/>
          </a:xfrm>
        </p:spPr>
        <p:txBody>
          <a:bodyPr/>
          <a:lstStyle/>
          <a:p>
            <a:r>
              <a:rPr lang="en-US" b="1" dirty="0"/>
              <a:t>The File Downloader application is designed to provide a seamless and efficient way to download multiple files concurrently. It leverages multithreading to handle multiple downloads in parallel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Internet Download Manager (IDM) 6.42.22 + Portable">
            <a:extLst>
              <a:ext uri="{FF2B5EF4-FFF2-40B4-BE49-F238E27FC236}">
                <a16:creationId xmlns:a16="http://schemas.microsoft.com/office/drawing/2014/main" id="{F2CDC821-5D96-6EFE-34AD-76FA974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51" y="4007432"/>
            <a:ext cx="4207592" cy="1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AFA95-09D6-2FBF-7BC9-D4BE95808B68}"/>
              </a:ext>
            </a:extLst>
          </p:cNvPr>
          <p:cNvSpPr txBox="1"/>
          <p:nvPr/>
        </p:nvSpPr>
        <p:spPr>
          <a:xfrm>
            <a:off x="4011561" y="4898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Our Project is modeled after  </a:t>
            </a:r>
          </a:p>
        </p:txBody>
      </p:sp>
    </p:spTree>
    <p:extLst>
      <p:ext uri="{BB962C8B-B14F-4D97-AF65-F5344CB8AC3E}">
        <p14:creationId xmlns:p14="http://schemas.microsoft.com/office/powerpoint/2010/main" val="5222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FE4D-7777-21C9-E1F8-5EDA9A32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126-E9A5-890D-2F27-41311AC4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42F-8472-30D8-56F9-A80957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8" y="1740310"/>
            <a:ext cx="9299743" cy="4532474"/>
          </a:xfrm>
        </p:spPr>
        <p:txBody>
          <a:bodyPr>
            <a:normAutofit/>
          </a:bodyPr>
          <a:lstStyle/>
          <a:p>
            <a:r>
              <a:rPr lang="en-US" b="1" dirty="0"/>
              <a:t>Technology Used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 No Database Used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Since There is no important data for the user to save or to get </a:t>
            </a:r>
          </a:p>
        </p:txBody>
      </p:sp>
      <p:pic>
        <p:nvPicPr>
          <p:cNvPr id="3074" name="Picture 2" descr="C Sharp (C#) &quot; Icon - Download for free – Iconduck">
            <a:extLst>
              <a:ext uri="{FF2B5EF4-FFF2-40B4-BE49-F238E27FC236}">
                <a16:creationId xmlns:a16="http://schemas.microsoft.com/office/drawing/2014/main" id="{08A9F60D-56ED-9F09-D79D-368AD53B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22" y="3604938"/>
            <a:ext cx="590524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ication, form, survey, window icon - Download on Iconfinder">
            <a:extLst>
              <a:ext uri="{FF2B5EF4-FFF2-40B4-BE49-F238E27FC236}">
                <a16:creationId xmlns:a16="http://schemas.microsoft.com/office/drawing/2014/main" id="{0A952DCF-2DDB-EAF8-C2EC-AED41F59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20" y="3604938"/>
            <a:ext cx="662959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chnology - Free technology icons">
            <a:extLst>
              <a:ext uri="{FF2B5EF4-FFF2-40B4-BE49-F238E27FC236}">
                <a16:creationId xmlns:a16="http://schemas.microsoft.com/office/drawing/2014/main" id="{37024DDD-3FD6-5386-BD88-627F35F8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8" y="2084833"/>
            <a:ext cx="1352524" cy="13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5703-2E54-1C74-CB12-5B48D7B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AC13-31C6-324D-9207-ABE03F56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6861343" cy="822960"/>
          </a:xfrm>
        </p:spPr>
        <p:txBody>
          <a:bodyPr>
            <a:normAutofit/>
          </a:bodyPr>
          <a:lstStyle/>
          <a:p>
            <a:r>
              <a:rPr lang="en-US" sz="3200" dirty="0"/>
              <a:t>Service-Oriented Architecture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D5DECA-E46D-4207-3EC1-9511F13EB58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10941" y="3026879"/>
            <a:ext cx="102633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Services handle most of the logic and data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are used to pass data between the GUI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6167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5982-5065-12E7-62B9-1E4C9C1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68D-69CC-8730-C9CA-63A95BC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C80A9E7-07C7-24CB-350D-92E1CCBB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720030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6736-847C-3790-8068-F3F5BE2A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366-AABE-2981-8B2D-01871EC3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Main idea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3488A6-0028-086A-7D1F-24BB4B15D2F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24128" y="5281250"/>
            <a:ext cx="10263304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sends to the a URL and it passes to the Service layer and then we 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WebClient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download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325C3-195E-92AD-503C-7AEF440F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80" y="1748362"/>
            <a:ext cx="10231483" cy="33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F451-3256-45E4-C6B7-CAB0BAC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Web-client versus http-client due parallelism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99EF-632A-2C52-70D9-531BF9F24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595B-FB56-53D2-63E8-53C12EFF1C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Simple and straightforward for basic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Less efficient for large-scale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Lacks robust support for cancellation tokens.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01840-9851-7BC1-9BEF-F6944D52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52AC-4C34-57AD-BD34-C78C534DC1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Slightly more complex but highly customizable.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Optimized for high-performance, scalable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Fully supports cancellation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CE61517F6E6429177DAAD8CE4D2E4" ma:contentTypeVersion="13" ma:contentTypeDescription="Create a new document." ma:contentTypeScope="" ma:versionID="4f9e86d20808d7a46ccd5c59f39fe081">
  <xsd:schema xmlns:xsd="http://www.w3.org/2001/XMLSchema" xmlns:xs="http://www.w3.org/2001/XMLSchema" xmlns:p="http://schemas.microsoft.com/office/2006/metadata/properties" xmlns:ns3="8a5beeab-e3a1-452e-8777-e7871be3c76c" xmlns:ns4="07e7ee6f-a084-4dbc-bd1d-91c8eb79493f" targetNamespace="http://schemas.microsoft.com/office/2006/metadata/properties" ma:root="true" ma:fieldsID="75641ef9738f0a16f85c8aa415cf3ecf" ns3:_="" ns4:_="">
    <xsd:import namespace="8a5beeab-e3a1-452e-8777-e7871be3c76c"/>
    <xsd:import namespace="07e7ee6f-a084-4dbc-bd1d-91c8eb7949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beeab-e3a1-452e-8777-e7871be3c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7ee6f-a084-4dbc-bd1d-91c8eb794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5beeab-e3a1-452e-8777-e7871be3c76c" xsi:nil="true"/>
  </documentManagement>
</p:properties>
</file>

<file path=customXml/itemProps1.xml><?xml version="1.0" encoding="utf-8"?>
<ds:datastoreItem xmlns:ds="http://schemas.openxmlformats.org/officeDocument/2006/customXml" ds:itemID="{96A925F9-53B6-4FFD-ADE5-40D135891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5AD81C-C09F-4EB2-8C88-B35DD4CBCD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beeab-e3a1-452e-8777-e7871be3c76c"/>
    <ds:schemaRef ds:uri="07e7ee6f-a084-4dbc-bd1d-91c8eb794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F7B473-1658-4748-BAF8-AB606A002303}">
  <ds:schemaRefs>
    <ds:schemaRef ds:uri="http://purl.org/dc/terms/"/>
    <ds:schemaRef ds:uri="8a5beeab-e3a1-452e-8777-e7871be3c76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07e7ee6f-a084-4dbc-bd1d-91c8eb7949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480</TotalTime>
  <Words>509</Words>
  <Application>Microsoft Office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File Downloader </vt:lpstr>
      <vt:lpstr>OUTLINE</vt:lpstr>
      <vt:lpstr>Project Abstraction</vt:lpstr>
      <vt:lpstr>Project Abstraction</vt:lpstr>
      <vt:lpstr>Project Abstraction</vt:lpstr>
      <vt:lpstr>System Architecture</vt:lpstr>
      <vt:lpstr>System Architecture</vt:lpstr>
      <vt:lpstr>Project Main idea</vt:lpstr>
      <vt:lpstr>Web-client versus http-client due parallelism </vt:lpstr>
      <vt:lpstr>DUE TO CancellationToken</vt:lpstr>
      <vt:lpstr>Multi-threading</vt:lpstr>
      <vt:lpstr>TASK VERSUS THREAD</vt:lpstr>
      <vt:lpstr>Multi-threading</vt:lpstr>
      <vt:lpstr>RACE-CONDITION</vt:lpstr>
      <vt:lpstr>RACE-CONDITION</vt:lpstr>
      <vt:lpstr>Multi-thread versus single-thread</vt:lpstr>
      <vt:lpstr>Creativity &amp; Inovation</vt:lpstr>
      <vt:lpstr>FEATURE</vt:lpstr>
      <vt:lpstr>FEATURE</vt:lpstr>
      <vt:lpstr>Solid principles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20210265</dc:creator>
  <cp:lastModifiedBy>Abdulrahmman 20210531</cp:lastModifiedBy>
  <cp:revision>5</cp:revision>
  <dcterms:created xsi:type="dcterms:W3CDTF">2024-12-12T16:01:32Z</dcterms:created>
  <dcterms:modified xsi:type="dcterms:W3CDTF">2024-12-14T19:10:14Z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0x010100D66CE61517F6E6429177DAAD8CE4D2E4</vt:lpwstr>
  </property>
</Properties>
</file>