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3BE6114-F35E-4099-80F2-E65001E21605}">
  <a:tblStyle styleId="{F3BE6114-F35E-4099-80F2-E65001E2160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cs329yangzhong/specificityTwitter" TargetMode="Externa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6e14f487d_7_3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46e14f487d_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e14f487d_7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46e14f487d_7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6e14f487d_7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46e14f487d_7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200">
                <a:solidFill>
                  <a:srgbClr val="3F3F3F"/>
                </a:solidFill>
              </a:rPr>
              <a:t>Annotated for specificity</a:t>
            </a:r>
            <a:endParaRPr sz="1200">
              <a:solidFill>
                <a:srgbClr val="3F3F3F"/>
              </a:solidFill>
            </a:endParaRPr>
          </a:p>
          <a:p>
            <a:pPr indent="-304800" lvl="0" marL="45720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1200"/>
              <a:buChar char="●"/>
            </a:pPr>
            <a:r>
              <a:rPr lang="en" sz="1200">
                <a:solidFill>
                  <a:srgbClr val="3F3F3F"/>
                </a:solidFill>
              </a:rPr>
              <a:t> on a  5-point scale</a:t>
            </a:r>
            <a:endParaRPr sz="1200">
              <a:solidFill>
                <a:srgbClr val="3F3F3F"/>
              </a:solidFill>
            </a:endParaRPr>
          </a:p>
          <a:p>
            <a:pPr indent="-304800" lvl="0" marL="45720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1200"/>
              <a:buChar char="●"/>
            </a:pPr>
            <a:r>
              <a:rPr lang="en" sz="1200">
                <a:solidFill>
                  <a:srgbClr val="3F3F3F"/>
                </a:solidFill>
              </a:rPr>
              <a:t>Each tweet annotated by ≥ 5 workers</a:t>
            </a:r>
            <a:endParaRPr sz="1200">
              <a:solidFill>
                <a:srgbClr val="3F3F3F"/>
              </a:solidFill>
            </a:endParaRPr>
          </a:p>
          <a:p>
            <a:pPr indent="-304800" lvl="0" marL="45720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1200"/>
              <a:buChar char="●"/>
            </a:pPr>
            <a:r>
              <a:rPr lang="en" sz="1200">
                <a:solidFill>
                  <a:srgbClr val="3F3F3F"/>
                </a:solidFill>
              </a:rPr>
              <a:t>Quality control:</a:t>
            </a:r>
            <a:endParaRPr sz="1200">
              <a:solidFill>
                <a:srgbClr val="3F3F3F"/>
              </a:solidFill>
            </a:endParaRPr>
          </a:p>
          <a:p>
            <a:pPr indent="-304800" lvl="1" marL="91440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1200"/>
              <a:buChar char="○"/>
            </a:pPr>
            <a:r>
              <a:rPr lang="en" sz="1200">
                <a:solidFill>
                  <a:srgbClr val="3F3F3F"/>
                </a:solidFill>
              </a:rPr>
              <a:t>Experienced, reliable worker located in the US</a:t>
            </a:r>
            <a:endParaRPr sz="1200">
              <a:solidFill>
                <a:srgbClr val="3F3F3F"/>
              </a:solidFill>
            </a:endParaRPr>
          </a:p>
          <a:p>
            <a:pPr indent="-304800" lvl="1" marL="91440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1200"/>
              <a:buChar char="○"/>
            </a:pPr>
            <a:r>
              <a:rPr lang="en" sz="1200">
                <a:solidFill>
                  <a:srgbClr val="3F3F3F"/>
                </a:solidFill>
              </a:rPr>
              <a:t>Annotator with agreement &lt; 0.3 excluded.</a:t>
            </a:r>
            <a:endParaRPr sz="1200">
              <a:solidFill>
                <a:srgbClr val="3F3F3F"/>
              </a:solidFill>
            </a:endParaRPr>
          </a:p>
          <a:p>
            <a:pPr indent="-304800" lvl="0" marL="45720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1200"/>
              <a:buChar char="●"/>
            </a:pPr>
            <a:r>
              <a:rPr lang="en" sz="1200">
                <a:solidFill>
                  <a:srgbClr val="3F3F3F"/>
                </a:solidFill>
              </a:rPr>
              <a:t>Moderate agreement with  0.507 Krippendorf’s Alpha (interval) value</a:t>
            </a:r>
            <a:endParaRPr sz="1200">
              <a:solidFill>
                <a:srgbClr val="3F3F3F"/>
              </a:solidFill>
            </a:endParaRPr>
          </a:p>
          <a:p>
            <a:pPr indent="-304800" lvl="0" marL="45720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1200"/>
              <a:buChar char="●"/>
            </a:pPr>
            <a:r>
              <a:rPr lang="en" sz="1200">
                <a:solidFill>
                  <a:srgbClr val="3F3F3F"/>
                </a:solidFill>
              </a:rPr>
              <a:t>Average of scores used as consolidated specificity score.</a:t>
            </a:r>
            <a:endParaRPr sz="12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12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6e14f487d_7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46e14f487d_7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</a:pPr>
            <a:r>
              <a:rPr lang="en" sz="2800">
                <a:solidFill>
                  <a:srgbClr val="3F3F3F"/>
                </a:solidFill>
              </a:rPr>
              <a:t>Most tweets are a mixture of general and specific information</a:t>
            </a:r>
            <a:endParaRPr sz="2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6e14f487d_7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46e14f487d_7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6f320edb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46f320edb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6f5ca56c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46f5ca56c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6e14f487d_7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46e14f487d_7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6e14f487d_7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46e14f487d_7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6e14f487d_7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46e14f487d_7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6e14f487d_7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46e14f487d_7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6e14f487d_7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46e14f487d_7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6e14f487d_7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46e14f487d_7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6e14f487d_7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46e14f487d_7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6e14f487d_7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46e14f487d_7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6e14f487d_7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46e14f487d_7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6e14f487d_7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46e14f487d_7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6e14f487d_7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46e14f487d_7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6e14f487d_7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46e14f487d_7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6e14f487d_7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46e14f487d_7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6e14f487d_7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46e14f487d_7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6e14f487d_7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46e14f487d_7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6f067055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46f067055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6e14f487d_7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46e14f487d_7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6e14f487d_7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46e14f487d_7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6e14f487d_7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46e14f487d_7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6e14f487d_7_2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46e14f487d_7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Last part.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6e14f487d_7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46e14f487d_7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6e14f487d_7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46e14f487d_7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6e14f487d_7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46e14f487d_7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6e14f487d_7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46e14f487d_7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</a:pPr>
            <a:r>
              <a:rPr lang="en" sz="1200">
                <a:solidFill>
                  <a:srgbClr val="3F3F3F"/>
                </a:solidFill>
              </a:rPr>
              <a:t>Social and temporal factors impact language specificity expressed on social media.</a:t>
            </a:r>
            <a:endParaRPr sz="1200">
              <a:solidFill>
                <a:srgbClr val="3F3F3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</a:pPr>
            <a:r>
              <a:rPr lang="en" sz="1200">
                <a:solidFill>
                  <a:srgbClr val="3F3F3F"/>
                </a:solidFill>
              </a:rPr>
              <a:t>We introduce a sizable dataset with annotated specificity and a highly accurate specificity predictor</a:t>
            </a:r>
            <a:r>
              <a:rPr lang="en" sz="1200">
                <a:solidFill>
                  <a:srgbClr val="3F3F3F"/>
                </a:solidFill>
              </a:rPr>
              <a:t> @ </a:t>
            </a:r>
            <a:r>
              <a:rPr lang="en" sz="1200" u="sng">
                <a:solidFill>
                  <a:schemeClr val="hlink"/>
                </a:solidFill>
                <a:hlinkClick r:id="rId2"/>
              </a:rPr>
              <a:t>specificityTwitter</a:t>
            </a:r>
            <a:r>
              <a:rPr lang="en" sz="1200">
                <a:solidFill>
                  <a:srgbClr val="3F3F3F"/>
                </a:solidFill>
              </a:rPr>
              <a:t>.</a:t>
            </a:r>
            <a:endParaRPr sz="1200">
              <a:solidFill>
                <a:srgbClr val="3F3F3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</a:pPr>
            <a:r>
              <a:rPr lang="en" sz="1200">
                <a:solidFill>
                  <a:srgbClr val="3F3F3F"/>
                </a:solidFill>
              </a:rPr>
              <a:t>Specificity prediction is useful in characterizing moderate and severe depression.</a:t>
            </a:r>
            <a:endParaRPr sz="1200">
              <a:solidFill>
                <a:srgbClr val="3F3F3F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6dc2ccfba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6dc2ccfba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play here with: “Thank you” (quite general) “Thank you for your time and attending our talk on language specificity here at AAAI 2019” (specific)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6f320edb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46f320edb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Several Linguists showed that the organization of general and specific information in text impacts reading comprehension speed (Dixon 1987).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In discourse analysis, specificity is connected with several discourse relations (Mann and Thompson 1988)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Prior work in clinical psychology explored  potential links between specificity and autism (Li et al. 2017).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6f320edb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46f320edb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2200">
                <a:solidFill>
                  <a:schemeClr val="dk1"/>
                </a:solidFill>
              </a:rPr>
              <a:t>Text specificity has been shown to be important in many AI-related applications.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f5ca56ca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f5ca56ca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6f5ca56c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46f5ca56c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e14f487d_7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46e14f487d_7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 asked the following research questions...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6e14f487d_7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46e14f487d_7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b="1" sz="4000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b="1" sz="4000" cap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457200" y="7774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" type="body"/>
          </p:nvPr>
        </p:nvSpPr>
        <p:spPr>
          <a:xfrm>
            <a:off x="457200" y="1771650"/>
            <a:ext cx="8229600" cy="29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457200" y="6858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457200" y="1749028"/>
            <a:ext cx="40386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16"/>
          <p:cNvSpPr txBox="1"/>
          <p:nvPr>
            <p:ph idx="2" type="body"/>
          </p:nvPr>
        </p:nvSpPr>
        <p:spPr>
          <a:xfrm>
            <a:off x="4648200" y="1749028"/>
            <a:ext cx="40386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type="title"/>
          </p:nvPr>
        </p:nvSpPr>
        <p:spPr>
          <a:xfrm>
            <a:off x="420688" y="641510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3575050" y="920884"/>
            <a:ext cx="51117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7"/>
          <p:cNvSpPr txBox="1"/>
          <p:nvPr>
            <p:ph idx="2" type="body"/>
          </p:nvPr>
        </p:nvSpPr>
        <p:spPr>
          <a:xfrm>
            <a:off x="420688" y="1601629"/>
            <a:ext cx="3008400" cy="3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3829050"/>
            <a:ext cx="5486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8580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4254817"/>
            <a:ext cx="54864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7774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771650"/>
            <a:ext cx="8229600" cy="29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6858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57200" y="1749028"/>
            <a:ext cx="40386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648200" y="1749028"/>
            <a:ext cx="40386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20688" y="641510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3575050" y="920884"/>
            <a:ext cx="51117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4" name="Google Shape;24;p6"/>
          <p:cNvSpPr txBox="1"/>
          <p:nvPr>
            <p:ph idx="2" type="body"/>
          </p:nvPr>
        </p:nvSpPr>
        <p:spPr>
          <a:xfrm>
            <a:off x="420688" y="1601629"/>
            <a:ext cx="3008400" cy="3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1792288" y="3829050"/>
            <a:ext cx="5486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/>
          <p:nvPr>
            <p:ph idx="2" type="pic"/>
          </p:nvPr>
        </p:nvSpPr>
        <p:spPr>
          <a:xfrm>
            <a:off x="1792288" y="68580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1792288" y="4254817"/>
            <a:ext cx="54864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">
  <p:cSld name="CUSTOM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685800"/>
            <a:ext cx="8229600" cy="857400"/>
          </a:xfrm>
          <a:prstGeom prst="rect">
            <a:avLst/>
          </a:prstGeom>
        </p:spPr>
        <p:txBody>
          <a:bodyPr anchorCtr="0" anchor="t" bIns="45700" lIns="91425" spcFirstLastPara="1" rIns="91425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/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">
  <p:cSld name="CUSTOM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6858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858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79972"/>
            <a:ext cx="8229600" cy="29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457200" y="6858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457200" y="1679972"/>
            <a:ext cx="8229600" cy="29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cs329yangzhong/specificityTwitter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1009150"/>
            <a:ext cx="8229600" cy="2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Predicting and Analyzing Language Specificity in Social Media Posts</a:t>
            </a:r>
            <a:endParaRPr/>
          </a:p>
        </p:txBody>
      </p:sp>
      <p:sp>
        <p:nvSpPr>
          <p:cNvPr id="70" name="Google Shape;70;p19"/>
          <p:cNvSpPr txBox="1"/>
          <p:nvPr/>
        </p:nvSpPr>
        <p:spPr>
          <a:xfrm>
            <a:off x="556900" y="3377350"/>
            <a:ext cx="6862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Yifan Gao*, Yang Zhong*, Daniel Preotiuc-Pietro and Junyi Jessy Li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9"/>
          <p:cNvSpPr txBox="1"/>
          <p:nvPr/>
        </p:nvSpPr>
        <p:spPr>
          <a:xfrm>
            <a:off x="556900" y="4614700"/>
            <a:ext cx="5469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 Equal contribution</a:t>
            </a:r>
            <a:endParaRPr sz="1000"/>
          </a:p>
        </p:txBody>
      </p:sp>
      <p:sp>
        <p:nvSpPr>
          <p:cNvPr id="72" name="Google Shape;72;p19"/>
          <p:cNvSpPr txBox="1"/>
          <p:nvPr/>
        </p:nvSpPr>
        <p:spPr>
          <a:xfrm>
            <a:off x="664675" y="3750550"/>
            <a:ext cx="750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UT Austin</a:t>
            </a:r>
            <a:endParaRPr sz="1000"/>
          </a:p>
        </p:txBody>
      </p:sp>
      <p:sp>
        <p:nvSpPr>
          <p:cNvPr id="73" name="Google Shape;73;p19"/>
          <p:cNvSpPr txBox="1"/>
          <p:nvPr/>
        </p:nvSpPr>
        <p:spPr>
          <a:xfrm>
            <a:off x="1776100" y="3750550"/>
            <a:ext cx="750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UT Austin</a:t>
            </a:r>
            <a:endParaRPr sz="1000"/>
          </a:p>
        </p:txBody>
      </p:sp>
      <p:sp>
        <p:nvSpPr>
          <p:cNvPr id="74" name="Google Shape;74;p19"/>
          <p:cNvSpPr txBox="1"/>
          <p:nvPr/>
        </p:nvSpPr>
        <p:spPr>
          <a:xfrm>
            <a:off x="5147425" y="3750550"/>
            <a:ext cx="750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UT Austin</a:t>
            </a:r>
            <a:endParaRPr sz="1000"/>
          </a:p>
        </p:txBody>
      </p:sp>
      <p:sp>
        <p:nvSpPr>
          <p:cNvPr id="75" name="Google Shape;75;p19"/>
          <p:cNvSpPr txBox="1"/>
          <p:nvPr/>
        </p:nvSpPr>
        <p:spPr>
          <a:xfrm>
            <a:off x="3172850" y="3750550"/>
            <a:ext cx="10572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Bloomberg LP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2400"/>
              <a:t>We introduce a data set of tweets annotated with specificity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7267 tweets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Sourced from 3665 users with self-reported demographic information</a:t>
            </a:r>
            <a:endParaRPr sz="24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(Preotiuc-Pietro et al., 2017)</a:t>
            </a:r>
            <a:endParaRPr sz="18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Gender, age, education, income level, faith, political ideology</a:t>
            </a:r>
            <a:endParaRPr sz="2000"/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Corpus and code available at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https://github.com/cs329yangzhong/specificityTwitter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2400"/>
              <a:t>Annotated for specificity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5-point Likert scale</a:t>
            </a:r>
            <a:endParaRPr sz="2400"/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MTurk</a:t>
            </a:r>
            <a:endParaRPr sz="2400"/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IAA - Krippendorf’s Alpha of 0.507</a:t>
            </a:r>
            <a:endParaRPr sz="2400"/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≥</a:t>
            </a:r>
            <a:r>
              <a:rPr lang="en" sz="1200"/>
              <a:t> </a:t>
            </a:r>
            <a:r>
              <a:rPr lang="en" sz="2400"/>
              <a:t>5 annotations/instance</a:t>
            </a:r>
            <a:endParaRPr sz="2400"/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QC - experienced US workers; excluded annotators with &lt;0.3 agreement with majority of others</a:t>
            </a:r>
            <a:endParaRPr sz="2400"/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Specificity score - average of annotations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457200" y="6858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Specificity distribution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457200" y="1749028"/>
            <a:ext cx="40386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43200"/>
            <a:ext cx="4105073" cy="304162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0"/>
          <p:cNvSpPr txBox="1"/>
          <p:nvPr>
            <p:ph idx="2" type="body"/>
          </p:nvPr>
        </p:nvSpPr>
        <p:spPr>
          <a:xfrm>
            <a:off x="4648200" y="1749028"/>
            <a:ext cx="4038600" cy="310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Most tweets fall in the middle of the specificity spectrum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Shows the utility of the fine-grained rating scale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163" name="Google Shape;163;p31"/>
          <p:cNvSpPr/>
          <p:nvPr/>
        </p:nvSpPr>
        <p:spPr>
          <a:xfrm>
            <a:off x="311700" y="1656775"/>
            <a:ext cx="1929300" cy="26406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3F3F3F"/>
                </a:solidFill>
              </a:rPr>
              <a:t>Do personal traits impact one’s language specificity?</a:t>
            </a:r>
            <a:endParaRPr b="1" i="0" sz="2200" u="none" cap="none" strike="noStrike">
              <a:solidFill>
                <a:srgbClr val="000000"/>
              </a:solidFill>
            </a:endParaRPr>
          </a:p>
        </p:txBody>
      </p:sp>
      <p:sp>
        <p:nvSpPr>
          <p:cNvPr id="164" name="Google Shape;164;p31"/>
          <p:cNvSpPr/>
          <p:nvPr/>
        </p:nvSpPr>
        <p:spPr>
          <a:xfrm>
            <a:off x="1017100" y="4106025"/>
            <a:ext cx="502800" cy="5028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1"/>
          <p:cNvSpPr/>
          <p:nvPr/>
        </p:nvSpPr>
        <p:spPr>
          <a:xfrm>
            <a:off x="2518838" y="1656775"/>
            <a:ext cx="1920300" cy="2640600"/>
          </a:xfrm>
          <a:prstGeom prst="rect">
            <a:avLst/>
          </a:prstGeom>
          <a:gradFill>
            <a:gsLst>
              <a:gs pos="0">
                <a:srgbClr val="F2F2F2">
                  <a:alpha val="13725"/>
                </a:srgbClr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chemeClr val="dk2">
                <a:alpha val="13725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Do temporal factors impact specificity?</a:t>
            </a:r>
            <a:endParaRPr b="0" i="0" sz="2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1"/>
          <p:cNvSpPr/>
          <p:nvPr/>
        </p:nvSpPr>
        <p:spPr>
          <a:xfrm>
            <a:off x="4716975" y="1656775"/>
            <a:ext cx="1920300" cy="2640600"/>
          </a:xfrm>
          <a:prstGeom prst="rect">
            <a:avLst/>
          </a:prstGeom>
          <a:gradFill>
            <a:gsLst>
              <a:gs pos="0">
                <a:srgbClr val="F2F2F2">
                  <a:alpha val="13725"/>
                </a:srgbClr>
              </a:gs>
              <a:gs pos="4000">
                <a:srgbClr val="F2F2F2">
                  <a:alpha val="13725"/>
                </a:srgbClr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chemeClr val="dk2">
                <a:alpha val="13725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3F3F3F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" sz="2200">
                <a:solidFill>
                  <a:srgbClr val="3F3F3F"/>
                </a:solidFill>
              </a:rPr>
              <a:t>Can language specificity be predicted accurately?</a:t>
            </a:r>
            <a:endParaRPr b="0" i="0" sz="2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1"/>
          <p:cNvSpPr/>
          <p:nvPr/>
        </p:nvSpPr>
        <p:spPr>
          <a:xfrm>
            <a:off x="6921275" y="1656775"/>
            <a:ext cx="1920300" cy="2640600"/>
          </a:xfrm>
          <a:prstGeom prst="rect">
            <a:avLst/>
          </a:prstGeom>
          <a:gradFill>
            <a:gsLst>
              <a:gs pos="0">
                <a:srgbClr val="F2F2F2">
                  <a:alpha val="13725"/>
                </a:srgbClr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chemeClr val="dk2">
                <a:alpha val="13725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3F3F3F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3F3F3F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" sz="2200">
                <a:solidFill>
                  <a:srgbClr val="3F3F3F"/>
                </a:solidFill>
              </a:rPr>
              <a:t>Is</a:t>
            </a:r>
            <a:r>
              <a:rPr lang="en" sz="2200">
                <a:solidFill>
                  <a:srgbClr val="3F3F3F"/>
                </a:solidFill>
              </a:rPr>
              <a:t> specificity prediction useful in a downstream task?</a:t>
            </a:r>
            <a:endParaRPr sz="2200"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1"/>
          <p:cNvSpPr/>
          <p:nvPr/>
        </p:nvSpPr>
        <p:spPr>
          <a:xfrm>
            <a:off x="3304500" y="4106025"/>
            <a:ext cx="502800" cy="502800"/>
          </a:xfrm>
          <a:prstGeom prst="ellipse">
            <a:avLst/>
          </a:prstGeom>
          <a:solidFill>
            <a:srgbClr val="0B5394">
              <a:alpha val="13725"/>
            </a:srgbClr>
          </a:solidFill>
          <a:ln cap="flat" cmpd="sng" w="9525">
            <a:solidFill>
              <a:schemeClr val="dk2">
                <a:alpha val="13725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1"/>
          <p:cNvSpPr/>
          <p:nvPr/>
        </p:nvSpPr>
        <p:spPr>
          <a:xfrm>
            <a:off x="5438100" y="4106025"/>
            <a:ext cx="502800" cy="502800"/>
          </a:xfrm>
          <a:prstGeom prst="ellipse">
            <a:avLst/>
          </a:prstGeom>
          <a:solidFill>
            <a:srgbClr val="0B5394">
              <a:alpha val="13725"/>
            </a:srgbClr>
          </a:solidFill>
          <a:ln cap="flat" cmpd="sng" w="9525">
            <a:solidFill>
              <a:schemeClr val="dk2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1"/>
          <p:cNvSpPr/>
          <p:nvPr/>
        </p:nvSpPr>
        <p:spPr>
          <a:xfrm>
            <a:off x="7647900" y="4106025"/>
            <a:ext cx="502800" cy="502800"/>
          </a:xfrm>
          <a:prstGeom prst="ellipse">
            <a:avLst/>
          </a:prstGeom>
          <a:solidFill>
            <a:srgbClr val="0B5394">
              <a:alpha val="13725"/>
            </a:srgbClr>
          </a:solidFill>
          <a:ln cap="flat" cmpd="sng" w="9525">
            <a:solidFill>
              <a:schemeClr val="dk2">
                <a:alpha val="13725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Demographic Analysis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194625" y="1388975"/>
            <a:ext cx="37194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" sz="2200"/>
              <a:t>Pearson Correlation</a:t>
            </a:r>
            <a:endParaRPr b="1" sz="2200"/>
          </a:p>
          <a:p>
            <a:pPr indent="-355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Dependent variable: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1800"/>
              <a:t>average specificity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1800"/>
              <a:t>(per user)</a:t>
            </a:r>
            <a:endParaRPr sz="1800"/>
          </a:p>
          <a:p>
            <a:pPr indent="-355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Control for gender &amp; age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Control for tweet length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/>
              <a:t>  -</a:t>
            </a:r>
            <a:r>
              <a:rPr lang="en" sz="2000"/>
              <a:t>	Bonferroni corrected for multiple comparisons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</p:txBody>
      </p:sp>
      <p:pic>
        <p:nvPicPr>
          <p:cNvPr id="177" name="Google Shape;177;p3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925" y="1248550"/>
            <a:ext cx="5120949" cy="32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Demographic Analysis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194625" y="1388975"/>
            <a:ext cx="41427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/>
              <a:t>Specificity is correlated to:</a:t>
            </a:r>
            <a:endParaRPr sz="2400"/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Age</a:t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/>
              <a:t>Correlation remains significant after controlling for tweet length</a:t>
            </a:r>
            <a:endParaRPr sz="1800"/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Education</a:t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/>
              <a:t>Even when controlled for age</a:t>
            </a:r>
            <a:endParaRPr sz="2400"/>
          </a:p>
        </p:txBody>
      </p:sp>
      <p:pic>
        <p:nvPicPr>
          <p:cNvPr id="184" name="Google Shape;184;p3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925" y="1248550"/>
            <a:ext cx="5120949" cy="32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4529350" y="2669850"/>
            <a:ext cx="4302900" cy="2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/>
              <a:t>Yes!</a:t>
            </a:r>
            <a:endParaRPr/>
          </a:p>
        </p:txBody>
      </p:sp>
      <p:sp>
        <p:nvSpPr>
          <p:cNvPr id="191" name="Google Shape;191;p34"/>
          <p:cNvSpPr/>
          <p:nvPr/>
        </p:nvSpPr>
        <p:spPr>
          <a:xfrm>
            <a:off x="1454700" y="1656775"/>
            <a:ext cx="1929300" cy="26406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" sz="2200">
                <a:solidFill>
                  <a:srgbClr val="3F3F3F"/>
                </a:solidFill>
              </a:rPr>
              <a:t>Do personal traits impact one’s language specificity?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4"/>
          <p:cNvSpPr/>
          <p:nvPr/>
        </p:nvSpPr>
        <p:spPr>
          <a:xfrm>
            <a:off x="2160100" y="4106025"/>
            <a:ext cx="502800" cy="5028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198" name="Google Shape;198;p35"/>
          <p:cNvSpPr/>
          <p:nvPr/>
        </p:nvSpPr>
        <p:spPr>
          <a:xfrm>
            <a:off x="311700" y="1656775"/>
            <a:ext cx="1929300" cy="2640600"/>
          </a:xfrm>
          <a:prstGeom prst="rect">
            <a:avLst/>
          </a:prstGeom>
          <a:gradFill>
            <a:gsLst>
              <a:gs pos="0">
                <a:srgbClr val="F2F2F2">
                  <a:alpha val="13725"/>
                </a:srgbClr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chemeClr val="dk2">
                <a:alpha val="13725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" sz="2200">
                <a:solidFill>
                  <a:srgbClr val="3F3F3F"/>
                </a:solidFill>
              </a:rPr>
              <a:t>Do personal traits impact one’s language specificity?</a:t>
            </a:r>
            <a:endParaRPr b="0" i="0" sz="2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5"/>
          <p:cNvSpPr/>
          <p:nvPr/>
        </p:nvSpPr>
        <p:spPr>
          <a:xfrm>
            <a:off x="1017100" y="4106025"/>
            <a:ext cx="502800" cy="502800"/>
          </a:xfrm>
          <a:prstGeom prst="ellipse">
            <a:avLst/>
          </a:prstGeom>
          <a:solidFill>
            <a:srgbClr val="0B5394">
              <a:alpha val="13725"/>
            </a:srgbClr>
          </a:solidFill>
          <a:ln cap="flat" cmpd="sng" w="9525">
            <a:solidFill>
              <a:schemeClr val="dk2">
                <a:alpha val="13725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35"/>
          <p:cNvGrpSpPr/>
          <p:nvPr/>
        </p:nvGrpSpPr>
        <p:grpSpPr>
          <a:xfrm>
            <a:off x="2518838" y="1656775"/>
            <a:ext cx="6322737" cy="2952050"/>
            <a:chOff x="2518838" y="1656775"/>
            <a:chExt cx="6322737" cy="2952050"/>
          </a:xfrm>
        </p:grpSpPr>
        <p:sp>
          <p:nvSpPr>
            <p:cNvPr id="201" name="Google Shape;201;p35"/>
            <p:cNvSpPr/>
            <p:nvPr/>
          </p:nvSpPr>
          <p:spPr>
            <a:xfrm>
              <a:off x="2518838" y="1656775"/>
              <a:ext cx="1920300" cy="26406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" sz="2200" u="none" cap="none" strike="noStrike">
                  <a:solidFill>
                    <a:srgbClr val="3F3F3F"/>
                  </a:solidFill>
                </a:rPr>
                <a:t>Do temporal factors impact specificity?</a:t>
              </a:r>
              <a:endParaRPr b="1" i="0" sz="2200" u="none" cap="none" strike="noStrike">
                <a:solidFill>
                  <a:srgbClr val="3F3F3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4716975" y="1656775"/>
              <a:ext cx="1920300" cy="2640600"/>
            </a:xfrm>
            <a:prstGeom prst="rect">
              <a:avLst/>
            </a:prstGeom>
            <a:gradFill>
              <a:gsLst>
                <a:gs pos="0">
                  <a:srgbClr val="F2F2F2">
                    <a:alpha val="13725"/>
                  </a:srgbClr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dk2">
                  <a:alpha val="13725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64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t/>
              </a:r>
              <a:endParaRPr sz="2200">
                <a:solidFill>
                  <a:srgbClr val="3F3F3F"/>
                </a:solidFill>
              </a:endParaRPr>
            </a:p>
            <a:p>
              <a:pPr indent="0" lvl="0" marL="0" rtl="0" algn="ctr">
                <a:spcBef>
                  <a:spcPts val="64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" sz="2200">
                  <a:solidFill>
                    <a:srgbClr val="3F3F3F"/>
                  </a:solidFill>
                </a:rPr>
                <a:t>Can language specificity be predicted accurately?</a:t>
              </a:r>
              <a:endParaRPr b="0" i="0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6921275" y="1656775"/>
              <a:ext cx="1920300" cy="2640600"/>
            </a:xfrm>
            <a:prstGeom prst="rect">
              <a:avLst/>
            </a:prstGeom>
            <a:gradFill>
              <a:gsLst>
                <a:gs pos="0">
                  <a:srgbClr val="F2F2F2">
                    <a:alpha val="13725"/>
                  </a:srgbClr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rgbClr val="F4F8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64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t/>
              </a:r>
              <a:endParaRPr sz="2200">
                <a:solidFill>
                  <a:srgbClr val="3F3F3F"/>
                </a:solidFill>
              </a:endParaRPr>
            </a:p>
            <a:p>
              <a:pPr indent="0" lvl="0" marL="0" rtl="0" algn="ctr">
                <a:spcBef>
                  <a:spcPts val="64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t/>
              </a:r>
              <a:endParaRPr sz="2200">
                <a:solidFill>
                  <a:srgbClr val="3F3F3F"/>
                </a:solidFill>
              </a:endParaRPr>
            </a:p>
            <a:p>
              <a:pPr indent="0" lvl="0" marL="0" rtl="0" algn="ctr">
                <a:spcBef>
                  <a:spcPts val="64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" sz="2200">
                  <a:solidFill>
                    <a:srgbClr val="3F3F3F"/>
                  </a:solidFill>
                </a:rPr>
                <a:t>Is</a:t>
              </a:r>
              <a:r>
                <a:rPr lang="en" sz="2200">
                  <a:solidFill>
                    <a:srgbClr val="3F3F3F"/>
                  </a:solidFill>
                </a:rPr>
                <a:t> specificity prediction useful in a downstream task?</a:t>
              </a:r>
              <a:endParaRPr sz="2200">
                <a:solidFill>
                  <a:srgbClr val="3F3F3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sz="2200">
                <a:solidFill>
                  <a:srgbClr val="3F3F3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5"/>
            <p:cNvSpPr/>
            <p:nvPr/>
          </p:nvSpPr>
          <p:spPr>
            <a:xfrm>
              <a:off x="3304500" y="4106025"/>
              <a:ext cx="502800" cy="502800"/>
            </a:xfrm>
            <a:prstGeom prst="ellipse">
              <a:avLst/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3F3F3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5"/>
            <p:cNvSpPr/>
            <p:nvPr/>
          </p:nvSpPr>
          <p:spPr>
            <a:xfrm>
              <a:off x="5438100" y="4106025"/>
              <a:ext cx="502800" cy="502800"/>
            </a:xfrm>
            <a:prstGeom prst="ellipse">
              <a:avLst/>
            </a:prstGeom>
            <a:solidFill>
              <a:srgbClr val="0B5394">
                <a:alpha val="13725"/>
              </a:srgbClr>
            </a:solidFill>
            <a:ln cap="flat" cmpd="sng" w="9525">
              <a:solidFill>
                <a:schemeClr val="dk2">
                  <a:alpha val="13725"/>
                </a:scheme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3F3F3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06" name="Google Shape;206;p35"/>
            <p:cNvSpPr/>
            <p:nvPr/>
          </p:nvSpPr>
          <p:spPr>
            <a:xfrm>
              <a:off x="7647900" y="4106025"/>
              <a:ext cx="502800" cy="502800"/>
            </a:xfrm>
            <a:prstGeom prst="ellipse">
              <a:avLst/>
            </a:prstGeom>
            <a:solidFill>
              <a:srgbClr val="0B5394">
                <a:alpha val="13725"/>
              </a:srgbClr>
            </a:solidFill>
            <a:ln cap="flat" cmpd="sng" w="9525">
              <a:solidFill>
                <a:schemeClr val="dk2">
                  <a:alpha val="13725"/>
                </a:scheme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3F3F3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Temporal Analysis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Subset of 4716 tweets can be recovered to their local </a:t>
            </a:r>
            <a:r>
              <a:rPr lang="en" sz="2400"/>
              <a:t>post </a:t>
            </a:r>
            <a:r>
              <a:rPr lang="en" sz="2400"/>
              <a:t>time from tweet metadata.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Example:</a:t>
            </a:r>
            <a:endParaRPr sz="24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Original:  Mon Dec 21 01:33:05 +0000 2015	-18000	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Fixed: Mon Dec 20 20:33:05 +0000 2015 (Correct Local Time)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2600" y="1236375"/>
            <a:ext cx="4478776" cy="316162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2231088" y="4398000"/>
            <a:ext cx="468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1800"/>
              <a:t> # tweets posted across hours of a day.</a:t>
            </a:r>
            <a:endParaRPr sz="1800"/>
          </a:p>
        </p:txBody>
      </p:sp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Temporal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Motivation </a:t>
            </a:r>
            <a:endParaRPr/>
          </a:p>
        </p:txBody>
      </p:sp>
      <p:pic>
        <p:nvPicPr>
          <p:cNvPr id="81" name="Google Shape;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9300"/>
            <a:ext cx="4270750" cy="2348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550" y="1302900"/>
            <a:ext cx="4402750" cy="24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269400"/>
            <a:ext cx="4260301" cy="330266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457200" y="1310350"/>
            <a:ext cx="40386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Morning tweets are more specific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Specificity decreases throughout the day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People tweet less specifically in the evening despite tweeting </a:t>
            </a:r>
            <a:r>
              <a:rPr lang="en" sz="2400"/>
              <a:t>more</a:t>
            </a:r>
            <a:r>
              <a:rPr lang="en" sz="2400"/>
              <a:t> frequently</a:t>
            </a:r>
            <a:endParaRPr sz="2400"/>
          </a:p>
        </p:txBody>
      </p:sp>
      <p:sp>
        <p:nvSpPr>
          <p:cNvPr id="226" name="Google Shape;226;p3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Temporal Analysis</a:t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4572000" y="4466600"/>
            <a:ext cx="42603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1600"/>
              <a:t>Average tweet specificity throughout the day.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4529350" y="2669850"/>
            <a:ext cx="4302900" cy="2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/>
              <a:t>Yes!</a:t>
            </a:r>
            <a:endParaRPr/>
          </a:p>
        </p:txBody>
      </p:sp>
      <p:grpSp>
        <p:nvGrpSpPr>
          <p:cNvPr id="234" name="Google Shape;234;p39"/>
          <p:cNvGrpSpPr/>
          <p:nvPr/>
        </p:nvGrpSpPr>
        <p:grpSpPr>
          <a:xfrm>
            <a:off x="1768213" y="1511750"/>
            <a:ext cx="1920300" cy="2952050"/>
            <a:chOff x="2518838" y="1656775"/>
            <a:chExt cx="1920300" cy="2952050"/>
          </a:xfrm>
        </p:grpSpPr>
        <p:sp>
          <p:nvSpPr>
            <p:cNvPr id="235" name="Google Shape;235;p39"/>
            <p:cNvSpPr/>
            <p:nvPr/>
          </p:nvSpPr>
          <p:spPr>
            <a:xfrm>
              <a:off x="2518838" y="1656775"/>
              <a:ext cx="1920300" cy="26406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" sz="2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Do temporal factors impact specificity?</a:t>
              </a:r>
              <a:endParaRPr b="0" i="0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9"/>
            <p:cNvSpPr/>
            <p:nvPr/>
          </p:nvSpPr>
          <p:spPr>
            <a:xfrm>
              <a:off x="3304500" y="4106025"/>
              <a:ext cx="502800" cy="502800"/>
            </a:xfrm>
            <a:prstGeom prst="ellipse">
              <a:avLst/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3F3F3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242" name="Google Shape;242;p40"/>
          <p:cNvSpPr/>
          <p:nvPr/>
        </p:nvSpPr>
        <p:spPr>
          <a:xfrm>
            <a:off x="311700" y="1656775"/>
            <a:ext cx="1929300" cy="2640600"/>
          </a:xfrm>
          <a:prstGeom prst="rect">
            <a:avLst/>
          </a:prstGeom>
          <a:gradFill>
            <a:gsLst>
              <a:gs pos="0">
                <a:srgbClr val="F2F2F2">
                  <a:alpha val="13725"/>
                </a:srgbClr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" sz="2200">
                <a:solidFill>
                  <a:srgbClr val="3F3F3F"/>
                </a:solidFill>
              </a:rPr>
              <a:t>Do personal traits impact one’s language specificity?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0"/>
          <p:cNvSpPr/>
          <p:nvPr/>
        </p:nvSpPr>
        <p:spPr>
          <a:xfrm>
            <a:off x="1017100" y="4106025"/>
            <a:ext cx="502800" cy="502800"/>
          </a:xfrm>
          <a:prstGeom prst="ellipse">
            <a:avLst/>
          </a:prstGeom>
          <a:solidFill>
            <a:srgbClr val="0B5394">
              <a:alpha val="13725"/>
            </a:srgbClr>
          </a:solidFill>
          <a:ln cap="flat" cmpd="sng" w="9525">
            <a:solidFill>
              <a:schemeClr val="dk2">
                <a:alpha val="13725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40"/>
          <p:cNvGrpSpPr/>
          <p:nvPr/>
        </p:nvGrpSpPr>
        <p:grpSpPr>
          <a:xfrm>
            <a:off x="2518838" y="1656775"/>
            <a:ext cx="6322737" cy="2952050"/>
            <a:chOff x="2518838" y="1656775"/>
            <a:chExt cx="6322737" cy="2952050"/>
          </a:xfrm>
        </p:grpSpPr>
        <p:sp>
          <p:nvSpPr>
            <p:cNvPr id="245" name="Google Shape;245;p40"/>
            <p:cNvSpPr/>
            <p:nvPr/>
          </p:nvSpPr>
          <p:spPr>
            <a:xfrm>
              <a:off x="2518838" y="1656775"/>
              <a:ext cx="1920300" cy="2640600"/>
            </a:xfrm>
            <a:prstGeom prst="rect">
              <a:avLst/>
            </a:prstGeom>
            <a:gradFill>
              <a:gsLst>
                <a:gs pos="0">
                  <a:srgbClr val="F2F2F2">
                    <a:alpha val="13725"/>
                  </a:srgbClr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" sz="2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Do temporal factors impact specificity?</a:t>
              </a:r>
              <a:endParaRPr b="0" i="0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0"/>
            <p:cNvSpPr/>
            <p:nvPr/>
          </p:nvSpPr>
          <p:spPr>
            <a:xfrm>
              <a:off x="4716975" y="1656775"/>
              <a:ext cx="1920300" cy="26406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64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t/>
              </a:r>
              <a:endParaRPr b="1" sz="2200">
                <a:solidFill>
                  <a:srgbClr val="3F3F3F"/>
                </a:solidFill>
              </a:endParaRPr>
            </a:p>
            <a:p>
              <a:pPr indent="0" lvl="0" marL="0" rtl="0" algn="ctr">
                <a:spcBef>
                  <a:spcPts val="64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1" lang="en" sz="2200">
                  <a:solidFill>
                    <a:srgbClr val="3F3F3F"/>
                  </a:solidFill>
                </a:rPr>
                <a:t>Can language specificity be predicted accurately?</a:t>
              </a:r>
              <a:endParaRPr b="1" i="0" sz="2200" u="none" cap="none" strike="noStrike">
                <a:solidFill>
                  <a:srgbClr val="3F3F3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0"/>
            <p:cNvSpPr/>
            <p:nvPr/>
          </p:nvSpPr>
          <p:spPr>
            <a:xfrm>
              <a:off x="6921275" y="1656775"/>
              <a:ext cx="1920300" cy="2640600"/>
            </a:xfrm>
            <a:prstGeom prst="rect">
              <a:avLst/>
            </a:prstGeom>
            <a:gradFill>
              <a:gsLst>
                <a:gs pos="0">
                  <a:srgbClr val="F2F2F2">
                    <a:alpha val="13725"/>
                  </a:srgbClr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64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t/>
              </a:r>
              <a:endParaRPr sz="2200">
                <a:solidFill>
                  <a:srgbClr val="3F3F3F"/>
                </a:solidFill>
              </a:endParaRPr>
            </a:p>
            <a:p>
              <a:pPr indent="0" lvl="0" marL="0" rtl="0" algn="ctr">
                <a:spcBef>
                  <a:spcPts val="64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t/>
              </a:r>
              <a:endParaRPr sz="2200">
                <a:solidFill>
                  <a:srgbClr val="3F3F3F"/>
                </a:solidFill>
              </a:endParaRPr>
            </a:p>
            <a:p>
              <a:pPr indent="0" lvl="0" marL="0" rtl="0" algn="ctr">
                <a:spcBef>
                  <a:spcPts val="64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" sz="2200">
                  <a:solidFill>
                    <a:srgbClr val="3F3F3F"/>
                  </a:solidFill>
                </a:rPr>
                <a:t>Is</a:t>
              </a:r>
              <a:r>
                <a:rPr lang="en" sz="2200">
                  <a:solidFill>
                    <a:srgbClr val="3F3F3F"/>
                  </a:solidFill>
                </a:rPr>
                <a:t> specificity prediction useful in a downstream task?</a:t>
              </a:r>
              <a:endParaRPr sz="2200">
                <a:solidFill>
                  <a:srgbClr val="3F3F3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sz="2200">
                <a:solidFill>
                  <a:srgbClr val="3F3F3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0"/>
            <p:cNvSpPr/>
            <p:nvPr/>
          </p:nvSpPr>
          <p:spPr>
            <a:xfrm>
              <a:off x="3304500" y="4106025"/>
              <a:ext cx="502800" cy="502800"/>
            </a:xfrm>
            <a:prstGeom prst="ellipse">
              <a:avLst/>
            </a:prstGeom>
            <a:solidFill>
              <a:srgbClr val="0B5394">
                <a:alpha val="13725"/>
              </a:srgbClr>
            </a:solidFill>
            <a:ln cap="flat" cmpd="sng" w="9525">
              <a:solidFill>
                <a:schemeClr val="dk2">
                  <a:alpha val="13725"/>
                </a:scheme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3F3F3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0"/>
            <p:cNvSpPr/>
            <p:nvPr/>
          </p:nvSpPr>
          <p:spPr>
            <a:xfrm>
              <a:off x="5438100" y="4106025"/>
              <a:ext cx="502800" cy="502800"/>
            </a:xfrm>
            <a:prstGeom prst="ellipse">
              <a:avLst/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3F3F3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0"/>
            <p:cNvSpPr/>
            <p:nvPr/>
          </p:nvSpPr>
          <p:spPr>
            <a:xfrm>
              <a:off x="7647900" y="4106025"/>
              <a:ext cx="502800" cy="502800"/>
            </a:xfrm>
            <a:prstGeom prst="ellipse">
              <a:avLst/>
            </a:prstGeom>
            <a:solidFill>
              <a:srgbClr val="0B5394">
                <a:alpha val="13725"/>
              </a:srgbClr>
            </a:solidFill>
            <a:ln cap="flat" cmpd="sng" w="9525">
              <a:solidFill>
                <a:schemeClr val="dk2">
                  <a:alpha val="13725"/>
                </a:scheme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3F3F3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Feature Types</a:t>
            </a:r>
            <a:endParaRPr/>
          </a:p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Surface and lexical features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Tweet content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Social media content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Emotion features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Surface and </a:t>
            </a:r>
            <a:r>
              <a:rPr lang="en"/>
              <a:t>Lexical features</a:t>
            </a:r>
            <a:endParaRPr/>
          </a:p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311700" y="1236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 sz="2400"/>
              <a:t>Named Entities</a:t>
            </a:r>
            <a:endParaRPr b="1" sz="24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Indicators of named entities from seven categories: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Location, Person, Organization, Money, Percent, Date, and Time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" sz="2400"/>
              <a:t>Part-of-speech Tag (POS)</a:t>
            </a:r>
            <a:r>
              <a:rPr lang="en" sz="2200"/>
              <a:t> </a:t>
            </a:r>
            <a:endParaRPr sz="2200"/>
          </a:p>
          <a:p>
            <a:pPr indent="-355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POS Tag count over eight categories: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determiners, nouns, proper nouns, pronouns, adjectives,  prepositions, and punctuation.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" sz="2400"/>
              <a:t>Concreteness Score</a:t>
            </a:r>
            <a:endParaRPr sz="2400"/>
          </a:p>
          <a:p>
            <a:pPr indent="-355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</a:t>
            </a:r>
            <a:r>
              <a:rPr lang="en" sz="2000"/>
              <a:t>verage word concreteness score using a lexicon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1600"/>
              <a:t>(Brysbaet, Warriner and Kuperman 2014)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Surface </a:t>
            </a:r>
            <a:r>
              <a:rPr lang="en"/>
              <a:t>and Lexical </a:t>
            </a:r>
            <a:r>
              <a:rPr lang="en"/>
              <a:t>features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" sz="2400"/>
              <a:t>String surface features</a:t>
            </a:r>
            <a:endParaRPr b="1" sz="2400"/>
          </a:p>
          <a:p>
            <a:pPr indent="-3556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Tweet l</a:t>
            </a:r>
            <a:r>
              <a:rPr lang="en" sz="2000"/>
              <a:t>ength (number of tokens)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Average word length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Percent of: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capital letters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numbers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non-alphanumeric symbols including punctuation marks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Tweet Content</a:t>
            </a:r>
            <a:endParaRPr/>
          </a:p>
        </p:txBody>
      </p:sp>
      <p:sp>
        <p:nvSpPr>
          <p:cNvPr id="274" name="Google Shape;274;p44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" sz="2400"/>
              <a:t>Word Embeddings</a:t>
            </a:r>
            <a:endParaRPr b="1" sz="2400"/>
          </a:p>
          <a:p>
            <a:pPr indent="-355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Average of the embeddings of words in the tweet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Pre-trained GloVe word embeddings </a:t>
            </a:r>
            <a:r>
              <a:rPr lang="en" sz="2000"/>
              <a:t>trained over</a:t>
            </a:r>
            <a:r>
              <a:rPr lang="en" sz="2000"/>
              <a:t> 2 billion tweets</a:t>
            </a:r>
            <a:endParaRPr sz="20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(Pennington, Socher, and Manning 2014)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" sz="2200"/>
              <a:t>Brown Clusters</a:t>
            </a:r>
            <a:endParaRPr b="1" sz="2200"/>
          </a:p>
          <a:p>
            <a:pPr indent="-355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C</a:t>
            </a:r>
            <a:r>
              <a:rPr lang="en" sz="2000"/>
              <a:t>ount of words in each pre-trained cluster divided by the tweet length.</a:t>
            </a:r>
            <a:endParaRPr sz="20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(Turian, Ratinov, and Bengio 2010)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Social Media Content</a:t>
            </a:r>
            <a:endParaRPr/>
          </a:p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/>
              <a:t>Captures specific Twitter behaviors: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URLs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Contains user mentions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Is a reply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Emotion Features</a:t>
            </a:r>
            <a:endParaRPr/>
          </a:p>
        </p:txBody>
      </p:sp>
      <p:sp>
        <p:nvSpPr>
          <p:cNvPr id="286" name="Google Shape;286;p46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2400"/>
              <a:t>Emotional and subjective tweets tend to be less general</a:t>
            </a:r>
            <a:endParaRPr sz="2400"/>
          </a:p>
          <a:p>
            <a:pPr indent="45720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1600"/>
              <a:t>(Li and Nenkova 2015, 2016)</a:t>
            </a:r>
            <a:endParaRPr sz="1600"/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b="1" lang="en" sz="2400"/>
              <a:t>Indicators of positive and negative words</a:t>
            </a:r>
            <a:r>
              <a:rPr lang="en" sz="2400"/>
              <a:t> </a:t>
            </a:r>
            <a:endParaRPr sz="24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Using a sentiment lexicon of 6,800 English words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(Hu and Liu, 2004)</a:t>
            </a:r>
            <a:endParaRPr b="1" sz="18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" sz="2400"/>
              <a:t>The percentage of tokens that are emojis</a:t>
            </a:r>
            <a:endParaRPr b="1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Predictive Baselines</a:t>
            </a:r>
            <a:endParaRPr/>
          </a:p>
        </p:txBody>
      </p:sp>
      <p:sp>
        <p:nvSpPr>
          <p:cNvPr id="292" name="Google Shape;292;p47"/>
          <p:cNvSpPr txBox="1"/>
          <p:nvPr/>
        </p:nvSpPr>
        <p:spPr>
          <a:xfrm>
            <a:off x="421050" y="1328025"/>
            <a:ext cx="8301900" cy="26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b="1" lang="en" sz="2400">
                <a:solidFill>
                  <a:srgbClr val="3F3F3F"/>
                </a:solidFill>
              </a:rPr>
              <a:t>Average</a:t>
            </a:r>
            <a:endParaRPr b="1" sz="2400">
              <a:solidFill>
                <a:srgbClr val="3F3F3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–"/>
            </a:pPr>
            <a:r>
              <a:rPr lang="en" sz="2400">
                <a:solidFill>
                  <a:srgbClr val="3F3F3F"/>
                </a:solidFill>
              </a:rPr>
              <a:t>Average specificity from training data</a:t>
            </a:r>
            <a:endParaRPr sz="2400">
              <a:solidFill>
                <a:srgbClr val="3F3F3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b="1" lang="en" sz="2400">
                <a:solidFill>
                  <a:srgbClr val="3F3F3F"/>
                </a:solidFill>
              </a:rPr>
              <a:t>Tweet length</a:t>
            </a:r>
            <a:endParaRPr b="1" sz="2400">
              <a:solidFill>
                <a:srgbClr val="3F3F3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–"/>
            </a:pPr>
            <a:r>
              <a:rPr lang="en" sz="2400">
                <a:solidFill>
                  <a:srgbClr val="3F3F3F"/>
                </a:solidFill>
              </a:rPr>
              <a:t>Tweet length as the only feature in a SVR model</a:t>
            </a:r>
            <a:endParaRPr sz="2400">
              <a:solidFill>
                <a:srgbClr val="3F3F3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b="1" lang="en" sz="2400">
                <a:solidFill>
                  <a:srgbClr val="3F3F3F"/>
                </a:solidFill>
              </a:rPr>
              <a:t>Speciteller</a:t>
            </a:r>
            <a:endParaRPr b="1" sz="2400">
              <a:solidFill>
                <a:srgbClr val="3F3F3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–"/>
            </a:pPr>
            <a:r>
              <a:rPr lang="en" sz="2400">
                <a:solidFill>
                  <a:srgbClr val="3F3F3F"/>
                </a:solidFill>
              </a:rPr>
              <a:t>The only available sentence specificity predictor</a:t>
            </a:r>
            <a:endParaRPr sz="2400">
              <a:solidFill>
                <a:srgbClr val="3F3F3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–"/>
            </a:pPr>
            <a:r>
              <a:rPr lang="en" sz="2400">
                <a:solidFill>
                  <a:srgbClr val="3F3F3F"/>
                </a:solidFill>
              </a:rPr>
              <a:t>Trained on news corpora (Li and Nenkova 2015)</a:t>
            </a:r>
            <a:endParaRPr sz="24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S</a:t>
            </a:r>
            <a:r>
              <a:rPr lang="en"/>
              <a:t>pecificity</a:t>
            </a:r>
            <a:endParaRPr/>
          </a:p>
        </p:txBody>
      </p:sp>
      <p:sp>
        <p:nvSpPr>
          <p:cNvPr id="88" name="Google Shape;88;p21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Texts vary in their levels of detail and their involvement of particular concepts, objects and events, i.e., their </a:t>
            </a:r>
            <a:r>
              <a:rPr i="1" lang="en">
                <a:solidFill>
                  <a:srgbClr val="000000"/>
                </a:solidFill>
              </a:rPr>
              <a:t>specificity.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000000"/>
                </a:solidFill>
              </a:rPr>
              <a:t>The quality of belonging or relating uniquely to a particular subject.                                                      -- Oxford Dictionary</a:t>
            </a:r>
            <a:endParaRPr i="1"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Modeling Results</a:t>
            </a:r>
            <a:endParaRPr/>
          </a:p>
        </p:txBody>
      </p:sp>
      <p:sp>
        <p:nvSpPr>
          <p:cNvPr id="298" name="Google Shape;298;p48"/>
          <p:cNvSpPr txBox="1"/>
          <p:nvPr>
            <p:ph idx="1" type="body"/>
          </p:nvPr>
        </p:nvSpPr>
        <p:spPr>
          <a:xfrm>
            <a:off x="311700" y="3673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1800"/>
              <a:t>Lower is better. </a:t>
            </a:r>
            <a:endParaRPr sz="1800"/>
          </a:p>
        </p:txBody>
      </p:sp>
      <p:pic>
        <p:nvPicPr>
          <p:cNvPr id="299" name="Google Shape;299;p4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050" y="1296525"/>
            <a:ext cx="5070774" cy="34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8"/>
          <p:cNvSpPr txBox="1"/>
          <p:nvPr/>
        </p:nvSpPr>
        <p:spPr>
          <a:xfrm>
            <a:off x="221775" y="1441550"/>
            <a:ext cx="3368400" cy="3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" sz="1600">
                <a:solidFill>
                  <a:srgbClr val="3F3F3F"/>
                </a:solidFill>
              </a:rPr>
              <a:t>Support Vector Regression</a:t>
            </a:r>
            <a:endParaRPr sz="1600">
              <a:solidFill>
                <a:srgbClr val="3F3F3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" sz="1600">
                <a:solidFill>
                  <a:srgbClr val="3F3F3F"/>
                </a:solidFill>
              </a:rPr>
              <a:t>Data Split:</a:t>
            </a:r>
            <a:endParaRPr sz="1600">
              <a:solidFill>
                <a:srgbClr val="3F3F3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–"/>
            </a:pPr>
            <a:r>
              <a:rPr lang="en" sz="1600">
                <a:solidFill>
                  <a:srgbClr val="3F3F3F"/>
                </a:solidFill>
              </a:rPr>
              <a:t>Train: 5767</a:t>
            </a:r>
            <a:endParaRPr sz="1600">
              <a:solidFill>
                <a:srgbClr val="3F3F3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–"/>
            </a:pPr>
            <a:r>
              <a:rPr lang="en" sz="1600">
                <a:solidFill>
                  <a:srgbClr val="3F3F3F"/>
                </a:solidFill>
              </a:rPr>
              <a:t>Dev: 500</a:t>
            </a:r>
            <a:endParaRPr sz="1600">
              <a:solidFill>
                <a:srgbClr val="3F3F3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–"/>
            </a:pPr>
            <a:r>
              <a:rPr lang="en" sz="1600">
                <a:solidFill>
                  <a:srgbClr val="3F3F3F"/>
                </a:solidFill>
              </a:rPr>
              <a:t>Test: 1000 </a:t>
            </a:r>
            <a:endParaRPr sz="1600">
              <a:solidFill>
                <a:srgbClr val="3F3F3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" sz="1600">
                <a:solidFill>
                  <a:srgbClr val="3F3F3F"/>
                </a:solidFill>
              </a:rPr>
              <a:t>Result:</a:t>
            </a:r>
            <a:endParaRPr sz="1600">
              <a:solidFill>
                <a:srgbClr val="3F3F3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–"/>
            </a:pPr>
            <a:r>
              <a:rPr lang="en" sz="1600">
                <a:solidFill>
                  <a:srgbClr val="3F3F3F"/>
                </a:solidFill>
              </a:rPr>
              <a:t>Significantly outperforms all baselines</a:t>
            </a:r>
            <a:endParaRPr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Examples</a:t>
            </a:r>
            <a:endParaRPr/>
          </a:p>
        </p:txBody>
      </p:sp>
      <p:graphicFrame>
        <p:nvGraphicFramePr>
          <p:cNvPr id="306" name="Google Shape;306;p49"/>
          <p:cNvGraphicFramePr/>
          <p:nvPr/>
        </p:nvGraphicFramePr>
        <p:xfrm>
          <a:off x="2956150" y="156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{F3BE6114-F35E-4099-80F2-E65001E21605}</a:tableStyleId>
              </a:tblPr>
              <a:tblGrid>
                <a:gridCol w="2954425"/>
                <a:gridCol w="682575"/>
                <a:gridCol w="701450"/>
                <a:gridCol w="741775"/>
                <a:gridCol w="795925"/>
              </a:tblGrid>
              <a:tr h="354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Tweet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Gold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Speciteller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 Tweet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Length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Our model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</a:tr>
              <a:tr h="543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IM HYSTERICALLY CRYING IM SO PROUD OF THEM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1.86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4.91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2.33 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2.15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</a:tr>
              <a:tr h="543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It’s November!!!!! Crunch Time Bro!!!! Let’s Do It!!!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2.43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4.92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2.96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2.37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</a:tr>
              <a:tr h="543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just reached level 15 on Paradise Island on my Android.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3.63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3.77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2.50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3.59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</a:tr>
              <a:tr h="707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I'm at Macadams Bar &amp; Grill (5833 SW Macadam Ave, Portland)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4.25 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4.96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2.86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3.87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07" name="Google Shape;307;p49"/>
          <p:cNvSpPr/>
          <p:nvPr/>
        </p:nvSpPr>
        <p:spPr>
          <a:xfrm>
            <a:off x="311700" y="2308550"/>
            <a:ext cx="2644500" cy="910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Capital letters and symbols often go with specific info in formal writing</a:t>
            </a:r>
            <a:endParaRPr/>
          </a:p>
        </p:txBody>
      </p:sp>
      <p:sp>
        <p:nvSpPr>
          <p:cNvPr id="308" name="Google Shape;308;p49"/>
          <p:cNvSpPr/>
          <p:nvPr/>
        </p:nvSpPr>
        <p:spPr>
          <a:xfrm>
            <a:off x="311700" y="3505450"/>
            <a:ext cx="2644500" cy="910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alone cannot estimate specificity well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314" name="Google Shape;314;p50"/>
          <p:cNvSpPr txBox="1"/>
          <p:nvPr>
            <p:ph idx="1" type="body"/>
          </p:nvPr>
        </p:nvSpPr>
        <p:spPr>
          <a:xfrm>
            <a:off x="4529350" y="2669850"/>
            <a:ext cx="4302900" cy="2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/>
              <a:t>Yes!</a:t>
            </a:r>
            <a:endParaRPr/>
          </a:p>
        </p:txBody>
      </p:sp>
      <p:grpSp>
        <p:nvGrpSpPr>
          <p:cNvPr id="315" name="Google Shape;315;p50"/>
          <p:cNvGrpSpPr/>
          <p:nvPr/>
        </p:nvGrpSpPr>
        <p:grpSpPr>
          <a:xfrm>
            <a:off x="1768213" y="1511750"/>
            <a:ext cx="1920300" cy="2952050"/>
            <a:chOff x="2518838" y="1656775"/>
            <a:chExt cx="1920300" cy="2952050"/>
          </a:xfrm>
        </p:grpSpPr>
        <p:sp>
          <p:nvSpPr>
            <p:cNvPr id="316" name="Google Shape;316;p50"/>
            <p:cNvSpPr/>
            <p:nvPr/>
          </p:nvSpPr>
          <p:spPr>
            <a:xfrm>
              <a:off x="2518838" y="1656775"/>
              <a:ext cx="1920300" cy="26406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64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" sz="2200">
                  <a:solidFill>
                    <a:srgbClr val="3F3F3F"/>
                  </a:solidFill>
                </a:rPr>
                <a:t>Can language specificity be predicted accurately?</a:t>
              </a:r>
              <a:endParaRPr b="0" i="0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0"/>
            <p:cNvSpPr/>
            <p:nvPr/>
          </p:nvSpPr>
          <p:spPr>
            <a:xfrm>
              <a:off x="3304500" y="4106025"/>
              <a:ext cx="502800" cy="502800"/>
            </a:xfrm>
            <a:prstGeom prst="ellipse">
              <a:avLst/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3F3F3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323" name="Google Shape;323;p51"/>
          <p:cNvSpPr/>
          <p:nvPr/>
        </p:nvSpPr>
        <p:spPr>
          <a:xfrm>
            <a:off x="311700" y="1656775"/>
            <a:ext cx="1929300" cy="2640600"/>
          </a:xfrm>
          <a:prstGeom prst="rect">
            <a:avLst/>
          </a:prstGeom>
          <a:gradFill>
            <a:gsLst>
              <a:gs pos="0">
                <a:srgbClr val="F2F2F2">
                  <a:alpha val="13725"/>
                </a:srgbClr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" sz="2200">
                <a:solidFill>
                  <a:srgbClr val="3F3F3F"/>
                </a:solidFill>
              </a:rPr>
              <a:t>Do personal traits impact one’s language specificity?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1"/>
          <p:cNvSpPr/>
          <p:nvPr/>
        </p:nvSpPr>
        <p:spPr>
          <a:xfrm>
            <a:off x="1017100" y="4106025"/>
            <a:ext cx="502800" cy="502800"/>
          </a:xfrm>
          <a:prstGeom prst="ellipse">
            <a:avLst/>
          </a:prstGeom>
          <a:solidFill>
            <a:srgbClr val="0B5394">
              <a:alpha val="13725"/>
            </a:srgbClr>
          </a:solidFill>
          <a:ln cap="flat" cmpd="sng" w="9525">
            <a:solidFill>
              <a:schemeClr val="dk2">
                <a:alpha val="13725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51"/>
          <p:cNvGrpSpPr/>
          <p:nvPr/>
        </p:nvGrpSpPr>
        <p:grpSpPr>
          <a:xfrm>
            <a:off x="2518838" y="1656775"/>
            <a:ext cx="6322737" cy="2952050"/>
            <a:chOff x="2518838" y="1656775"/>
            <a:chExt cx="6322737" cy="2952050"/>
          </a:xfrm>
        </p:grpSpPr>
        <p:sp>
          <p:nvSpPr>
            <p:cNvPr id="326" name="Google Shape;326;p51"/>
            <p:cNvSpPr/>
            <p:nvPr/>
          </p:nvSpPr>
          <p:spPr>
            <a:xfrm>
              <a:off x="2518838" y="1656775"/>
              <a:ext cx="1920300" cy="2640600"/>
            </a:xfrm>
            <a:prstGeom prst="rect">
              <a:avLst/>
            </a:prstGeom>
            <a:gradFill>
              <a:gsLst>
                <a:gs pos="0">
                  <a:srgbClr val="F2F2F2">
                    <a:alpha val="13725"/>
                  </a:srgbClr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" sz="2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Do temporal factors impact specificity?</a:t>
              </a:r>
              <a:endParaRPr b="0" i="0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51"/>
            <p:cNvSpPr/>
            <p:nvPr/>
          </p:nvSpPr>
          <p:spPr>
            <a:xfrm>
              <a:off x="4716975" y="1656775"/>
              <a:ext cx="1920300" cy="26406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64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" sz="2200">
                  <a:solidFill>
                    <a:srgbClr val="3F3F3F"/>
                  </a:solidFill>
                </a:rPr>
                <a:t>Can language specificity be predicted accurately?</a:t>
              </a:r>
              <a:endParaRPr b="0" i="0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51"/>
            <p:cNvSpPr/>
            <p:nvPr/>
          </p:nvSpPr>
          <p:spPr>
            <a:xfrm>
              <a:off x="6921275" y="1656775"/>
              <a:ext cx="1920300" cy="26406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64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t/>
              </a:r>
              <a:endParaRPr sz="2200">
                <a:solidFill>
                  <a:srgbClr val="3F3F3F"/>
                </a:solidFill>
              </a:endParaRPr>
            </a:p>
            <a:p>
              <a:pPr indent="0" lvl="0" marL="0" rtl="0" algn="ctr">
                <a:spcBef>
                  <a:spcPts val="64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t/>
              </a:r>
              <a:endParaRPr b="1" sz="2200">
                <a:solidFill>
                  <a:srgbClr val="3F3F3F"/>
                </a:solidFill>
              </a:endParaRPr>
            </a:p>
            <a:p>
              <a:pPr indent="0" lvl="0" marL="0" rtl="0" algn="ctr">
                <a:spcBef>
                  <a:spcPts val="64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1" lang="en" sz="2200">
                  <a:solidFill>
                    <a:srgbClr val="3F3F3F"/>
                  </a:solidFill>
                </a:rPr>
                <a:t>Is</a:t>
              </a:r>
              <a:r>
                <a:rPr b="1" lang="en" sz="2200">
                  <a:solidFill>
                    <a:srgbClr val="3F3F3F"/>
                  </a:solidFill>
                </a:rPr>
                <a:t> specificity prediction useful in a downstream task?</a:t>
              </a:r>
              <a:endParaRPr b="1" sz="2200">
                <a:solidFill>
                  <a:srgbClr val="3F3F3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1" sz="2200">
                <a:solidFill>
                  <a:srgbClr val="3F3F3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1"/>
            <p:cNvSpPr/>
            <p:nvPr/>
          </p:nvSpPr>
          <p:spPr>
            <a:xfrm>
              <a:off x="3304500" y="4106025"/>
              <a:ext cx="502800" cy="502800"/>
            </a:xfrm>
            <a:prstGeom prst="ellipse">
              <a:avLst/>
            </a:prstGeom>
            <a:solidFill>
              <a:srgbClr val="0B5394">
                <a:alpha val="13725"/>
              </a:srgbClr>
            </a:solidFill>
            <a:ln cap="flat" cmpd="sng" w="9525">
              <a:solidFill>
                <a:schemeClr val="dk2">
                  <a:alpha val="13725"/>
                </a:scheme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3F3F3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51"/>
            <p:cNvSpPr/>
            <p:nvPr/>
          </p:nvSpPr>
          <p:spPr>
            <a:xfrm>
              <a:off x="5438100" y="4106025"/>
              <a:ext cx="502800" cy="502800"/>
            </a:xfrm>
            <a:prstGeom prst="ellipse">
              <a:avLst/>
            </a:prstGeom>
            <a:solidFill>
              <a:srgbClr val="0B5394">
                <a:alpha val="13725"/>
              </a:srgbClr>
            </a:solidFill>
            <a:ln cap="flat" cmpd="sng" w="9525">
              <a:solidFill>
                <a:schemeClr val="dk2">
                  <a:alpha val="13725"/>
                </a:scheme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3F3F3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1"/>
            <p:cNvSpPr/>
            <p:nvPr/>
          </p:nvSpPr>
          <p:spPr>
            <a:xfrm>
              <a:off x="7647900" y="4106025"/>
              <a:ext cx="502800" cy="502800"/>
            </a:xfrm>
            <a:prstGeom prst="ellipse">
              <a:avLst/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3F3F3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Mental Health Analysis </a:t>
            </a:r>
            <a:endParaRPr/>
          </a:p>
        </p:txBody>
      </p:sp>
      <p:sp>
        <p:nvSpPr>
          <p:cNvPr id="337" name="Google Shape;337;p52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Does mental health impact one’s language specificity?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A subset of 538 users in our dataset took the Beck Depression Inventory-II (BDI-II) questionnaire.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197 not depressed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95 moderately/severely depressed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Predict 100 tweets/user with specificity using our best model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Mental Health Analysis</a:t>
            </a:r>
            <a:endParaRPr/>
          </a:p>
        </p:txBody>
      </p:sp>
      <p:sp>
        <p:nvSpPr>
          <p:cNvPr id="343" name="Google Shape;343;p53"/>
          <p:cNvSpPr txBox="1"/>
          <p:nvPr>
            <p:ph idx="1" type="body"/>
          </p:nvPr>
        </p:nvSpPr>
        <p:spPr>
          <a:xfrm>
            <a:off x="311700" y="1304875"/>
            <a:ext cx="3808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People with moderate or severe depression tend to write less specific posts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Regardless of the time of day</a:t>
            </a:r>
            <a:endParaRPr sz="2400"/>
          </a:p>
        </p:txBody>
      </p:sp>
      <p:pic>
        <p:nvPicPr>
          <p:cNvPr id="344" name="Google Shape;34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200" y="1202550"/>
            <a:ext cx="4260300" cy="326885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3"/>
          <p:cNvSpPr txBox="1"/>
          <p:nvPr>
            <p:ph idx="1" type="body"/>
          </p:nvPr>
        </p:nvSpPr>
        <p:spPr>
          <a:xfrm>
            <a:off x="4572000" y="4466600"/>
            <a:ext cx="42603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1600"/>
              <a:t>Average tweet specificity throughout the day.</a:t>
            </a:r>
            <a:endParaRPr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</p:txBody>
      </p:sp>
      <p:sp>
        <p:nvSpPr>
          <p:cNvPr id="351" name="Google Shape;351;p54"/>
          <p:cNvSpPr txBox="1"/>
          <p:nvPr>
            <p:ph idx="1" type="body"/>
          </p:nvPr>
        </p:nvSpPr>
        <p:spPr>
          <a:xfrm>
            <a:off x="4537875" y="2004525"/>
            <a:ext cx="3872700" cy="23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/>
              <a:t>Helped with Mental Health (Depression) Analysis!</a:t>
            </a:r>
            <a:endParaRPr/>
          </a:p>
        </p:txBody>
      </p:sp>
      <p:grpSp>
        <p:nvGrpSpPr>
          <p:cNvPr id="352" name="Google Shape;352;p54"/>
          <p:cNvGrpSpPr/>
          <p:nvPr/>
        </p:nvGrpSpPr>
        <p:grpSpPr>
          <a:xfrm>
            <a:off x="1587275" y="1656775"/>
            <a:ext cx="1920300" cy="2952050"/>
            <a:chOff x="6921275" y="1656775"/>
            <a:chExt cx="1920300" cy="2952050"/>
          </a:xfrm>
        </p:grpSpPr>
        <p:sp>
          <p:nvSpPr>
            <p:cNvPr id="353" name="Google Shape;353;p54"/>
            <p:cNvSpPr/>
            <p:nvPr/>
          </p:nvSpPr>
          <p:spPr>
            <a:xfrm>
              <a:off x="6921275" y="1656775"/>
              <a:ext cx="1920300" cy="26406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64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t/>
              </a:r>
              <a:endParaRPr sz="2200">
                <a:solidFill>
                  <a:srgbClr val="3F3F3F"/>
                </a:solidFill>
              </a:endParaRPr>
            </a:p>
            <a:p>
              <a:pPr indent="0" lvl="0" marL="0" rtl="0" algn="ctr">
                <a:spcBef>
                  <a:spcPts val="64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" sz="2200">
                  <a:solidFill>
                    <a:srgbClr val="3F3F3F"/>
                  </a:solidFill>
                </a:rPr>
                <a:t>Is</a:t>
              </a:r>
              <a:r>
                <a:rPr lang="en" sz="2200">
                  <a:solidFill>
                    <a:srgbClr val="3F3F3F"/>
                  </a:solidFill>
                </a:rPr>
                <a:t> specificity prediction useful in a downstream task?</a:t>
              </a:r>
              <a:endParaRPr sz="2200">
                <a:solidFill>
                  <a:srgbClr val="3F3F3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sz="2200">
                <a:solidFill>
                  <a:srgbClr val="3F3F3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4"/>
            <p:cNvSpPr/>
            <p:nvPr/>
          </p:nvSpPr>
          <p:spPr>
            <a:xfrm>
              <a:off x="7647900" y="4106025"/>
              <a:ext cx="502800" cy="502800"/>
            </a:xfrm>
            <a:prstGeom prst="ellipse">
              <a:avLst/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3F3F3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Take Aways</a:t>
            </a:r>
            <a:endParaRPr/>
          </a:p>
        </p:txBody>
      </p:sp>
      <p:grpSp>
        <p:nvGrpSpPr>
          <p:cNvPr id="360" name="Google Shape;360;p55"/>
          <p:cNvGrpSpPr/>
          <p:nvPr/>
        </p:nvGrpSpPr>
        <p:grpSpPr>
          <a:xfrm>
            <a:off x="305125" y="1490750"/>
            <a:ext cx="8527250" cy="685800"/>
            <a:chOff x="305125" y="1490750"/>
            <a:chExt cx="8527250" cy="685800"/>
          </a:xfrm>
        </p:grpSpPr>
        <p:sp>
          <p:nvSpPr>
            <p:cNvPr id="361" name="Google Shape;361;p55"/>
            <p:cNvSpPr/>
            <p:nvPr/>
          </p:nvSpPr>
          <p:spPr>
            <a:xfrm>
              <a:off x="305125" y="1490750"/>
              <a:ext cx="685800" cy="685800"/>
            </a:xfrm>
            <a:prstGeom prst="ellipse">
              <a:avLst/>
            </a:prstGeom>
            <a:solidFill>
              <a:srgbClr val="CC5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rgbClr val="FFFFFF"/>
                  </a:solidFill>
                </a:rPr>
                <a:t>1</a:t>
              </a:r>
              <a:endParaRPr sz="2800">
                <a:solidFill>
                  <a:srgbClr val="FFFFFF"/>
                </a:solidFill>
              </a:endParaRPr>
            </a:p>
          </p:txBody>
        </p:sp>
        <p:sp>
          <p:nvSpPr>
            <p:cNvPr id="362" name="Google Shape;362;p55"/>
            <p:cNvSpPr txBox="1"/>
            <p:nvPr/>
          </p:nvSpPr>
          <p:spPr>
            <a:xfrm>
              <a:off x="1211775" y="1490750"/>
              <a:ext cx="76206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/>
                <a:t>New data set and predictive model for fine-grained specificity on social media</a:t>
              </a:r>
              <a:endParaRPr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363" name="Google Shape;363;p55"/>
          <p:cNvGrpSpPr/>
          <p:nvPr/>
        </p:nvGrpSpPr>
        <p:grpSpPr>
          <a:xfrm>
            <a:off x="305125" y="2595650"/>
            <a:ext cx="8527250" cy="685800"/>
            <a:chOff x="305125" y="2595650"/>
            <a:chExt cx="8527250" cy="685800"/>
          </a:xfrm>
        </p:grpSpPr>
        <p:sp>
          <p:nvSpPr>
            <p:cNvPr id="364" name="Google Shape;364;p55"/>
            <p:cNvSpPr/>
            <p:nvPr/>
          </p:nvSpPr>
          <p:spPr>
            <a:xfrm>
              <a:off x="305125" y="2595650"/>
              <a:ext cx="685800" cy="685800"/>
            </a:xfrm>
            <a:prstGeom prst="ellipse">
              <a:avLst/>
            </a:prstGeom>
            <a:solidFill>
              <a:srgbClr val="CC5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rgbClr val="FFFFFF"/>
                  </a:solidFill>
                </a:rPr>
                <a:t>2</a:t>
              </a:r>
              <a:endParaRPr sz="2800">
                <a:solidFill>
                  <a:srgbClr val="FFFFFF"/>
                </a:solidFill>
              </a:endParaRPr>
            </a:p>
          </p:txBody>
        </p:sp>
        <p:sp>
          <p:nvSpPr>
            <p:cNvPr id="365" name="Google Shape;365;p55"/>
            <p:cNvSpPr txBox="1"/>
            <p:nvPr/>
          </p:nvSpPr>
          <p:spPr>
            <a:xfrm>
              <a:off x="1211775" y="2595650"/>
              <a:ext cx="76206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/>
                <a:t>Social and temporal factors impact language specificity</a:t>
              </a:r>
              <a:endParaRPr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366" name="Google Shape;366;p55"/>
          <p:cNvGrpSpPr/>
          <p:nvPr/>
        </p:nvGrpSpPr>
        <p:grpSpPr>
          <a:xfrm>
            <a:off x="305125" y="3700550"/>
            <a:ext cx="8527250" cy="685800"/>
            <a:chOff x="305125" y="3700550"/>
            <a:chExt cx="8527250" cy="685800"/>
          </a:xfrm>
        </p:grpSpPr>
        <p:sp>
          <p:nvSpPr>
            <p:cNvPr id="367" name="Google Shape;367;p55"/>
            <p:cNvSpPr/>
            <p:nvPr/>
          </p:nvSpPr>
          <p:spPr>
            <a:xfrm>
              <a:off x="305125" y="3700550"/>
              <a:ext cx="685800" cy="685800"/>
            </a:xfrm>
            <a:prstGeom prst="ellipse">
              <a:avLst/>
            </a:prstGeom>
            <a:solidFill>
              <a:srgbClr val="CC5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rgbClr val="FFFFFF"/>
                  </a:solidFill>
                </a:rPr>
                <a:t>3</a:t>
              </a:r>
              <a:endParaRPr sz="2800">
                <a:solidFill>
                  <a:srgbClr val="FFFFFF"/>
                </a:solidFill>
              </a:endParaRPr>
            </a:p>
          </p:txBody>
        </p:sp>
        <p:sp>
          <p:nvSpPr>
            <p:cNvPr id="368" name="Google Shape;368;p55"/>
            <p:cNvSpPr txBox="1"/>
            <p:nvPr/>
          </p:nvSpPr>
          <p:spPr>
            <a:xfrm>
              <a:off x="1211775" y="3700550"/>
              <a:ext cx="76206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/>
                <a:t>Specificity prediction is useful in downstream analyses </a:t>
              </a:r>
              <a:endParaRPr sz="240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374" name="Google Shape;37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2625"/>
            <a:ext cx="4691475" cy="1584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26175"/>
            <a:ext cx="4532176" cy="18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6"/>
          <p:cNvSpPr txBox="1"/>
          <p:nvPr/>
        </p:nvSpPr>
        <p:spPr>
          <a:xfrm>
            <a:off x="5233375" y="1438175"/>
            <a:ext cx="3665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F3F3F"/>
                </a:solidFill>
              </a:rPr>
              <a:t>Contact: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F3F3F"/>
                </a:solidFill>
              </a:rPr>
              <a:t>Yifan Gao:   yifan233@utexas.edu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F3F3F"/>
                </a:solidFill>
              </a:rPr>
              <a:t>Yang Zhong: yang.zhong@utexas.edu</a:t>
            </a:r>
            <a:endParaRPr sz="24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Language specificity</a:t>
            </a:r>
            <a:endParaRPr/>
          </a:p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" sz="2400">
                <a:solidFill>
                  <a:srgbClr val="000000"/>
                </a:solidFill>
              </a:rPr>
              <a:t>Impacts reading comprehension</a:t>
            </a:r>
            <a:endParaRPr sz="24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</a:pPr>
            <a:r>
              <a:rPr lang="en" sz="1800">
                <a:solidFill>
                  <a:srgbClr val="000000"/>
                </a:solidFill>
              </a:rPr>
              <a:t>(</a:t>
            </a:r>
            <a:r>
              <a:rPr lang="en" sz="1800">
                <a:solidFill>
                  <a:srgbClr val="000000"/>
                </a:solidFill>
              </a:rPr>
              <a:t>Dixon 1987)</a:t>
            </a:r>
            <a:endParaRPr sz="18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" sz="2400">
                <a:solidFill>
                  <a:srgbClr val="000000"/>
                </a:solidFill>
              </a:rPr>
              <a:t>Connected to several discourse relations</a:t>
            </a:r>
            <a:endParaRPr sz="24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</a:pPr>
            <a:r>
              <a:rPr lang="en" sz="1800">
                <a:solidFill>
                  <a:srgbClr val="000000"/>
                </a:solidFill>
              </a:rPr>
              <a:t>(Mann and Thompson 1988)</a:t>
            </a:r>
            <a:endParaRPr sz="18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" sz="2400">
                <a:solidFill>
                  <a:srgbClr val="000000"/>
                </a:solidFill>
              </a:rPr>
              <a:t>Potentially linked to autism </a:t>
            </a:r>
            <a:endParaRPr sz="24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</a:pPr>
            <a:r>
              <a:rPr lang="en" sz="1800">
                <a:solidFill>
                  <a:srgbClr val="000000"/>
                </a:solidFill>
              </a:rPr>
              <a:t>(Li et al. 2017)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NLP applications</a:t>
            </a:r>
            <a:endParaRPr/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311700" y="1304875"/>
            <a:ext cx="85206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" sz="2000">
                <a:solidFill>
                  <a:srgbClr val="000000"/>
                </a:solidFill>
              </a:rPr>
              <a:t>Dialogue generation</a:t>
            </a:r>
            <a:endParaRPr sz="20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" sz="1800">
                <a:solidFill>
                  <a:srgbClr val="000000"/>
                </a:solidFill>
              </a:rPr>
              <a:t>systems favor generic responses such as “I don’t know”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" sz="1800">
                <a:solidFill>
                  <a:srgbClr val="000000"/>
                </a:solidFill>
              </a:rPr>
              <a:t>(Sordoni et al., 2015; Mou et al., 2016; Li et al 2017)</a:t>
            </a:r>
            <a:endParaRPr sz="1800">
              <a:solidFill>
                <a:srgbClr val="000000"/>
              </a:solidFill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" sz="2000">
                <a:solidFill>
                  <a:srgbClr val="000000"/>
                </a:solidFill>
              </a:rPr>
              <a:t>Text summarization</a:t>
            </a:r>
            <a:endParaRPr sz="20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" sz="1800">
                <a:solidFill>
                  <a:srgbClr val="000000"/>
                </a:solidFill>
              </a:rPr>
              <a:t>(Louis and Nenkova, 2011)</a:t>
            </a:r>
            <a:endParaRPr sz="18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" sz="2000">
                <a:solidFill>
                  <a:srgbClr val="000000"/>
                </a:solidFill>
              </a:rPr>
              <a:t>Text quality prediction</a:t>
            </a:r>
            <a:endParaRPr sz="20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</a:pPr>
            <a:r>
              <a:rPr lang="en" sz="1800">
                <a:solidFill>
                  <a:srgbClr val="000000"/>
                </a:solidFill>
              </a:rPr>
              <a:t>(Louis and Nenkova, 2013)</a:t>
            </a:r>
            <a:endParaRPr sz="18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" sz="2000">
                <a:solidFill>
                  <a:srgbClr val="000000"/>
                </a:solidFill>
              </a:rPr>
              <a:t>Argumentation mining</a:t>
            </a:r>
            <a:endParaRPr sz="20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</a:pPr>
            <a:r>
              <a:rPr lang="en" sz="1800">
                <a:solidFill>
                  <a:srgbClr val="000000"/>
                </a:solidFill>
              </a:rPr>
              <a:t>(Swanson et al., 2015)</a:t>
            </a:r>
            <a:endParaRPr sz="18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" sz="2000">
                <a:solidFill>
                  <a:srgbClr val="000000"/>
                </a:solidFill>
              </a:rPr>
              <a:t>Assessing classroom discussions</a:t>
            </a:r>
            <a:endParaRPr sz="20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</a:pPr>
            <a:r>
              <a:rPr lang="en" sz="1800">
                <a:solidFill>
                  <a:srgbClr val="000000"/>
                </a:solidFill>
              </a:rPr>
              <a:t>(Luo and Litman, 2016; Lugini and Litman, 2017)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Specificity prediction: current state</a:t>
            </a:r>
            <a:endParaRPr/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Training data on news corpora</a:t>
            </a:r>
            <a:endParaRPr sz="24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Training labels are binary (sentence is either general or specific)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Specificity </a:t>
            </a:r>
            <a:endParaRPr/>
          </a:p>
        </p:txBody>
      </p:sp>
      <p:pic>
        <p:nvPicPr>
          <p:cNvPr id="112" name="Google Shape;1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00" y="2079702"/>
            <a:ext cx="4106899" cy="1449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00" y="3580425"/>
            <a:ext cx="4040024" cy="126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4350" y="804025"/>
            <a:ext cx="3729992" cy="131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4348" y="2108387"/>
            <a:ext cx="3674277" cy="131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04344" y="3423725"/>
            <a:ext cx="3607993" cy="152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5"/>
          <p:cNvSpPr txBox="1"/>
          <p:nvPr/>
        </p:nvSpPr>
        <p:spPr>
          <a:xfrm>
            <a:off x="465100" y="1338563"/>
            <a:ext cx="372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fine grained scale for specificity.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123" name="Google Shape;123;p26"/>
          <p:cNvSpPr/>
          <p:nvPr/>
        </p:nvSpPr>
        <p:spPr>
          <a:xfrm>
            <a:off x="2518838" y="1656775"/>
            <a:ext cx="1920300" cy="26406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Do temporal </a:t>
            </a:r>
            <a:r>
              <a:rPr b="0" i="0" lang="en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factor</a:t>
            </a:r>
            <a:r>
              <a:rPr b="0" i="0" lang="en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 impact specificity?</a:t>
            </a:r>
            <a:endParaRPr b="0" i="0" sz="2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6"/>
          <p:cNvSpPr/>
          <p:nvPr/>
        </p:nvSpPr>
        <p:spPr>
          <a:xfrm>
            <a:off x="3304500" y="4106025"/>
            <a:ext cx="502800" cy="5028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26"/>
          <p:cNvGrpSpPr/>
          <p:nvPr/>
        </p:nvGrpSpPr>
        <p:grpSpPr>
          <a:xfrm>
            <a:off x="311700" y="1656775"/>
            <a:ext cx="8529875" cy="2952050"/>
            <a:chOff x="311700" y="1656775"/>
            <a:chExt cx="8529875" cy="2952050"/>
          </a:xfrm>
        </p:grpSpPr>
        <p:sp>
          <p:nvSpPr>
            <p:cNvPr id="126" name="Google Shape;126;p26"/>
            <p:cNvSpPr/>
            <p:nvPr/>
          </p:nvSpPr>
          <p:spPr>
            <a:xfrm>
              <a:off x="311700" y="1656775"/>
              <a:ext cx="1929300" cy="26406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" sz="2200">
                  <a:solidFill>
                    <a:srgbClr val="3F3F3F"/>
                  </a:solidFill>
                </a:rPr>
                <a:t>Do </a:t>
              </a:r>
              <a:r>
                <a:rPr lang="en" sz="2200">
                  <a:solidFill>
                    <a:srgbClr val="3F3F3F"/>
                  </a:solidFill>
                </a:rPr>
                <a:t>personal </a:t>
              </a:r>
              <a:r>
                <a:rPr lang="en" sz="2200">
                  <a:solidFill>
                    <a:srgbClr val="3F3F3F"/>
                  </a:solidFill>
                </a:rPr>
                <a:t>traits impact one’s language specificity?</a:t>
              </a:r>
              <a:endPara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6"/>
            <p:cNvSpPr/>
            <p:nvPr/>
          </p:nvSpPr>
          <p:spPr>
            <a:xfrm>
              <a:off x="1017100" y="4106025"/>
              <a:ext cx="502800" cy="502800"/>
            </a:xfrm>
            <a:prstGeom prst="ellipse">
              <a:avLst/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3F3F3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6"/>
            <p:cNvSpPr/>
            <p:nvPr/>
          </p:nvSpPr>
          <p:spPr>
            <a:xfrm>
              <a:off x="4716975" y="1656775"/>
              <a:ext cx="1920300" cy="26406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" sz="2200">
                  <a:solidFill>
                    <a:srgbClr val="3F3F3F"/>
                  </a:solidFill>
                </a:rPr>
                <a:t>Can language specificity be predicted accurately?</a:t>
              </a:r>
              <a:endParaRPr b="0" i="0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6921275" y="1656775"/>
              <a:ext cx="1920300" cy="26406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sz="2200">
                <a:solidFill>
                  <a:srgbClr val="3F3F3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" sz="2200">
                  <a:solidFill>
                    <a:srgbClr val="3F3F3F"/>
                  </a:solidFill>
                </a:rPr>
                <a:t>Is</a:t>
              </a:r>
              <a:r>
                <a:rPr b="0" i="0" lang="en" sz="2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specificity prediction useful in a downstream </a:t>
              </a:r>
              <a:r>
                <a:rPr lang="en" sz="2200">
                  <a:solidFill>
                    <a:srgbClr val="3F3F3F"/>
                  </a:solidFill>
                </a:rPr>
                <a:t>task?</a:t>
              </a:r>
              <a:endParaRPr b="0" i="0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5438100" y="4106025"/>
              <a:ext cx="502800" cy="502800"/>
            </a:xfrm>
            <a:prstGeom prst="ellipse">
              <a:avLst/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3F3F3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7647900" y="4106025"/>
              <a:ext cx="502800" cy="502800"/>
            </a:xfrm>
            <a:prstGeom prst="ellipse">
              <a:avLst/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3F3F3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Data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Demographic Analysis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Temporal Analysis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Modeling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Task-based evaluation: m</a:t>
            </a:r>
            <a:r>
              <a:rPr lang="en"/>
              <a:t>ental health (depression) analysis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6-9 White Backgrou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6-9 White Backgrou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