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133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8CE41-D99A-B5E8-925B-2B1751143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62E05-47D9-FF64-D14A-22BEE0714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90338-FA91-C751-B544-6D328343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3807-D92F-4C69-BB1E-0D2F43FDCC9F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4F640-C334-3222-33EF-F0336E06B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47864-B747-BE94-77B8-75E377AC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156A-951F-4E02-BD16-511D7E735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21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A194-3532-EA8E-FFB2-0AF902E5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91BBE-E45F-99AE-35AA-E8315E055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1AB92-0EF6-99F1-CA35-474B187B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3807-D92F-4C69-BB1E-0D2F43FDCC9F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30D14-614A-AA80-FD7F-08D46C33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7CD56-4846-635C-DEDA-84026FF2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156A-951F-4E02-BD16-511D7E735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68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D6B798-64C2-E81B-F694-0AC485472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018EF-F8C8-217E-2522-E727AF2FC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80B90-033E-1EE6-A0E5-42446705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3807-D92F-4C69-BB1E-0D2F43FDCC9F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63388-629D-D764-62B0-3807D097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026A5-6F25-62C6-AC2D-CC464D48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156A-951F-4E02-BD16-511D7E735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41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40564-8714-221E-D49C-FCE40D42F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160E-09B6-4933-CAE1-B09C32EAA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8BDD3-8B0A-266D-4701-2DF76BB4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3807-D92F-4C69-BB1E-0D2F43FDCC9F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8871-83B3-2780-55A0-231BAAC19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04E57-014D-2F9E-3C3B-2E1DACB9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156A-951F-4E02-BD16-511D7E735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76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2A9AA-AB09-7CFC-A916-478FEEE9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35F48-5DA0-8399-6149-12415F3F9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D058A-3EF2-E1AB-28D2-60513F9AD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3807-D92F-4C69-BB1E-0D2F43FDCC9F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43DDB-FEDF-FB03-835D-8D1CCCB7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147A2-C093-BF6B-11FC-EEE4A306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156A-951F-4E02-BD16-511D7E735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92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49092-4A1F-2494-FAB3-F1B65A88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A6128-E94B-CDBC-934D-795C8C7F0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4AB3E-B07B-1E52-265D-E88232D12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9AE0F-1D09-8E6E-2F5C-C60306EA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3807-D92F-4C69-BB1E-0D2F43FDCC9F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36230-394A-AA2E-EC80-1B760EA1F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27EDB-126F-069E-1074-BDEA3BE0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156A-951F-4E02-BD16-511D7E735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30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3412-D58F-DF88-90E1-93CB55D12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6F8AB-DE24-13B2-D669-04D7E7E97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2EB98-DCBE-F129-B0B2-DBC4B1370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224F6-BCEB-553B-04F6-2B45163DF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1AC53-FFC1-929B-3DC4-5515E17AF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F610FE-6E24-F5A0-2687-19849090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3807-D92F-4C69-BB1E-0D2F43FDCC9F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88C99-58B1-4BDE-A2DD-70AACA76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E51B2B-2E68-C581-2696-755264AB5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156A-951F-4E02-BD16-511D7E735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31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F5D42-9D4E-CFAA-413D-1180D97DF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DF0DC-B786-30AD-8E44-547569293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3807-D92F-4C69-BB1E-0D2F43FDCC9F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489F9-068E-BC37-F72C-3C16EFF8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C7B129-7096-D09C-2058-4CC1FD696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156A-951F-4E02-BD16-511D7E735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52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1B43FF-5B78-4106-C2C0-F7B09125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3807-D92F-4C69-BB1E-0D2F43FDCC9F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8BAB13-54D4-8914-76A3-4F1EB88A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EB395-86B5-7B07-EC26-FA40539F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156A-951F-4E02-BD16-511D7E735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08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DE7E-0691-A094-9BD9-CEEDF82D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E53EC-2A47-2C4E-797C-3261D5BD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72730-67AB-6765-400D-6C693C7C4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F0E1F-EBDD-D61A-5A2F-B7C64731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3807-D92F-4C69-BB1E-0D2F43FDCC9F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F3222-93DA-4089-DFAD-EE7A6E93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0605B-65C4-67EF-9171-D0AACAD6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156A-951F-4E02-BD16-511D7E735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47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B5471-E997-5B87-93DD-1312BFEA4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541B12-B5E7-804F-01B6-AC3202458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125C2-8B85-CA81-D41B-E4F87F30A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DA641-D83E-39C1-FC4D-607C3A357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3807-D92F-4C69-BB1E-0D2F43FDCC9F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7B3FD-8D39-3FD8-83FA-D3618885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FFA17-7271-77D6-7D18-3E5F65034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156A-951F-4E02-BD16-511D7E735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11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044211-BCC7-DFFC-B934-73DBFD28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30129-C561-C874-11A0-13D869D32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76CF2-0549-193E-354B-3B75BE3C1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A3807-D92F-4C69-BB1E-0D2F43FDCC9F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B55E0-EC13-7336-B42D-785EA0D17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4A4FB-3984-4828-BA04-ABB9CD984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8156A-951F-4E02-BD16-511D7E735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71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1037">
            <a:extLst>
              <a:ext uri="{FF2B5EF4-FFF2-40B4-BE49-F238E27FC236}">
                <a16:creationId xmlns:a16="http://schemas.microsoft.com/office/drawing/2014/main" id="{1F3EE161-2FB4-C440-41F4-1FE4075C3BC3}"/>
              </a:ext>
            </a:extLst>
          </p:cNvPr>
          <p:cNvSpPr/>
          <p:nvPr/>
        </p:nvSpPr>
        <p:spPr>
          <a:xfrm>
            <a:off x="1960812" y="472440"/>
            <a:ext cx="8539547" cy="595122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F053B4-A1AF-C1A9-2E59-E74D6F6B6FB0}"/>
              </a:ext>
            </a:extLst>
          </p:cNvPr>
          <p:cNvSpPr/>
          <p:nvPr/>
        </p:nvSpPr>
        <p:spPr>
          <a:xfrm>
            <a:off x="5793479" y="768531"/>
            <a:ext cx="1501006" cy="5320938"/>
          </a:xfrm>
          <a:prstGeom prst="roundRect">
            <a:avLst>
              <a:gd name="adj" fmla="val 54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dirty="0">
                <a:solidFill>
                  <a:srgbClr val="124163"/>
                </a:solidFill>
                <a:latin typeface="Century Gothic" panose="020B0502020202020204"/>
              </a:rPr>
              <a:t>Azure Data Lake Storage Gen2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2DC9E7-FAD4-2A8E-1E87-D1827E273AE2}"/>
              </a:ext>
            </a:extLst>
          </p:cNvPr>
          <p:cNvSpPr txBox="1"/>
          <p:nvPr/>
        </p:nvSpPr>
        <p:spPr>
          <a:xfrm>
            <a:off x="5814699" y="5711686"/>
            <a:ext cx="1091448" cy="261610"/>
          </a:xfrm>
          <a:prstGeom prst="rect">
            <a:avLst/>
          </a:prstGeom>
          <a:solidFill>
            <a:srgbClr val="A3CEED"/>
          </a:solidFill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SCD Type-1</a:t>
            </a:r>
          </a:p>
        </p:txBody>
      </p:sp>
      <p:pic>
        <p:nvPicPr>
          <p:cNvPr id="6" name="Picture 2" descr="GitHub - delta-io/delta: An open-source storage framework ...">
            <a:extLst>
              <a:ext uri="{FF2B5EF4-FFF2-40B4-BE49-F238E27FC236}">
                <a16:creationId xmlns:a16="http://schemas.microsoft.com/office/drawing/2014/main" id="{12B82FBD-5047-F0FB-DFD6-2DB23A0E2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430" y="4598273"/>
            <a:ext cx="1176572" cy="96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62B351-DA9C-78A7-13AF-66031A86D76A}"/>
              </a:ext>
            </a:extLst>
          </p:cNvPr>
          <p:cNvSpPr/>
          <p:nvPr/>
        </p:nvSpPr>
        <p:spPr>
          <a:xfrm>
            <a:off x="3007374" y="768531"/>
            <a:ext cx="1501006" cy="5320938"/>
          </a:xfrm>
          <a:prstGeom prst="roundRect">
            <a:avLst>
              <a:gd name="adj" fmla="val 54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dirty="0">
                <a:solidFill>
                  <a:srgbClr val="124163"/>
                </a:solidFill>
                <a:latin typeface="Century Gothic" panose="020B0502020202020204"/>
              </a:rPr>
              <a:t>Azure Data Lake Storage Gen2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A35D6AD-566E-E78D-88A2-78E49821C0F4}"/>
              </a:ext>
            </a:extLst>
          </p:cNvPr>
          <p:cNvSpPr/>
          <p:nvPr/>
        </p:nvSpPr>
        <p:spPr>
          <a:xfrm>
            <a:off x="8550301" y="768531"/>
            <a:ext cx="1501006" cy="5320938"/>
          </a:xfrm>
          <a:prstGeom prst="roundRect">
            <a:avLst>
              <a:gd name="adj" fmla="val 54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dirty="0">
                <a:solidFill>
                  <a:srgbClr val="124163"/>
                </a:solidFill>
                <a:latin typeface="Century Gothic" panose="020B0502020202020204"/>
              </a:rPr>
              <a:t>Azure Data Lake Storage Gen2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53902B-C9D6-F64D-4C25-5F2A34E2E781}"/>
              </a:ext>
            </a:extLst>
          </p:cNvPr>
          <p:cNvSpPr txBox="1"/>
          <p:nvPr/>
        </p:nvSpPr>
        <p:spPr>
          <a:xfrm>
            <a:off x="8571521" y="5711686"/>
            <a:ext cx="1091448" cy="261610"/>
          </a:xfrm>
          <a:prstGeom prst="rect">
            <a:avLst/>
          </a:prstGeom>
          <a:solidFill>
            <a:srgbClr val="A3CEED"/>
          </a:solidFill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SCD Type-1</a:t>
            </a:r>
          </a:p>
        </p:txBody>
      </p:sp>
      <p:pic>
        <p:nvPicPr>
          <p:cNvPr id="15" name="Picture 2" descr="GitHub - delta-io/delta: An open-source storage framework ...">
            <a:extLst>
              <a:ext uri="{FF2B5EF4-FFF2-40B4-BE49-F238E27FC236}">
                <a16:creationId xmlns:a16="http://schemas.microsoft.com/office/drawing/2014/main" id="{55E0F092-88DF-68FD-782F-4233E6027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52" y="4598273"/>
            <a:ext cx="1176572" cy="96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AF00ACE-DC38-314A-77F7-735EBBE21D9B}"/>
              </a:ext>
            </a:extLst>
          </p:cNvPr>
          <p:cNvSpPr/>
          <p:nvPr/>
        </p:nvSpPr>
        <p:spPr>
          <a:xfrm>
            <a:off x="252406" y="2499064"/>
            <a:ext cx="1624614" cy="107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Source System</a:t>
            </a:r>
          </a:p>
        </p:txBody>
      </p:sp>
      <p:pic>
        <p:nvPicPr>
          <p:cNvPr id="17" name="Picture 4" descr="Pipelines – Understanding Internal vs External Activities – Welcome to the  Blog &amp; Website of Paul Andrew">
            <a:extLst>
              <a:ext uri="{FF2B5EF4-FFF2-40B4-BE49-F238E27FC236}">
                <a16:creationId xmlns:a16="http://schemas.microsoft.com/office/drawing/2014/main" id="{D598E2E3-12EF-F3F3-E07F-C664ECED9B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770" b="40876"/>
          <a:stretch/>
        </p:blipFill>
        <p:spPr bwMode="auto">
          <a:xfrm>
            <a:off x="1976483" y="2752077"/>
            <a:ext cx="854076" cy="59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 Factory | Microsoft Azure Color">
            <a:extLst>
              <a:ext uri="{FF2B5EF4-FFF2-40B4-BE49-F238E27FC236}">
                <a16:creationId xmlns:a16="http://schemas.microsoft.com/office/drawing/2014/main" id="{7E8880B5-9089-437F-7220-6439BED54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205" y="2094450"/>
            <a:ext cx="496793" cy="49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F9589A0-62A9-2879-5FB3-4BFC9DA5189F}"/>
              </a:ext>
            </a:extLst>
          </p:cNvPr>
          <p:cNvSpPr txBox="1"/>
          <p:nvPr/>
        </p:nvSpPr>
        <p:spPr>
          <a:xfrm>
            <a:off x="1960813" y="3414049"/>
            <a:ext cx="1255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Data Ingestion</a:t>
            </a:r>
          </a:p>
        </p:txBody>
      </p:sp>
      <p:pic>
        <p:nvPicPr>
          <p:cNvPr id="31" name="Picture 4" descr="Pipelines – Understanding Internal vs External Activities – Welcome to the  Blog &amp; Website of Paul Andrew">
            <a:extLst>
              <a:ext uri="{FF2B5EF4-FFF2-40B4-BE49-F238E27FC236}">
                <a16:creationId xmlns:a16="http://schemas.microsoft.com/office/drawing/2014/main" id="{C1FEAF85-CB92-F183-A3F2-B2BDABCB49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770" b="40876"/>
          <a:stretch/>
        </p:blipFill>
        <p:spPr bwMode="auto">
          <a:xfrm>
            <a:off x="4709250" y="2739278"/>
            <a:ext cx="854076" cy="59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4" descr="Data Factory | Microsoft Azure Color">
            <a:extLst>
              <a:ext uri="{FF2B5EF4-FFF2-40B4-BE49-F238E27FC236}">
                <a16:creationId xmlns:a16="http://schemas.microsoft.com/office/drawing/2014/main" id="{F94BD371-DD87-455A-FB69-54AF84698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305" y="2094450"/>
            <a:ext cx="496793" cy="49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8">
            <a:extLst>
              <a:ext uri="{FF2B5EF4-FFF2-40B4-BE49-F238E27FC236}">
                <a16:creationId xmlns:a16="http://schemas.microsoft.com/office/drawing/2014/main" id="{90F98EF9-68E4-7031-D86F-D1A285925E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50" t="8925" r="37917" b="42857"/>
          <a:stretch/>
        </p:blipFill>
        <p:spPr bwMode="auto">
          <a:xfrm>
            <a:off x="4889475" y="3429000"/>
            <a:ext cx="548343" cy="53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TextBox 1026">
            <a:extLst>
              <a:ext uri="{FF2B5EF4-FFF2-40B4-BE49-F238E27FC236}">
                <a16:creationId xmlns:a16="http://schemas.microsoft.com/office/drawing/2014/main" id="{F339E8A2-C77E-A67D-5CE9-972802B8C937}"/>
              </a:ext>
            </a:extLst>
          </p:cNvPr>
          <p:cNvSpPr txBox="1"/>
          <p:nvPr/>
        </p:nvSpPr>
        <p:spPr>
          <a:xfrm>
            <a:off x="4554537" y="3932447"/>
            <a:ext cx="1255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Change data capture(CDC)</a:t>
            </a:r>
          </a:p>
        </p:txBody>
      </p:sp>
      <p:pic>
        <p:nvPicPr>
          <p:cNvPr id="1029" name="Picture 4" descr="Pipelines – Understanding Internal vs External Activities – Welcome to the  Blog &amp; Website of Paul Andrew">
            <a:extLst>
              <a:ext uri="{FF2B5EF4-FFF2-40B4-BE49-F238E27FC236}">
                <a16:creationId xmlns:a16="http://schemas.microsoft.com/office/drawing/2014/main" id="{7CF9FC9C-74D1-E0D0-3882-4F1AB480F3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770" b="40876"/>
          <a:stretch/>
        </p:blipFill>
        <p:spPr bwMode="auto">
          <a:xfrm>
            <a:off x="7524638" y="2739278"/>
            <a:ext cx="854076" cy="59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4" descr="Data Factory | Microsoft Azure Color">
            <a:extLst>
              <a:ext uri="{FF2B5EF4-FFF2-40B4-BE49-F238E27FC236}">
                <a16:creationId xmlns:a16="http://schemas.microsoft.com/office/drawing/2014/main" id="{3E268B05-07C2-DF60-3BAE-782FF4282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693" y="2094450"/>
            <a:ext cx="496793" cy="49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8">
            <a:extLst>
              <a:ext uri="{FF2B5EF4-FFF2-40B4-BE49-F238E27FC236}">
                <a16:creationId xmlns:a16="http://schemas.microsoft.com/office/drawing/2014/main" id="{07B63635-E9B0-C9EB-82DD-1B6A25F2A1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50" t="8925" r="37917" b="42857"/>
          <a:stretch/>
        </p:blipFill>
        <p:spPr bwMode="auto">
          <a:xfrm>
            <a:off x="7704863" y="3429000"/>
            <a:ext cx="548343" cy="53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TextBox 1031">
            <a:extLst>
              <a:ext uri="{FF2B5EF4-FFF2-40B4-BE49-F238E27FC236}">
                <a16:creationId xmlns:a16="http://schemas.microsoft.com/office/drawing/2014/main" id="{5878A9C4-634E-4A25-DB99-D236B894003F}"/>
              </a:ext>
            </a:extLst>
          </p:cNvPr>
          <p:cNvSpPr txBox="1"/>
          <p:nvPr/>
        </p:nvSpPr>
        <p:spPr>
          <a:xfrm>
            <a:off x="7369925" y="3932447"/>
            <a:ext cx="1255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Change data capture(CDC)</a:t>
            </a:r>
          </a:p>
        </p:txBody>
      </p:sp>
      <p:pic>
        <p:nvPicPr>
          <p:cNvPr id="1034" name="Picture 1033">
            <a:extLst>
              <a:ext uri="{FF2B5EF4-FFF2-40B4-BE49-F238E27FC236}">
                <a16:creationId xmlns:a16="http://schemas.microsoft.com/office/drawing/2014/main" id="{E85FD2D1-8900-8251-40CD-CA0308ACBD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9410" y="3608972"/>
            <a:ext cx="840380" cy="2364324"/>
          </a:xfrm>
          <a:prstGeom prst="rect">
            <a:avLst/>
          </a:prstGeom>
        </p:spPr>
      </p:pic>
      <p:sp>
        <p:nvSpPr>
          <p:cNvPr id="1035" name="TextBox 1034">
            <a:extLst>
              <a:ext uri="{FF2B5EF4-FFF2-40B4-BE49-F238E27FC236}">
                <a16:creationId xmlns:a16="http://schemas.microsoft.com/office/drawing/2014/main" id="{2851A503-E49F-6266-B41C-BB5C95B759F7}"/>
              </a:ext>
            </a:extLst>
          </p:cNvPr>
          <p:cNvSpPr txBox="1"/>
          <p:nvPr/>
        </p:nvSpPr>
        <p:spPr>
          <a:xfrm>
            <a:off x="3115962" y="2389831"/>
            <a:ext cx="1249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Bronze Layer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4EEE0F46-70BB-1CF0-6FCE-9F60AFA1BB79}"/>
              </a:ext>
            </a:extLst>
          </p:cNvPr>
          <p:cNvSpPr txBox="1"/>
          <p:nvPr/>
        </p:nvSpPr>
        <p:spPr>
          <a:xfrm>
            <a:off x="5906141" y="2383854"/>
            <a:ext cx="1249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Silver</a:t>
            </a:r>
          </a:p>
          <a:p>
            <a:pPr algn="ctr"/>
            <a:r>
              <a:rPr lang="en-IN" dirty="0"/>
              <a:t>Layer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32631C8F-1FD0-9088-1516-1475159B9CD0}"/>
              </a:ext>
            </a:extLst>
          </p:cNvPr>
          <p:cNvSpPr txBox="1"/>
          <p:nvPr/>
        </p:nvSpPr>
        <p:spPr>
          <a:xfrm>
            <a:off x="8648610" y="2383854"/>
            <a:ext cx="1249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Gold</a:t>
            </a:r>
          </a:p>
          <a:p>
            <a:pPr algn="ctr"/>
            <a:r>
              <a:rPr lang="en-IN" dirty="0"/>
              <a:t>Layer</a:t>
            </a:r>
          </a:p>
        </p:txBody>
      </p:sp>
      <p:pic>
        <p:nvPicPr>
          <p:cNvPr id="1039" name="Picture 4" descr="Data Factory | Microsoft Azure Color">
            <a:extLst>
              <a:ext uri="{FF2B5EF4-FFF2-40B4-BE49-F238E27FC236}">
                <a16:creationId xmlns:a16="http://schemas.microsoft.com/office/drawing/2014/main" id="{A3F36DEE-4398-1D4C-DB42-67F005CB1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566" y="-37414"/>
            <a:ext cx="496793" cy="49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Bedoonraj K</dc:creator>
  <cp:lastModifiedBy>Bedoonraj K</cp:lastModifiedBy>
  <cp:revision>1</cp:revision>
  <dcterms:created xsi:type="dcterms:W3CDTF">2023-09-26T10:59:34Z</dcterms:created>
  <dcterms:modified xsi:type="dcterms:W3CDTF">2023-09-26T12:38:56Z</dcterms:modified>
</cp:coreProperties>
</file>