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9" r:id="rId3"/>
    <p:sldId id="288" r:id="rId4"/>
    <p:sldId id="265" r:id="rId5"/>
    <p:sldId id="283" r:id="rId6"/>
    <p:sldId id="282" r:id="rId7"/>
    <p:sldId id="289" r:id="rId8"/>
    <p:sldId id="290" r:id="rId9"/>
    <p:sldId id="292" r:id="rId10"/>
    <p:sldId id="293" r:id="rId11"/>
    <p:sldId id="298" r:id="rId12"/>
    <p:sldId id="259" r:id="rId13"/>
    <p:sldId id="278" r:id="rId14"/>
    <p:sldId id="273" r:id="rId15"/>
    <p:sldId id="275" r:id="rId16"/>
    <p:sldId id="272" r:id="rId17"/>
    <p:sldId id="276" r:id="rId18"/>
    <p:sldId id="299" r:id="rId19"/>
    <p:sldId id="302" r:id="rId20"/>
    <p:sldId id="287" r:id="rId21"/>
    <p:sldId id="295" r:id="rId22"/>
    <p:sldId id="296" r:id="rId23"/>
    <p:sldId id="297" r:id="rId24"/>
    <p:sldId id="300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/>
    <p:restoredTop sz="86455"/>
  </p:normalViewPr>
  <p:slideViewPr>
    <p:cSldViewPr snapToGrid="0" snapToObjects="1">
      <p:cViewPr varScale="1">
        <p:scale>
          <a:sx n="69" d="100"/>
          <a:sy n="69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4B1D-CA21-D049-B38C-DA61DE2E9EF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2CBC-DF0B-7947-B956-0101BB29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2DDC-E945-5F43-B773-1DD0B883570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0432-C0EF-7C40-A59C-4F5AE946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8AB2-129A-6645-9327-4D1DE8ED7301}" type="datetime1">
              <a:rPr lang="tr-TR" smtClean="0"/>
              <a:t>26.12.2021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2758-8123-094D-A7CB-10C15BAFCEB2}" type="datetime1">
              <a:rPr lang="tr-TR" smtClean="0"/>
              <a:t>26.12.2021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49C8-BC6E-244A-B9A4-FE73B6C7E2D4}" type="datetime1">
              <a:rPr lang="tr-TR" smtClean="0"/>
              <a:t>26.12.2021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8428-BD13-7A44-8C06-F8C6EB48208B}" type="datetime1">
              <a:rPr lang="tr-TR" smtClean="0"/>
              <a:t>26.12.2021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3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BD1B-C665-9B4F-997B-194DB16E0D59}" type="datetime1">
              <a:rPr lang="tr-TR" smtClean="0"/>
              <a:t>26.12.2021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17B8-9DAC-8947-BD81-94D21417DE25}" type="datetime1">
              <a:rPr lang="tr-TR" smtClean="0"/>
              <a:t>26.12.2021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F58-DB7D-C948-BCF8-59328FA59200}" type="datetime1">
              <a:rPr lang="tr-TR" smtClean="0"/>
              <a:t>26.12.2021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B4A3-3F88-3143-9178-947C5E692E77}" type="datetime1">
              <a:rPr lang="tr-TR" smtClean="0"/>
              <a:t>26.12.2021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8561-1107-B444-B17E-DFBB9EAE3493}" type="datetime1">
              <a:rPr lang="tr-TR" smtClean="0"/>
              <a:t>26.12.2021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46F0-AF48-CE40-8938-71536650DE3C}" type="datetime1">
              <a:rPr lang="tr-TR" smtClean="0"/>
              <a:t>26.12.2021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9F31-84F7-F84E-8F2B-68184818CFAB}" type="datetime1">
              <a:rPr lang="tr-TR" smtClean="0"/>
              <a:t>26.12.2021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F487-14C5-2544-AB7C-750E39EEADD8}" type="datetime1">
              <a:rPr lang="tr-TR" smtClean="0"/>
              <a:t>26.12.2021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A753-1451-0940-8FD1-A71A9BA7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github.com/scikit-learn/scikit-lea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ache/incubator-mxnet" TargetMode="External"/><Relationship Id="rId4" Type="http://schemas.openxmlformats.org/officeDocument/2006/relationships/hyperlink" Target="https://github.com/keras-team/kera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gov.in/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data.gov.au/" TargetMode="External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europa.eu/data/datasets" TargetMode="External"/><Relationship Id="rId5" Type="http://schemas.openxmlformats.org/officeDocument/2006/relationships/hyperlink" Target="http://deeplearning.net/datasets/" TargetMode="External"/><Relationship Id="rId4" Type="http://schemas.openxmlformats.org/officeDocument/2006/relationships/hyperlink" Target="https://computervisiononline.com/dataset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stro.utoronto.ca/~bovy/Galaxy10/Galaxy10.h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astronn.readthedocs.io/en/latest/galaxy1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ython-image-classification-using-keras/" TargetMode="External"/><Relationship Id="rId4" Type="http://schemas.openxmlformats.org/officeDocument/2006/relationships/hyperlink" Target="https://towardsdatascience.com/a-simple-cnn-multi-image-classifier-31c463324f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driKeskin/Galaxy-Classific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918" y="487633"/>
            <a:ext cx="10636204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4800" b="1" dirty="0" smtClean="0">
                <a:latin typeface="Times New Roman" charset="0"/>
                <a:ea typeface="Calibri" charset="0"/>
              </a:rPr>
              <a:t>ASTRONOMİDE MAKİNE ÖĞRENMESİ UYGULAMALARI</a:t>
            </a:r>
            <a:endParaRPr lang="en-US" sz="3600" dirty="0" smtClean="0"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tr-TR" sz="1100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Calibri" charset="0"/>
              </a:rPr>
              <a:t>800100807140 SEMİNER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Calibri" charset="0"/>
              </a:rPr>
              <a:t>2021-2022 Güz Dönemi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tr-T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Calibri" charset="0"/>
              </a:rPr>
              <a:t>Bedri KESKİN 19820101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3060" y="5094230"/>
            <a:ext cx="500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Danışman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Doç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 Dr.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Özgür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BAŞTÜRK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Pekiştirmeli </a:t>
            </a:r>
            <a:r>
              <a:rPr lang="en-US" sz="4000" b="1" dirty="0" err="1" smtClean="0"/>
              <a:t>Öğrenme</a:t>
            </a:r>
            <a:r>
              <a:rPr lang="tr-TR" sz="4000" b="1" dirty="0" smtClean="0"/>
              <a:t> </a:t>
            </a:r>
            <a:r>
              <a:rPr lang="en-US" sz="4000" b="1" dirty="0" smtClean="0"/>
              <a:t>(Reinforcement Learning)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, </a:t>
            </a:r>
            <a:r>
              <a:rPr lang="en-US" dirty="0" err="1"/>
              <a:t>gözlem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seçimde</a:t>
            </a:r>
            <a:r>
              <a:rPr lang="en-US" dirty="0"/>
              <a:t> </a:t>
            </a:r>
            <a:r>
              <a:rPr lang="en-US" dirty="0" err="1"/>
              <a:t>bulunulur</a:t>
            </a:r>
            <a:r>
              <a:rPr lang="en-US" dirty="0"/>
              <a:t>, </a:t>
            </a:r>
            <a:r>
              <a:rPr lang="en-US" dirty="0" err="1"/>
              <a:t>seçenekler</a:t>
            </a:r>
            <a:r>
              <a:rPr lang="en-US" dirty="0"/>
              <a:t> </a:t>
            </a:r>
            <a:r>
              <a:rPr lang="en-US" dirty="0" err="1"/>
              <a:t>arasından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ödül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en-US" dirty="0"/>
          </a:p>
          <a:p>
            <a:r>
              <a:rPr lang="en-US" dirty="0" err="1"/>
              <a:t>Deneme</a:t>
            </a:r>
            <a:r>
              <a:rPr lang="en-US" dirty="0"/>
              <a:t>/</a:t>
            </a:r>
            <a:r>
              <a:rPr lang="en-US" dirty="0" err="1"/>
              <a:t>Yanılma</a:t>
            </a:r>
            <a:r>
              <a:rPr lang="en-US" dirty="0"/>
              <a:t>, </a:t>
            </a:r>
            <a:r>
              <a:rPr lang="en-US" dirty="0" err="1" smtClean="0"/>
              <a:t>Ödül</a:t>
            </a:r>
            <a:r>
              <a:rPr lang="tr-TR" dirty="0" smtClean="0"/>
              <a:t>/</a:t>
            </a:r>
            <a:r>
              <a:rPr lang="en-US" dirty="0" err="1" smtClean="0"/>
              <a:t>Ceza</a:t>
            </a:r>
            <a:r>
              <a:rPr lang="en-US" dirty="0" smtClean="0"/>
              <a:t>, </a:t>
            </a:r>
            <a:r>
              <a:rPr lang="en-US" dirty="0" err="1"/>
              <a:t>Neden</a:t>
            </a:r>
            <a:r>
              <a:rPr lang="en-US" dirty="0"/>
              <a:t>/</a:t>
            </a:r>
            <a:r>
              <a:rPr lang="en-US" dirty="0" err="1"/>
              <a:t>Sonuç</a:t>
            </a:r>
            <a:endParaRPr lang="en-US" dirty="0"/>
          </a:p>
          <a:p>
            <a:r>
              <a:rPr lang="en-US" dirty="0" err="1" smtClean="0"/>
              <a:t>Oyunlarda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robotlarda</a:t>
            </a:r>
            <a:r>
              <a:rPr lang="en-US" dirty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, </a:t>
            </a:r>
            <a:r>
              <a:rPr lang="en-US" dirty="0" err="1" smtClean="0"/>
              <a:t>örnek</a:t>
            </a:r>
            <a:r>
              <a:rPr lang="en-US" dirty="0" smtClean="0"/>
              <a:t>: IBM Deep Blue</a:t>
            </a:r>
          </a:p>
          <a:p>
            <a:r>
              <a:rPr lang="tr-TR" dirty="0" smtClean="0"/>
              <a:t>2 temel algoritma:</a:t>
            </a:r>
          </a:p>
          <a:p>
            <a:pPr lvl="1"/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lvl="1"/>
            <a:r>
              <a:rPr lang="tr-TR" dirty="0"/>
              <a:t>Q </a:t>
            </a:r>
            <a:r>
              <a:rPr lang="tr-TR" dirty="0" err="1" smtClean="0"/>
              <a:t>learning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Figure 2. Reinforcement learning in dog train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37" y="3777201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6604001" y="6348952"/>
            <a:ext cx="448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/>
              <a:t>https://www.mathworks.com/discovery/reinforcement-learning.html</a:t>
            </a:r>
          </a:p>
        </p:txBody>
      </p:sp>
    </p:spTree>
    <p:extLst>
      <p:ext uri="{BB962C8B-B14F-4D97-AF65-F5344CB8AC3E}">
        <p14:creationId xmlns:p14="http://schemas.microsoft.com/office/powerpoint/2010/main" val="118486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Süreç</a:t>
            </a:r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https://miro.medium.com/max/1050/0*V0GyOt3LoDVfY7y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7306"/>
            <a:ext cx="97536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2336800" y="4410869"/>
            <a:ext cx="751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</a:t>
            </a:r>
            <a:r>
              <a:rPr lang="en-US" sz="1400" dirty="0"/>
              <a:t>://medium.com/dataseries/7-steps-to-machine-learning-how-to-prepare-for-an-automated-future-78c7918cb35d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06192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algn="ctr"/>
            <a:r>
              <a:rPr lang="tr-TR" altLang="en-US" b="1" dirty="0" smtClean="0"/>
              <a:t>Training, </a:t>
            </a:r>
            <a:r>
              <a:rPr lang="tr-TR" altLang="en-US" b="1" dirty="0" err="1" smtClean="0"/>
              <a:t>Validation</a:t>
            </a:r>
            <a:r>
              <a:rPr lang="tr-TR" altLang="en-US" b="1" dirty="0" smtClean="0"/>
              <a:t>, Test</a:t>
            </a:r>
            <a:endParaRPr lang="en-US" altLang="en-US" b="1" dirty="0"/>
          </a:p>
        </p:txBody>
      </p:sp>
      <p:pic>
        <p:nvPicPr>
          <p:cNvPr id="10242" name="Picture 2" descr="https://i.stack.imgur.com/osBu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27" y="1816242"/>
            <a:ext cx="8030145" cy="39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475344" y="5912129"/>
            <a:ext cx="7241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17721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4588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Underfitting		-	Overfitting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02500" y="4826673"/>
            <a:ext cx="405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r>
              <a:rPr lang="en-US" dirty="0" smtClean="0"/>
              <a:t> </a:t>
            </a:r>
            <a:r>
              <a:rPr lang="en-US" dirty="0" err="1" smtClean="0"/>
              <a:t>ezberleme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doğrulamada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 smtClean="0"/>
              <a:t>doğruluk</a:t>
            </a:r>
            <a:r>
              <a:rPr lang="en-US" dirty="0" smtClean="0"/>
              <a:t>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testte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/>
              <a:t>doğruluk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Engellemek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ekle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Öznitelik</a:t>
            </a:r>
            <a:r>
              <a:rPr lang="en-US" dirty="0" smtClean="0"/>
              <a:t> </a:t>
            </a:r>
            <a:r>
              <a:rPr lang="en-US" dirty="0" err="1" smtClean="0"/>
              <a:t>sayısını</a:t>
            </a:r>
            <a:r>
              <a:rPr lang="en-US" dirty="0" smtClean="0"/>
              <a:t> </a:t>
            </a:r>
            <a:r>
              <a:rPr lang="en-US" dirty="0" err="1" smtClean="0"/>
              <a:t>azalt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düzenle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0382" y="4826674"/>
            <a:ext cx="4758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ilişkileri</a:t>
            </a:r>
            <a:r>
              <a:rPr lang="en-US" dirty="0" smtClean="0"/>
              <a:t> </a:t>
            </a:r>
            <a:r>
              <a:rPr lang="en-US" dirty="0" err="1" smtClean="0"/>
              <a:t>kaçırma</a:t>
            </a:r>
            <a:r>
              <a:rPr lang="en-US" dirty="0" smtClean="0"/>
              <a:t>, </a:t>
            </a:r>
            <a:r>
              <a:rPr lang="en-US" dirty="0" err="1" smtClean="0"/>
              <a:t>tembellik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ğitim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doğrulamada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 smtClean="0"/>
              <a:t>doğruluk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Overfitting’e</a:t>
            </a:r>
            <a:r>
              <a:rPr lang="en-US" dirty="0" smtClean="0"/>
              <a:t> </a:t>
            </a:r>
            <a:r>
              <a:rPr lang="en-US" dirty="0" err="1" smtClean="0"/>
              <a:t>nazaran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karşılaşılan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durum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Engellemek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gözden</a:t>
            </a:r>
            <a:r>
              <a:rPr lang="en-US" dirty="0" smtClean="0"/>
              <a:t> </a:t>
            </a:r>
            <a:r>
              <a:rPr lang="en-US" dirty="0" err="1" smtClean="0"/>
              <a:t>geçir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Öznitelik</a:t>
            </a:r>
            <a:r>
              <a:rPr lang="en-US" dirty="0" smtClean="0"/>
              <a:t> </a:t>
            </a:r>
            <a:r>
              <a:rPr lang="en-US" dirty="0" err="1" smtClean="0"/>
              <a:t>sayısını</a:t>
            </a:r>
            <a:r>
              <a:rPr lang="en-US" dirty="0" smtClean="0"/>
              <a:t> </a:t>
            </a:r>
            <a:r>
              <a:rPr lang="en-US" dirty="0" err="1" smtClean="0"/>
              <a:t>artır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Veriden</a:t>
            </a:r>
            <a:r>
              <a:rPr lang="en-US" dirty="0" smtClean="0"/>
              <a:t> </a:t>
            </a:r>
            <a:r>
              <a:rPr lang="en-US" dirty="0" err="1" smtClean="0"/>
              <a:t>gürültüleri</a:t>
            </a:r>
            <a:r>
              <a:rPr lang="en-US" dirty="0" smtClean="0"/>
              <a:t> </a:t>
            </a:r>
            <a:r>
              <a:rPr lang="en-US" dirty="0" err="1" smtClean="0"/>
              <a:t>gider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4419322"/>
            <a:ext cx="5907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medium.com</a:t>
            </a:r>
            <a:r>
              <a:rPr lang="en-US" sz="1200" dirty="0"/>
              <a:t>/data-science-</a:t>
            </a:r>
            <a:r>
              <a:rPr lang="en-US" sz="1200" dirty="0" err="1"/>
              <a:t>tr</a:t>
            </a:r>
            <a:r>
              <a:rPr lang="en-US" sz="1200" dirty="0"/>
              <a:t>/overfitting-underfitting-cross-validation-b47dfda0cf4e</a:t>
            </a:r>
          </a:p>
        </p:txBody>
      </p:sp>
      <p:pic>
        <p:nvPicPr>
          <p:cNvPr id="1028" name="Picture 4" descr="nderfitting overfitting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73" y="1216023"/>
            <a:ext cx="9216654" cy="32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Bazı</a:t>
            </a:r>
            <a:r>
              <a:rPr lang="en-US" b="1" dirty="0" smtClean="0"/>
              <a:t> </a:t>
            </a:r>
            <a:r>
              <a:rPr lang="en-US" b="1" dirty="0" err="1" smtClean="0"/>
              <a:t>Makine</a:t>
            </a:r>
            <a:r>
              <a:rPr lang="en-US" b="1" dirty="0" smtClean="0"/>
              <a:t> </a:t>
            </a:r>
            <a:r>
              <a:rPr lang="en-US" b="1" dirty="0" err="1" smtClean="0"/>
              <a:t>Öğrenmesi</a:t>
            </a:r>
            <a:r>
              <a:rPr lang="en-US" b="1" dirty="0" smtClean="0"/>
              <a:t> </a:t>
            </a:r>
            <a:r>
              <a:rPr lang="en-US" b="1" dirty="0" err="1" smtClean="0"/>
              <a:t>Kütüphaneleri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491" y="1690688"/>
            <a:ext cx="9617364" cy="516731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SciKit</a:t>
            </a:r>
            <a:r>
              <a:rPr lang="en-US" b="1" dirty="0"/>
              <a:t>-Learn: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Python </a:t>
            </a:r>
            <a:r>
              <a:rPr lang="en-US" dirty="0" err="1" smtClean="0"/>
              <a:t>kütüphanesi</a:t>
            </a:r>
            <a:r>
              <a:rPr lang="en-US" dirty="0" smtClean="0"/>
              <a:t>	</a:t>
            </a:r>
            <a:r>
              <a:rPr lang="en-US" dirty="0"/>
              <a:t>				 </a:t>
            </a:r>
            <a:r>
              <a:rPr lang="tr-TR" dirty="0" smtClean="0"/>
              <a:t>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://github.com/scikit-learn/scikit-learn</a:t>
            </a:r>
            <a:endParaRPr lang="en-US" dirty="0"/>
          </a:p>
          <a:p>
            <a:r>
              <a:rPr lang="en-US" b="1" dirty="0"/>
              <a:t>Google </a:t>
            </a:r>
            <a:r>
              <a:rPr lang="en-US" b="1" dirty="0" err="1"/>
              <a:t>TensorFlow</a:t>
            </a:r>
            <a:r>
              <a:rPr lang="en-US" b="1" dirty="0"/>
              <a:t>: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Python </a:t>
            </a:r>
            <a:r>
              <a:rPr lang="en-US" dirty="0" err="1" smtClean="0"/>
              <a:t>kütüphane</a:t>
            </a:r>
            <a:r>
              <a:rPr lang="tr-TR" dirty="0" smtClean="0"/>
              <a:t>si</a:t>
            </a:r>
            <a:r>
              <a:rPr lang="en-US" dirty="0"/>
              <a:t>			 	</a:t>
            </a:r>
            <a:r>
              <a:rPr lang="tr-TR" dirty="0"/>
              <a:t>	</a:t>
            </a:r>
            <a:r>
              <a:rPr lang="tr-TR" dirty="0" smtClean="0"/>
              <a:t>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://github.com/tensorflow/tensorflow</a:t>
            </a:r>
            <a:endParaRPr lang="en-US" dirty="0"/>
          </a:p>
          <a:p>
            <a:r>
              <a:rPr lang="en-US" b="1" dirty="0" err="1" smtClean="0"/>
              <a:t>Keras</a:t>
            </a:r>
            <a:r>
              <a:rPr lang="en-US" b="1" dirty="0"/>
              <a:t>: </a:t>
            </a:r>
            <a:r>
              <a:rPr lang="en-US" dirty="0" err="1" smtClean="0"/>
              <a:t>Derin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 (deep learning) </a:t>
            </a:r>
            <a:r>
              <a:rPr lang="en-US" dirty="0"/>
              <a:t>Python </a:t>
            </a:r>
            <a:r>
              <a:rPr lang="en-US" dirty="0" err="1"/>
              <a:t>kütüphanesi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  </a:t>
            </a:r>
            <a:r>
              <a:rPr lang="tr-TR" dirty="0" smtClean="0"/>
              <a:t>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://github.com/keras-team/keras</a:t>
            </a:r>
            <a:endParaRPr lang="en-US" dirty="0" smtClean="0"/>
          </a:p>
          <a:p>
            <a:r>
              <a:rPr lang="en-US" b="1" dirty="0" smtClean="0"/>
              <a:t>Apache </a:t>
            </a:r>
            <a:r>
              <a:rPr lang="en-US" b="1" dirty="0" err="1"/>
              <a:t>MXNet</a:t>
            </a:r>
            <a:r>
              <a:rPr lang="en-US" b="1" dirty="0"/>
              <a:t>: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err="1"/>
              <a:t>ve</a:t>
            </a:r>
            <a:r>
              <a:rPr lang="en-US" dirty="0"/>
              <a:t> Python </a:t>
            </a:r>
            <a:r>
              <a:rPr lang="en-US" dirty="0" err="1" smtClean="0"/>
              <a:t>kütüphane</a:t>
            </a:r>
            <a:r>
              <a:rPr lang="tr-TR" dirty="0" smtClean="0"/>
              <a:t>si</a:t>
            </a:r>
            <a:r>
              <a:rPr lang="en-US" dirty="0" smtClean="0"/>
              <a:t> </a:t>
            </a:r>
            <a:r>
              <a:rPr lang="en-US" dirty="0"/>
              <a:t>		 </a:t>
            </a:r>
            <a:r>
              <a:rPr lang="tr-TR" dirty="0"/>
              <a:t>	 </a:t>
            </a:r>
            <a:r>
              <a:rPr lang="tr-TR" dirty="0" smtClean="0"/>
              <a:t>      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://github.com/apache/incubator-mxnet</a:t>
            </a:r>
            <a:endParaRPr lang="en-US" dirty="0"/>
          </a:p>
          <a:p>
            <a:r>
              <a:rPr lang="en-US" b="1" dirty="0" smtClean="0"/>
              <a:t>IBM Watson: 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 smtClean="0"/>
              <a:t>hizmeti</a:t>
            </a:r>
            <a:endParaRPr lang="en-US" dirty="0"/>
          </a:p>
          <a:p>
            <a:r>
              <a:rPr lang="en-US" b="1" dirty="0"/>
              <a:t>Microsoft Azure: 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 smtClean="0"/>
              <a:t>hizmeti</a:t>
            </a:r>
            <a:endParaRPr lang="en-US" dirty="0"/>
          </a:p>
          <a:p>
            <a:r>
              <a:rPr lang="en-US" b="1" dirty="0" smtClean="0"/>
              <a:t>Amazon </a:t>
            </a:r>
            <a:r>
              <a:rPr lang="en-US" b="1" dirty="0" err="1" smtClean="0"/>
              <a:t>SageMaker</a:t>
            </a:r>
            <a:r>
              <a:rPr lang="en-US" b="1" dirty="0" smtClean="0"/>
              <a:t>: 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 smtClean="0"/>
              <a:t>hizmeti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7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Bazı</a:t>
            </a:r>
            <a:r>
              <a:rPr lang="en-US" b="1" dirty="0" smtClean="0"/>
              <a:t> </a:t>
            </a:r>
            <a:r>
              <a:rPr lang="en-US" b="1" dirty="0" err="1" smtClean="0"/>
              <a:t>Makine</a:t>
            </a:r>
            <a:r>
              <a:rPr lang="en-US" b="1" dirty="0" smtClean="0"/>
              <a:t> </a:t>
            </a:r>
            <a:r>
              <a:rPr lang="en-US" b="1" dirty="0" err="1" smtClean="0"/>
              <a:t>Öğrenmesi</a:t>
            </a:r>
            <a:r>
              <a:rPr lang="en-US" b="1" dirty="0" smtClean="0"/>
              <a:t>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Kaynakları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863" y="1825625"/>
            <a:ext cx="8832273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https://datasetsearch.research.google.com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computervisiononline.com/datasets</a:t>
            </a:r>
            <a:endParaRPr lang="tr-TR" dirty="0" smtClean="0"/>
          </a:p>
          <a:p>
            <a:r>
              <a:rPr lang="tr-TR" dirty="0">
                <a:hlinkClick r:id="rId5"/>
              </a:rPr>
              <a:t>http://deeplearning.net/datasets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r>
              <a:rPr lang="tr-TR" dirty="0" smtClean="0"/>
              <a:t>Bazı devletlerin veri kaynakları:</a:t>
            </a:r>
          </a:p>
          <a:p>
            <a:pPr lvl="1"/>
            <a:r>
              <a:rPr lang="tr-TR" dirty="0" smtClean="0"/>
              <a:t>Avrupa </a:t>
            </a:r>
            <a:r>
              <a:rPr lang="tr-TR" dirty="0"/>
              <a:t>Birliği </a:t>
            </a:r>
            <a:r>
              <a:rPr lang="tr-TR" dirty="0">
                <a:hlinkClick r:id="rId6"/>
              </a:rPr>
              <a:t>https://</a:t>
            </a:r>
            <a:r>
              <a:rPr lang="tr-TR" dirty="0" smtClean="0">
                <a:hlinkClick r:id="rId6"/>
              </a:rPr>
              <a:t>data.europa.eu/data/datasets</a:t>
            </a:r>
            <a:endParaRPr lang="tr-TR" dirty="0" smtClean="0"/>
          </a:p>
          <a:p>
            <a:pPr lvl="1"/>
            <a:r>
              <a:rPr lang="tr-TR" dirty="0"/>
              <a:t>Avustralya </a:t>
            </a:r>
            <a:r>
              <a:rPr lang="tr-TR" dirty="0">
                <a:hlinkClick r:id="rId7"/>
              </a:rPr>
              <a:t>https://data.gov.au</a:t>
            </a:r>
            <a:r>
              <a:rPr lang="tr-TR" dirty="0" smtClean="0">
                <a:hlinkClick r:id="rId7"/>
              </a:rPr>
              <a:t>/</a:t>
            </a:r>
            <a:endParaRPr lang="tr-TR" dirty="0" smtClean="0"/>
          </a:p>
          <a:p>
            <a:pPr lvl="1"/>
            <a:r>
              <a:rPr lang="tr-TR" dirty="0"/>
              <a:t>Hindistan </a:t>
            </a:r>
            <a:r>
              <a:rPr lang="tr-TR" dirty="0">
                <a:hlinkClick r:id="rId8"/>
              </a:rPr>
              <a:t>https://data.gov.in</a:t>
            </a:r>
            <a:r>
              <a:rPr lang="tr-TR" dirty="0" smtClean="0">
                <a:hlinkClick r:id="rId8"/>
              </a:rPr>
              <a:t>/</a:t>
            </a:r>
            <a:endParaRPr lang="tr-TR" dirty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Astronomiye</a:t>
            </a:r>
            <a:r>
              <a:rPr lang="en-US" b="1" dirty="0" smtClean="0"/>
              <a:t> </a:t>
            </a:r>
            <a:r>
              <a:rPr lang="en-US" b="1" dirty="0" err="1" smtClean="0"/>
              <a:t>Yönelik</a:t>
            </a:r>
            <a:r>
              <a:rPr lang="en-US" b="1" dirty="0" smtClean="0"/>
              <a:t> </a:t>
            </a:r>
            <a:r>
              <a:rPr lang="en-US" b="1" dirty="0" err="1" smtClean="0"/>
              <a:t>Uygulamalar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188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1. </a:t>
            </a:r>
            <a:r>
              <a:rPr lang="en-US" sz="2400" b="1" dirty="0"/>
              <a:t>İlk </a:t>
            </a:r>
            <a:r>
              <a:rPr lang="en-US" sz="2400" b="1" dirty="0" err="1" smtClean="0"/>
              <a:t>çalışma</a:t>
            </a:r>
            <a:r>
              <a:rPr lang="en-US" sz="2400" b="1" dirty="0" smtClean="0"/>
              <a:t> </a:t>
            </a:r>
            <a:r>
              <a:rPr lang="en-US" sz="2400" b="1" dirty="0"/>
              <a:t>(Angel </a:t>
            </a:r>
            <a:r>
              <a:rPr lang="en-US" sz="2400" b="1" dirty="0" err="1"/>
              <a:t>vd</a:t>
            </a:r>
            <a:r>
              <a:rPr lang="en-US" sz="2400" b="1" dirty="0"/>
              <a:t>. 1990</a:t>
            </a:r>
            <a:r>
              <a:rPr lang="en-US" sz="2400" b="1" dirty="0" smtClean="0"/>
              <a:t>): </a:t>
            </a:r>
            <a:r>
              <a:rPr lang="en-US" sz="2400" dirty="0"/>
              <a:t>Adaptive optics for array telescopes using neural-network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 </a:t>
            </a:r>
            <a:r>
              <a:rPr lang="en-US" sz="2400" b="1" dirty="0" smtClean="0"/>
              <a:t>Auto-Vetting (Jenkins </a:t>
            </a:r>
            <a:r>
              <a:rPr lang="en-US" sz="2400" b="1" dirty="0" err="1" smtClean="0"/>
              <a:t>vd</a:t>
            </a:r>
            <a:r>
              <a:rPr lang="en-US" sz="2400" b="1" dirty="0" smtClean="0"/>
              <a:t>. 2012): </a:t>
            </a:r>
            <a:endParaRPr lang="en-US" sz="2400" b="1" dirty="0"/>
          </a:p>
          <a:p>
            <a:pPr marL="1787525" indent="-220663"/>
            <a:r>
              <a:rPr lang="en-US" sz="2400" dirty="0" err="1"/>
              <a:t>Kepler’den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 smtClean="0"/>
              <a:t>edilen</a:t>
            </a:r>
            <a:r>
              <a:rPr lang="en-US" sz="2400" dirty="0" smtClean="0"/>
              <a:t> </a:t>
            </a:r>
            <a:r>
              <a:rPr lang="en-US" sz="2400" dirty="0" err="1" smtClean="0"/>
              <a:t>ışık</a:t>
            </a:r>
            <a:r>
              <a:rPr lang="en-US" sz="2400" dirty="0" smtClean="0"/>
              <a:t> </a:t>
            </a:r>
            <a:r>
              <a:rPr lang="en-US" sz="2400" dirty="0" err="1"/>
              <a:t>eğrileri</a:t>
            </a:r>
            <a:r>
              <a:rPr lang="en-US" sz="2400" dirty="0"/>
              <a:t> </a:t>
            </a:r>
            <a:r>
              <a:rPr lang="en-US" sz="2400" dirty="0" err="1"/>
              <a:t>kullanıldı</a:t>
            </a:r>
            <a:endParaRPr lang="en-US" sz="2400" dirty="0"/>
          </a:p>
          <a:p>
            <a:pPr marL="1787525" indent="-220663"/>
            <a:r>
              <a:rPr lang="en-US" sz="2400" dirty="0" smtClean="0"/>
              <a:t>Random </a:t>
            </a:r>
            <a:r>
              <a:rPr lang="en-US" sz="2400" dirty="0"/>
              <a:t>forest </a:t>
            </a:r>
            <a:r>
              <a:rPr lang="en-US" sz="2400" dirty="0" err="1"/>
              <a:t>yöntemi</a:t>
            </a:r>
            <a:r>
              <a:rPr lang="en-US" sz="2400" dirty="0"/>
              <a:t> </a:t>
            </a:r>
            <a:r>
              <a:rPr lang="en-US" sz="2400" dirty="0" err="1" smtClean="0"/>
              <a:t>kullanıldı</a:t>
            </a:r>
            <a:endParaRPr lang="en-US" sz="2400" dirty="0"/>
          </a:p>
          <a:p>
            <a:pPr marL="1787525" indent="-220663"/>
            <a:r>
              <a:rPr lang="en-US" sz="2400" dirty="0" err="1" smtClean="0"/>
              <a:t>Gezegen</a:t>
            </a:r>
            <a:r>
              <a:rPr lang="en-US" sz="2400" dirty="0" smtClean="0"/>
              <a:t> </a:t>
            </a:r>
            <a:r>
              <a:rPr lang="en-US" sz="2400" dirty="0" err="1" smtClean="0"/>
              <a:t>adaylarını</a:t>
            </a:r>
            <a:r>
              <a:rPr lang="en-US" sz="2400" dirty="0" smtClean="0"/>
              <a:t> </a:t>
            </a:r>
            <a:r>
              <a:rPr lang="en-US" sz="2400" dirty="0" err="1" smtClean="0"/>
              <a:t>gezegen</a:t>
            </a:r>
            <a:r>
              <a:rPr lang="en-US" sz="2400" dirty="0" smtClean="0"/>
              <a:t> </a:t>
            </a:r>
            <a:r>
              <a:rPr lang="en-US" sz="2400" dirty="0" err="1" smtClean="0"/>
              <a:t>olma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olasılığına</a:t>
            </a:r>
            <a:r>
              <a:rPr lang="en-US" sz="2400" dirty="0" smtClean="0"/>
              <a:t> </a:t>
            </a:r>
            <a:r>
              <a:rPr lang="en-US" sz="2400" dirty="0" err="1" smtClean="0"/>
              <a:t>göre</a:t>
            </a:r>
            <a:r>
              <a:rPr lang="en-US" sz="2400" dirty="0" smtClean="0"/>
              <a:t> </a:t>
            </a:r>
            <a:r>
              <a:rPr lang="en-US" sz="2400" dirty="0" err="1" smtClean="0"/>
              <a:t>puanlandı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3. </a:t>
            </a:r>
            <a:r>
              <a:rPr lang="tr-TR" sz="2400" b="1" dirty="0" err="1"/>
              <a:t>Robovetter</a:t>
            </a:r>
            <a:r>
              <a:rPr lang="tr-TR" sz="2400" b="1" dirty="0"/>
              <a:t> (</a:t>
            </a:r>
            <a:r>
              <a:rPr lang="tr-TR" sz="2400" b="1" dirty="0" err="1"/>
              <a:t>Coughlin</a:t>
            </a:r>
            <a:r>
              <a:rPr lang="tr-TR" sz="2400" b="1" dirty="0"/>
              <a:t> </a:t>
            </a:r>
            <a:r>
              <a:rPr lang="tr-TR" sz="2400" b="1" dirty="0" smtClean="0"/>
              <a:t>vd. 2016):</a:t>
            </a:r>
            <a:endParaRPr lang="en-US" sz="2400" b="1" dirty="0"/>
          </a:p>
          <a:p>
            <a:pPr marL="1787525" indent="-220663"/>
            <a:r>
              <a:rPr lang="en-US" sz="2400" dirty="0" err="1"/>
              <a:t>Kepler’den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edilen</a:t>
            </a:r>
            <a:r>
              <a:rPr lang="en-US" sz="2400" dirty="0"/>
              <a:t> </a:t>
            </a:r>
            <a:r>
              <a:rPr lang="en-US" sz="2400" dirty="0" err="1"/>
              <a:t>ışık</a:t>
            </a:r>
            <a:r>
              <a:rPr lang="en-US" sz="2400" dirty="0"/>
              <a:t> </a:t>
            </a:r>
            <a:r>
              <a:rPr lang="en-US" sz="2400" dirty="0" err="1"/>
              <a:t>eğrileri</a:t>
            </a:r>
            <a:r>
              <a:rPr lang="en-US" sz="2400" dirty="0"/>
              <a:t> </a:t>
            </a:r>
            <a:r>
              <a:rPr lang="en-US" sz="2400" dirty="0" err="1"/>
              <a:t>kullanıldı</a:t>
            </a:r>
            <a:endParaRPr lang="en-US" sz="2400" dirty="0"/>
          </a:p>
          <a:p>
            <a:pPr marL="1787525" indent="-220663"/>
            <a:r>
              <a:rPr lang="tr-TR" sz="2400" dirty="0" err="1" smtClean="0"/>
              <a:t>Decision</a:t>
            </a:r>
            <a:r>
              <a:rPr lang="tr-TR" sz="2400" dirty="0" smtClean="0"/>
              <a:t> </a:t>
            </a:r>
            <a:r>
              <a:rPr lang="tr-TR" sz="2400" dirty="0" err="1" smtClean="0"/>
              <a:t>Trees</a:t>
            </a:r>
            <a:r>
              <a:rPr lang="tr-TR" sz="2400" dirty="0" smtClean="0"/>
              <a:t> </a:t>
            </a:r>
            <a:r>
              <a:rPr lang="en-US" sz="2400" dirty="0" err="1" smtClean="0"/>
              <a:t>yöntemi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kullanıldı</a:t>
            </a:r>
            <a:endParaRPr lang="tr-TR" sz="2400" dirty="0"/>
          </a:p>
          <a:p>
            <a:pPr marL="1787525" indent="-220663"/>
            <a:r>
              <a:rPr lang="tr-TR" sz="2400" dirty="0"/>
              <a:t>Gezegen adayı veya </a:t>
            </a:r>
            <a:r>
              <a:rPr lang="tr-TR" sz="2400" dirty="0" err="1" smtClean="0"/>
              <a:t>false-positive</a:t>
            </a:r>
            <a:r>
              <a:rPr lang="tr-TR" sz="2400" dirty="0" smtClean="0"/>
              <a:t> </a:t>
            </a:r>
            <a:r>
              <a:rPr lang="tr-TR" sz="2400" dirty="0"/>
              <a:t>(</a:t>
            </a:r>
            <a:r>
              <a:rPr lang="tr-TR" sz="2400" dirty="0" smtClean="0"/>
              <a:t>yanlış-doğru) şeklinde sınıflandırıldı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188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/>
              <a:t>4. </a:t>
            </a:r>
            <a:r>
              <a:rPr lang="en-US" sz="2000" b="1" dirty="0" err="1"/>
              <a:t>Astronet</a:t>
            </a:r>
            <a:r>
              <a:rPr lang="en-US" sz="2000" b="1" dirty="0"/>
              <a:t> (</a:t>
            </a:r>
            <a:r>
              <a:rPr lang="en-US" sz="2000" b="1" dirty="0" err="1"/>
              <a:t>Shallue</a:t>
            </a:r>
            <a:r>
              <a:rPr lang="en-US" sz="2000" b="1" dirty="0"/>
              <a:t> </a:t>
            </a:r>
            <a:r>
              <a:rPr lang="en-US" sz="2000" b="1" dirty="0" err="1"/>
              <a:t>ve</a:t>
            </a:r>
            <a:r>
              <a:rPr lang="en-US" sz="2000" b="1" dirty="0"/>
              <a:t> </a:t>
            </a:r>
            <a:r>
              <a:rPr lang="en-US" sz="2000" b="1" dirty="0" err="1"/>
              <a:t>Vanderburg</a:t>
            </a:r>
            <a:r>
              <a:rPr lang="en-US" sz="2000" b="1" dirty="0"/>
              <a:t> 2018): </a:t>
            </a:r>
          </a:p>
          <a:p>
            <a:pPr marL="1787525" indent="-220663"/>
            <a:r>
              <a:rPr lang="en-US" sz="2000" dirty="0" err="1"/>
              <a:t>Kepler’den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ışık</a:t>
            </a:r>
            <a:r>
              <a:rPr lang="en-US" sz="2000" dirty="0"/>
              <a:t> </a:t>
            </a:r>
            <a:r>
              <a:rPr lang="en-US" sz="2000" dirty="0" err="1"/>
              <a:t>eğrileri</a:t>
            </a:r>
            <a:r>
              <a:rPr lang="en-US" sz="2000" dirty="0"/>
              <a:t> </a:t>
            </a:r>
            <a:r>
              <a:rPr lang="en-US" sz="2000" dirty="0" err="1"/>
              <a:t>kullanıldı</a:t>
            </a:r>
            <a:endParaRPr lang="en-US" sz="2000" dirty="0"/>
          </a:p>
          <a:p>
            <a:pPr marL="1787525" indent="-220663"/>
            <a:r>
              <a:rPr lang="en-US" sz="2000" dirty="0"/>
              <a:t>Deep </a:t>
            </a:r>
            <a:r>
              <a:rPr lang="en-US" sz="2000" dirty="0" smtClean="0"/>
              <a:t>convolution</a:t>
            </a:r>
            <a:r>
              <a:rPr lang="tr-TR" sz="2000" dirty="0" smtClean="0"/>
              <a:t>al</a:t>
            </a:r>
            <a:r>
              <a:rPr lang="en-US" sz="2000" dirty="0" smtClean="0"/>
              <a:t> </a:t>
            </a:r>
            <a:r>
              <a:rPr lang="en-US" sz="2000" dirty="0"/>
              <a:t>neural network </a:t>
            </a:r>
            <a:r>
              <a:rPr lang="en-US" sz="2000" dirty="0" err="1"/>
              <a:t>yöntemi</a:t>
            </a:r>
            <a:r>
              <a:rPr lang="en-US" sz="2000" dirty="0"/>
              <a:t> </a:t>
            </a:r>
            <a:r>
              <a:rPr lang="en-US" sz="2000" dirty="0" err="1"/>
              <a:t>kullanıldı</a:t>
            </a:r>
            <a:endParaRPr lang="en-US" sz="2000" dirty="0"/>
          </a:p>
          <a:p>
            <a:pPr marL="1787525" indent="-220663"/>
            <a:r>
              <a:rPr lang="en-US" sz="2000" dirty="0"/>
              <a:t>TCE </a:t>
            </a:r>
            <a:r>
              <a:rPr lang="tr-TR" sz="2000" dirty="0"/>
              <a:t>(</a:t>
            </a:r>
            <a:r>
              <a:rPr lang="tr-TR" sz="2000" dirty="0" err="1"/>
              <a:t>treshold</a:t>
            </a:r>
            <a:r>
              <a:rPr lang="tr-TR" sz="2000" dirty="0"/>
              <a:t> </a:t>
            </a:r>
            <a:r>
              <a:rPr lang="tr-TR" sz="2000" dirty="0" err="1"/>
              <a:t>crossing</a:t>
            </a:r>
            <a:r>
              <a:rPr lang="tr-TR" sz="2000" dirty="0"/>
              <a:t> </a:t>
            </a:r>
            <a:r>
              <a:rPr lang="tr-TR" sz="2000" dirty="0" err="1"/>
              <a:t>events</a:t>
            </a:r>
            <a:r>
              <a:rPr lang="tr-TR" sz="2000" dirty="0"/>
              <a:t>) </a:t>
            </a:r>
            <a:r>
              <a:rPr lang="en-US" sz="2000" dirty="0" err="1"/>
              <a:t>sınıflandırılması</a:t>
            </a:r>
            <a:r>
              <a:rPr lang="en-US" sz="2000" dirty="0"/>
              <a:t> </a:t>
            </a:r>
            <a:r>
              <a:rPr lang="en-US" sz="2000" dirty="0" err="1"/>
              <a:t>yapıldı</a:t>
            </a:r>
            <a:endParaRPr lang="en-US" sz="2000" dirty="0"/>
          </a:p>
          <a:p>
            <a:pPr marL="1787525" indent="-220663"/>
            <a:r>
              <a:rPr lang="en-US" sz="2000" dirty="0"/>
              <a:t>Kepler 80’in 5., Kepler 90’ın 8. </a:t>
            </a:r>
            <a:r>
              <a:rPr lang="en-US" sz="2000" dirty="0" err="1"/>
              <a:t>gezegeni</a:t>
            </a:r>
            <a:r>
              <a:rPr lang="en-US" sz="2000" dirty="0"/>
              <a:t> </a:t>
            </a:r>
            <a:r>
              <a:rPr lang="en-US" sz="2000" dirty="0" err="1"/>
              <a:t>doğrulandı</a:t>
            </a:r>
            <a:endParaRPr lang="en-US" sz="2000" dirty="0"/>
          </a:p>
          <a:p>
            <a:pPr marL="1787525" indent="-220663"/>
            <a:r>
              <a:rPr lang="en-US" sz="2000" dirty="0" err="1"/>
              <a:t>Güneş</a:t>
            </a:r>
            <a:r>
              <a:rPr lang="en-US" sz="2000" dirty="0"/>
              <a:t> </a:t>
            </a:r>
            <a:r>
              <a:rPr lang="en-US" sz="2000" dirty="0" err="1"/>
              <a:t>sistemi</a:t>
            </a:r>
            <a:r>
              <a:rPr lang="en-US" sz="2000" dirty="0"/>
              <a:t> </a:t>
            </a:r>
            <a:r>
              <a:rPr lang="en-US" sz="2000" dirty="0" err="1"/>
              <a:t>dışında</a:t>
            </a:r>
            <a:r>
              <a:rPr lang="en-US" sz="2000" dirty="0"/>
              <a:t> 8 </a:t>
            </a:r>
            <a:r>
              <a:rPr lang="en-US" sz="2000" dirty="0" err="1"/>
              <a:t>gezegene</a:t>
            </a:r>
            <a:r>
              <a:rPr lang="en-US" sz="2000" dirty="0"/>
              <a:t> </a:t>
            </a:r>
            <a:r>
              <a:rPr lang="en-US" sz="2000" dirty="0" err="1"/>
              <a:t>sahip</a:t>
            </a:r>
            <a:r>
              <a:rPr lang="en-US" sz="2000" dirty="0"/>
              <a:t> ilk </a:t>
            </a:r>
            <a:r>
              <a:rPr lang="en-US" sz="2000" dirty="0" err="1"/>
              <a:t>sistem</a:t>
            </a:r>
            <a:endParaRPr lang="en-US" sz="2000" dirty="0"/>
          </a:p>
          <a:p>
            <a:pPr marL="1787525" indent="-220663"/>
            <a:r>
              <a:rPr lang="en-US" sz="2000" dirty="0"/>
              <a:t>https://github.com/google-research/exoplanet-ml/tree/master/exoplanet-ml/astronet</a:t>
            </a:r>
          </a:p>
          <a:p>
            <a:pPr marL="0" indent="0">
              <a:buNone/>
            </a:pPr>
            <a:r>
              <a:rPr lang="tr-TR" sz="2000" b="1" dirty="0" smtClean="0"/>
              <a:t>5</a:t>
            </a:r>
            <a:r>
              <a:rPr lang="en-US" sz="2000" b="1" dirty="0" smtClean="0"/>
              <a:t>. </a:t>
            </a:r>
            <a:r>
              <a:rPr lang="en-US" sz="2000" b="1" dirty="0" err="1"/>
              <a:t>Exonet</a:t>
            </a:r>
            <a:r>
              <a:rPr lang="en-US" sz="2000" b="1" dirty="0"/>
              <a:t> (</a:t>
            </a:r>
            <a:r>
              <a:rPr lang="en-US" sz="2000" b="1" dirty="0" err="1"/>
              <a:t>Ansdell</a:t>
            </a:r>
            <a:r>
              <a:rPr lang="en-US" sz="2000" b="1" dirty="0"/>
              <a:t> </a:t>
            </a:r>
            <a:r>
              <a:rPr lang="en-US" sz="2000" b="1" dirty="0" err="1"/>
              <a:t>vd</a:t>
            </a:r>
            <a:r>
              <a:rPr lang="en-US" sz="2000" b="1" dirty="0"/>
              <a:t>. 2018):</a:t>
            </a:r>
          </a:p>
          <a:p>
            <a:pPr marL="1787525" indent="-233363"/>
            <a:r>
              <a:rPr lang="en-US" sz="2000" dirty="0" err="1"/>
              <a:t>Astronet</a:t>
            </a:r>
            <a:r>
              <a:rPr lang="en-US" sz="2000" dirty="0"/>
              <a:t> </a:t>
            </a: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alınarak</a:t>
            </a:r>
            <a:r>
              <a:rPr lang="en-US" sz="2000" dirty="0"/>
              <a:t> </a:t>
            </a:r>
            <a:r>
              <a:rPr lang="en-US" sz="2000" dirty="0" err="1"/>
              <a:t>geliştirildi</a:t>
            </a:r>
            <a:endParaRPr lang="en-US" sz="2000" dirty="0"/>
          </a:p>
          <a:p>
            <a:pPr marL="1787525" indent="-233363"/>
            <a:r>
              <a:rPr lang="en-US" sz="2000" dirty="0"/>
              <a:t>Kepler transit </a:t>
            </a:r>
            <a:r>
              <a:rPr lang="en-US" sz="2000" dirty="0" err="1"/>
              <a:t>verisi</a:t>
            </a:r>
            <a:r>
              <a:rPr lang="en-US" sz="2000" dirty="0"/>
              <a:t> </a:t>
            </a:r>
            <a:r>
              <a:rPr lang="en-US" sz="2000" dirty="0" err="1"/>
              <a:t>gezegen</a:t>
            </a:r>
            <a:r>
              <a:rPr lang="en-US" sz="2000" dirty="0"/>
              <a:t> mi </a:t>
            </a:r>
            <a:r>
              <a:rPr lang="en-US" sz="2000" dirty="0" err="1"/>
              <a:t>değil</a:t>
            </a:r>
            <a:r>
              <a:rPr lang="en-US" sz="2000" dirty="0"/>
              <a:t> mi </a:t>
            </a:r>
            <a:r>
              <a:rPr lang="en-US" sz="2000" dirty="0" err="1"/>
              <a:t>şeklinde</a:t>
            </a:r>
            <a:r>
              <a:rPr lang="en-US" sz="2000" dirty="0"/>
              <a:t> </a:t>
            </a:r>
            <a:r>
              <a:rPr lang="en-US" sz="2000" dirty="0" err="1"/>
              <a:t>otomatik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sınıflandırıldı</a:t>
            </a:r>
            <a:endParaRPr lang="en-US" sz="2000" dirty="0"/>
          </a:p>
          <a:p>
            <a:pPr marL="1787525" indent="-233363"/>
            <a:r>
              <a:rPr lang="en-US" sz="2000" dirty="0" err="1"/>
              <a:t>Astronet’e</a:t>
            </a:r>
            <a:r>
              <a:rPr lang="en-US" sz="2000" dirty="0"/>
              <a:t> </a:t>
            </a:r>
            <a:r>
              <a:rPr lang="en-US" sz="2000" dirty="0" err="1"/>
              <a:t>nazaran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iyi</a:t>
            </a:r>
            <a:r>
              <a:rPr lang="en-US" sz="2000" dirty="0"/>
              <a:t> </a:t>
            </a:r>
            <a:r>
              <a:rPr lang="en-US" sz="2000" dirty="0" err="1"/>
              <a:t>doğruluk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edildi</a:t>
            </a:r>
            <a:endParaRPr lang="en-US" sz="2000" dirty="0"/>
          </a:p>
          <a:p>
            <a:pPr marL="1787525" indent="-233363"/>
            <a:r>
              <a:rPr lang="en-US" sz="2000" dirty="0"/>
              <a:t>https://</a:t>
            </a:r>
            <a:r>
              <a:rPr lang="en-US" sz="2000" dirty="0" smtClean="0"/>
              <a:t>github.com/ebasanez/exonet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Astronomiye</a:t>
            </a:r>
            <a:r>
              <a:rPr lang="en-US" b="1" dirty="0"/>
              <a:t> </a:t>
            </a:r>
            <a:r>
              <a:rPr lang="en-US" b="1" dirty="0" err="1"/>
              <a:t>Yönelik</a:t>
            </a:r>
            <a:r>
              <a:rPr lang="en-US" b="1" dirty="0"/>
              <a:t> </a:t>
            </a:r>
            <a:r>
              <a:rPr lang="en-US" b="1" dirty="0" err="1"/>
              <a:t>Uygulamalar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1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300" b="1" dirty="0" smtClean="0"/>
              <a:t>6</a:t>
            </a:r>
            <a:r>
              <a:rPr lang="en-US" sz="2300" b="1" dirty="0"/>
              <a:t>. </a:t>
            </a:r>
            <a:r>
              <a:rPr lang="en-US" sz="2300" b="1" dirty="0" smtClean="0"/>
              <a:t>Shallow </a:t>
            </a:r>
            <a:r>
              <a:rPr lang="en-US" sz="2300" b="1" dirty="0"/>
              <a:t>Transits—Deep Learning. I. Feasibility Study of Deep Learning to Detect</a:t>
            </a:r>
            <a:r>
              <a:rPr lang="tr-TR" sz="2300" b="1" dirty="0"/>
              <a:t> </a:t>
            </a:r>
            <a:r>
              <a:rPr lang="tr-TR" sz="2300" b="1" dirty="0" err="1"/>
              <a:t>Periodic</a:t>
            </a:r>
            <a:r>
              <a:rPr lang="tr-TR" sz="2300" b="1" dirty="0"/>
              <a:t> </a:t>
            </a:r>
            <a:r>
              <a:rPr lang="tr-TR" sz="2300" b="1" dirty="0" err="1"/>
              <a:t>Transits</a:t>
            </a:r>
            <a:r>
              <a:rPr lang="tr-TR" sz="2300" b="1" dirty="0"/>
              <a:t> of </a:t>
            </a:r>
            <a:r>
              <a:rPr lang="tr-TR" sz="2300" b="1" dirty="0" err="1"/>
              <a:t>Exoplanets</a:t>
            </a:r>
            <a:r>
              <a:rPr lang="tr-TR" sz="2300" b="1" dirty="0"/>
              <a:t> (</a:t>
            </a:r>
            <a:r>
              <a:rPr lang="tr-TR" sz="2300" b="1" dirty="0" err="1"/>
              <a:t>Zucker</a:t>
            </a:r>
            <a:r>
              <a:rPr lang="tr-TR" sz="2300" b="1" dirty="0"/>
              <a:t> ve </a:t>
            </a:r>
            <a:r>
              <a:rPr lang="tr-TR" sz="2300" b="1" dirty="0" err="1"/>
              <a:t>Giryes</a:t>
            </a:r>
            <a:r>
              <a:rPr lang="tr-TR" sz="2300" b="1" dirty="0"/>
              <a:t> 2018):</a:t>
            </a:r>
          </a:p>
          <a:p>
            <a:pPr marL="1787525" indent="-220663"/>
            <a:r>
              <a:rPr lang="tr-TR" sz="2300" dirty="0"/>
              <a:t>TESS ışık eğrileri kullanıldı</a:t>
            </a:r>
          </a:p>
          <a:p>
            <a:pPr marL="1787525" indent="-220663"/>
            <a:r>
              <a:rPr lang="tr-TR" sz="2300" dirty="0" smtClean="0"/>
              <a:t>Güneş </a:t>
            </a:r>
            <a:r>
              <a:rPr lang="tr-TR" sz="2300" dirty="0"/>
              <a:t>benzeri yıldızlarda yaşanabilir bölgede bulunan gezegenlerin sığ geçişleri tespit edildi</a:t>
            </a:r>
          </a:p>
          <a:p>
            <a:pPr marL="1787525" indent="-220663"/>
            <a:r>
              <a:rPr lang="tr-TR" sz="2300" dirty="0" err="1"/>
              <a:t>Convolutional</a:t>
            </a:r>
            <a:r>
              <a:rPr lang="tr-TR" sz="2300" dirty="0"/>
              <a:t> </a:t>
            </a:r>
            <a:r>
              <a:rPr lang="tr-TR" sz="2300" dirty="0" err="1"/>
              <a:t>Neural</a:t>
            </a:r>
            <a:r>
              <a:rPr lang="tr-TR" sz="2300" dirty="0"/>
              <a:t> Network (CNN) yöntemi kullanıldı</a:t>
            </a:r>
          </a:p>
          <a:p>
            <a:pPr marL="1787525" indent="-220663"/>
            <a:r>
              <a:rPr lang="tr-TR" sz="2300" dirty="0"/>
              <a:t>Modeli eğitmek ve test için sentetik ışık eğrileri </a:t>
            </a:r>
            <a:r>
              <a:rPr lang="tr-TR" sz="2300" dirty="0" smtClean="0"/>
              <a:t>üretildi</a:t>
            </a:r>
            <a:endParaRPr lang="tr-TR" sz="2300" b="1" dirty="0" smtClean="0"/>
          </a:p>
          <a:p>
            <a:pPr marL="0" indent="0">
              <a:buNone/>
            </a:pPr>
            <a:r>
              <a:rPr lang="tr-TR" sz="2300" b="1" dirty="0" smtClean="0"/>
              <a:t>7. </a:t>
            </a:r>
            <a:r>
              <a:rPr lang="en-US" sz="2300" b="1" dirty="0" smtClean="0"/>
              <a:t>Machine </a:t>
            </a:r>
            <a:r>
              <a:rPr lang="en-US" sz="2300" b="1" dirty="0"/>
              <a:t>Learning Pipeline for Exoplanet Classification</a:t>
            </a:r>
            <a:r>
              <a:rPr lang="tr-TR" sz="2300" b="1" dirty="0"/>
              <a:t> (</a:t>
            </a:r>
            <a:r>
              <a:rPr lang="tr-TR" sz="2300" b="1" dirty="0" err="1"/>
              <a:t>Sturrock</a:t>
            </a:r>
            <a:r>
              <a:rPr lang="tr-TR" sz="2300" b="1" dirty="0"/>
              <a:t> vd. 2019):</a:t>
            </a:r>
          </a:p>
          <a:p>
            <a:pPr marL="1787525" indent="-220663"/>
            <a:r>
              <a:rPr lang="en-US" sz="2300" dirty="0" smtClean="0"/>
              <a:t>Kepler </a:t>
            </a:r>
            <a:r>
              <a:rPr lang="en-US" sz="2300" dirty="0"/>
              <a:t>Cumulative Object of Interest (KCOI</a:t>
            </a:r>
            <a:r>
              <a:rPr lang="en-US" sz="2300" dirty="0" smtClean="0"/>
              <a:t>)</a:t>
            </a:r>
            <a:r>
              <a:rPr lang="tr-TR" sz="2300" dirty="0" smtClean="0"/>
              <a:t> veri seti kullanıldı</a:t>
            </a:r>
          </a:p>
          <a:p>
            <a:pPr marL="1787525" indent="-220663"/>
            <a:r>
              <a:rPr lang="tr-TR" sz="2300" dirty="0"/>
              <a:t>Gezegen adayı veya </a:t>
            </a:r>
            <a:r>
              <a:rPr lang="tr-TR" sz="2300" dirty="0" err="1"/>
              <a:t>false-positive</a:t>
            </a:r>
            <a:r>
              <a:rPr lang="tr-TR" sz="2300" dirty="0"/>
              <a:t> (yanlış-doğru) şeklinde </a:t>
            </a:r>
            <a:r>
              <a:rPr lang="tr-TR" sz="2300" dirty="0" smtClean="0"/>
              <a:t>sınıflandırıldı</a:t>
            </a:r>
          </a:p>
          <a:p>
            <a:pPr marL="1787525" indent="-220663"/>
            <a:r>
              <a:rPr lang="tr-TR" sz="2300" dirty="0" err="1"/>
              <a:t>Random</a:t>
            </a:r>
            <a:r>
              <a:rPr lang="tr-TR" sz="2300" dirty="0"/>
              <a:t> </a:t>
            </a:r>
            <a:r>
              <a:rPr lang="tr-TR" sz="2300" dirty="0" err="1" smtClean="0"/>
              <a:t>Forest</a:t>
            </a:r>
            <a:r>
              <a:rPr lang="tr-TR" sz="2300" dirty="0" smtClean="0"/>
              <a:t>, </a:t>
            </a:r>
            <a:r>
              <a:rPr lang="tr-TR" sz="2300" dirty="0" err="1"/>
              <a:t>kNN</a:t>
            </a:r>
            <a:r>
              <a:rPr lang="tr-TR" sz="2300" dirty="0" smtClean="0"/>
              <a:t>, SVM yöntemleri kullanıldı</a:t>
            </a:r>
          </a:p>
          <a:p>
            <a:pPr marL="1787525" indent="-220663"/>
            <a:r>
              <a:rPr lang="tr-TR" sz="2300" dirty="0" err="1"/>
              <a:t>Random</a:t>
            </a:r>
            <a:r>
              <a:rPr lang="tr-TR" sz="2300" dirty="0"/>
              <a:t> </a:t>
            </a:r>
            <a:r>
              <a:rPr lang="tr-TR" sz="2300" dirty="0" err="1"/>
              <a:t>Forest</a:t>
            </a:r>
            <a:r>
              <a:rPr lang="tr-TR" sz="2300" dirty="0"/>
              <a:t> </a:t>
            </a:r>
            <a:r>
              <a:rPr lang="tr-TR" sz="2300" dirty="0" smtClean="0"/>
              <a:t>yönteminin en yüksek doğruluk (</a:t>
            </a:r>
            <a:r>
              <a:rPr lang="tr-TR" sz="2300" dirty="0" err="1" smtClean="0"/>
              <a:t>accuracy</a:t>
            </a:r>
            <a:r>
              <a:rPr lang="tr-TR" sz="2300" dirty="0" smtClean="0"/>
              <a:t>) verdiği </a:t>
            </a:r>
            <a:r>
              <a:rPr lang="tr-TR" sz="2300" dirty="0" smtClean="0"/>
              <a:t>görüldü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Astronomiye</a:t>
            </a:r>
            <a:r>
              <a:rPr lang="en-US" b="1" dirty="0"/>
              <a:t> </a:t>
            </a:r>
            <a:r>
              <a:rPr lang="en-US" b="1" dirty="0" err="1"/>
              <a:t>Yönelik</a:t>
            </a:r>
            <a:r>
              <a:rPr lang="en-US" b="1" dirty="0"/>
              <a:t> </a:t>
            </a:r>
            <a:r>
              <a:rPr lang="en-US" b="1" dirty="0" err="1"/>
              <a:t>Uygulamalar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2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55"/>
            <a:ext cx="105156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300" b="1" dirty="0"/>
              <a:t>8</a:t>
            </a:r>
            <a:r>
              <a:rPr lang="tr-TR" sz="2300" b="1" dirty="0" smtClean="0"/>
              <a:t>. </a:t>
            </a:r>
            <a:r>
              <a:rPr lang="en-US" sz="2300" b="1" dirty="0" err="1" smtClean="0"/>
              <a:t>ExoMiner</a:t>
            </a:r>
            <a:r>
              <a:rPr lang="en-US" sz="2300" b="1" dirty="0" smtClean="0"/>
              <a:t> </a:t>
            </a:r>
            <a:r>
              <a:rPr lang="en-US" sz="2300" b="1" dirty="0"/>
              <a:t>(</a:t>
            </a:r>
            <a:r>
              <a:rPr lang="en-US" sz="2300" b="1" dirty="0" err="1"/>
              <a:t>Valizadegan</a:t>
            </a:r>
            <a:r>
              <a:rPr lang="en-US" sz="2300" b="1" dirty="0"/>
              <a:t> </a:t>
            </a:r>
            <a:r>
              <a:rPr lang="en-US" sz="2300" b="1" dirty="0" err="1"/>
              <a:t>vd</a:t>
            </a:r>
            <a:r>
              <a:rPr lang="en-US" sz="2300" b="1" dirty="0"/>
              <a:t>. </a:t>
            </a:r>
            <a:r>
              <a:rPr lang="en-US" sz="2300" b="1" dirty="0" smtClean="0"/>
              <a:t>2021): </a:t>
            </a:r>
            <a:endParaRPr lang="en-US" sz="2300" b="1" dirty="0"/>
          </a:p>
          <a:p>
            <a:pPr marL="1787525" indent="-220663"/>
            <a:r>
              <a:rPr lang="tr-TR" sz="2300" dirty="0" err="1"/>
              <a:t>Deep</a:t>
            </a:r>
            <a:r>
              <a:rPr lang="tr-TR" sz="2300" dirty="0"/>
              <a:t> </a:t>
            </a:r>
            <a:r>
              <a:rPr lang="tr-TR" sz="2300" dirty="0" err="1"/>
              <a:t>learning</a:t>
            </a:r>
            <a:r>
              <a:rPr lang="tr-TR" sz="2300" dirty="0"/>
              <a:t> </a:t>
            </a:r>
            <a:r>
              <a:rPr lang="en-US" sz="2300" dirty="0" err="1"/>
              <a:t>yöntemi</a:t>
            </a:r>
            <a:r>
              <a:rPr lang="en-US" sz="2300" dirty="0"/>
              <a:t> </a:t>
            </a:r>
            <a:r>
              <a:rPr lang="en-US" sz="2300" dirty="0" err="1" smtClean="0"/>
              <a:t>kullanıldı</a:t>
            </a:r>
            <a:endParaRPr lang="tr-TR" sz="2300" dirty="0" smtClean="0"/>
          </a:p>
          <a:p>
            <a:pPr marL="1787525" indent="-220663"/>
            <a:r>
              <a:rPr lang="tr-TR" sz="2300" dirty="0" smtClean="0"/>
              <a:t>Kepler transit verisi sınıflandırıldı (gezegen adayı veya değil)</a:t>
            </a:r>
            <a:endParaRPr lang="tr-TR" sz="2300" dirty="0"/>
          </a:p>
          <a:p>
            <a:pPr marL="1787525" indent="-220663"/>
            <a:r>
              <a:rPr lang="en-US" sz="2300" dirty="0" smtClean="0"/>
              <a:t>301 </a:t>
            </a:r>
            <a:r>
              <a:rPr lang="en-US" sz="2300" dirty="0" err="1" smtClean="0"/>
              <a:t>gezegen</a:t>
            </a:r>
            <a:r>
              <a:rPr lang="en-US" sz="2300" dirty="0" smtClean="0"/>
              <a:t> </a:t>
            </a:r>
            <a:r>
              <a:rPr lang="en-US" sz="2300" dirty="0" err="1" smtClean="0"/>
              <a:t>doğrulandı</a:t>
            </a:r>
            <a:endParaRPr lang="tr-TR" sz="2300" dirty="0" smtClean="0"/>
          </a:p>
          <a:p>
            <a:pPr marL="1787525" indent="-220663"/>
            <a:r>
              <a:rPr lang="tr-TR" sz="2300" dirty="0" smtClean="0"/>
              <a:t>Sınıflandırmada önceki çalışmalara nazaran en iyi doğruluk elde </a:t>
            </a:r>
            <a:r>
              <a:rPr lang="tr-TR" sz="2300" dirty="0" smtClean="0"/>
              <a:t>edildi</a:t>
            </a:r>
          </a:p>
          <a:p>
            <a:pPr marL="0" indent="0" algn="just">
              <a:buNone/>
            </a:pPr>
            <a:r>
              <a:rPr lang="tr-TR" sz="2300" b="1" dirty="0" smtClean="0"/>
              <a:t>9</a:t>
            </a:r>
            <a:r>
              <a:rPr lang="en-US" sz="2300" b="1" dirty="0" smtClean="0"/>
              <a:t>. </a:t>
            </a:r>
            <a:r>
              <a:rPr lang="en-US" sz="2300" b="1" dirty="0"/>
              <a:t>Automated identification of transiting exoplanet candidates in NASA Transiting Exoplanets Survey Satellite (TESS) data with machine learning methods</a:t>
            </a:r>
            <a:r>
              <a:rPr lang="tr-TR" sz="2300" b="1" dirty="0"/>
              <a:t> (</a:t>
            </a:r>
            <a:r>
              <a:rPr lang="tr-TR" sz="2300" b="1" dirty="0" err="1"/>
              <a:t>Ofman</a:t>
            </a:r>
            <a:r>
              <a:rPr lang="tr-TR" sz="2300" b="1" dirty="0"/>
              <a:t> vd. 2021):</a:t>
            </a:r>
          </a:p>
          <a:p>
            <a:pPr marL="1787525" indent="-220663"/>
            <a:r>
              <a:rPr lang="tr-TR" sz="2300" dirty="0"/>
              <a:t>TESS ışık eğrileri kullanıldı</a:t>
            </a:r>
          </a:p>
          <a:p>
            <a:pPr marL="1787525" indent="-220663"/>
            <a:r>
              <a:rPr lang="tr-TR" sz="2300" dirty="0" err="1"/>
              <a:t>TCE’ler</a:t>
            </a:r>
            <a:r>
              <a:rPr lang="tr-TR" sz="2300" dirty="0"/>
              <a:t> sınıflandırıldı</a:t>
            </a:r>
          </a:p>
          <a:p>
            <a:pPr marL="1787525" indent="-220663"/>
            <a:r>
              <a:rPr lang="tr-TR" sz="2300" dirty="0"/>
              <a:t>Modeli eğitmek için Kepler ışık eğrileri kullanıldı</a:t>
            </a:r>
          </a:p>
          <a:p>
            <a:pPr marL="1787525" indent="-220663"/>
            <a:r>
              <a:rPr lang="tr-TR" sz="2300" dirty="0"/>
              <a:t>3 yeni gezegen adayı </a:t>
            </a:r>
            <a:r>
              <a:rPr lang="tr-TR" sz="2300" dirty="0" smtClean="0"/>
              <a:t>bulundu</a:t>
            </a:r>
            <a:endParaRPr lang="tr-TR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Astronomiye</a:t>
            </a:r>
            <a:r>
              <a:rPr lang="en-US" b="1" dirty="0"/>
              <a:t> </a:t>
            </a:r>
            <a:r>
              <a:rPr lang="en-US" b="1" dirty="0" err="1"/>
              <a:t>Yönelik</a:t>
            </a:r>
            <a:r>
              <a:rPr lang="en-US" b="1" dirty="0"/>
              <a:t> </a:t>
            </a:r>
            <a:r>
              <a:rPr lang="en-US" b="1" dirty="0" err="1"/>
              <a:t>Uygulamalar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1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İçerik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Tarihçe</a:t>
            </a:r>
            <a:r>
              <a:rPr lang="en-US" dirty="0" smtClean="0"/>
              <a:t>,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yöntemleri</a:t>
            </a:r>
            <a:r>
              <a:rPr lang="en-US" dirty="0" smtClean="0"/>
              <a:t>,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kütüphaneleri</a:t>
            </a:r>
            <a:r>
              <a:rPr lang="en-US" dirty="0" smtClean="0"/>
              <a:t>,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kaynakları</a:t>
            </a:r>
            <a:endParaRPr lang="tr-TR" dirty="0" smtClean="0"/>
          </a:p>
          <a:p>
            <a:r>
              <a:rPr lang="en-US" dirty="0" err="1" smtClean="0"/>
              <a:t>Astronomiye</a:t>
            </a:r>
            <a:r>
              <a:rPr lang="en-US" dirty="0" smtClean="0"/>
              <a:t> </a:t>
            </a:r>
            <a:r>
              <a:rPr lang="en-US" dirty="0" err="1" smtClean="0"/>
              <a:t>yönelik</a:t>
            </a:r>
            <a:r>
              <a:rPr lang="en-US" dirty="0" smtClean="0"/>
              <a:t> </a:t>
            </a:r>
            <a:r>
              <a:rPr lang="en-US" dirty="0" err="1" smtClean="0"/>
              <a:t>uygulamalar</a:t>
            </a:r>
            <a:endParaRPr lang="en-US" dirty="0" smtClean="0"/>
          </a:p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 </a:t>
            </a:r>
            <a:r>
              <a:rPr lang="en-US" dirty="0" err="1" smtClean="0"/>
              <a:t>uygulaması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6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Örnek</a:t>
            </a:r>
            <a:r>
              <a:rPr lang="en-US" b="1" dirty="0" smtClean="0"/>
              <a:t> ML </a:t>
            </a:r>
            <a:r>
              <a:rPr lang="en-US" b="1" dirty="0" err="1" smtClean="0"/>
              <a:t>Uygulaması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Neural</a:t>
            </a:r>
            <a:r>
              <a:rPr lang="tr-TR" dirty="0" smtClean="0"/>
              <a:t> network ile galaksi imajları sınıflandırıldı</a:t>
            </a:r>
          </a:p>
          <a:p>
            <a:r>
              <a:rPr lang="tr-TR" dirty="0" smtClean="0"/>
              <a:t>Veri seti olarak</a:t>
            </a:r>
            <a:r>
              <a:rPr lang="tr-TR" dirty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://astro.utoronto.ca/~</a:t>
            </a:r>
            <a:r>
              <a:rPr lang="en-US" dirty="0" smtClean="0">
                <a:hlinkClick r:id="rId2"/>
              </a:rPr>
              <a:t>bovy/Galaxy10/Galaxy10.h5</a:t>
            </a:r>
            <a:r>
              <a:rPr lang="tr-TR" dirty="0" smtClean="0"/>
              <a:t> adresindeki 10 </a:t>
            </a:r>
            <a:r>
              <a:rPr lang="tr-TR" dirty="0"/>
              <a:t>sınıfa ayrılmış </a:t>
            </a:r>
            <a:r>
              <a:rPr lang="tr-TR" dirty="0" smtClean="0"/>
              <a:t>21785 imaj kullanıldı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 descr="_images/galaxy10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55" y="3016251"/>
            <a:ext cx="8763289" cy="38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21785</a:t>
            </a:r>
            <a:r>
              <a:rPr lang="tr-TR" dirty="0" smtClean="0"/>
              <a:t> </a:t>
            </a:r>
            <a:r>
              <a:rPr lang="tr-TR" dirty="0"/>
              <a:t>imaj 3 sete ayrıldı: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 smtClean="0"/>
              <a:t>%72 Training</a:t>
            </a:r>
            <a:r>
              <a:rPr lang="tr-TR" sz="2800" dirty="0"/>
              <a:t>: 15684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/>
              <a:t>%</a:t>
            </a:r>
            <a:r>
              <a:rPr lang="tr-TR" sz="2800" dirty="0" smtClean="0"/>
              <a:t>18 </a:t>
            </a:r>
            <a:r>
              <a:rPr lang="tr-TR" sz="2800" dirty="0" err="1" smtClean="0"/>
              <a:t>Validation</a:t>
            </a:r>
            <a:r>
              <a:rPr lang="tr-TR" sz="2800" dirty="0"/>
              <a:t>: 3922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/>
              <a:t>%10 </a:t>
            </a:r>
            <a:r>
              <a:rPr lang="tr-TR" sz="2800" dirty="0" smtClean="0"/>
              <a:t>Test</a:t>
            </a:r>
            <a:r>
              <a:rPr lang="tr-TR" sz="2800" dirty="0"/>
              <a:t>: </a:t>
            </a:r>
            <a:r>
              <a:rPr lang="tr-TR" sz="2800" dirty="0" smtClean="0"/>
              <a:t>2179</a:t>
            </a:r>
          </a:p>
          <a:p>
            <a:r>
              <a:rPr lang="tr-TR" dirty="0" smtClean="0"/>
              <a:t>Kodun yazımında aşağıdaki kaynaklardan yararlanıldı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>
                <a:hlinkClick r:id="rId2"/>
              </a:rPr>
              <a:t>https://astronn.readthedocs.io/en/latest/galaxy10.html</a:t>
            </a:r>
            <a:endParaRPr lang="tr-T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>
                <a:hlinkClick r:id="rId3"/>
              </a:rPr>
              <a:t>https://www.tensorflow.org/tutorials/keras/classification</a:t>
            </a:r>
            <a:endParaRPr lang="tr-T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>
                <a:hlinkClick r:id="rId4"/>
              </a:rPr>
              <a:t>https://towardsdatascience.com/a-simple-cnn-multi-image-classifier-31c463324fa</a:t>
            </a:r>
            <a:endParaRPr lang="tr-T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800" dirty="0">
                <a:hlinkClick r:id="rId5"/>
              </a:rPr>
              <a:t>https://www.geeksforgeeks.org/python-image-classification-using-keras/</a:t>
            </a:r>
            <a:endParaRPr lang="tr-TR" sz="2800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9949873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Training ile model </a:t>
            </a:r>
            <a:r>
              <a:rPr lang="tr-TR" dirty="0" smtClean="0"/>
              <a:t>eğitilir,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smtClean="0"/>
              <a:t>ile en iyi hale getirilir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22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43" y="1560944"/>
            <a:ext cx="10920713" cy="4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4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23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7" y="904449"/>
            <a:ext cx="6797964" cy="574094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529959" y="196563"/>
            <a:ext cx="4633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Test </a:t>
            </a:r>
            <a:r>
              <a:rPr lang="tr-TR" sz="4000" dirty="0"/>
              <a:t>seti ile test edildi</a:t>
            </a:r>
          </a:p>
        </p:txBody>
      </p:sp>
    </p:spTree>
    <p:extLst>
      <p:ext uri="{BB962C8B-B14F-4D97-AF65-F5344CB8AC3E}">
        <p14:creationId xmlns:p14="http://schemas.microsoft.com/office/powerpoint/2010/main" val="264902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 smtClean="0"/>
              <a:t>Bu sunuma ve örnek ML uygulaması koduna aşağıdaki linkten ulaşabilirsiniz</a:t>
            </a:r>
          </a:p>
          <a:p>
            <a:pPr marL="0" indent="0" algn="ctr">
              <a:buNone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github.com/BedriKeskin/Galaxy-Classification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 algn="r">
              <a:buNone/>
            </a:pPr>
            <a:r>
              <a:rPr lang="tr-TR" sz="4000" b="1" i="1" dirty="0" smtClean="0"/>
              <a:t>Katılımınız için teşekkürler…</a:t>
            </a:r>
            <a:endParaRPr lang="tr-TR" sz="4000" b="1" i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Kaynaklar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545"/>
            <a:ext cx="10515600" cy="521594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Angel, J. </a:t>
            </a:r>
            <a:r>
              <a:rPr lang="en-US" sz="18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  1990. Adaptive optics for array telescopes using neural-network techniques. Nature 348, 221–224.</a:t>
            </a:r>
          </a:p>
          <a:p>
            <a:r>
              <a:rPr lang="en-US" sz="18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Ansdell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 2018. Scientific Domain Knowledge Improves Exoplanet Transit Classification with Deep Learning. The Astrophysical Journal Letters, Volume 869, Issue 1, article id. L7, pp. 7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Graff </a:t>
            </a:r>
            <a:r>
              <a:rPr lang="en-US" sz="18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 2014. SKYNET: an efficient and robust neural network training tool for machine learning in 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astronomy. </a:t>
            </a:r>
            <a:r>
              <a:rPr lang="fi-FI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MNRAS 441, </a:t>
            </a:r>
            <a:r>
              <a:rPr lang="fi-FI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1741–1759.</a:t>
            </a:r>
            <a:endParaRPr lang="tr-TR" sz="1800" dirty="0" smtClean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r>
              <a:rPr lang="tr-TR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Ofman</a:t>
            </a:r>
            <a:r>
              <a:rPr lang="tr-TR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vd. 2021.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identification of transiting exoplanet candidates in NASA Transiting Exoplanets Survey Satellite (TESS) data with machine learning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91,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101693.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Shallue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C. J.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Vanderburg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A. 2018. Identifying Exoplanets with Deep Learning: A Five-planet Resonant Chain around Kepler-80 and an Eighth Planet around Kepler-90. The Astronomical Journal, 155(2), 94.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Sturrock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G. C.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vd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 2019. Machine 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Learning Pipeline for Exoplanet 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 SMU Data Science Review: Vol. 2 : No. 1 , Article 9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Vanderplas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vd</a:t>
            </a:r>
            <a:r>
              <a:rPr lang="en-US" sz="1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 2012. Introduction </a:t>
            </a:r>
            <a:r>
              <a:rPr lang="en-US" sz="18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to astroML: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astrophysics,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of CIDU, pp.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47-54.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Valizadegan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ExoMiner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Highly Accurate and Explainable Deep Learning Classifier that Validates 301 New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Exoplanets.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Bulletin of the American Astronomical Society, Vol. 53, No.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Zucker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Giryes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2018.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Transits—Deep Learning. I. Feasibility Study of Deep Learning to Detect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Exoplanets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Astronomical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155:147.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Yapay</a:t>
            </a:r>
            <a:r>
              <a:rPr lang="en-US" b="1" dirty="0" smtClean="0"/>
              <a:t> </a:t>
            </a:r>
            <a:r>
              <a:rPr lang="en-US" b="1" dirty="0" err="1" smtClean="0"/>
              <a:t>Zeka</a:t>
            </a:r>
            <a:r>
              <a:rPr lang="en-US" b="1" dirty="0" smtClean="0"/>
              <a:t> </a:t>
            </a:r>
            <a:r>
              <a:rPr lang="tr-TR" b="1" dirty="0" smtClean="0"/>
              <a:t>/ </a:t>
            </a:r>
            <a:r>
              <a:rPr lang="en-US" b="1" dirty="0" err="1" smtClean="0"/>
              <a:t>Makine</a:t>
            </a:r>
            <a:r>
              <a:rPr lang="en-US" b="1" dirty="0" smtClean="0"/>
              <a:t> </a:t>
            </a:r>
            <a:r>
              <a:rPr lang="en-US" b="1" dirty="0" err="1" smtClean="0"/>
              <a:t>Öğrenmesi</a:t>
            </a:r>
            <a:r>
              <a:rPr lang="en-US" b="1" dirty="0" smtClean="0"/>
              <a:t> </a:t>
            </a:r>
            <a:r>
              <a:rPr lang="en-US" b="1" dirty="0" err="1" smtClean="0"/>
              <a:t>İlişkisi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927083"/>
            <a:ext cx="6496050" cy="41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Tarihçe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519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Makineler</a:t>
            </a:r>
            <a:r>
              <a:rPr lang="en-US" dirty="0" smtClean="0"/>
              <a:t> </a:t>
            </a:r>
            <a:r>
              <a:rPr lang="en-US" dirty="0" err="1" smtClean="0"/>
              <a:t>düşünebilir</a:t>
            </a:r>
            <a:r>
              <a:rPr lang="en-US" dirty="0" smtClean="0"/>
              <a:t> mi?</a:t>
            </a:r>
          </a:p>
          <a:p>
            <a:r>
              <a:rPr lang="en-US" dirty="0" smtClean="0"/>
              <a:t>1950</a:t>
            </a:r>
            <a:r>
              <a:rPr lang="tr-TR" dirty="0" smtClean="0"/>
              <a:t> </a:t>
            </a:r>
            <a:r>
              <a:rPr lang="en-US" dirty="0" smtClean="0"/>
              <a:t>Alan Turing </a:t>
            </a:r>
            <a:r>
              <a:rPr lang="en-US" dirty="0"/>
              <a:t>“Computing Machinery and Intelligence</a:t>
            </a:r>
            <a:r>
              <a:rPr lang="en-US" dirty="0" smtClean="0"/>
              <a:t>”</a:t>
            </a:r>
            <a:r>
              <a:rPr lang="tr-TR" dirty="0" smtClean="0"/>
              <a:t>, Turing Testi</a:t>
            </a:r>
          </a:p>
          <a:p>
            <a:r>
              <a:rPr lang="en-US" dirty="0" smtClean="0"/>
              <a:t>1959</a:t>
            </a:r>
            <a:r>
              <a:rPr lang="tr-TR" dirty="0" smtClean="0"/>
              <a:t> </a:t>
            </a:r>
            <a:r>
              <a:rPr lang="en-US" dirty="0" smtClean="0"/>
              <a:t>“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” </a:t>
            </a:r>
            <a:r>
              <a:rPr lang="tr-TR" dirty="0" smtClean="0"/>
              <a:t>terimi</a:t>
            </a:r>
            <a:r>
              <a:rPr lang="en-US" dirty="0" smtClean="0"/>
              <a:t> IBM </a:t>
            </a:r>
            <a:r>
              <a:rPr lang="en-US" dirty="0" err="1" smtClean="0"/>
              <a:t>çalışanı</a:t>
            </a:r>
            <a:r>
              <a:rPr lang="en-US" dirty="0" smtClean="0"/>
              <a:t> Arthur Samuel </a:t>
            </a:r>
            <a:r>
              <a:rPr lang="en-US" dirty="0" err="1" smtClean="0"/>
              <a:t>ile</a:t>
            </a:r>
            <a:r>
              <a:rPr lang="en-US" dirty="0" smtClean="0"/>
              <a:t> literature </a:t>
            </a:r>
            <a:r>
              <a:rPr lang="en-US" dirty="0" err="1" smtClean="0"/>
              <a:t>girdi</a:t>
            </a:r>
            <a:r>
              <a:rPr lang="tr-TR" dirty="0" smtClean="0"/>
              <a:t>, </a:t>
            </a:r>
            <a:r>
              <a:rPr lang="tr-TR" dirty="0" err="1" smtClean="0"/>
              <a:t>Lisp</a:t>
            </a:r>
            <a:r>
              <a:rPr lang="tr-TR" dirty="0" smtClean="0"/>
              <a:t> dilinde dama programı yazdı</a:t>
            </a:r>
          </a:p>
          <a:p>
            <a:r>
              <a:rPr lang="tr-TR" dirty="0"/>
              <a:t>1959 Cahit </a:t>
            </a:r>
            <a:r>
              <a:rPr lang="tr-TR" dirty="0" err="1" smtClean="0"/>
              <a:t>Arf</a:t>
            </a:r>
            <a:r>
              <a:rPr lang="tr-TR" dirty="0" smtClean="0"/>
              <a:t> </a:t>
            </a:r>
            <a:r>
              <a:rPr lang="en-US" dirty="0" smtClean="0"/>
              <a:t>“</a:t>
            </a:r>
            <a:r>
              <a:rPr lang="tr-TR" dirty="0" smtClean="0"/>
              <a:t>Makine düşünebilir mi ve nasıl düşünebilir?</a:t>
            </a:r>
            <a:r>
              <a:rPr lang="en-US" dirty="0" smtClean="0"/>
              <a:t>”</a:t>
            </a:r>
            <a:endParaRPr lang="tr-TR" dirty="0" smtClean="0"/>
          </a:p>
          <a:p>
            <a:r>
              <a:rPr lang="en-US" dirty="0"/>
              <a:t>1966-73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 smtClean="0"/>
              <a:t>edilmesi</a:t>
            </a:r>
            <a:r>
              <a:rPr lang="tr-TR" dirty="0" smtClean="0"/>
              <a:t> üzerine çalışmalar askıya alındı</a:t>
            </a:r>
          </a:p>
          <a:p>
            <a:r>
              <a:rPr lang="tr-TR" dirty="0"/>
              <a:t>Teknolojinin hızlı gelişmesiyle yapay zeka çalışmaları 1980’lerde tekrar ivme kazandı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upload.wikimedia.org/wikipedia/commons/5/55/Turing_tes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61" y="1690688"/>
            <a:ext cx="2724983" cy="20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9996581" y="3763157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Turing Testi</a:t>
            </a:r>
          </a:p>
        </p:txBody>
      </p:sp>
    </p:spTree>
    <p:extLst>
      <p:ext uri="{BB962C8B-B14F-4D97-AF65-F5344CB8AC3E}">
        <p14:creationId xmlns:p14="http://schemas.microsoft.com/office/powerpoint/2010/main" val="147030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Günlük</a:t>
            </a:r>
            <a:r>
              <a:rPr lang="en-US" b="1" dirty="0" smtClean="0"/>
              <a:t> </a:t>
            </a:r>
            <a:r>
              <a:rPr lang="tr-TR" b="1" dirty="0" err="1"/>
              <a:t>H</a:t>
            </a:r>
            <a:r>
              <a:rPr lang="en-US" b="1" dirty="0" err="1" smtClean="0"/>
              <a:t>ayatta</a:t>
            </a:r>
            <a:r>
              <a:rPr lang="en-US" b="1" dirty="0" smtClean="0"/>
              <a:t> </a:t>
            </a:r>
            <a:r>
              <a:rPr lang="tr-TR" b="1" dirty="0" err="1"/>
              <a:t>U</a:t>
            </a:r>
            <a:r>
              <a:rPr lang="en-US" b="1" dirty="0" err="1" smtClean="0"/>
              <a:t>ygulamalar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236" y="1825625"/>
            <a:ext cx="9312564" cy="4351338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yazısı</a:t>
            </a:r>
            <a:r>
              <a:rPr lang="en-US" dirty="0" smtClean="0"/>
              <a:t>, </a:t>
            </a:r>
            <a:r>
              <a:rPr lang="en-US" dirty="0" err="1" smtClean="0"/>
              <a:t>ses</a:t>
            </a:r>
            <a:r>
              <a:rPr lang="en-US" dirty="0" smtClean="0"/>
              <a:t>, </a:t>
            </a:r>
            <a:r>
              <a:rPr lang="en-US" dirty="0" err="1" smtClean="0"/>
              <a:t>görüntü</a:t>
            </a:r>
            <a:r>
              <a:rPr lang="en-US" dirty="0" smtClean="0"/>
              <a:t>, </a:t>
            </a:r>
            <a:r>
              <a:rPr lang="en-US" dirty="0" err="1" smtClean="0"/>
              <a:t>işaret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vs. </a:t>
            </a:r>
            <a:r>
              <a:rPr lang="en-US" dirty="0" err="1" smtClean="0"/>
              <a:t>tanıma</a:t>
            </a:r>
            <a:endParaRPr lang="en-US" dirty="0" smtClean="0"/>
          </a:p>
          <a:p>
            <a:r>
              <a:rPr lang="en-US" dirty="0" err="1" smtClean="0"/>
              <a:t>Kredi</a:t>
            </a:r>
            <a:r>
              <a:rPr lang="en-US" dirty="0" smtClean="0"/>
              <a:t> </a:t>
            </a:r>
            <a:r>
              <a:rPr lang="en-US" dirty="0" err="1" smtClean="0"/>
              <a:t>derecelendirme</a:t>
            </a:r>
            <a:endParaRPr lang="en-US" dirty="0" smtClean="0"/>
          </a:p>
          <a:p>
            <a:r>
              <a:rPr lang="en-US" dirty="0" err="1" smtClean="0"/>
              <a:t>Tüketici</a:t>
            </a:r>
            <a:r>
              <a:rPr lang="en-US" dirty="0" smtClean="0"/>
              <a:t> </a:t>
            </a:r>
            <a:r>
              <a:rPr lang="en-US" dirty="0" err="1" smtClean="0"/>
              <a:t>alışkanlıklarını</a:t>
            </a:r>
            <a:r>
              <a:rPr lang="en-US" dirty="0" smtClean="0"/>
              <a:t> </a:t>
            </a:r>
            <a:r>
              <a:rPr lang="en-US" dirty="0" err="1" smtClean="0"/>
              <a:t>belirleme</a:t>
            </a:r>
            <a:endParaRPr lang="tr-TR" dirty="0" smtClean="0"/>
          </a:p>
          <a:p>
            <a:r>
              <a:rPr lang="tr-TR" dirty="0" smtClean="0"/>
              <a:t>Robotlar</a:t>
            </a:r>
          </a:p>
          <a:p>
            <a:r>
              <a:rPr lang="tr-TR" dirty="0" smtClean="0"/>
              <a:t>Oyunlar</a:t>
            </a:r>
          </a:p>
          <a:p>
            <a:r>
              <a:rPr lang="tr-TR" dirty="0" smtClean="0"/>
              <a:t>Hava durumu tahmini</a:t>
            </a:r>
          </a:p>
          <a:p>
            <a:r>
              <a:rPr lang="tr-TR" dirty="0" smtClean="0"/>
              <a:t>Piyasa analizi</a:t>
            </a:r>
          </a:p>
          <a:p>
            <a:r>
              <a:rPr lang="tr-TR" dirty="0" smtClean="0"/>
              <a:t>Ve daha bir çok alan…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Temel</a:t>
            </a:r>
            <a:r>
              <a:rPr lang="en-US" b="1" dirty="0" smtClean="0"/>
              <a:t> </a:t>
            </a:r>
            <a:r>
              <a:rPr lang="en-US" b="1" dirty="0" err="1" smtClean="0"/>
              <a:t>Prensip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g</a:t>
            </a:r>
            <a:r>
              <a:rPr lang="en-US" dirty="0" err="1" smtClean="0"/>
              <a:t>irdi</a:t>
            </a:r>
            <a:r>
              <a:rPr lang="tr-TR" dirty="0" smtClean="0"/>
              <a:t> kümesi</a:t>
            </a:r>
            <a:r>
              <a:rPr lang="en-US" dirty="0" smtClean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 smtClean="0"/>
              <a:t>y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tr-TR" dirty="0" smtClean="0"/>
              <a:t>kümesi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/>
              <a:t>bağ</a:t>
            </a:r>
            <a:r>
              <a:rPr lang="en-US" dirty="0"/>
              <a:t> </a:t>
            </a:r>
            <a:r>
              <a:rPr lang="en-US" dirty="0" err="1"/>
              <a:t>kurma</a:t>
            </a:r>
            <a:r>
              <a:rPr lang="en-US" dirty="0"/>
              <a:t> f:X→</a:t>
            </a:r>
            <a:r>
              <a:rPr lang="tr-TR" dirty="0"/>
              <a:t>y</a:t>
            </a:r>
            <a:endParaRPr lang="en-US" dirty="0"/>
          </a:p>
          <a:p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ilişkileri</a:t>
            </a:r>
            <a:r>
              <a:rPr lang="en-US" dirty="0" smtClean="0"/>
              <a:t> </a:t>
            </a:r>
            <a:r>
              <a:rPr lang="en-US" dirty="0" err="1" smtClean="0"/>
              <a:t>keşfedip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veriler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eçmişteki</a:t>
            </a:r>
            <a:r>
              <a:rPr lang="en-US" dirty="0" smtClean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,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 smtClean="0"/>
              <a:t>üretme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https://i.pinimg.com/originals/3e/21/37/3e2137475e54d82f3cbb45779bdb6b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04" y="274591"/>
            <a:ext cx="8731696" cy="60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962537" y="6520439"/>
            <a:ext cx="8476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https://i.pinimg.com/originals/3e/21/37/3e2137475e54d82f3cbb45779bdb6b47.png</a:t>
            </a:r>
          </a:p>
        </p:txBody>
      </p:sp>
    </p:spTree>
    <p:extLst>
      <p:ext uri="{BB962C8B-B14F-4D97-AF65-F5344CB8AC3E}">
        <p14:creationId xmlns:p14="http://schemas.microsoft.com/office/powerpoint/2010/main" val="18127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Denetimli</a:t>
            </a:r>
            <a:r>
              <a:rPr lang="en-US" b="1" dirty="0"/>
              <a:t> </a:t>
            </a:r>
            <a:r>
              <a:rPr lang="en-US" b="1" dirty="0" err="1"/>
              <a:t>Öğrenme</a:t>
            </a:r>
            <a:r>
              <a:rPr lang="en-US" b="1" dirty="0"/>
              <a:t> (Supervised </a:t>
            </a:r>
            <a:r>
              <a:rPr lang="en-US" b="1" dirty="0" smtClean="0"/>
              <a:t>Learning)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dirty="0" smtClean="0"/>
              <a:t>X veri setindeki her bir veriye karşılık gelen y değerleri bellidir (</a:t>
            </a:r>
            <a:r>
              <a:rPr lang="tr-TR" dirty="0" err="1" smtClean="0"/>
              <a:t>labeled</a:t>
            </a:r>
            <a:r>
              <a:rPr lang="tr-TR" dirty="0" smtClean="0"/>
              <a:t> data). X g</a:t>
            </a:r>
            <a:r>
              <a:rPr lang="en-US" dirty="0" err="1" smtClean="0"/>
              <a:t>irdi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tr-TR" dirty="0" smtClean="0"/>
              <a:t>y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tr-TR" dirty="0" smtClean="0"/>
              <a:t>ak model oluşturulur. Model ile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tr-TR" dirty="0" smtClean="0"/>
              <a:t>X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tr-TR" dirty="0" smtClean="0"/>
              <a:t>ne karşılık gelen y çıktı değerleri tahmin edilebilir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Regresyon</a:t>
            </a:r>
            <a:r>
              <a:rPr lang="en-US" b="1" dirty="0" smtClean="0"/>
              <a:t> (Regression)</a:t>
            </a:r>
            <a:r>
              <a:rPr lang="tr-TR" b="1" dirty="0" smtClean="0"/>
              <a:t>:</a:t>
            </a:r>
            <a:endParaRPr lang="en-US" b="1" dirty="0" smtClean="0"/>
          </a:p>
          <a:p>
            <a:r>
              <a:rPr lang="en-US" dirty="0"/>
              <a:t>Linear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Logistic Regression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Sınıflandırma</a:t>
            </a:r>
            <a:r>
              <a:rPr lang="en-US" b="1" dirty="0"/>
              <a:t> (Classification</a:t>
            </a:r>
            <a:r>
              <a:rPr lang="en-US" b="1" dirty="0" smtClean="0"/>
              <a:t>)</a:t>
            </a:r>
            <a:r>
              <a:rPr lang="tr-TR" b="1" dirty="0" smtClean="0"/>
              <a:t>:</a:t>
            </a:r>
            <a:endParaRPr lang="en-US" b="1" dirty="0" smtClean="0"/>
          </a:p>
          <a:p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r>
              <a:rPr lang="en-US" dirty="0" smtClean="0"/>
              <a:t> (SVM)</a:t>
            </a:r>
            <a:endParaRPr lang="en-US" dirty="0"/>
          </a:p>
          <a:p>
            <a:r>
              <a:rPr lang="en-US" dirty="0" smtClean="0"/>
              <a:t>Bayes </a:t>
            </a:r>
            <a:r>
              <a:rPr lang="en-US" dirty="0" err="1"/>
              <a:t>Sınıflandırıcı</a:t>
            </a:r>
            <a:r>
              <a:rPr lang="en-US" dirty="0"/>
              <a:t> (Bayes Classifier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(Artificial Neural Networks) </a:t>
            </a:r>
          </a:p>
          <a:p>
            <a:r>
              <a:rPr lang="en-US" dirty="0" err="1" smtClean="0"/>
              <a:t>Genetik</a:t>
            </a:r>
            <a:r>
              <a:rPr lang="en-US" dirty="0" smtClean="0"/>
              <a:t> </a:t>
            </a:r>
            <a:r>
              <a:rPr lang="en-US" dirty="0" err="1" smtClean="0"/>
              <a:t>Algoritmalar</a:t>
            </a:r>
            <a:r>
              <a:rPr lang="en-US" dirty="0" smtClean="0"/>
              <a:t> (Genetic Algorithms)</a:t>
            </a:r>
            <a:endParaRPr lang="tr-TR" dirty="0" smtClean="0"/>
          </a:p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(Decision Trees</a:t>
            </a:r>
            <a:r>
              <a:rPr lang="en-US" dirty="0" smtClean="0"/>
              <a:t>)</a:t>
            </a:r>
            <a:r>
              <a:rPr lang="tr-TR" dirty="0" smtClean="0"/>
              <a:t> – Rasgele Orman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Forest</a:t>
            </a:r>
            <a:r>
              <a:rPr lang="tr-TR" dirty="0" smtClean="0"/>
              <a:t>)</a:t>
            </a:r>
          </a:p>
          <a:p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(Instance Based Methods):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miro.medium.com/max/272/1*S-TS1Zrd_Gf90XAbBcYi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18" y="2603500"/>
            <a:ext cx="25908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891" y="3455152"/>
            <a:ext cx="2586182" cy="20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Denetimsiz</a:t>
            </a:r>
            <a:r>
              <a:rPr lang="en-US" b="1" dirty="0"/>
              <a:t> </a:t>
            </a:r>
            <a:r>
              <a:rPr lang="en-US" b="1" dirty="0" err="1"/>
              <a:t>Öğrenme</a:t>
            </a:r>
            <a:r>
              <a:rPr lang="en-US" b="1" dirty="0"/>
              <a:t> (Unsupervised </a:t>
            </a:r>
            <a:r>
              <a:rPr lang="en-US" b="1" dirty="0" smtClean="0"/>
              <a:t>Learning)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dirty="0"/>
              <a:t>X veri setindeki her bir veriye karşılık gelen y değerleri </a:t>
            </a:r>
            <a:r>
              <a:rPr lang="tr-TR" dirty="0" smtClean="0"/>
              <a:t>belirsizdir (</a:t>
            </a:r>
            <a:r>
              <a:rPr lang="tr-TR" dirty="0" err="1" smtClean="0"/>
              <a:t>unlabeled</a:t>
            </a:r>
            <a:r>
              <a:rPr lang="tr-TR" dirty="0" smtClean="0"/>
              <a:t> </a:t>
            </a:r>
            <a:r>
              <a:rPr lang="tr-TR" dirty="0"/>
              <a:t>data</a:t>
            </a:r>
            <a:r>
              <a:rPr lang="tr-TR" dirty="0" smtClean="0"/>
              <a:t>).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 smtClean="0"/>
              <a:t>ilişki</a:t>
            </a:r>
            <a:r>
              <a:rPr lang="tr-TR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bulunarak</a:t>
            </a:r>
            <a:r>
              <a:rPr lang="en-US" dirty="0" smtClean="0"/>
              <a:t> </a:t>
            </a:r>
            <a:r>
              <a:rPr lang="en-US" dirty="0" err="1" smtClean="0"/>
              <a:t>birbiri</a:t>
            </a:r>
            <a:r>
              <a:rPr lang="tr-TR" dirty="0" err="1" smtClean="0"/>
              <a:t>yle</a:t>
            </a:r>
            <a:r>
              <a:rPr lang="tr-TR" dirty="0" smtClean="0"/>
              <a:t> ilişkili veriler </a:t>
            </a:r>
            <a:r>
              <a:rPr lang="en-US" dirty="0" err="1" smtClean="0"/>
              <a:t>kümelendirilir</a:t>
            </a:r>
            <a:r>
              <a:rPr lang="en-US" dirty="0" smtClean="0"/>
              <a:t>.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kümelerden</a:t>
            </a:r>
            <a:r>
              <a:rPr lang="en-US" dirty="0"/>
              <a:t> </a:t>
            </a:r>
            <a:r>
              <a:rPr lang="en-US" dirty="0" err="1"/>
              <a:t>hangisiyle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o </a:t>
            </a:r>
            <a:r>
              <a:rPr lang="en-US" dirty="0" err="1"/>
              <a:t>kümeye</a:t>
            </a:r>
            <a:r>
              <a:rPr lang="en-US" dirty="0"/>
              <a:t> </a:t>
            </a:r>
            <a:r>
              <a:rPr lang="en-US" dirty="0" err="1" smtClean="0"/>
              <a:t>aittir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Kümeleme</a:t>
            </a:r>
            <a:r>
              <a:rPr lang="en-US" b="1" dirty="0"/>
              <a:t> (Clustering</a:t>
            </a:r>
            <a:r>
              <a:rPr lang="en-US" b="1" dirty="0" smtClean="0"/>
              <a:t>)</a:t>
            </a:r>
            <a:r>
              <a:rPr lang="tr-TR" b="1" dirty="0" smtClean="0"/>
              <a:t>:</a:t>
            </a:r>
            <a:endParaRPr lang="en-US" b="1" dirty="0"/>
          </a:p>
          <a:p>
            <a:r>
              <a:rPr lang="en-US" dirty="0"/>
              <a:t>K-Means</a:t>
            </a:r>
          </a:p>
          <a:p>
            <a:r>
              <a:rPr lang="en-US" dirty="0" err="1"/>
              <a:t>Hiyerarşik</a:t>
            </a:r>
            <a:endParaRPr lang="en-US" dirty="0"/>
          </a:p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</a:p>
          <a:p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endParaRPr lang="en-US" dirty="0"/>
          </a:p>
          <a:p>
            <a:pPr marL="0" indent="0">
              <a:buNone/>
            </a:pPr>
            <a:r>
              <a:rPr lang="tr-TR" b="1" dirty="0" smtClean="0"/>
              <a:t>Boyut İndirgeme</a:t>
            </a:r>
            <a:r>
              <a:rPr lang="en-US" b="1" dirty="0" smtClean="0"/>
              <a:t> (</a:t>
            </a:r>
            <a:r>
              <a:rPr lang="tr-TR" b="1" dirty="0" err="1" smtClean="0"/>
              <a:t>Dimentionalty</a:t>
            </a:r>
            <a:r>
              <a:rPr lang="tr-TR" b="1" dirty="0" smtClean="0"/>
              <a:t> </a:t>
            </a:r>
            <a:r>
              <a:rPr lang="tr-TR" b="1" dirty="0" err="1" smtClean="0"/>
              <a:t>Reduction</a:t>
            </a:r>
            <a:r>
              <a:rPr lang="en-US" b="1" dirty="0" smtClean="0"/>
              <a:t>)</a:t>
            </a:r>
            <a:r>
              <a:rPr lang="tr-TR" b="1" dirty="0" smtClean="0"/>
              <a:t>:</a:t>
            </a:r>
            <a:endParaRPr lang="en-US" b="1" dirty="0"/>
          </a:p>
          <a:p>
            <a:r>
              <a:rPr lang="tr-TR" dirty="0"/>
              <a:t>Temel Bileşen Analizi (</a:t>
            </a:r>
            <a:r>
              <a:rPr lang="tr-TR" dirty="0" err="1"/>
              <a:t>Principal</a:t>
            </a:r>
            <a:r>
              <a:rPr lang="tr-TR" dirty="0"/>
              <a:t> Component Analysis PCA)</a:t>
            </a:r>
          </a:p>
          <a:p>
            <a:r>
              <a:rPr lang="tr-TR" dirty="0" smtClean="0"/>
              <a:t>Doğrusal Ayrıştırma Analizi 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Discriminant</a:t>
            </a:r>
            <a:r>
              <a:rPr lang="tr-TR" dirty="0" smtClean="0"/>
              <a:t> </a:t>
            </a:r>
            <a:r>
              <a:rPr lang="tr-TR" dirty="0"/>
              <a:t>Analysis </a:t>
            </a:r>
            <a:r>
              <a:rPr lang="tr-TR" dirty="0" smtClean="0"/>
              <a:t>LDA)</a:t>
            </a:r>
          </a:p>
          <a:p>
            <a:r>
              <a:rPr lang="tr-TR" dirty="0" smtClean="0"/>
              <a:t>Faktör Analizi (</a:t>
            </a:r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/>
              <a:t>Analysis</a:t>
            </a:r>
            <a:r>
              <a:rPr lang="tr-TR" dirty="0" smtClean="0"/>
              <a:t>)</a:t>
            </a:r>
          </a:p>
          <a:p>
            <a:r>
              <a:rPr lang="tr-TR" dirty="0"/>
              <a:t>Negatif olmayan matris çarpanlarına ayırma (</a:t>
            </a:r>
            <a:r>
              <a:rPr lang="tr-TR" dirty="0" err="1"/>
              <a:t>Non-negative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factorization</a:t>
            </a:r>
            <a:r>
              <a:rPr lang="tr-TR" dirty="0"/>
              <a:t> NMF)</a:t>
            </a:r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753-1451-0940-8FD1-A71A9BA795B2}" type="slidenum">
              <a:rPr lang="en-US" smtClean="0"/>
              <a:t>9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418" y="3602182"/>
            <a:ext cx="3235971" cy="19849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72" y="2605376"/>
            <a:ext cx="4176580" cy="15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33890</TotalTime>
  <Words>1078</Words>
  <Application>Microsoft Office PowerPoint</Application>
  <PresentationFormat>Geniş ekran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Sunusu</vt:lpstr>
      <vt:lpstr>İçerik</vt:lpstr>
      <vt:lpstr>Yapay Zeka / Makine Öğrenmesi İlişkisi</vt:lpstr>
      <vt:lpstr>Tarihçe</vt:lpstr>
      <vt:lpstr>Günlük Hayatta Uygulamalar</vt:lpstr>
      <vt:lpstr>Temel Prensip</vt:lpstr>
      <vt:lpstr>PowerPoint Sunusu</vt:lpstr>
      <vt:lpstr>Denetimli Öğrenme (Supervised Learning)</vt:lpstr>
      <vt:lpstr>Denetimsiz Öğrenme (Unsupervised Learning)</vt:lpstr>
      <vt:lpstr>Pekiştirmeli Öğrenme (Reinforcement Learning)</vt:lpstr>
      <vt:lpstr>Süreç</vt:lpstr>
      <vt:lpstr>Training, Validation, Test</vt:lpstr>
      <vt:lpstr>Underfitting  - Overfitting</vt:lpstr>
      <vt:lpstr>Bazı Makine Öğrenmesi Kütüphaneleri</vt:lpstr>
      <vt:lpstr>Bazı Makine Öğrenmesi Veri Kaynakları</vt:lpstr>
      <vt:lpstr>Astronomiye Yönelik Uygulamalar</vt:lpstr>
      <vt:lpstr>Astronomiye Yönelik Uygulamalar</vt:lpstr>
      <vt:lpstr>Astronomiye Yönelik Uygulamalar</vt:lpstr>
      <vt:lpstr>Astronomiye Yönelik Uygulamalar</vt:lpstr>
      <vt:lpstr>Örnek ML Uygulaması</vt:lpstr>
      <vt:lpstr>PowerPoint Sunusu</vt:lpstr>
      <vt:lpstr>Training ile model eğitilir, validation ile en iyi hale getirilir</vt:lpstr>
      <vt:lpstr>PowerPoint Sunusu</vt:lpstr>
      <vt:lpstr>PowerPoint Sunusu</vt:lpstr>
      <vt:lpstr>Kaynaklar: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bedri keskin</cp:lastModifiedBy>
  <cp:revision>1185</cp:revision>
  <dcterms:created xsi:type="dcterms:W3CDTF">2019-11-19T21:02:42Z</dcterms:created>
  <dcterms:modified xsi:type="dcterms:W3CDTF">2021-12-26T19:01:27Z</dcterms:modified>
</cp:coreProperties>
</file>