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5"/>
  </p:notesMasterIdLst>
  <p:handoutMasterIdLst>
    <p:handoutMasterId r:id="rId36"/>
  </p:handoutMasterIdLst>
  <p:sldIdLst>
    <p:sldId id="261" r:id="rId2"/>
    <p:sldId id="284" r:id="rId3"/>
    <p:sldId id="298" r:id="rId4"/>
    <p:sldId id="265" r:id="rId5"/>
    <p:sldId id="266" r:id="rId6"/>
    <p:sldId id="267" r:id="rId7"/>
    <p:sldId id="299" r:id="rId8"/>
    <p:sldId id="272" r:id="rId9"/>
    <p:sldId id="283" r:id="rId10"/>
    <p:sldId id="280" r:id="rId11"/>
    <p:sldId id="274" r:id="rId12"/>
    <p:sldId id="275" r:id="rId13"/>
    <p:sldId id="276" r:id="rId14"/>
    <p:sldId id="277" r:id="rId15"/>
    <p:sldId id="273" r:id="rId16"/>
    <p:sldId id="300" r:id="rId17"/>
    <p:sldId id="285" r:id="rId18"/>
    <p:sldId id="287" r:id="rId19"/>
    <p:sldId id="288" r:id="rId20"/>
    <p:sldId id="291" r:id="rId21"/>
    <p:sldId id="292" r:id="rId22"/>
    <p:sldId id="286" r:id="rId23"/>
    <p:sldId id="289" r:id="rId24"/>
    <p:sldId id="301" r:id="rId25"/>
    <p:sldId id="269" r:id="rId26"/>
    <p:sldId id="296" r:id="rId27"/>
    <p:sldId id="297" r:id="rId28"/>
    <p:sldId id="302" r:id="rId29"/>
    <p:sldId id="270" r:id="rId30"/>
    <p:sldId id="293" r:id="rId31"/>
    <p:sldId id="294" r:id="rId32"/>
    <p:sldId id="295" r:id="rId33"/>
    <p:sldId id="26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E51"/>
    <a:srgbClr val="BFBFBF"/>
    <a:srgbClr val="1C252C"/>
    <a:srgbClr val="49BED8"/>
    <a:srgbClr val="68AD9B"/>
    <a:srgbClr val="2F70AF"/>
    <a:srgbClr val="E1D5D9"/>
    <a:srgbClr val="E30613"/>
    <a:srgbClr val="A3CCF4"/>
    <a:srgbClr val="8064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84" autoAdjust="0"/>
    <p:restoredTop sz="84549" autoAdjust="0"/>
  </p:normalViewPr>
  <p:slideViewPr>
    <p:cSldViewPr snapToGrid="0" showGuides="1">
      <p:cViewPr varScale="1">
        <p:scale>
          <a:sx n="130" d="100"/>
          <a:sy n="130" d="100"/>
        </p:scale>
        <p:origin x="1170" y="132"/>
      </p:cViewPr>
      <p:guideLst>
        <p:guide orient="horz" pos="2160"/>
        <p:guide pos="3840"/>
      </p:guideLst>
    </p:cSldViewPr>
  </p:slideViewPr>
  <p:notesTextViewPr>
    <p:cViewPr>
      <p:scale>
        <a:sx n="3" d="2"/>
        <a:sy n="3" d="2"/>
      </p:scale>
      <p:origin x="0" y="0"/>
    </p:cViewPr>
  </p:notesTextViewPr>
  <p:sorterViewPr>
    <p:cViewPr varScale="1">
      <p:scale>
        <a:sx n="1" d="1"/>
        <a:sy n="1" d="1"/>
      </p:scale>
      <p:origin x="0" y="-6276"/>
    </p:cViewPr>
  </p:sorterViewPr>
  <p:notesViewPr>
    <p:cSldViewPr snapToGrid="0" showGuides="1">
      <p:cViewPr varScale="1">
        <p:scale>
          <a:sx n="117" d="100"/>
          <a:sy n="117" d="100"/>
        </p:scale>
        <p:origin x="532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940A28-D1A0-44EE-AEB0-97EF0A4CC6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5BB4B0D1-1442-BD6F-429A-FC0C32E0E2F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56DF66-CD1D-4550-A103-1E9BBB13DCEE}" type="datetimeFigureOut">
              <a:rPr lang="en-GB" smtClean="0"/>
              <a:t>04/10/2023</a:t>
            </a:fld>
            <a:endParaRPr lang="en-GB"/>
          </a:p>
        </p:txBody>
      </p:sp>
      <p:sp>
        <p:nvSpPr>
          <p:cNvPr id="4" name="Footer Placeholder 3">
            <a:extLst>
              <a:ext uri="{FF2B5EF4-FFF2-40B4-BE49-F238E27FC236}">
                <a16:creationId xmlns:a16="http://schemas.microsoft.com/office/drawing/2014/main" id="{3C5F0AF7-2D37-19C4-9B63-49DC09A562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BABBC108-6983-3825-3EE6-76D8ABA2C4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BA7318-9633-4C1F-A495-E0BBAF271E95}" type="slidenum">
              <a:rPr lang="en-GB" smtClean="0"/>
              <a:t>‹#›</a:t>
            </a:fld>
            <a:endParaRPr lang="en-GB"/>
          </a:p>
        </p:txBody>
      </p:sp>
    </p:spTree>
    <p:extLst>
      <p:ext uri="{BB962C8B-B14F-4D97-AF65-F5344CB8AC3E}">
        <p14:creationId xmlns:p14="http://schemas.microsoft.com/office/powerpoint/2010/main" val="3330265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FCFB4-04CA-426F-A74A-E72A65208471}" type="datetimeFigureOut">
              <a:rPr lang="en-GB" smtClean="0"/>
              <a:t>04/10/2023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C51FD-80DD-40E4-A031-D41D0B01BEF4}" type="slidenum">
              <a:rPr lang="en-GB" smtClean="0"/>
              <a:t>‹#›</a:t>
            </a:fld>
            <a:endParaRPr lang="en-GB"/>
          </a:p>
        </p:txBody>
      </p:sp>
    </p:spTree>
    <p:extLst>
      <p:ext uri="{BB962C8B-B14F-4D97-AF65-F5344CB8AC3E}">
        <p14:creationId xmlns:p14="http://schemas.microsoft.com/office/powerpoint/2010/main" val="752619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click to add red stripes</a:t>
            </a:r>
          </a:p>
        </p:txBody>
      </p:sp>
      <p:sp>
        <p:nvSpPr>
          <p:cNvPr id="4" name="Slide Number Placeholder 3"/>
          <p:cNvSpPr>
            <a:spLocks noGrp="1"/>
          </p:cNvSpPr>
          <p:nvPr>
            <p:ph type="sldNum" sz="quarter" idx="5"/>
          </p:nvPr>
        </p:nvSpPr>
        <p:spPr/>
        <p:txBody>
          <a:bodyPr/>
          <a:lstStyle/>
          <a:p>
            <a:fld id="{DE7C51FD-80DD-40E4-A031-D41D0B01BEF4}" type="slidenum">
              <a:rPr lang="en-GB" smtClean="0"/>
              <a:t>1</a:t>
            </a:fld>
            <a:endParaRPr lang="en-GB"/>
          </a:p>
        </p:txBody>
      </p:sp>
    </p:spTree>
    <p:extLst>
      <p:ext uri="{BB962C8B-B14F-4D97-AF65-F5344CB8AC3E}">
        <p14:creationId xmlns:p14="http://schemas.microsoft.com/office/powerpoint/2010/main" val="4027616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AD Groups should follow security best practices and be maintained as new employees join/leave the organization;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recommend hooking the viewer groups into existing distribution lists or using dynamic membership</a:t>
            </a:r>
          </a:p>
          <a:p>
            <a:endParaRPr lang="en-GB" dirty="0"/>
          </a:p>
          <a:p>
            <a:r>
              <a:rPr lang="en-GB" dirty="0"/>
              <a:t>https://datameerkat.com/domains</a:t>
            </a:r>
          </a:p>
        </p:txBody>
      </p:sp>
      <p:sp>
        <p:nvSpPr>
          <p:cNvPr id="4" name="Slide Number Placeholder 3"/>
          <p:cNvSpPr>
            <a:spLocks noGrp="1"/>
          </p:cNvSpPr>
          <p:nvPr>
            <p:ph type="sldNum" sz="quarter" idx="5"/>
          </p:nvPr>
        </p:nvSpPr>
        <p:spPr/>
        <p:txBody>
          <a:bodyPr/>
          <a:lstStyle/>
          <a:p>
            <a:fld id="{DE7C51FD-80DD-40E4-A031-D41D0B01BEF4}" type="slidenum">
              <a:rPr lang="en-GB" smtClean="0"/>
              <a:t>10</a:t>
            </a:fld>
            <a:endParaRPr lang="en-GB"/>
          </a:p>
        </p:txBody>
      </p:sp>
    </p:spTree>
    <p:extLst>
      <p:ext uri="{BB962C8B-B14F-4D97-AF65-F5344CB8AC3E}">
        <p14:creationId xmlns:p14="http://schemas.microsoft.com/office/powerpoint/2010/main" val="4205461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1C1917"/>
                </a:solidFill>
                <a:effectLst/>
                <a:latin typeface="-apple-system"/>
              </a:rPr>
              <a:t>Install and configure on-premises data gateways to enable access to on-prem data sources.</a:t>
            </a:r>
          </a:p>
          <a:p>
            <a:pPr lvl="1" algn="l">
              <a:buFont typeface="Arial" panose="020B0604020202020204" pitchFamily="34" charset="0"/>
              <a:buChar char="•"/>
            </a:pPr>
            <a:r>
              <a:rPr lang="en-GB" b="0" i="0" dirty="0">
                <a:solidFill>
                  <a:srgbClr val="1C1917"/>
                </a:solidFill>
                <a:effectLst/>
                <a:latin typeface="-apple-system"/>
              </a:rPr>
              <a:t>Keep them UP TO DATE</a:t>
            </a:r>
          </a:p>
          <a:p>
            <a:pPr algn="l">
              <a:buFont typeface="Arial" panose="020B0604020202020204" pitchFamily="34" charset="0"/>
              <a:buChar char="•"/>
            </a:pPr>
            <a:r>
              <a:rPr lang="en-GB" b="0" i="0" dirty="0">
                <a:solidFill>
                  <a:srgbClr val="1C1917"/>
                </a:solidFill>
                <a:effectLst/>
                <a:latin typeface="-apple-system"/>
              </a:rPr>
              <a:t>Determine optimal gateway placement on allowed networks with required drivers and dependencies installed.</a:t>
            </a:r>
          </a:p>
          <a:p>
            <a:pPr algn="l">
              <a:buFont typeface="Arial" panose="020B0604020202020204" pitchFamily="34" charset="0"/>
              <a:buChar char="•"/>
            </a:pPr>
            <a:r>
              <a:rPr lang="en-GB" b="0" i="0" dirty="0">
                <a:solidFill>
                  <a:srgbClr val="1C1917"/>
                </a:solidFill>
                <a:effectLst/>
                <a:latin typeface="-apple-system"/>
              </a:rPr>
              <a:t>Manage gateway connections, encryption keys, and credentials securely.</a:t>
            </a:r>
          </a:p>
        </p:txBody>
      </p:sp>
      <p:sp>
        <p:nvSpPr>
          <p:cNvPr id="4" name="Slide Number Placeholder 3"/>
          <p:cNvSpPr>
            <a:spLocks noGrp="1"/>
          </p:cNvSpPr>
          <p:nvPr>
            <p:ph type="sldNum" sz="quarter" idx="5"/>
          </p:nvPr>
        </p:nvSpPr>
        <p:spPr/>
        <p:txBody>
          <a:bodyPr/>
          <a:lstStyle/>
          <a:p>
            <a:fld id="{DE7C51FD-80DD-40E4-A031-D41D0B01BEF4}" type="slidenum">
              <a:rPr lang="en-GB" smtClean="0"/>
              <a:t>11</a:t>
            </a:fld>
            <a:endParaRPr lang="en-GB"/>
          </a:p>
        </p:txBody>
      </p:sp>
    </p:spTree>
    <p:extLst>
      <p:ext uri="{BB962C8B-B14F-4D97-AF65-F5344CB8AC3E}">
        <p14:creationId xmlns:p14="http://schemas.microsoft.com/office/powerpoint/2010/main" val="411944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1C1917"/>
                </a:solidFill>
                <a:effectLst/>
                <a:latin typeface="-apple-system"/>
              </a:rPr>
              <a:t>Implement a workspace request process for other users to submit business justification.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1C1917"/>
                </a:solidFill>
                <a:effectLst/>
                <a:latin typeface="-apple-system"/>
              </a:rPr>
              <a:t>Expand workspace creation access more broadly over time in a governed manner.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1C1917"/>
                </a:solidFill>
                <a:effectLst/>
                <a:latin typeface="-apple-system"/>
              </a:rPr>
              <a:t>Educate users that workspaces are for collaboration, not personal storage.</a:t>
            </a:r>
          </a:p>
          <a:p>
            <a:endParaRPr lang="en-GB" dirty="0"/>
          </a:p>
        </p:txBody>
      </p:sp>
      <p:sp>
        <p:nvSpPr>
          <p:cNvPr id="4" name="Slide Number Placeholder 3"/>
          <p:cNvSpPr>
            <a:spLocks noGrp="1"/>
          </p:cNvSpPr>
          <p:nvPr>
            <p:ph type="sldNum" sz="quarter" idx="5"/>
          </p:nvPr>
        </p:nvSpPr>
        <p:spPr/>
        <p:txBody>
          <a:bodyPr/>
          <a:lstStyle/>
          <a:p>
            <a:fld id="{DE7C51FD-80DD-40E4-A031-D41D0B01BEF4}" type="slidenum">
              <a:rPr lang="en-GB" smtClean="0"/>
              <a:t>12</a:t>
            </a:fld>
            <a:endParaRPr lang="en-GB"/>
          </a:p>
        </p:txBody>
      </p:sp>
    </p:spTree>
    <p:extLst>
      <p:ext uri="{BB962C8B-B14F-4D97-AF65-F5344CB8AC3E}">
        <p14:creationId xmlns:p14="http://schemas.microsoft.com/office/powerpoint/2010/main" val="825494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users – Member only (no guests)</a:t>
            </a:r>
          </a:p>
        </p:txBody>
      </p:sp>
      <p:sp>
        <p:nvSpPr>
          <p:cNvPr id="4" name="Slide Number Placeholder 3"/>
          <p:cNvSpPr>
            <a:spLocks noGrp="1"/>
          </p:cNvSpPr>
          <p:nvPr>
            <p:ph type="sldNum" sz="quarter" idx="5"/>
          </p:nvPr>
        </p:nvSpPr>
        <p:spPr/>
        <p:txBody>
          <a:bodyPr/>
          <a:lstStyle/>
          <a:p>
            <a:fld id="{DE7C51FD-80DD-40E4-A031-D41D0B01BEF4}" type="slidenum">
              <a:rPr lang="en-GB" smtClean="0"/>
              <a:t>13</a:t>
            </a:fld>
            <a:endParaRPr lang="en-GB"/>
          </a:p>
        </p:txBody>
      </p:sp>
    </p:spTree>
    <p:extLst>
      <p:ext uri="{BB962C8B-B14F-4D97-AF65-F5344CB8AC3E}">
        <p14:creationId xmlns:p14="http://schemas.microsoft.com/office/powerpoint/2010/main" val="3198434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0" i="0" dirty="0">
                <a:solidFill>
                  <a:srgbClr val="404040"/>
                </a:solidFill>
                <a:effectLst/>
                <a:latin typeface="Lato" panose="020F0502020204030203" pitchFamily="34" charset="0"/>
              </a:rPr>
              <a:t>If you miss configuring the settings properly, it may result in leaking the data, authorizing people who should not be authorized to see reports and many other catastrophic scenarios</a:t>
            </a:r>
          </a:p>
          <a:p>
            <a:pPr marL="171450" indent="-171450">
              <a:buFont typeface="Arial" panose="020B0604020202020204" pitchFamily="34" charset="0"/>
              <a:buChar char="•"/>
            </a:pPr>
            <a:r>
              <a:rPr lang="en-GB" b="0" i="0" dirty="0">
                <a:solidFill>
                  <a:srgbClr val="404040"/>
                </a:solidFill>
                <a:effectLst/>
                <a:latin typeface="Lato" panose="020F0502020204030203" pitchFamily="34" charset="0"/>
              </a:rPr>
              <a:t>Remember those groups we just created; this is where we will use them.</a:t>
            </a:r>
          </a:p>
          <a:p>
            <a:pPr marL="171450" indent="-171450">
              <a:buFont typeface="Arial" panose="020B0604020202020204" pitchFamily="34" charset="0"/>
              <a:buChar char="•"/>
            </a:pPr>
            <a:r>
              <a:rPr lang="en-GB" b="0" i="0" dirty="0">
                <a:solidFill>
                  <a:srgbClr val="404040"/>
                </a:solidFill>
                <a:effectLst/>
                <a:latin typeface="Lato" panose="020F0502020204030203" pitchFamily="34" charset="0"/>
              </a:rPr>
              <a:t>XXXX</a:t>
            </a:r>
          </a:p>
          <a:p>
            <a:pPr marL="171450" indent="-171450">
              <a:buFont typeface="Arial" panose="020B0604020202020204" pitchFamily="34" charset="0"/>
              <a:buChar char="•"/>
            </a:pPr>
            <a:r>
              <a:rPr lang="en-GB" b="0" i="0" dirty="0">
                <a:solidFill>
                  <a:srgbClr val="404040"/>
                </a:solidFill>
                <a:effectLst/>
                <a:latin typeface="Lato" panose="020F0502020204030203" pitchFamily="34" charset="0"/>
              </a:rPr>
              <a:t>Sadly, this doesn’t work for Gateway Admin </a:t>
            </a:r>
            <a:r>
              <a:rPr lang="en-GB" b="1" i="0" dirty="0">
                <a:solidFill>
                  <a:srgbClr val="404040"/>
                </a:solidFill>
                <a:effectLst/>
                <a:latin typeface="Lato" panose="020F0502020204030203" pitchFamily="34" charset="0"/>
              </a:rPr>
              <a:t>yet</a:t>
            </a:r>
            <a:endParaRPr lang="en-GB" b="0" i="0" dirty="0">
              <a:solidFill>
                <a:srgbClr val="404040"/>
              </a:solidFill>
              <a:effectLst/>
              <a:latin typeface="Lato" panose="020F0502020204030203" pitchFamily="34" charset="0"/>
            </a:endParaRPr>
          </a:p>
          <a:p>
            <a:pPr marL="171450" indent="-171450">
              <a:buFont typeface="Arial" panose="020B0604020202020204" pitchFamily="34" charset="0"/>
              <a:buChar char="•"/>
            </a:pPr>
            <a:r>
              <a:rPr lang="en-GB" b="0" i="0" dirty="0">
                <a:solidFill>
                  <a:srgbClr val="404040"/>
                </a:solidFill>
                <a:effectLst/>
                <a:latin typeface="Lato" panose="020F0502020204030203" pitchFamily="34" charset="0"/>
              </a:rPr>
              <a:t>You may want to restrict pro trials at this time too</a:t>
            </a:r>
          </a:p>
          <a:p>
            <a:pPr marL="0" indent="0">
              <a:buFont typeface="Arial" panose="020B0604020202020204" pitchFamily="34" charset="0"/>
              <a:buNone/>
            </a:pPr>
            <a:endParaRPr lang="en-GB" b="0" i="0" dirty="0">
              <a:solidFill>
                <a:srgbClr val="404040"/>
              </a:solidFill>
              <a:effectLst/>
              <a:latin typeface="Lato" panose="020F0502020204030203" pitchFamily="34" charset="0"/>
            </a:endParaRPr>
          </a:p>
          <a:p>
            <a:pPr marL="0" indent="0">
              <a:buFont typeface="Arial" panose="020B0604020202020204" pitchFamily="34" charset="0"/>
              <a:buNone/>
            </a:pPr>
            <a:r>
              <a:rPr lang="en-GB" b="0" i="0" dirty="0">
                <a:solidFill>
                  <a:srgbClr val="404040"/>
                </a:solidFill>
                <a:effectLst/>
                <a:latin typeface="Lato" panose="020F0502020204030203" pitchFamily="34" charset="0"/>
              </a:rPr>
              <a:t>https://radacad.com/power-bi-administrator-tenant-settings-configuration-you-dont-dare-to-miss</a:t>
            </a:r>
          </a:p>
        </p:txBody>
      </p:sp>
      <p:sp>
        <p:nvSpPr>
          <p:cNvPr id="4" name="Slide Number Placeholder 3"/>
          <p:cNvSpPr>
            <a:spLocks noGrp="1"/>
          </p:cNvSpPr>
          <p:nvPr>
            <p:ph type="sldNum" sz="quarter" idx="5"/>
          </p:nvPr>
        </p:nvSpPr>
        <p:spPr/>
        <p:txBody>
          <a:bodyPr/>
          <a:lstStyle/>
          <a:p>
            <a:fld id="{DE7C51FD-80DD-40E4-A031-D41D0B01BEF4}" type="slidenum">
              <a:rPr lang="en-GB" smtClean="0"/>
              <a:t>14</a:t>
            </a:fld>
            <a:endParaRPr lang="en-GB"/>
          </a:p>
        </p:txBody>
      </p:sp>
    </p:spTree>
    <p:extLst>
      <p:ext uri="{BB962C8B-B14F-4D97-AF65-F5344CB8AC3E}">
        <p14:creationId xmlns:p14="http://schemas.microsoft.com/office/powerpoint/2010/main" val="4069211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Purchase and assign Power BI licenses to users</a:t>
            </a:r>
          </a:p>
          <a:p>
            <a:pPr marL="171450" indent="-171450">
              <a:buFont typeface="Arial" panose="020B0604020202020204" pitchFamily="34" charset="0"/>
              <a:buChar char="•"/>
            </a:pPr>
            <a:r>
              <a:rPr lang="en-GB" dirty="0"/>
              <a:t>Decide on Pro vs Premium vs Fabric</a:t>
            </a:r>
          </a:p>
          <a:p>
            <a:pPr marL="171450" indent="-171450">
              <a:buFont typeface="Arial" panose="020B0604020202020204" pitchFamily="34" charset="0"/>
              <a:buChar char="•"/>
            </a:pPr>
            <a:r>
              <a:rPr lang="en-GB" dirty="0"/>
              <a:t>E5 gets Pro for free – advise to turn that off to encourage community practices</a:t>
            </a:r>
          </a:p>
          <a:p>
            <a:endParaRPr lang="en-GB" dirty="0"/>
          </a:p>
          <a:p>
            <a:r>
              <a:rPr lang="en-GB" dirty="0"/>
              <a:t>https://app.powerbi.com/view?r=eyJrIjoiOTc4Y2Q2YzAtOTAwZi00OWJiLWE4MDctN2MyOGU2M2Q5NWNjIiwidCI6IjIxMmFhOGVkLTcxYzYtNGY3ZS1hM2Q1LWNjOWQ2NmZiZGY5YSJ9&amp;pageName=ReportSection</a:t>
            </a:r>
          </a:p>
        </p:txBody>
      </p:sp>
      <p:sp>
        <p:nvSpPr>
          <p:cNvPr id="4" name="Slide Number Placeholder 3"/>
          <p:cNvSpPr>
            <a:spLocks noGrp="1"/>
          </p:cNvSpPr>
          <p:nvPr>
            <p:ph type="sldNum" sz="quarter" idx="5"/>
          </p:nvPr>
        </p:nvSpPr>
        <p:spPr/>
        <p:txBody>
          <a:bodyPr/>
          <a:lstStyle/>
          <a:p>
            <a:fld id="{DE7C51FD-80DD-40E4-A031-D41D0B01BEF4}" type="slidenum">
              <a:rPr lang="en-GB" smtClean="0"/>
              <a:t>15</a:t>
            </a:fld>
            <a:endParaRPr lang="en-GB"/>
          </a:p>
        </p:txBody>
      </p:sp>
    </p:spTree>
    <p:extLst>
      <p:ext uri="{BB962C8B-B14F-4D97-AF65-F5344CB8AC3E}">
        <p14:creationId xmlns:p14="http://schemas.microsoft.com/office/powerpoint/2010/main" val="4244912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C51FD-80DD-40E4-A031-D41D0B01BEF4}" type="slidenum">
              <a:rPr lang="en-GB" smtClean="0"/>
              <a:t>16</a:t>
            </a:fld>
            <a:endParaRPr lang="en-GB"/>
          </a:p>
        </p:txBody>
      </p:sp>
    </p:spTree>
    <p:extLst>
      <p:ext uri="{BB962C8B-B14F-4D97-AF65-F5344CB8AC3E}">
        <p14:creationId xmlns:p14="http://schemas.microsoft.com/office/powerpoint/2010/main" val="2300315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Hub – make it available in Teams</a:t>
            </a:r>
          </a:p>
        </p:txBody>
      </p:sp>
      <p:sp>
        <p:nvSpPr>
          <p:cNvPr id="4" name="Slide Number Placeholder 3"/>
          <p:cNvSpPr>
            <a:spLocks noGrp="1"/>
          </p:cNvSpPr>
          <p:nvPr>
            <p:ph type="sldNum" sz="quarter" idx="5"/>
          </p:nvPr>
        </p:nvSpPr>
        <p:spPr/>
        <p:txBody>
          <a:bodyPr/>
          <a:lstStyle/>
          <a:p>
            <a:fld id="{DE7C51FD-80DD-40E4-A031-D41D0B01BEF4}" type="slidenum">
              <a:rPr lang="en-GB" smtClean="0"/>
              <a:t>17</a:t>
            </a:fld>
            <a:endParaRPr lang="en-GB"/>
          </a:p>
        </p:txBody>
      </p:sp>
    </p:spTree>
    <p:extLst>
      <p:ext uri="{BB962C8B-B14F-4D97-AF65-F5344CB8AC3E}">
        <p14:creationId xmlns:p14="http://schemas.microsoft.com/office/powerpoint/2010/main" val="512504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C51FD-80DD-40E4-A031-D41D0B01BEF4}" type="slidenum">
              <a:rPr lang="en-GB" smtClean="0"/>
              <a:t>18</a:t>
            </a:fld>
            <a:endParaRPr lang="en-GB"/>
          </a:p>
        </p:txBody>
      </p:sp>
    </p:spTree>
    <p:extLst>
      <p:ext uri="{BB962C8B-B14F-4D97-AF65-F5344CB8AC3E}">
        <p14:creationId xmlns:p14="http://schemas.microsoft.com/office/powerpoint/2010/main" val="2628703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C51FD-80DD-40E4-A031-D41D0B01BEF4}" type="slidenum">
              <a:rPr lang="en-GB" smtClean="0"/>
              <a:t>19</a:t>
            </a:fld>
            <a:endParaRPr lang="en-GB"/>
          </a:p>
        </p:txBody>
      </p:sp>
    </p:spTree>
    <p:extLst>
      <p:ext uri="{BB962C8B-B14F-4D97-AF65-F5344CB8AC3E}">
        <p14:creationId xmlns:p14="http://schemas.microsoft.com/office/powerpoint/2010/main" val="4031352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One click to remove picture and show scales spinning</a:t>
            </a:r>
          </a:p>
        </p:txBody>
      </p:sp>
      <p:sp>
        <p:nvSpPr>
          <p:cNvPr id="4" name="Slide Number Placeholder 3"/>
          <p:cNvSpPr>
            <a:spLocks noGrp="1"/>
          </p:cNvSpPr>
          <p:nvPr>
            <p:ph type="sldNum" sz="quarter" idx="5"/>
          </p:nvPr>
        </p:nvSpPr>
        <p:spPr/>
        <p:txBody>
          <a:bodyPr/>
          <a:lstStyle/>
          <a:p>
            <a:fld id="{DE7C51FD-80DD-40E4-A031-D41D0B01BEF4}" type="slidenum">
              <a:rPr lang="en-GB" smtClean="0"/>
              <a:t>2</a:t>
            </a:fld>
            <a:endParaRPr lang="en-GB"/>
          </a:p>
        </p:txBody>
      </p:sp>
    </p:spTree>
    <p:extLst>
      <p:ext uri="{BB962C8B-B14F-4D97-AF65-F5344CB8AC3E}">
        <p14:creationId xmlns:p14="http://schemas.microsoft.com/office/powerpoint/2010/main" val="1261010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Hub – make it available in Teams</a:t>
            </a:r>
          </a:p>
        </p:txBody>
      </p:sp>
      <p:sp>
        <p:nvSpPr>
          <p:cNvPr id="4" name="Slide Number Placeholder 3"/>
          <p:cNvSpPr>
            <a:spLocks noGrp="1"/>
          </p:cNvSpPr>
          <p:nvPr>
            <p:ph type="sldNum" sz="quarter" idx="5"/>
          </p:nvPr>
        </p:nvSpPr>
        <p:spPr/>
        <p:txBody>
          <a:bodyPr/>
          <a:lstStyle/>
          <a:p>
            <a:fld id="{DE7C51FD-80DD-40E4-A031-D41D0B01BEF4}" type="slidenum">
              <a:rPr lang="en-GB" smtClean="0"/>
              <a:t>20</a:t>
            </a:fld>
            <a:endParaRPr lang="en-GB"/>
          </a:p>
        </p:txBody>
      </p:sp>
    </p:spTree>
    <p:extLst>
      <p:ext uri="{BB962C8B-B14F-4D97-AF65-F5344CB8AC3E}">
        <p14:creationId xmlns:p14="http://schemas.microsoft.com/office/powerpoint/2010/main" val="3698530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C51FD-80DD-40E4-A031-D41D0B01BEF4}" type="slidenum">
              <a:rPr lang="en-GB" smtClean="0"/>
              <a:t>21</a:t>
            </a:fld>
            <a:endParaRPr lang="en-GB"/>
          </a:p>
        </p:txBody>
      </p:sp>
    </p:spTree>
    <p:extLst>
      <p:ext uri="{BB962C8B-B14F-4D97-AF65-F5344CB8AC3E}">
        <p14:creationId xmlns:p14="http://schemas.microsoft.com/office/powerpoint/2010/main" val="1822164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https://github.com/RuiRomano/sessionslides/blob/main/PBIMonitoring101.pdf</a:t>
            </a:r>
          </a:p>
          <a:p>
            <a:endParaRPr lang="en-GB" dirty="0"/>
          </a:p>
          <a:p>
            <a:endParaRPr lang="en-GB" dirty="0"/>
          </a:p>
        </p:txBody>
      </p:sp>
      <p:sp>
        <p:nvSpPr>
          <p:cNvPr id="4" name="Slide Number Placeholder 3"/>
          <p:cNvSpPr>
            <a:spLocks noGrp="1"/>
          </p:cNvSpPr>
          <p:nvPr>
            <p:ph type="sldNum" sz="quarter" idx="5"/>
          </p:nvPr>
        </p:nvSpPr>
        <p:spPr/>
        <p:txBody>
          <a:bodyPr/>
          <a:lstStyle/>
          <a:p>
            <a:fld id="{DE7C51FD-80DD-40E4-A031-D41D0B01BEF4}" type="slidenum">
              <a:rPr lang="en-GB" smtClean="0"/>
              <a:t>22</a:t>
            </a:fld>
            <a:endParaRPr lang="en-GB"/>
          </a:p>
        </p:txBody>
      </p:sp>
    </p:spTree>
    <p:extLst>
      <p:ext uri="{BB962C8B-B14F-4D97-AF65-F5344CB8AC3E}">
        <p14:creationId xmlns:p14="http://schemas.microsoft.com/office/powerpoint/2010/main" val="7622210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https://github.com/RuiRomano/pbigtwmonitor</a:t>
            </a:r>
          </a:p>
          <a:p>
            <a:endParaRPr lang="en-GB" dirty="0"/>
          </a:p>
        </p:txBody>
      </p:sp>
      <p:sp>
        <p:nvSpPr>
          <p:cNvPr id="4" name="Slide Number Placeholder 3"/>
          <p:cNvSpPr>
            <a:spLocks noGrp="1"/>
          </p:cNvSpPr>
          <p:nvPr>
            <p:ph type="sldNum" sz="quarter" idx="5"/>
          </p:nvPr>
        </p:nvSpPr>
        <p:spPr/>
        <p:txBody>
          <a:bodyPr/>
          <a:lstStyle/>
          <a:p>
            <a:fld id="{DE7C51FD-80DD-40E4-A031-D41D0B01BEF4}" type="slidenum">
              <a:rPr lang="en-GB" smtClean="0"/>
              <a:t>23</a:t>
            </a:fld>
            <a:endParaRPr lang="en-GB"/>
          </a:p>
        </p:txBody>
      </p:sp>
    </p:spTree>
    <p:extLst>
      <p:ext uri="{BB962C8B-B14F-4D97-AF65-F5344CB8AC3E}">
        <p14:creationId xmlns:p14="http://schemas.microsoft.com/office/powerpoint/2010/main" val="1871058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C51FD-80DD-40E4-A031-D41D0B01BEF4}" type="slidenum">
              <a:rPr lang="en-GB" smtClean="0"/>
              <a:t>24</a:t>
            </a:fld>
            <a:endParaRPr lang="en-GB"/>
          </a:p>
        </p:txBody>
      </p:sp>
    </p:spTree>
    <p:extLst>
      <p:ext uri="{BB962C8B-B14F-4D97-AF65-F5344CB8AC3E}">
        <p14:creationId xmlns:p14="http://schemas.microsoft.com/office/powerpoint/2010/main" val="42524085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C51FD-80DD-40E4-A031-D41D0B01BEF4}" type="slidenum">
              <a:rPr lang="en-GB" smtClean="0"/>
              <a:t>25</a:t>
            </a:fld>
            <a:endParaRPr lang="en-GB"/>
          </a:p>
        </p:txBody>
      </p:sp>
    </p:spTree>
    <p:extLst>
      <p:ext uri="{BB962C8B-B14F-4D97-AF65-F5344CB8AC3E}">
        <p14:creationId xmlns:p14="http://schemas.microsoft.com/office/powerpoint/2010/main" val="35247714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C51FD-80DD-40E4-A031-D41D0B01BEF4}" type="slidenum">
              <a:rPr lang="en-GB" smtClean="0"/>
              <a:t>26</a:t>
            </a:fld>
            <a:endParaRPr lang="en-GB"/>
          </a:p>
        </p:txBody>
      </p:sp>
    </p:spTree>
    <p:extLst>
      <p:ext uri="{BB962C8B-B14F-4D97-AF65-F5344CB8AC3E}">
        <p14:creationId xmlns:p14="http://schemas.microsoft.com/office/powerpoint/2010/main" val="14737543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C51FD-80DD-40E4-A031-D41D0B01BEF4}" type="slidenum">
              <a:rPr lang="en-GB" smtClean="0"/>
              <a:t>27</a:t>
            </a:fld>
            <a:endParaRPr lang="en-GB"/>
          </a:p>
        </p:txBody>
      </p:sp>
    </p:spTree>
    <p:extLst>
      <p:ext uri="{BB962C8B-B14F-4D97-AF65-F5344CB8AC3E}">
        <p14:creationId xmlns:p14="http://schemas.microsoft.com/office/powerpoint/2010/main" val="14839909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C51FD-80DD-40E4-A031-D41D0B01BEF4}" type="slidenum">
              <a:rPr lang="en-GB" smtClean="0"/>
              <a:t>28</a:t>
            </a:fld>
            <a:endParaRPr lang="en-GB"/>
          </a:p>
        </p:txBody>
      </p:sp>
    </p:spTree>
    <p:extLst>
      <p:ext uri="{BB962C8B-B14F-4D97-AF65-F5344CB8AC3E}">
        <p14:creationId xmlns:p14="http://schemas.microsoft.com/office/powerpoint/2010/main" val="732557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Create your baselines – something to refer back to in future</a:t>
            </a:r>
          </a:p>
        </p:txBody>
      </p:sp>
      <p:sp>
        <p:nvSpPr>
          <p:cNvPr id="4" name="Slide Number Placeholder 3"/>
          <p:cNvSpPr>
            <a:spLocks noGrp="1"/>
          </p:cNvSpPr>
          <p:nvPr>
            <p:ph type="sldNum" sz="quarter" idx="5"/>
          </p:nvPr>
        </p:nvSpPr>
        <p:spPr/>
        <p:txBody>
          <a:bodyPr/>
          <a:lstStyle/>
          <a:p>
            <a:fld id="{DE7C51FD-80DD-40E4-A031-D41D0B01BEF4}" type="slidenum">
              <a:rPr lang="en-GB" smtClean="0"/>
              <a:t>29</a:t>
            </a:fld>
            <a:endParaRPr lang="en-GB"/>
          </a:p>
        </p:txBody>
      </p:sp>
    </p:spTree>
    <p:extLst>
      <p:ext uri="{BB962C8B-B14F-4D97-AF65-F5344CB8AC3E}">
        <p14:creationId xmlns:p14="http://schemas.microsoft.com/office/powerpoint/2010/main" val="2942467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Balancing governance and collaboration</a:t>
            </a:r>
          </a:p>
          <a:p>
            <a:pPr marL="171450" indent="-171450">
              <a:buFont typeface="Arial" panose="020B0604020202020204" pitchFamily="34" charset="0"/>
              <a:buChar char="•"/>
            </a:pPr>
            <a:r>
              <a:rPr lang="en-GB" b="0" i="0" dirty="0">
                <a:solidFill>
                  <a:srgbClr val="111111"/>
                </a:solidFill>
                <a:effectLst/>
                <a:latin typeface="Arimo"/>
              </a:rPr>
              <a:t>Working together with a few counterparts within the org, super users and everyone else who is involved in a centre of excellence (COE)</a:t>
            </a:r>
            <a:endParaRPr lang="en-GB" dirty="0"/>
          </a:p>
          <a:p>
            <a:pPr marL="171450" indent="-171450">
              <a:buFont typeface="Arial" panose="020B0604020202020204" pitchFamily="34" charset="0"/>
              <a:buChar char="•"/>
            </a:pPr>
            <a:r>
              <a:rPr lang="en-GB" b="0" i="0" dirty="0">
                <a:solidFill>
                  <a:srgbClr val="111111"/>
                </a:solidFill>
                <a:effectLst/>
                <a:latin typeface="Arimo"/>
              </a:rPr>
              <a:t>So far, a lot of buzz-words – like best practices, governance, COE and super users. If you play bullshit bingo, you will probably call bingo now!</a:t>
            </a:r>
          </a:p>
          <a:p>
            <a:pPr marL="171450" indent="-171450">
              <a:buFont typeface="Arial" panose="020B0604020202020204" pitchFamily="34" charset="0"/>
              <a:buChar char="•"/>
            </a:pPr>
            <a:r>
              <a:rPr lang="en-GB" b="0" i="0" dirty="0">
                <a:solidFill>
                  <a:srgbClr val="1C1917"/>
                </a:solidFill>
                <a:effectLst/>
                <a:latin typeface="-apple-system"/>
              </a:rPr>
              <a:t>As administrators, it's important we empathize with users rather than judge. </a:t>
            </a:r>
          </a:p>
          <a:p>
            <a:pPr marL="171450" indent="-171450">
              <a:buFont typeface="Arial" panose="020B0604020202020204" pitchFamily="34" charset="0"/>
              <a:buChar char="•"/>
            </a:pPr>
            <a:r>
              <a:rPr lang="en-GB" b="0" i="0" dirty="0">
                <a:solidFill>
                  <a:srgbClr val="1C1917"/>
                </a:solidFill>
                <a:effectLst/>
                <a:latin typeface="-apple-system"/>
              </a:rPr>
              <a:t>Our policies may seem restrictive at times, but they aim to equip the business, not hinder it. </a:t>
            </a:r>
          </a:p>
          <a:p>
            <a:pPr marL="171450" indent="-171450">
              <a:buFont typeface="Arial" panose="020B0604020202020204" pitchFamily="34" charset="0"/>
              <a:buChar char="•"/>
            </a:pPr>
            <a:r>
              <a:rPr lang="en-GB" b="0" i="0" dirty="0">
                <a:solidFill>
                  <a:srgbClr val="1C1917"/>
                </a:solidFill>
                <a:effectLst/>
                <a:latin typeface="-apple-system"/>
              </a:rPr>
              <a:t>By reaching out first to understand needs, we can tailor governance to balance control with empowerment. </a:t>
            </a:r>
          </a:p>
          <a:p>
            <a:pPr marL="171450" indent="-171450">
              <a:buFont typeface="Arial" panose="020B0604020202020204" pitchFamily="34" charset="0"/>
              <a:buChar char="•"/>
            </a:pPr>
            <a:r>
              <a:rPr lang="en-GB" b="0" i="0" dirty="0">
                <a:solidFill>
                  <a:srgbClr val="1C1917"/>
                </a:solidFill>
                <a:effectLst/>
                <a:latin typeface="-apple-system"/>
              </a:rPr>
              <a:t>With transparency and open communication, we can build trust and collaborate to securely unlock analytics potential.</a:t>
            </a:r>
            <a:endParaRPr lang="en-GB" dirty="0"/>
          </a:p>
        </p:txBody>
      </p:sp>
      <p:sp>
        <p:nvSpPr>
          <p:cNvPr id="4" name="Slide Number Placeholder 3"/>
          <p:cNvSpPr>
            <a:spLocks noGrp="1"/>
          </p:cNvSpPr>
          <p:nvPr>
            <p:ph type="sldNum" sz="quarter" idx="5"/>
          </p:nvPr>
        </p:nvSpPr>
        <p:spPr/>
        <p:txBody>
          <a:bodyPr/>
          <a:lstStyle/>
          <a:p>
            <a:fld id="{DE7C51FD-80DD-40E4-A031-D41D0B01BEF4}" type="slidenum">
              <a:rPr lang="en-GB" smtClean="0"/>
              <a:t>3</a:t>
            </a:fld>
            <a:endParaRPr lang="en-GB"/>
          </a:p>
        </p:txBody>
      </p:sp>
    </p:spTree>
    <p:extLst>
      <p:ext uri="{BB962C8B-B14F-4D97-AF65-F5344CB8AC3E}">
        <p14:creationId xmlns:p14="http://schemas.microsoft.com/office/powerpoint/2010/main" val="9971149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C51FD-80DD-40E4-A031-D41D0B01BEF4}" type="slidenum">
              <a:rPr lang="en-GB" smtClean="0"/>
              <a:t>30</a:t>
            </a:fld>
            <a:endParaRPr lang="en-GB"/>
          </a:p>
        </p:txBody>
      </p:sp>
    </p:spTree>
    <p:extLst>
      <p:ext uri="{BB962C8B-B14F-4D97-AF65-F5344CB8AC3E}">
        <p14:creationId xmlns:p14="http://schemas.microsoft.com/office/powerpoint/2010/main" val="27359368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C51FD-80DD-40E4-A031-D41D0B01BEF4}" type="slidenum">
              <a:rPr lang="en-GB" smtClean="0"/>
              <a:t>31</a:t>
            </a:fld>
            <a:endParaRPr lang="en-GB"/>
          </a:p>
        </p:txBody>
      </p:sp>
    </p:spTree>
    <p:extLst>
      <p:ext uri="{BB962C8B-B14F-4D97-AF65-F5344CB8AC3E}">
        <p14:creationId xmlns:p14="http://schemas.microsoft.com/office/powerpoint/2010/main" val="41466108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C51FD-80DD-40E4-A031-D41D0B01BEF4}" type="slidenum">
              <a:rPr lang="en-GB" smtClean="0"/>
              <a:t>32</a:t>
            </a:fld>
            <a:endParaRPr lang="en-GB"/>
          </a:p>
        </p:txBody>
      </p:sp>
    </p:spTree>
    <p:extLst>
      <p:ext uri="{BB962C8B-B14F-4D97-AF65-F5344CB8AC3E}">
        <p14:creationId xmlns:p14="http://schemas.microsoft.com/office/powerpoint/2010/main" val="3779149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C1917"/>
                </a:solidFill>
                <a:effectLst/>
                <a:latin typeface="-apple-system"/>
              </a:rPr>
              <a:t>Power BI administration can feel overwhelming at first.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FF0000"/>
                </a:solidFill>
                <a:effectLst/>
                <a:latin typeface="-apple-system"/>
              </a:rPr>
              <a:t>CLICK FOR IMAGE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C1917"/>
                </a:solidFill>
                <a:effectLst/>
                <a:latin typeface="-apple-system"/>
              </a:rPr>
              <a:t>But don't worry! Just take it step-by-step.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1C1917"/>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C1917"/>
                </a:solidFill>
                <a:effectLst/>
                <a:latin typeface="-apple-system"/>
              </a:rPr>
              <a:t>Focus on learning one thing at a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C1917"/>
                </a:solidFill>
                <a:effectLst/>
                <a:latin typeface="-apple-system"/>
              </a:rPr>
              <a:t>Use the great resources available.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C1917"/>
                </a:solidFill>
                <a:effectLst/>
                <a:latin typeface="-apple-system"/>
              </a:rPr>
              <a:t>Ask the community for help when you need 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1C1917"/>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C1917"/>
                </a:solidFill>
                <a:effectLst/>
                <a:latin typeface="-apple-system"/>
              </a:rPr>
              <a:t>Be patient with yourself as you build new skills.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C1917"/>
                </a:solidFill>
                <a:effectLst/>
                <a:latin typeface="-apple-system"/>
              </a:rPr>
              <a:t>Even experienced admins started as beginners.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FF0000"/>
                </a:solidFill>
                <a:effectLst/>
                <a:latin typeface="-apple-system"/>
              </a:rPr>
              <a:t>CLICK FOR QR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404040"/>
                </a:solidFill>
                <a:effectLst/>
                <a:latin typeface="Lato" panose="020F0502020204030203" pitchFamily="34" charset="0"/>
              </a:rPr>
              <a:t>Housekeeping - Links are on the images and slides will be on </a:t>
            </a:r>
            <a:r>
              <a:rPr lang="en-GB" b="1" i="0" dirty="0" err="1">
                <a:solidFill>
                  <a:srgbClr val="404040"/>
                </a:solidFill>
                <a:effectLst/>
                <a:latin typeface="Lato" panose="020F0502020204030203" pitchFamily="34" charset="0"/>
              </a:rPr>
              <a:t>github</a:t>
            </a:r>
            <a:endParaRPr lang="en-GB" b="1" i="0" dirty="0">
              <a:solidFill>
                <a:srgbClr val="404040"/>
              </a:solidFill>
              <a:effectLst/>
              <a:latin typeface="Lato" panose="020F050202020403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DE7C51FD-80DD-40E4-A031-D41D0B01BEF4}" type="slidenum">
              <a:rPr lang="en-GB" smtClean="0"/>
              <a:t>4</a:t>
            </a:fld>
            <a:endParaRPr lang="en-GB"/>
          </a:p>
        </p:txBody>
      </p:sp>
    </p:spTree>
    <p:extLst>
      <p:ext uri="{BB962C8B-B14F-4D97-AF65-F5344CB8AC3E}">
        <p14:creationId xmlns:p14="http://schemas.microsoft.com/office/powerpoint/2010/main" val="3051617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Mention 4 weeks</a:t>
            </a:r>
          </a:p>
        </p:txBody>
      </p:sp>
      <p:sp>
        <p:nvSpPr>
          <p:cNvPr id="4" name="Slide Number Placeholder 3"/>
          <p:cNvSpPr>
            <a:spLocks noGrp="1"/>
          </p:cNvSpPr>
          <p:nvPr>
            <p:ph type="sldNum" sz="quarter" idx="5"/>
          </p:nvPr>
        </p:nvSpPr>
        <p:spPr/>
        <p:txBody>
          <a:bodyPr/>
          <a:lstStyle/>
          <a:p>
            <a:fld id="{DE7C51FD-80DD-40E4-A031-D41D0B01BEF4}" type="slidenum">
              <a:rPr lang="en-GB" smtClean="0"/>
              <a:t>5</a:t>
            </a:fld>
            <a:endParaRPr lang="en-GB"/>
          </a:p>
        </p:txBody>
      </p:sp>
    </p:spTree>
    <p:extLst>
      <p:ext uri="{BB962C8B-B14F-4D97-AF65-F5344CB8AC3E}">
        <p14:creationId xmlns:p14="http://schemas.microsoft.com/office/powerpoint/2010/main" val="985224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C51FD-80DD-40E4-A031-D41D0B01BEF4}" type="slidenum">
              <a:rPr lang="en-GB" smtClean="0"/>
              <a:t>6</a:t>
            </a:fld>
            <a:endParaRPr lang="en-GB"/>
          </a:p>
        </p:txBody>
      </p:sp>
    </p:spTree>
    <p:extLst>
      <p:ext uri="{BB962C8B-B14F-4D97-AF65-F5344CB8AC3E}">
        <p14:creationId xmlns:p14="http://schemas.microsoft.com/office/powerpoint/2010/main" val="57718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Make friends with your AD administrator – you are about to ask THEM for a lot (and maybe it’s you)</a:t>
            </a:r>
          </a:p>
          <a:p>
            <a:endParaRPr lang="en-GB" dirty="0"/>
          </a:p>
          <a:p>
            <a:r>
              <a:rPr lang="en-GB" dirty="0"/>
              <a:t>If your business manages roles through PIM (and even if you don’t) your admin may prefer to create an AD group for Power BI Admins and just assign the “Fabric Admin” role there</a:t>
            </a:r>
          </a:p>
        </p:txBody>
      </p:sp>
      <p:sp>
        <p:nvSpPr>
          <p:cNvPr id="4" name="Slide Number Placeholder 3"/>
          <p:cNvSpPr>
            <a:spLocks noGrp="1"/>
          </p:cNvSpPr>
          <p:nvPr>
            <p:ph type="sldNum" sz="quarter" idx="5"/>
          </p:nvPr>
        </p:nvSpPr>
        <p:spPr/>
        <p:txBody>
          <a:bodyPr/>
          <a:lstStyle/>
          <a:p>
            <a:fld id="{DE7C51FD-80DD-40E4-A031-D41D0B01BEF4}" type="slidenum">
              <a:rPr lang="en-GB" smtClean="0"/>
              <a:t>7</a:t>
            </a:fld>
            <a:endParaRPr lang="en-GB"/>
          </a:p>
        </p:txBody>
      </p:sp>
    </p:spTree>
    <p:extLst>
      <p:ext uri="{BB962C8B-B14F-4D97-AF65-F5344CB8AC3E}">
        <p14:creationId xmlns:p14="http://schemas.microsoft.com/office/powerpoint/2010/main" val="1400560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C1917"/>
                </a:solidFill>
                <a:effectLst/>
                <a:latin typeface="-apple-system"/>
              </a:rPr>
              <a:t>The key is assigning minimal required permissions to give users self-service access while maintaining control.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767676"/>
              </a:solidFill>
              <a:effectLst/>
              <a:latin typeface="Segoe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767676"/>
                </a:solidFill>
                <a:effectLst/>
                <a:latin typeface="SegoeUI"/>
              </a:rPr>
              <a:t>Naming conventions and Domains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767676"/>
              </a:solidFill>
              <a:effectLst/>
              <a:latin typeface="Segoe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767676"/>
                </a:solidFill>
                <a:effectLst/>
                <a:latin typeface="SegoeUI"/>
              </a:rPr>
              <a:t>One of the most common uses for domains is to group data by business department, making it possible for departments to manage their data according to their specific regulations, restrictions, and needs.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767676"/>
              </a:solidFill>
              <a:effectLst/>
              <a:latin typeface="Segoe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767676"/>
                </a:solidFill>
                <a:effectLst/>
                <a:latin typeface="SegoeUI"/>
              </a:rPr>
              <a:t>Mention App needs to be created by ADMIN  = RUBBISH!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767676"/>
              </a:solidFill>
              <a:effectLst/>
              <a:latin typeface="Segoe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767676"/>
                </a:solidFill>
                <a:effectLst/>
                <a:latin typeface="SegoeUI"/>
              </a:rPr>
              <a:t>https://community.fabric.microsoft.com/t5/Community-Blog/Domain-Preview-Power-BI-Services/ba-p/3308166</a:t>
            </a:r>
          </a:p>
        </p:txBody>
      </p:sp>
      <p:sp>
        <p:nvSpPr>
          <p:cNvPr id="4" name="Slide Number Placeholder 3"/>
          <p:cNvSpPr>
            <a:spLocks noGrp="1"/>
          </p:cNvSpPr>
          <p:nvPr>
            <p:ph type="sldNum" sz="quarter" idx="5"/>
          </p:nvPr>
        </p:nvSpPr>
        <p:spPr/>
        <p:txBody>
          <a:bodyPr/>
          <a:lstStyle/>
          <a:p>
            <a:fld id="{DE7C51FD-80DD-40E4-A031-D41D0B01BEF4}" type="slidenum">
              <a:rPr lang="en-GB" smtClean="0"/>
              <a:t>8</a:t>
            </a:fld>
            <a:endParaRPr lang="en-GB"/>
          </a:p>
        </p:txBody>
      </p:sp>
    </p:spTree>
    <p:extLst>
      <p:ext uri="{BB962C8B-B14F-4D97-AF65-F5344CB8AC3E}">
        <p14:creationId xmlns:p14="http://schemas.microsoft.com/office/powerpoint/2010/main" val="2220719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C1917"/>
                </a:solidFill>
                <a:effectLst/>
                <a:latin typeface="-apple-system"/>
              </a:rPr>
              <a:t>The key is assigning minimal required permissions to give users self-service access while maintaining control.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767676"/>
              </a:solidFill>
              <a:effectLst/>
              <a:latin typeface="Segoe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767676"/>
                </a:solidFill>
                <a:effectLst/>
                <a:latin typeface="SegoeUI"/>
              </a:rPr>
              <a:t>Naming conventions and Domains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767676"/>
              </a:solidFill>
              <a:effectLst/>
              <a:latin typeface="Segoe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767676"/>
                </a:solidFill>
                <a:effectLst/>
                <a:latin typeface="SegoeUI"/>
              </a:rPr>
              <a:t>One of the most common uses for domains is to group data by business department, making it possible for departments to manage their data according to their specific regulations, restrictions, and needs.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767676"/>
              </a:solidFill>
              <a:effectLst/>
              <a:latin typeface="Segoe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767676"/>
                </a:solidFill>
                <a:effectLst/>
                <a:latin typeface="SegoeUI"/>
              </a:rPr>
              <a:t>https://community.fabric.microsoft.com/t5/Community-Blog/Domain-Preview-Power-BI-Services/ba-p/3308166</a:t>
            </a:r>
          </a:p>
        </p:txBody>
      </p:sp>
      <p:sp>
        <p:nvSpPr>
          <p:cNvPr id="4" name="Slide Number Placeholder 3"/>
          <p:cNvSpPr>
            <a:spLocks noGrp="1"/>
          </p:cNvSpPr>
          <p:nvPr>
            <p:ph type="sldNum" sz="quarter" idx="5"/>
          </p:nvPr>
        </p:nvSpPr>
        <p:spPr/>
        <p:txBody>
          <a:bodyPr/>
          <a:lstStyle/>
          <a:p>
            <a:fld id="{DE7C51FD-80DD-40E4-A031-D41D0B01BEF4}" type="slidenum">
              <a:rPr lang="en-GB" smtClean="0"/>
              <a:t>9</a:t>
            </a:fld>
            <a:endParaRPr lang="en-GB"/>
          </a:p>
        </p:txBody>
      </p:sp>
    </p:spTree>
    <p:extLst>
      <p:ext uri="{BB962C8B-B14F-4D97-AF65-F5344CB8AC3E}">
        <p14:creationId xmlns:p14="http://schemas.microsoft.com/office/powerpoint/2010/main" val="3383455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old Divider Slide">
    <p:bg>
      <p:bgPr>
        <a:solidFill>
          <a:srgbClr val="006E51"/>
        </a:solidFill>
        <a:effectLst/>
      </p:bgPr>
    </p:bg>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0351697F-2764-D88C-F04C-99DA8F38A7E0}"/>
              </a:ext>
            </a:extLst>
          </p:cNvPr>
          <p:cNvSpPr txBox="1">
            <a:spLocks noGrp="1" noRot="1" noMove="1" noResize="1" noEditPoints="1" noAdjustHandles="1" noChangeArrowheads="1" noChangeShapeType="1"/>
          </p:cNvSpPr>
          <p:nvPr userDrawn="1"/>
        </p:nvSpPr>
        <p:spPr>
          <a:xfrm>
            <a:off x="8802688" y="6473369"/>
            <a:ext cx="2743200" cy="231038"/>
          </a:xfrm>
          <a:prstGeom prst="rect">
            <a:avLst/>
          </a:prstGeom>
        </p:spPr>
        <p:txBody>
          <a:bodyPr vert="horz" lIns="0" tIns="0" rIns="0" bIns="0" rtlCol="0" anchor="t">
            <a:noAutofit/>
          </a:bodyPr>
          <a:lstStyle>
            <a:defPPr>
              <a:defRPr lang="en-US"/>
            </a:defPPr>
            <a:lvl1pPr marL="0" algn="r" defTabSz="914400" rtl="0" eaLnBrk="1" latinLnBrk="0" hangingPunct="1">
              <a:defRPr sz="1500" kern="1200">
                <a:solidFill>
                  <a:srgbClr val="8C878F"/>
                </a:solidFill>
                <a:latin typeface="Tungsten Bold"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BDE516C-3F92-4BBF-8982-23C2FBFA20B2}" type="slidenum">
              <a:rPr lang="en-GB" smtClean="0">
                <a:solidFill>
                  <a:schemeClr val="bg1"/>
                </a:solidFill>
              </a:rPr>
              <a:pPr/>
              <a:t>‹#›</a:t>
            </a:fld>
            <a:endParaRPr lang="en-GB" dirty="0">
              <a:solidFill>
                <a:schemeClr val="bg1"/>
              </a:solidFill>
            </a:endParaRPr>
          </a:p>
        </p:txBody>
      </p:sp>
      <p:sp>
        <p:nvSpPr>
          <p:cNvPr id="13" name="Rectangle: Rounded Corners 12">
            <a:extLst>
              <a:ext uri="{FF2B5EF4-FFF2-40B4-BE49-F238E27FC236}">
                <a16:creationId xmlns:a16="http://schemas.microsoft.com/office/drawing/2014/main" id="{548F025B-8790-D889-D6B3-8044DCA8F2FB}"/>
              </a:ext>
            </a:extLst>
          </p:cNvPr>
          <p:cNvSpPr/>
          <p:nvPr userDrawn="1"/>
        </p:nvSpPr>
        <p:spPr>
          <a:xfrm>
            <a:off x="11084615" y="6572687"/>
            <a:ext cx="180000" cy="46800"/>
          </a:xfrm>
          <a:prstGeom prst="roundRect">
            <a:avLst>
              <a:gd name="adj" fmla="val 50000"/>
            </a:avLst>
          </a:prstGeom>
          <a:solidFill>
            <a:srgbClr val="AEF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2" name="Text Placeholder 17">
            <a:extLst>
              <a:ext uri="{FF2B5EF4-FFF2-40B4-BE49-F238E27FC236}">
                <a16:creationId xmlns:a16="http://schemas.microsoft.com/office/drawing/2014/main" id="{309852E2-6A0F-46C5-7FD7-41635E33C823}"/>
              </a:ext>
            </a:extLst>
          </p:cNvPr>
          <p:cNvSpPr>
            <a:spLocks noGrp="1"/>
          </p:cNvSpPr>
          <p:nvPr>
            <p:ph type="body" sz="quarter" idx="14" hasCustomPrompt="1"/>
          </p:nvPr>
        </p:nvSpPr>
        <p:spPr>
          <a:xfrm>
            <a:off x="742382" y="1043000"/>
            <a:ext cx="8756651" cy="2441807"/>
          </a:xfrm>
          <a:effectLst/>
        </p:spPr>
        <p:txBody>
          <a:bodyPr vert="horz" lIns="0" tIns="0" rIns="0" bIns="0" rtlCol="0" anchor="t">
            <a:noAutofit/>
          </a:bodyPr>
          <a:lstStyle>
            <a:lvl1pPr>
              <a:defRPr lang="en-US" sz="11500" kern="2000" cap="all" spc="100" baseline="0" dirty="0">
                <a:solidFill>
                  <a:schemeClr val="bg1"/>
                </a:solidFill>
                <a:latin typeface="Tungsten Condensed Black" pitchFamily="50" charset="0"/>
                <a:ea typeface="+mj-ea"/>
                <a:cs typeface="+mj-cs"/>
              </a:defRPr>
            </a:lvl1pPr>
          </a:lstStyle>
          <a:p>
            <a:pPr lvl="0">
              <a:lnSpc>
                <a:spcPct val="90000"/>
              </a:lnSpc>
              <a:spcBef>
                <a:spcPct val="0"/>
              </a:spcBef>
            </a:pPr>
            <a:r>
              <a:rPr lang="en-US" dirty="0"/>
              <a:t>Insert title here</a:t>
            </a:r>
          </a:p>
        </p:txBody>
      </p:sp>
    </p:spTree>
    <p:extLst>
      <p:ext uri="{BB962C8B-B14F-4D97-AF65-F5344CB8AC3E}">
        <p14:creationId xmlns:p14="http://schemas.microsoft.com/office/powerpoint/2010/main" val="178343444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bg>
      <p:bgPr>
        <a:solidFill>
          <a:schemeClr val="bg1">
            <a:lumMod val="75000"/>
          </a:schemeClr>
        </a:solidFill>
        <a:effectLst/>
      </p:bgPr>
    </p:bg>
    <p:spTree>
      <p:nvGrpSpPr>
        <p:cNvPr id="1" name=""/>
        <p:cNvGrpSpPr/>
        <p:nvPr/>
      </p:nvGrpSpPr>
      <p:grpSpPr>
        <a:xfrm>
          <a:off x="0" y="0"/>
          <a:ext cx="0" cy="0"/>
          <a:chOff x="0" y="0"/>
          <a:chExt cx="0" cy="0"/>
        </a:xfrm>
      </p:grpSpPr>
      <p:sp>
        <p:nvSpPr>
          <p:cNvPr id="30" name="Slide Number Placeholder 5">
            <a:extLst>
              <a:ext uri="{FF2B5EF4-FFF2-40B4-BE49-F238E27FC236}">
                <a16:creationId xmlns:a16="http://schemas.microsoft.com/office/drawing/2014/main" id="{DF01F25F-968E-63F2-7C4F-5120F3568D78}"/>
              </a:ext>
            </a:extLst>
          </p:cNvPr>
          <p:cNvSpPr txBox="1">
            <a:spLocks/>
          </p:cNvSpPr>
          <p:nvPr userDrawn="1"/>
        </p:nvSpPr>
        <p:spPr>
          <a:xfrm>
            <a:off x="8802688" y="6473369"/>
            <a:ext cx="2743200" cy="231038"/>
          </a:xfrm>
          <a:prstGeom prst="rect">
            <a:avLst/>
          </a:prstGeom>
        </p:spPr>
        <p:txBody>
          <a:bodyPr vert="horz" lIns="0" tIns="0" rIns="0" bIns="0" rtlCol="0" anchor="t">
            <a:noAutofit/>
          </a:bodyPr>
          <a:lstStyle>
            <a:defPPr>
              <a:defRPr lang="en-US"/>
            </a:defPPr>
            <a:lvl1pPr marL="0" algn="r" defTabSz="914400" rtl="0" eaLnBrk="1" latinLnBrk="0" hangingPunct="1">
              <a:defRPr sz="1500" kern="1200">
                <a:solidFill>
                  <a:srgbClr val="8C878F"/>
                </a:solidFill>
                <a:latin typeface="Tungsten Bold"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BDE516C-3F92-4BBF-8982-23C2FBFA20B2}" type="slidenum">
              <a:rPr lang="en-GB" smtClean="0">
                <a:solidFill>
                  <a:schemeClr val="bg1"/>
                </a:solidFill>
              </a:rPr>
              <a:pPr/>
              <a:t>‹#›</a:t>
            </a:fld>
            <a:endParaRPr lang="en-GB" dirty="0">
              <a:solidFill>
                <a:schemeClr val="bg1"/>
              </a:solidFill>
            </a:endParaRPr>
          </a:p>
        </p:txBody>
      </p:sp>
    </p:spTree>
    <p:extLst>
      <p:ext uri="{BB962C8B-B14F-4D97-AF65-F5344CB8AC3E}">
        <p14:creationId xmlns:p14="http://schemas.microsoft.com/office/powerpoint/2010/main" val="33730259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ntent Slide">
    <p:bg>
      <p:bgPr>
        <a:solidFill>
          <a:srgbClr val="1C252C"/>
        </a:solidFill>
        <a:effectLst/>
      </p:bgPr>
    </p:bg>
    <p:spTree>
      <p:nvGrpSpPr>
        <p:cNvPr id="1" name=""/>
        <p:cNvGrpSpPr/>
        <p:nvPr/>
      </p:nvGrpSpPr>
      <p:grpSpPr>
        <a:xfrm>
          <a:off x="0" y="0"/>
          <a:ext cx="0" cy="0"/>
          <a:chOff x="0" y="0"/>
          <a:chExt cx="0" cy="0"/>
        </a:xfrm>
      </p:grpSpPr>
      <p:sp>
        <p:nvSpPr>
          <p:cNvPr id="30" name="Slide Number Placeholder 5">
            <a:extLst>
              <a:ext uri="{FF2B5EF4-FFF2-40B4-BE49-F238E27FC236}">
                <a16:creationId xmlns:a16="http://schemas.microsoft.com/office/drawing/2014/main" id="{DF01F25F-968E-63F2-7C4F-5120F3568D78}"/>
              </a:ext>
            </a:extLst>
          </p:cNvPr>
          <p:cNvSpPr txBox="1">
            <a:spLocks/>
          </p:cNvSpPr>
          <p:nvPr userDrawn="1"/>
        </p:nvSpPr>
        <p:spPr>
          <a:xfrm>
            <a:off x="8802688" y="6473369"/>
            <a:ext cx="2743200" cy="231038"/>
          </a:xfrm>
          <a:prstGeom prst="rect">
            <a:avLst/>
          </a:prstGeom>
        </p:spPr>
        <p:txBody>
          <a:bodyPr vert="horz" lIns="0" tIns="0" rIns="0" bIns="0" rtlCol="0" anchor="t">
            <a:noAutofit/>
          </a:bodyPr>
          <a:lstStyle>
            <a:defPPr>
              <a:defRPr lang="en-US"/>
            </a:defPPr>
            <a:lvl1pPr marL="0" algn="r" defTabSz="914400" rtl="0" eaLnBrk="1" latinLnBrk="0" hangingPunct="1">
              <a:defRPr sz="1500" kern="1200">
                <a:solidFill>
                  <a:srgbClr val="8C878F"/>
                </a:solidFill>
                <a:latin typeface="Tungsten Bold"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BDE516C-3F92-4BBF-8982-23C2FBFA20B2}" type="slidenum">
              <a:rPr lang="en-GB" smtClean="0">
                <a:solidFill>
                  <a:schemeClr val="bg1"/>
                </a:solidFill>
              </a:rPr>
              <a:pPr/>
              <a:t>‹#›</a:t>
            </a:fld>
            <a:endParaRPr lang="en-GB" dirty="0">
              <a:solidFill>
                <a:schemeClr val="bg1"/>
              </a:solidFill>
            </a:endParaRPr>
          </a:p>
        </p:txBody>
      </p:sp>
    </p:spTree>
    <p:extLst>
      <p:ext uri="{BB962C8B-B14F-4D97-AF65-F5344CB8AC3E}">
        <p14:creationId xmlns:p14="http://schemas.microsoft.com/office/powerpoint/2010/main" val="394321988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EE1974-1692-4EE0-9D01-5D1DECE5254D}"/>
              </a:ext>
            </a:extLst>
          </p:cNvPr>
          <p:cNvSpPr>
            <a:spLocks noGrp="1"/>
          </p:cNvSpPr>
          <p:nvPr>
            <p:ph type="title"/>
          </p:nvPr>
        </p:nvSpPr>
        <p:spPr>
          <a:xfrm>
            <a:off x="1141413" y="936000"/>
            <a:ext cx="10404475" cy="1053137"/>
          </a:xfrm>
          <a:prstGeom prst="rect">
            <a:avLst/>
          </a:prstGeom>
        </p:spPr>
        <p:txBody>
          <a:bodyPr vert="horz" lIns="0" tIns="0" rIns="0" bIns="0" rtlCol="0" anchor="t">
            <a:noAutofit/>
          </a:bodyPr>
          <a:lstStyle/>
          <a:p>
            <a:r>
              <a:rPr lang="en-US" dirty="0"/>
              <a:t>INSERT TITLE HERE</a:t>
            </a:r>
            <a:endParaRPr lang="en-GB" dirty="0"/>
          </a:p>
        </p:txBody>
      </p:sp>
      <p:sp>
        <p:nvSpPr>
          <p:cNvPr id="3" name="Text Placeholder 2">
            <a:extLst>
              <a:ext uri="{FF2B5EF4-FFF2-40B4-BE49-F238E27FC236}">
                <a16:creationId xmlns:a16="http://schemas.microsoft.com/office/drawing/2014/main" id="{B0F6B0B3-5848-42F6-B2F6-6CFAFFE49883}"/>
              </a:ext>
            </a:extLst>
          </p:cNvPr>
          <p:cNvSpPr>
            <a:spLocks noGrp="1"/>
          </p:cNvSpPr>
          <p:nvPr>
            <p:ph type="body" idx="1"/>
          </p:nvPr>
        </p:nvSpPr>
        <p:spPr>
          <a:xfrm>
            <a:off x="1141413" y="1989137"/>
            <a:ext cx="10404475" cy="4211638"/>
          </a:xfrm>
          <a:prstGeom prst="rect">
            <a:avLst/>
          </a:prstGeom>
        </p:spPr>
        <p:txBody>
          <a:bodyPr vert="horz" lIns="0" tIns="0" rIns="0" bIns="0" rtlCol="0" anchor="t">
            <a:noAutofit/>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116CA40-858A-4EE5-9C5A-0358C216A8AD}"/>
              </a:ext>
            </a:extLst>
          </p:cNvPr>
          <p:cNvSpPr>
            <a:spLocks noGrp="1"/>
          </p:cNvSpPr>
          <p:nvPr>
            <p:ph type="dt" sz="half" idx="2"/>
          </p:nvPr>
        </p:nvSpPr>
        <p:spPr>
          <a:xfrm>
            <a:off x="5083233" y="450001"/>
            <a:ext cx="2743200" cy="231037"/>
          </a:xfrm>
          <a:prstGeom prst="rect">
            <a:avLst/>
          </a:prstGeom>
        </p:spPr>
        <p:txBody>
          <a:bodyPr vert="horz" lIns="0" tIns="0" rIns="0" bIns="0" rtlCol="0" anchor="t">
            <a:noAutofit/>
          </a:bodyPr>
          <a:lstStyle>
            <a:lvl1pPr algn="l">
              <a:defRPr sz="1500" cap="all" baseline="0">
                <a:solidFill>
                  <a:srgbClr val="8C878F"/>
                </a:solidFill>
                <a:latin typeface="+mn-lt"/>
              </a:defRPr>
            </a:lvl1pPr>
          </a:lstStyle>
          <a:p>
            <a:fld id="{60CF82EF-2262-4354-9162-2CF065345C3E}" type="datetime2">
              <a:rPr lang="en-US" smtClean="0"/>
              <a:pPr/>
              <a:t>Wednesday, October 4, 2023</a:t>
            </a:fld>
            <a:endParaRPr lang="en-GB" dirty="0"/>
          </a:p>
        </p:txBody>
      </p:sp>
      <p:sp>
        <p:nvSpPr>
          <p:cNvPr id="6" name="Slide Number Placeholder 5">
            <a:extLst>
              <a:ext uri="{FF2B5EF4-FFF2-40B4-BE49-F238E27FC236}">
                <a16:creationId xmlns:a16="http://schemas.microsoft.com/office/drawing/2014/main" id="{33CB2561-300F-4B1B-9275-D0A6FE3058CA}"/>
              </a:ext>
            </a:extLst>
          </p:cNvPr>
          <p:cNvSpPr>
            <a:spLocks noGrp="1"/>
          </p:cNvSpPr>
          <p:nvPr>
            <p:ph type="sldNum" sz="quarter" idx="4"/>
          </p:nvPr>
        </p:nvSpPr>
        <p:spPr>
          <a:xfrm>
            <a:off x="8802688" y="6473369"/>
            <a:ext cx="2743200" cy="231038"/>
          </a:xfrm>
          <a:prstGeom prst="rect">
            <a:avLst/>
          </a:prstGeom>
        </p:spPr>
        <p:txBody>
          <a:bodyPr vert="horz" lIns="0" tIns="0" rIns="0" bIns="0" rtlCol="0" anchor="t">
            <a:noAutofit/>
          </a:bodyPr>
          <a:lstStyle>
            <a:lvl1pPr algn="r">
              <a:defRPr sz="1500">
                <a:solidFill>
                  <a:srgbClr val="8C878F"/>
                </a:solidFill>
                <a:latin typeface="Tungsten Bold" pitchFamily="2" charset="0"/>
              </a:defRPr>
            </a:lvl1pPr>
          </a:lstStyle>
          <a:p>
            <a:fld id="{3BDE516C-3F92-4BBF-8982-23C2FBFA20B2}" type="slidenum">
              <a:rPr lang="en-GB" smtClean="0"/>
              <a:pPr/>
              <a:t>‹#›</a:t>
            </a:fld>
            <a:endParaRPr lang="en-GB" dirty="0"/>
          </a:p>
        </p:txBody>
      </p:sp>
      <p:sp>
        <p:nvSpPr>
          <p:cNvPr id="9" name="Rectangle 8">
            <a:extLst>
              <a:ext uri="{FF2B5EF4-FFF2-40B4-BE49-F238E27FC236}">
                <a16:creationId xmlns:a16="http://schemas.microsoft.com/office/drawing/2014/main" id="{3B41F4FB-1D1A-408D-92D8-70028D30FCDC}"/>
              </a:ext>
            </a:extLst>
          </p:cNvPr>
          <p:cNvSpPr/>
          <p:nvPr userDrawn="1"/>
        </p:nvSpPr>
        <p:spPr>
          <a:xfrm>
            <a:off x="0" y="0"/>
            <a:ext cx="488156" cy="6858000"/>
          </a:xfrm>
          <a:prstGeom prst="rect">
            <a:avLst/>
          </a:prstGeom>
          <a:solidFill>
            <a:srgbClr val="006E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8" name="Rectangle: Rounded Corners 7">
            <a:extLst>
              <a:ext uri="{FF2B5EF4-FFF2-40B4-BE49-F238E27FC236}">
                <a16:creationId xmlns:a16="http://schemas.microsoft.com/office/drawing/2014/main" id="{CEBE3EC6-225B-42D8-8797-8B54C58400DE}"/>
              </a:ext>
            </a:extLst>
          </p:cNvPr>
          <p:cNvSpPr/>
          <p:nvPr userDrawn="1"/>
        </p:nvSpPr>
        <p:spPr>
          <a:xfrm>
            <a:off x="11084615" y="6572687"/>
            <a:ext cx="180000" cy="468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Tree>
    <p:extLst>
      <p:ext uri="{BB962C8B-B14F-4D97-AF65-F5344CB8AC3E}">
        <p14:creationId xmlns:p14="http://schemas.microsoft.com/office/powerpoint/2010/main" val="3035887270"/>
      </p:ext>
    </p:extLst>
  </p:cSld>
  <p:clrMap bg1="lt1" tx1="dk1" bg2="lt2" tx2="dk2" accent1="accent1" accent2="accent2" accent3="accent3" accent4="accent4" accent5="accent5" accent6="accent6" hlink="hlink" folHlink="folHlink"/>
  <p:sldLayoutIdLst>
    <p:sldLayoutId id="2147483709" r:id="rId1"/>
    <p:sldLayoutId id="2147483742" r:id="rId2"/>
    <p:sldLayoutId id="2147483745" r:id="rId3"/>
  </p:sldLayoutIdLst>
  <p:transition>
    <p:fade/>
  </p:transition>
  <p:hf hdr="0"/>
  <p:txStyles>
    <p:titleStyle>
      <a:lvl1pPr algn="l" defTabSz="914400" rtl="0" eaLnBrk="1" latinLnBrk="0" hangingPunct="1">
        <a:lnSpc>
          <a:spcPct val="90000"/>
        </a:lnSpc>
        <a:spcBef>
          <a:spcPct val="0"/>
        </a:spcBef>
        <a:buNone/>
        <a:defRPr sz="5500" kern="2000" cap="all" spc="100" baseline="0">
          <a:solidFill>
            <a:schemeClr val="tx2"/>
          </a:solidFill>
          <a:latin typeface="+mj-lt"/>
          <a:ea typeface="+mj-ea"/>
          <a:cs typeface="+mj-cs"/>
        </a:defRPr>
      </a:lvl1pPr>
    </p:titleStyle>
    <p:bodyStyle>
      <a:lvl1pPr marL="0" indent="0" algn="l" defTabSz="914400" rtl="0" eaLnBrk="1" latinLnBrk="0" hangingPunct="1">
        <a:lnSpc>
          <a:spcPct val="100000"/>
        </a:lnSpc>
        <a:spcBef>
          <a:spcPts val="0"/>
        </a:spcBef>
        <a:spcAft>
          <a:spcPts val="800"/>
        </a:spcAft>
        <a:buFont typeface="Arial" panose="020B0604020202020204" pitchFamily="34" charset="0"/>
        <a:buNone/>
        <a:defRPr sz="1050" b="0" kern="1200">
          <a:solidFill>
            <a:schemeClr val="tx2"/>
          </a:solidFill>
          <a:latin typeface="+mn-lt"/>
          <a:ea typeface="+mn-ea"/>
          <a:cs typeface="+mn-cs"/>
        </a:defRPr>
      </a:lvl1pPr>
      <a:lvl2pPr marL="180975" indent="-180975" algn="l" defTabSz="914400" rtl="0" eaLnBrk="1" latinLnBrk="0" hangingPunct="1">
        <a:lnSpc>
          <a:spcPct val="100000"/>
        </a:lnSpc>
        <a:spcBef>
          <a:spcPts val="0"/>
        </a:spcBef>
        <a:spcAft>
          <a:spcPts val="800"/>
        </a:spcAft>
        <a:buFont typeface="Arial" panose="020B0604020202020204" pitchFamily="34" charset="0"/>
        <a:buChar char="•"/>
        <a:defRPr sz="1050" b="0" kern="1200">
          <a:solidFill>
            <a:schemeClr val="tx2"/>
          </a:solidFill>
          <a:latin typeface="+mn-lt"/>
          <a:ea typeface="Akkurat LL" panose="020B0504020101010102" pitchFamily="34" charset="-126"/>
          <a:cs typeface="Akkurat LL" panose="020B0504020101010102" pitchFamily="34" charset="-126"/>
        </a:defRPr>
      </a:lvl2pPr>
      <a:lvl3pPr marL="361950" indent="-180975" algn="l" defTabSz="914400" rtl="0" eaLnBrk="1" latinLnBrk="0" hangingPunct="1">
        <a:lnSpc>
          <a:spcPct val="100000"/>
        </a:lnSpc>
        <a:spcBef>
          <a:spcPts val="0"/>
        </a:spcBef>
        <a:spcAft>
          <a:spcPts val="800"/>
        </a:spcAft>
        <a:buFont typeface="Arial" panose="020B0604020202020204" pitchFamily="34" charset="0"/>
        <a:buChar char="•"/>
        <a:defRPr sz="1000" b="0" kern="1200">
          <a:solidFill>
            <a:schemeClr val="tx2"/>
          </a:solidFill>
          <a:latin typeface="+mn-lt"/>
          <a:ea typeface="+mn-ea"/>
          <a:cs typeface="+mn-cs"/>
        </a:defRPr>
      </a:lvl3pPr>
      <a:lvl4pPr marL="542925" indent="-180975" algn="l" defTabSz="914400" rtl="0" eaLnBrk="1" latinLnBrk="0" hangingPunct="1">
        <a:lnSpc>
          <a:spcPct val="100000"/>
        </a:lnSpc>
        <a:spcBef>
          <a:spcPts val="0"/>
        </a:spcBef>
        <a:spcAft>
          <a:spcPts val="800"/>
        </a:spcAft>
        <a:buFont typeface="Arial" panose="020B0604020202020204" pitchFamily="34" charset="0"/>
        <a:buChar char="•"/>
        <a:tabLst>
          <a:tab pos="0" algn="l"/>
        </a:tabLst>
        <a:defRPr sz="900" b="0" kern="1200">
          <a:solidFill>
            <a:schemeClr val="tx2"/>
          </a:solidFill>
          <a:latin typeface="+mn-lt"/>
          <a:ea typeface="+mn-ea"/>
          <a:cs typeface="+mn-cs"/>
        </a:defRPr>
      </a:lvl4pPr>
      <a:lvl5pPr marL="714375" indent="-171450" algn="l" defTabSz="914400" rtl="0" eaLnBrk="1" latinLnBrk="0" hangingPunct="1">
        <a:lnSpc>
          <a:spcPct val="100000"/>
        </a:lnSpc>
        <a:spcBef>
          <a:spcPts val="0"/>
        </a:spcBef>
        <a:spcAft>
          <a:spcPts val="800"/>
        </a:spcAft>
        <a:buFont typeface="Arial" panose="020B0604020202020204" pitchFamily="34" charset="0"/>
        <a:buChar char="•"/>
        <a:defRPr sz="900" b="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07" userDrawn="1">
          <p15:clr>
            <a:srgbClr val="F26B43"/>
          </p15:clr>
        </p15:guide>
        <p15:guide id="4" pos="7273" userDrawn="1">
          <p15:clr>
            <a:srgbClr val="F26B43"/>
          </p15:clr>
        </p15:guide>
        <p15:guide id="5" orient="horz" pos="1253" userDrawn="1">
          <p15:clr>
            <a:srgbClr val="F26B43"/>
          </p15:clr>
        </p15:guide>
        <p15:guide id="6" orient="horz" pos="595" userDrawn="1">
          <p15:clr>
            <a:srgbClr val="F26B43"/>
          </p15:clr>
        </p15:guide>
        <p15:guide id="7"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learn.microsoft.com/en-us/fabric/admin/portal-workspace#create-workspaces" TargetMode="External"/><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learn.microsoft.com/en-us/data-integration/gateway/manage-security-roles" TargetMode="External"/><Relationship Id="rId11" Type="http://schemas.openxmlformats.org/officeDocument/2006/relationships/image" Target="../media/image11.svg"/><Relationship Id="rId5" Type="http://schemas.openxmlformats.org/officeDocument/2006/relationships/image" Target="../media/image7.png"/><Relationship Id="rId10" Type="http://schemas.openxmlformats.org/officeDocument/2006/relationships/image" Target="../media/image10.png"/><Relationship Id="rId4" Type="http://schemas.openxmlformats.org/officeDocument/2006/relationships/hyperlink" Target="https://learn.microsoft.com/en-us/power-bi/collaborate-share/service-publish-to-web" TargetMode="External"/><Relationship Id="rId9"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hyperlink" Target="https://learningzealot.blogspot.com/2010/04/21st-century-workplace-vending-machine.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2.sv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4.sv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hyperlink" Target="http://admin.microsoft.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43D43F-9878-C25C-48D6-67FC103BCF32}"/>
              </a:ext>
            </a:extLst>
          </p:cNvPr>
          <p:cNvSpPr txBox="1"/>
          <p:nvPr/>
        </p:nvSpPr>
        <p:spPr>
          <a:xfrm>
            <a:off x="2223319" y="86034"/>
            <a:ext cx="7745362" cy="1172497"/>
          </a:xfrm>
          <a:prstGeom prst="rect">
            <a:avLst/>
          </a:prstGeom>
          <a:noFill/>
        </p:spPr>
        <p:txBody>
          <a:bodyPr wrap="none" lIns="0" tIns="0" rIns="0" bIns="0" rtlCol="0">
            <a:noAutofit/>
          </a:bodyPr>
          <a:lstStyle/>
          <a:p>
            <a:pPr algn="l"/>
            <a:r>
              <a:rPr lang="en-GB" sz="7200" dirty="0">
                <a:solidFill>
                  <a:schemeClr val="tx2"/>
                </a:solidFill>
                <a:latin typeface="Western" panose="02000500000000000000" pitchFamily="2" charset="0"/>
              </a:rPr>
              <a:t>Respect my Authority!</a:t>
            </a:r>
          </a:p>
        </p:txBody>
      </p:sp>
      <p:pic>
        <p:nvPicPr>
          <p:cNvPr id="1026" name="Picture 2">
            <a:extLst>
              <a:ext uri="{FF2B5EF4-FFF2-40B4-BE49-F238E27FC236}">
                <a16:creationId xmlns:a16="http://schemas.microsoft.com/office/drawing/2014/main" id="{3790D5E8-6E9F-5A94-0E75-246431438A43}"/>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199604" y="1258531"/>
            <a:ext cx="3792792" cy="37927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426AEB-3548-8EFD-DB6A-C76D643D3468}"/>
              </a:ext>
            </a:extLst>
          </p:cNvPr>
          <p:cNvSpPr txBox="1"/>
          <p:nvPr/>
        </p:nvSpPr>
        <p:spPr>
          <a:xfrm>
            <a:off x="2223319" y="5206181"/>
            <a:ext cx="7745362" cy="636641"/>
          </a:xfrm>
          <a:prstGeom prst="rect">
            <a:avLst/>
          </a:prstGeom>
          <a:noFill/>
        </p:spPr>
        <p:txBody>
          <a:bodyPr wrap="none" lIns="0" tIns="0" rIns="0" bIns="0" rtlCol="0">
            <a:noAutofit/>
          </a:bodyPr>
          <a:lstStyle/>
          <a:p>
            <a:pPr algn="ctr"/>
            <a:r>
              <a:rPr lang="en-GB" sz="4000" dirty="0">
                <a:solidFill>
                  <a:schemeClr val="tx2"/>
                </a:solidFill>
                <a:latin typeface="Kanit" pitchFamily="2" charset="-34"/>
                <a:ea typeface="KaiTi" panose="02010609060101010101" pitchFamily="49" charset="-122"/>
                <a:cs typeface="Kanit" pitchFamily="2" charset="-34"/>
              </a:rPr>
              <a:t>A Power BI Admin’s Roadmap</a:t>
            </a:r>
          </a:p>
          <a:p>
            <a:pPr algn="ctr"/>
            <a:r>
              <a:rPr lang="en-GB" sz="4000" dirty="0">
                <a:solidFill>
                  <a:schemeClr val="tx2"/>
                </a:solidFill>
                <a:latin typeface="Kanit" pitchFamily="2" charset="-34"/>
                <a:ea typeface="KaiTi" panose="02010609060101010101" pitchFamily="49" charset="-122"/>
                <a:cs typeface="Kanit" pitchFamily="2" charset="-34"/>
              </a:rPr>
              <a:t>for adoption success</a:t>
            </a:r>
          </a:p>
        </p:txBody>
      </p:sp>
      <p:sp>
        <p:nvSpPr>
          <p:cNvPr id="4" name="Rectangle 3">
            <a:extLst>
              <a:ext uri="{FF2B5EF4-FFF2-40B4-BE49-F238E27FC236}">
                <a16:creationId xmlns:a16="http://schemas.microsoft.com/office/drawing/2014/main" id="{8786AAE4-FC2F-9097-CBBB-E344DA716C7F}"/>
              </a:ext>
            </a:extLst>
          </p:cNvPr>
          <p:cNvSpPr/>
          <p:nvPr/>
        </p:nvSpPr>
        <p:spPr>
          <a:xfrm>
            <a:off x="10987548" y="6363929"/>
            <a:ext cx="700549" cy="376084"/>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Tree>
    <p:extLst>
      <p:ext uri="{BB962C8B-B14F-4D97-AF65-F5344CB8AC3E}">
        <p14:creationId xmlns:p14="http://schemas.microsoft.com/office/powerpoint/2010/main" val="424502735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47F0FB-52BF-D5B2-1C3C-EF50296B9480}"/>
              </a:ext>
            </a:extLst>
          </p:cNvPr>
          <p:cNvSpPr/>
          <p:nvPr/>
        </p:nvSpPr>
        <p:spPr>
          <a:xfrm>
            <a:off x="1386348" y="292018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5" name="TextBox 4">
            <a:extLst>
              <a:ext uri="{FF2B5EF4-FFF2-40B4-BE49-F238E27FC236}">
                <a16:creationId xmlns:a16="http://schemas.microsoft.com/office/drawing/2014/main" id="{62004E60-FDB5-3BC1-7E1F-D62C587A85B2}"/>
              </a:ext>
            </a:extLst>
          </p:cNvPr>
          <p:cNvSpPr txBox="1"/>
          <p:nvPr/>
        </p:nvSpPr>
        <p:spPr>
          <a:xfrm>
            <a:off x="1386348" y="1768095"/>
            <a:ext cx="2905433" cy="2585323"/>
          </a:xfrm>
          <a:prstGeom prst="rect">
            <a:avLst/>
          </a:prstGeom>
          <a:noFill/>
        </p:spPr>
        <p:txBody>
          <a:bodyPr wrap="square">
            <a:spAutoFit/>
          </a:bodyPr>
          <a:lstStyle/>
          <a:p>
            <a:endParaRPr lang="en-GB" b="1" dirty="0"/>
          </a:p>
          <a:p>
            <a:endParaRPr lang="en-GB" dirty="0"/>
          </a:p>
          <a:p>
            <a:r>
              <a:rPr lang="en-GB" dirty="0"/>
              <a:t>Get access</a:t>
            </a:r>
          </a:p>
          <a:p>
            <a:endParaRPr lang="en-GB" dirty="0"/>
          </a:p>
          <a:p>
            <a:r>
              <a:rPr lang="en-GB" dirty="0">
                <a:solidFill>
                  <a:schemeClr val="bg1"/>
                </a:solidFill>
              </a:rPr>
              <a:t>Set up security</a:t>
            </a:r>
          </a:p>
          <a:p>
            <a:endParaRPr lang="en-GB" dirty="0"/>
          </a:p>
          <a:p>
            <a:r>
              <a:rPr lang="en-GB" dirty="0"/>
              <a:t>Configure tenant settings</a:t>
            </a:r>
          </a:p>
          <a:p>
            <a:endParaRPr lang="en-GB" dirty="0"/>
          </a:p>
          <a:p>
            <a:r>
              <a:rPr lang="en-GB" dirty="0"/>
              <a:t>Assign licenses</a:t>
            </a:r>
          </a:p>
        </p:txBody>
      </p:sp>
      <p:sp>
        <p:nvSpPr>
          <p:cNvPr id="8" name="TextBox 7">
            <a:extLst>
              <a:ext uri="{FF2B5EF4-FFF2-40B4-BE49-F238E27FC236}">
                <a16:creationId xmlns:a16="http://schemas.microsoft.com/office/drawing/2014/main" id="{3762A00A-9D7D-A2B8-E8FC-BD1368F0991D}"/>
              </a:ext>
            </a:extLst>
          </p:cNvPr>
          <p:cNvSpPr txBox="1"/>
          <p:nvPr/>
        </p:nvSpPr>
        <p:spPr>
          <a:xfrm>
            <a:off x="4446640" y="1704271"/>
            <a:ext cx="7745360" cy="2585323"/>
          </a:xfrm>
          <a:prstGeom prst="rect">
            <a:avLst/>
          </a:prstGeom>
          <a:noFill/>
        </p:spPr>
        <p:txBody>
          <a:bodyPr wrap="square">
            <a:spAutoFit/>
          </a:bodyPr>
          <a:lstStyle/>
          <a:p>
            <a:r>
              <a:rPr lang="en-GB" dirty="0"/>
              <a:t>Start with 4 broad groups for your Power BI users: </a:t>
            </a:r>
          </a:p>
          <a:p>
            <a:r>
              <a:rPr lang="en-GB" dirty="0"/>
              <a:t> </a:t>
            </a:r>
          </a:p>
          <a:p>
            <a:r>
              <a:rPr lang="en-GB" dirty="0"/>
              <a:t>PowerBI-{Domain}-Admin</a:t>
            </a:r>
          </a:p>
          <a:p>
            <a:r>
              <a:rPr lang="en-GB" dirty="0"/>
              <a:t>PowerBI-{Domain}-Contributor</a:t>
            </a:r>
          </a:p>
          <a:p>
            <a:r>
              <a:rPr lang="en-GB" dirty="0"/>
              <a:t>PowerBI-{Domain}-Tester</a:t>
            </a:r>
          </a:p>
          <a:p>
            <a:r>
              <a:rPr lang="en-GB" dirty="0"/>
              <a:t>PowerBI-{Domain}-Viewer</a:t>
            </a:r>
          </a:p>
          <a:p>
            <a:endParaRPr lang="en-GB" dirty="0"/>
          </a:p>
          <a:p>
            <a:r>
              <a:rPr lang="en-GB" dirty="0"/>
              <a:t>Try to use the principle of least privilege.</a:t>
            </a:r>
          </a:p>
          <a:p>
            <a:endParaRPr lang="en-GB" dirty="0"/>
          </a:p>
        </p:txBody>
      </p:sp>
      <p:cxnSp>
        <p:nvCxnSpPr>
          <p:cNvPr id="2" name="Straight Connector 1">
            <a:extLst>
              <a:ext uri="{FF2B5EF4-FFF2-40B4-BE49-F238E27FC236}">
                <a16:creationId xmlns:a16="http://schemas.microsoft.com/office/drawing/2014/main" id="{BAEC5A29-32E4-94A8-EA0F-6BD903A83E14}"/>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3546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47F0FB-52BF-D5B2-1C3C-EF50296B9480}"/>
              </a:ext>
            </a:extLst>
          </p:cNvPr>
          <p:cNvSpPr/>
          <p:nvPr/>
        </p:nvSpPr>
        <p:spPr>
          <a:xfrm>
            <a:off x="1386348" y="292018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5" name="TextBox 4">
            <a:extLst>
              <a:ext uri="{FF2B5EF4-FFF2-40B4-BE49-F238E27FC236}">
                <a16:creationId xmlns:a16="http://schemas.microsoft.com/office/drawing/2014/main" id="{62004E60-FDB5-3BC1-7E1F-D62C587A85B2}"/>
              </a:ext>
            </a:extLst>
          </p:cNvPr>
          <p:cNvSpPr txBox="1"/>
          <p:nvPr/>
        </p:nvSpPr>
        <p:spPr>
          <a:xfrm>
            <a:off x="1386348" y="1768095"/>
            <a:ext cx="2905433" cy="2585323"/>
          </a:xfrm>
          <a:prstGeom prst="rect">
            <a:avLst/>
          </a:prstGeom>
          <a:noFill/>
        </p:spPr>
        <p:txBody>
          <a:bodyPr wrap="square">
            <a:spAutoFit/>
          </a:bodyPr>
          <a:lstStyle/>
          <a:p>
            <a:endParaRPr lang="en-GB" b="1" dirty="0"/>
          </a:p>
          <a:p>
            <a:endParaRPr lang="en-GB" dirty="0"/>
          </a:p>
          <a:p>
            <a:r>
              <a:rPr lang="en-GB" dirty="0"/>
              <a:t>Get access</a:t>
            </a:r>
          </a:p>
          <a:p>
            <a:endParaRPr lang="en-GB" dirty="0"/>
          </a:p>
          <a:p>
            <a:r>
              <a:rPr lang="en-GB" dirty="0">
                <a:solidFill>
                  <a:schemeClr val="bg1"/>
                </a:solidFill>
              </a:rPr>
              <a:t>Set up security</a:t>
            </a:r>
          </a:p>
          <a:p>
            <a:endParaRPr lang="en-GB" dirty="0"/>
          </a:p>
          <a:p>
            <a:r>
              <a:rPr lang="en-GB" dirty="0"/>
              <a:t>Configure tenant settings</a:t>
            </a:r>
          </a:p>
          <a:p>
            <a:endParaRPr lang="en-GB" dirty="0"/>
          </a:p>
          <a:p>
            <a:r>
              <a:rPr lang="en-GB" dirty="0"/>
              <a:t>Assign licenses</a:t>
            </a:r>
          </a:p>
        </p:txBody>
      </p:sp>
      <p:sp>
        <p:nvSpPr>
          <p:cNvPr id="8" name="TextBox 7">
            <a:extLst>
              <a:ext uri="{FF2B5EF4-FFF2-40B4-BE49-F238E27FC236}">
                <a16:creationId xmlns:a16="http://schemas.microsoft.com/office/drawing/2014/main" id="{3762A00A-9D7D-A2B8-E8FC-BD1368F0991D}"/>
              </a:ext>
            </a:extLst>
          </p:cNvPr>
          <p:cNvSpPr txBox="1"/>
          <p:nvPr/>
        </p:nvSpPr>
        <p:spPr>
          <a:xfrm>
            <a:off x="4446640" y="1704271"/>
            <a:ext cx="7745360" cy="3939540"/>
          </a:xfrm>
          <a:prstGeom prst="rect">
            <a:avLst/>
          </a:prstGeom>
          <a:noFill/>
        </p:spPr>
        <p:txBody>
          <a:bodyPr wrap="square">
            <a:spAutoFit/>
          </a:bodyPr>
          <a:lstStyle/>
          <a:p>
            <a:r>
              <a:rPr lang="en-GB" dirty="0"/>
              <a:t>Now you can create some more specialised groups to control the backstage activities:</a:t>
            </a:r>
          </a:p>
          <a:p>
            <a:r>
              <a:rPr lang="en-GB" dirty="0"/>
              <a:t> </a:t>
            </a:r>
          </a:p>
          <a:p>
            <a:r>
              <a:rPr lang="en-GB" b="1" dirty="0">
                <a:solidFill>
                  <a:srgbClr val="002060"/>
                </a:solidFill>
              </a:rPr>
              <a:t>PowerBI-</a:t>
            </a:r>
            <a:r>
              <a:rPr lang="en-GB" b="1" dirty="0" err="1">
                <a:solidFill>
                  <a:srgbClr val="002060"/>
                </a:solidFill>
              </a:rPr>
              <a:t>GatewayAdmin</a:t>
            </a:r>
            <a:endParaRPr lang="en-GB" sz="1400" b="1" dirty="0">
              <a:solidFill>
                <a:srgbClr val="002060"/>
              </a:solidFill>
            </a:endParaRPr>
          </a:p>
          <a:p>
            <a:r>
              <a:rPr lang="en-GB" sz="1400" dirty="0"/>
              <a:t>Install and configure on-premises data gateways to enable access to </a:t>
            </a:r>
          </a:p>
          <a:p>
            <a:r>
              <a:rPr lang="en-GB" sz="1400" dirty="0"/>
              <a:t>on-prem data sources.</a:t>
            </a:r>
          </a:p>
          <a:p>
            <a:endParaRPr lang="en-GB" b="1" dirty="0">
              <a:solidFill>
                <a:srgbClr val="002060"/>
              </a:solidFill>
            </a:endParaRPr>
          </a:p>
          <a:p>
            <a:r>
              <a:rPr lang="en-GB" b="1" dirty="0">
                <a:solidFill>
                  <a:srgbClr val="002060"/>
                </a:solidFill>
              </a:rPr>
              <a:t>PowerBI-</a:t>
            </a:r>
            <a:r>
              <a:rPr lang="en-GB" b="1" dirty="0" err="1">
                <a:solidFill>
                  <a:srgbClr val="002060"/>
                </a:solidFill>
              </a:rPr>
              <a:t>WorkspaceCreator</a:t>
            </a:r>
            <a:endParaRPr lang="en-GB" sz="1400" b="1" dirty="0">
              <a:solidFill>
                <a:srgbClr val="002060"/>
              </a:solidFill>
            </a:endParaRPr>
          </a:p>
          <a:p>
            <a:r>
              <a:rPr lang="en-GB" sz="1400" dirty="0"/>
              <a:t>Allowing any user to create workspaces can lead to proliferation </a:t>
            </a:r>
          </a:p>
          <a:p>
            <a:r>
              <a:rPr lang="en-GB" sz="1400" dirty="0"/>
              <a:t>of uncontrolled workspaces.</a:t>
            </a:r>
          </a:p>
          <a:p>
            <a:endParaRPr lang="en-GB" b="1" dirty="0">
              <a:solidFill>
                <a:srgbClr val="002060"/>
              </a:solidFill>
            </a:endParaRPr>
          </a:p>
          <a:p>
            <a:r>
              <a:rPr lang="en-GB" b="1" dirty="0">
                <a:solidFill>
                  <a:srgbClr val="002060"/>
                </a:solidFill>
              </a:rPr>
              <a:t>PowerBI-</a:t>
            </a:r>
            <a:r>
              <a:rPr lang="en-GB" b="1" dirty="0" err="1">
                <a:solidFill>
                  <a:srgbClr val="002060"/>
                </a:solidFill>
              </a:rPr>
              <a:t>DemoViewer</a:t>
            </a:r>
            <a:r>
              <a:rPr lang="en-GB" sz="1400" b="1" dirty="0">
                <a:solidFill>
                  <a:srgbClr val="002060"/>
                </a:solidFill>
              </a:rPr>
              <a:t> </a:t>
            </a:r>
            <a:r>
              <a:rPr lang="en-GB" sz="1400" dirty="0"/>
              <a:t>	</a:t>
            </a:r>
          </a:p>
          <a:p>
            <a:r>
              <a:rPr lang="en-GB" sz="1400" dirty="0"/>
              <a:t>Dynamic membership (</a:t>
            </a:r>
            <a:r>
              <a:rPr lang="en-GB" sz="1400" dirty="0" err="1"/>
              <a:t>user.objectId</a:t>
            </a:r>
            <a:r>
              <a:rPr lang="en-GB" sz="1400" dirty="0"/>
              <a:t> -ne null) and (</a:t>
            </a:r>
            <a:r>
              <a:rPr lang="en-GB" sz="1400" dirty="0" err="1"/>
              <a:t>user.userType</a:t>
            </a:r>
            <a:r>
              <a:rPr lang="en-GB" sz="1400" dirty="0"/>
              <a:t> -</a:t>
            </a:r>
            <a:r>
              <a:rPr lang="en-GB" sz="1400" dirty="0" err="1"/>
              <a:t>eq</a:t>
            </a:r>
            <a:r>
              <a:rPr lang="en-GB" sz="1400" dirty="0"/>
              <a:t> "member")</a:t>
            </a:r>
            <a:endParaRPr lang="en-GB" dirty="0"/>
          </a:p>
          <a:p>
            <a:endParaRPr lang="en-GB" dirty="0"/>
          </a:p>
          <a:p>
            <a:endParaRPr lang="en-GB" dirty="0"/>
          </a:p>
        </p:txBody>
      </p:sp>
      <p:cxnSp>
        <p:nvCxnSpPr>
          <p:cNvPr id="2" name="Straight Connector 1">
            <a:extLst>
              <a:ext uri="{FF2B5EF4-FFF2-40B4-BE49-F238E27FC236}">
                <a16:creationId xmlns:a16="http://schemas.microsoft.com/office/drawing/2014/main" id="{BAEC5A29-32E4-94A8-EA0F-6BD903A83E14}"/>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C9A24C7-8681-DF75-FDCD-FBACD4D76664}"/>
              </a:ext>
            </a:extLst>
          </p:cNvPr>
          <p:cNvSpPr/>
          <p:nvPr/>
        </p:nvSpPr>
        <p:spPr>
          <a:xfrm>
            <a:off x="4461388" y="2529348"/>
            <a:ext cx="5095568" cy="899652"/>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Tree>
    <p:extLst>
      <p:ext uri="{BB962C8B-B14F-4D97-AF65-F5344CB8AC3E}">
        <p14:creationId xmlns:p14="http://schemas.microsoft.com/office/powerpoint/2010/main" val="1533131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47F0FB-52BF-D5B2-1C3C-EF50296B9480}"/>
              </a:ext>
            </a:extLst>
          </p:cNvPr>
          <p:cNvSpPr/>
          <p:nvPr/>
        </p:nvSpPr>
        <p:spPr>
          <a:xfrm>
            <a:off x="1386348" y="292018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5" name="TextBox 4">
            <a:extLst>
              <a:ext uri="{FF2B5EF4-FFF2-40B4-BE49-F238E27FC236}">
                <a16:creationId xmlns:a16="http://schemas.microsoft.com/office/drawing/2014/main" id="{62004E60-FDB5-3BC1-7E1F-D62C587A85B2}"/>
              </a:ext>
            </a:extLst>
          </p:cNvPr>
          <p:cNvSpPr txBox="1"/>
          <p:nvPr/>
        </p:nvSpPr>
        <p:spPr>
          <a:xfrm>
            <a:off x="1386348" y="1768095"/>
            <a:ext cx="2905433" cy="2585323"/>
          </a:xfrm>
          <a:prstGeom prst="rect">
            <a:avLst/>
          </a:prstGeom>
          <a:noFill/>
        </p:spPr>
        <p:txBody>
          <a:bodyPr wrap="square">
            <a:spAutoFit/>
          </a:bodyPr>
          <a:lstStyle/>
          <a:p>
            <a:endParaRPr lang="en-GB" b="1" dirty="0"/>
          </a:p>
          <a:p>
            <a:endParaRPr lang="en-GB" dirty="0"/>
          </a:p>
          <a:p>
            <a:r>
              <a:rPr lang="en-GB" dirty="0"/>
              <a:t>Get access</a:t>
            </a:r>
          </a:p>
          <a:p>
            <a:endParaRPr lang="en-GB" dirty="0"/>
          </a:p>
          <a:p>
            <a:r>
              <a:rPr lang="en-GB" dirty="0">
                <a:solidFill>
                  <a:schemeClr val="bg1"/>
                </a:solidFill>
              </a:rPr>
              <a:t>Set up security</a:t>
            </a:r>
          </a:p>
          <a:p>
            <a:endParaRPr lang="en-GB" dirty="0"/>
          </a:p>
          <a:p>
            <a:r>
              <a:rPr lang="en-GB" dirty="0"/>
              <a:t>Configure tenant settings</a:t>
            </a:r>
          </a:p>
          <a:p>
            <a:endParaRPr lang="en-GB" dirty="0"/>
          </a:p>
          <a:p>
            <a:r>
              <a:rPr lang="en-GB" dirty="0"/>
              <a:t>Assign licenses</a:t>
            </a:r>
          </a:p>
        </p:txBody>
      </p:sp>
      <p:sp>
        <p:nvSpPr>
          <p:cNvPr id="8" name="TextBox 7">
            <a:extLst>
              <a:ext uri="{FF2B5EF4-FFF2-40B4-BE49-F238E27FC236}">
                <a16:creationId xmlns:a16="http://schemas.microsoft.com/office/drawing/2014/main" id="{3762A00A-9D7D-A2B8-E8FC-BD1368F0991D}"/>
              </a:ext>
            </a:extLst>
          </p:cNvPr>
          <p:cNvSpPr txBox="1"/>
          <p:nvPr/>
        </p:nvSpPr>
        <p:spPr>
          <a:xfrm>
            <a:off x="4446640" y="1704271"/>
            <a:ext cx="7745360" cy="3939540"/>
          </a:xfrm>
          <a:prstGeom prst="rect">
            <a:avLst/>
          </a:prstGeom>
          <a:noFill/>
        </p:spPr>
        <p:txBody>
          <a:bodyPr wrap="square">
            <a:spAutoFit/>
          </a:bodyPr>
          <a:lstStyle/>
          <a:p>
            <a:r>
              <a:rPr lang="en-GB" dirty="0"/>
              <a:t>Now you can create some more specialised groups to control the backstage activities:</a:t>
            </a:r>
          </a:p>
          <a:p>
            <a:r>
              <a:rPr lang="en-GB" dirty="0"/>
              <a:t> </a:t>
            </a:r>
          </a:p>
          <a:p>
            <a:r>
              <a:rPr lang="en-GB" b="1" dirty="0">
                <a:solidFill>
                  <a:srgbClr val="002060"/>
                </a:solidFill>
              </a:rPr>
              <a:t>PowerBI-</a:t>
            </a:r>
            <a:r>
              <a:rPr lang="en-GB" b="1" dirty="0" err="1">
                <a:solidFill>
                  <a:srgbClr val="002060"/>
                </a:solidFill>
              </a:rPr>
              <a:t>GatewayAdmin</a:t>
            </a:r>
            <a:endParaRPr lang="en-GB" sz="1400" b="1" dirty="0">
              <a:solidFill>
                <a:srgbClr val="002060"/>
              </a:solidFill>
            </a:endParaRPr>
          </a:p>
          <a:p>
            <a:r>
              <a:rPr lang="en-GB" sz="1400" dirty="0"/>
              <a:t>Install and configure on-premises data gateways to enable access to </a:t>
            </a:r>
          </a:p>
          <a:p>
            <a:r>
              <a:rPr lang="en-GB" sz="1400" dirty="0"/>
              <a:t>on-prem data sources.</a:t>
            </a:r>
          </a:p>
          <a:p>
            <a:endParaRPr lang="en-GB" b="1" dirty="0">
              <a:solidFill>
                <a:srgbClr val="002060"/>
              </a:solidFill>
            </a:endParaRPr>
          </a:p>
          <a:p>
            <a:r>
              <a:rPr lang="en-GB" b="1" dirty="0">
                <a:solidFill>
                  <a:srgbClr val="002060"/>
                </a:solidFill>
              </a:rPr>
              <a:t>PowerBI-</a:t>
            </a:r>
            <a:r>
              <a:rPr lang="en-GB" b="1" dirty="0" err="1">
                <a:solidFill>
                  <a:srgbClr val="002060"/>
                </a:solidFill>
              </a:rPr>
              <a:t>WorkspaceCreator</a:t>
            </a:r>
            <a:endParaRPr lang="en-GB" sz="1400" b="1" dirty="0">
              <a:solidFill>
                <a:srgbClr val="002060"/>
              </a:solidFill>
            </a:endParaRPr>
          </a:p>
          <a:p>
            <a:r>
              <a:rPr lang="en-GB" sz="1400" dirty="0"/>
              <a:t>Allowing any user to create workspaces can lead to proliferation </a:t>
            </a:r>
          </a:p>
          <a:p>
            <a:r>
              <a:rPr lang="en-GB" sz="1400" dirty="0"/>
              <a:t>of uncontrolled workspaces.</a:t>
            </a:r>
          </a:p>
          <a:p>
            <a:endParaRPr lang="en-GB" b="1" dirty="0">
              <a:solidFill>
                <a:srgbClr val="002060"/>
              </a:solidFill>
            </a:endParaRPr>
          </a:p>
          <a:p>
            <a:r>
              <a:rPr lang="en-GB" b="1" dirty="0">
                <a:solidFill>
                  <a:srgbClr val="002060"/>
                </a:solidFill>
              </a:rPr>
              <a:t>PowerBI-</a:t>
            </a:r>
            <a:r>
              <a:rPr lang="en-GB" b="1" dirty="0" err="1">
                <a:solidFill>
                  <a:srgbClr val="002060"/>
                </a:solidFill>
              </a:rPr>
              <a:t>DemoViewer</a:t>
            </a:r>
            <a:r>
              <a:rPr lang="en-GB" sz="1400" b="1" dirty="0">
                <a:solidFill>
                  <a:srgbClr val="002060"/>
                </a:solidFill>
              </a:rPr>
              <a:t> </a:t>
            </a:r>
            <a:r>
              <a:rPr lang="en-GB" sz="1400" dirty="0"/>
              <a:t>	</a:t>
            </a:r>
          </a:p>
          <a:p>
            <a:r>
              <a:rPr lang="en-GB" sz="1400" dirty="0"/>
              <a:t>Dynamic membership (</a:t>
            </a:r>
            <a:r>
              <a:rPr lang="en-GB" sz="1400" dirty="0" err="1"/>
              <a:t>user.objectId</a:t>
            </a:r>
            <a:r>
              <a:rPr lang="en-GB" sz="1400" dirty="0"/>
              <a:t> -ne null) and (</a:t>
            </a:r>
            <a:r>
              <a:rPr lang="en-GB" sz="1400" dirty="0" err="1"/>
              <a:t>user.userType</a:t>
            </a:r>
            <a:r>
              <a:rPr lang="en-GB" sz="1400" dirty="0"/>
              <a:t> -</a:t>
            </a:r>
            <a:r>
              <a:rPr lang="en-GB" sz="1400" dirty="0" err="1"/>
              <a:t>eq</a:t>
            </a:r>
            <a:r>
              <a:rPr lang="en-GB" sz="1400" dirty="0"/>
              <a:t> "member")</a:t>
            </a:r>
            <a:endParaRPr lang="en-GB" dirty="0"/>
          </a:p>
          <a:p>
            <a:endParaRPr lang="en-GB" dirty="0"/>
          </a:p>
          <a:p>
            <a:endParaRPr lang="en-GB" dirty="0"/>
          </a:p>
        </p:txBody>
      </p:sp>
      <p:cxnSp>
        <p:nvCxnSpPr>
          <p:cNvPr id="2" name="Straight Connector 1">
            <a:extLst>
              <a:ext uri="{FF2B5EF4-FFF2-40B4-BE49-F238E27FC236}">
                <a16:creationId xmlns:a16="http://schemas.microsoft.com/office/drawing/2014/main" id="{BAEC5A29-32E4-94A8-EA0F-6BD903A83E14}"/>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29647FEA-5D45-A79B-51CD-703D1B091A12}"/>
              </a:ext>
            </a:extLst>
          </p:cNvPr>
          <p:cNvSpPr/>
          <p:nvPr/>
        </p:nvSpPr>
        <p:spPr>
          <a:xfrm>
            <a:off x="4461388" y="3465869"/>
            <a:ext cx="5095568" cy="899652"/>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Tree>
    <p:extLst>
      <p:ext uri="{BB962C8B-B14F-4D97-AF65-F5344CB8AC3E}">
        <p14:creationId xmlns:p14="http://schemas.microsoft.com/office/powerpoint/2010/main" val="4197152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47F0FB-52BF-D5B2-1C3C-EF50296B9480}"/>
              </a:ext>
            </a:extLst>
          </p:cNvPr>
          <p:cNvSpPr/>
          <p:nvPr/>
        </p:nvSpPr>
        <p:spPr>
          <a:xfrm>
            <a:off x="1386348" y="292018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5" name="TextBox 4">
            <a:extLst>
              <a:ext uri="{FF2B5EF4-FFF2-40B4-BE49-F238E27FC236}">
                <a16:creationId xmlns:a16="http://schemas.microsoft.com/office/drawing/2014/main" id="{62004E60-FDB5-3BC1-7E1F-D62C587A85B2}"/>
              </a:ext>
            </a:extLst>
          </p:cNvPr>
          <p:cNvSpPr txBox="1"/>
          <p:nvPr/>
        </p:nvSpPr>
        <p:spPr>
          <a:xfrm>
            <a:off x="1386348" y="1768095"/>
            <a:ext cx="2905433" cy="2585323"/>
          </a:xfrm>
          <a:prstGeom prst="rect">
            <a:avLst/>
          </a:prstGeom>
          <a:noFill/>
        </p:spPr>
        <p:txBody>
          <a:bodyPr wrap="square">
            <a:spAutoFit/>
          </a:bodyPr>
          <a:lstStyle/>
          <a:p>
            <a:endParaRPr lang="en-GB" b="1" dirty="0"/>
          </a:p>
          <a:p>
            <a:endParaRPr lang="en-GB" dirty="0"/>
          </a:p>
          <a:p>
            <a:r>
              <a:rPr lang="en-GB" dirty="0"/>
              <a:t>Get access</a:t>
            </a:r>
          </a:p>
          <a:p>
            <a:endParaRPr lang="en-GB" dirty="0"/>
          </a:p>
          <a:p>
            <a:r>
              <a:rPr lang="en-GB" dirty="0">
                <a:solidFill>
                  <a:schemeClr val="bg1"/>
                </a:solidFill>
              </a:rPr>
              <a:t>Set up security</a:t>
            </a:r>
          </a:p>
          <a:p>
            <a:endParaRPr lang="en-GB" dirty="0"/>
          </a:p>
          <a:p>
            <a:r>
              <a:rPr lang="en-GB" dirty="0"/>
              <a:t>Configure tenant settings</a:t>
            </a:r>
          </a:p>
          <a:p>
            <a:endParaRPr lang="en-GB" dirty="0"/>
          </a:p>
          <a:p>
            <a:r>
              <a:rPr lang="en-GB" dirty="0"/>
              <a:t>Assign licenses</a:t>
            </a:r>
          </a:p>
        </p:txBody>
      </p:sp>
      <p:sp>
        <p:nvSpPr>
          <p:cNvPr id="8" name="TextBox 7">
            <a:extLst>
              <a:ext uri="{FF2B5EF4-FFF2-40B4-BE49-F238E27FC236}">
                <a16:creationId xmlns:a16="http://schemas.microsoft.com/office/drawing/2014/main" id="{3762A00A-9D7D-A2B8-E8FC-BD1368F0991D}"/>
              </a:ext>
            </a:extLst>
          </p:cNvPr>
          <p:cNvSpPr txBox="1"/>
          <p:nvPr/>
        </p:nvSpPr>
        <p:spPr>
          <a:xfrm>
            <a:off x="4446640" y="1704271"/>
            <a:ext cx="7745360" cy="3939540"/>
          </a:xfrm>
          <a:prstGeom prst="rect">
            <a:avLst/>
          </a:prstGeom>
          <a:noFill/>
        </p:spPr>
        <p:txBody>
          <a:bodyPr wrap="square">
            <a:spAutoFit/>
          </a:bodyPr>
          <a:lstStyle/>
          <a:p>
            <a:r>
              <a:rPr lang="en-GB" dirty="0"/>
              <a:t>Now you can create some more specialised groups to control the backstage activities:</a:t>
            </a:r>
          </a:p>
          <a:p>
            <a:r>
              <a:rPr lang="en-GB" dirty="0"/>
              <a:t> </a:t>
            </a:r>
          </a:p>
          <a:p>
            <a:r>
              <a:rPr lang="en-GB" b="1" dirty="0">
                <a:solidFill>
                  <a:srgbClr val="002060"/>
                </a:solidFill>
              </a:rPr>
              <a:t>PowerBI-</a:t>
            </a:r>
            <a:r>
              <a:rPr lang="en-GB" b="1" dirty="0" err="1">
                <a:solidFill>
                  <a:srgbClr val="002060"/>
                </a:solidFill>
              </a:rPr>
              <a:t>GatewayAdmin</a:t>
            </a:r>
            <a:endParaRPr lang="en-GB" sz="1400" b="1" dirty="0">
              <a:solidFill>
                <a:srgbClr val="002060"/>
              </a:solidFill>
            </a:endParaRPr>
          </a:p>
          <a:p>
            <a:r>
              <a:rPr lang="en-GB" sz="1400" dirty="0"/>
              <a:t>Install and configure on-premises data gateways to enable access to </a:t>
            </a:r>
          </a:p>
          <a:p>
            <a:r>
              <a:rPr lang="en-GB" sz="1400" dirty="0"/>
              <a:t>on-prem data sources.</a:t>
            </a:r>
          </a:p>
          <a:p>
            <a:endParaRPr lang="en-GB" b="1" dirty="0">
              <a:solidFill>
                <a:srgbClr val="002060"/>
              </a:solidFill>
            </a:endParaRPr>
          </a:p>
          <a:p>
            <a:r>
              <a:rPr lang="en-GB" b="1" dirty="0">
                <a:solidFill>
                  <a:srgbClr val="002060"/>
                </a:solidFill>
              </a:rPr>
              <a:t>PowerBI-</a:t>
            </a:r>
            <a:r>
              <a:rPr lang="en-GB" b="1" dirty="0" err="1">
                <a:solidFill>
                  <a:srgbClr val="002060"/>
                </a:solidFill>
              </a:rPr>
              <a:t>WorkspaceCreator</a:t>
            </a:r>
            <a:endParaRPr lang="en-GB" sz="1400" b="1" dirty="0">
              <a:solidFill>
                <a:srgbClr val="002060"/>
              </a:solidFill>
            </a:endParaRPr>
          </a:p>
          <a:p>
            <a:r>
              <a:rPr lang="en-GB" sz="1400" dirty="0"/>
              <a:t>Allowing any user to create workspaces can lead to proliferation </a:t>
            </a:r>
          </a:p>
          <a:p>
            <a:r>
              <a:rPr lang="en-GB" sz="1400" dirty="0"/>
              <a:t>of uncontrolled workspaces.</a:t>
            </a:r>
          </a:p>
          <a:p>
            <a:endParaRPr lang="en-GB" b="1" dirty="0">
              <a:solidFill>
                <a:srgbClr val="002060"/>
              </a:solidFill>
            </a:endParaRPr>
          </a:p>
          <a:p>
            <a:r>
              <a:rPr lang="en-GB" b="1" dirty="0">
                <a:solidFill>
                  <a:srgbClr val="002060"/>
                </a:solidFill>
              </a:rPr>
              <a:t>PowerBI-</a:t>
            </a:r>
            <a:r>
              <a:rPr lang="en-GB" b="1" dirty="0" err="1">
                <a:solidFill>
                  <a:srgbClr val="002060"/>
                </a:solidFill>
              </a:rPr>
              <a:t>DemoViewer</a:t>
            </a:r>
            <a:r>
              <a:rPr lang="en-GB" sz="1400" b="1" dirty="0">
                <a:solidFill>
                  <a:srgbClr val="002060"/>
                </a:solidFill>
              </a:rPr>
              <a:t> </a:t>
            </a:r>
            <a:r>
              <a:rPr lang="en-GB" sz="1400" dirty="0"/>
              <a:t>	</a:t>
            </a:r>
          </a:p>
          <a:p>
            <a:r>
              <a:rPr lang="en-GB" sz="1400" dirty="0"/>
              <a:t>Dynamic membership (</a:t>
            </a:r>
            <a:r>
              <a:rPr lang="en-GB" sz="1400" dirty="0" err="1"/>
              <a:t>user.objectId</a:t>
            </a:r>
            <a:r>
              <a:rPr lang="en-GB" sz="1400" dirty="0"/>
              <a:t> -ne null) and (</a:t>
            </a:r>
            <a:r>
              <a:rPr lang="en-GB" sz="1400" dirty="0" err="1"/>
              <a:t>user.userType</a:t>
            </a:r>
            <a:r>
              <a:rPr lang="en-GB" sz="1400" dirty="0"/>
              <a:t> -</a:t>
            </a:r>
            <a:r>
              <a:rPr lang="en-GB" sz="1400" dirty="0" err="1"/>
              <a:t>eq</a:t>
            </a:r>
            <a:r>
              <a:rPr lang="en-GB" sz="1400" dirty="0"/>
              <a:t> "member")</a:t>
            </a:r>
            <a:endParaRPr lang="en-GB" dirty="0"/>
          </a:p>
          <a:p>
            <a:endParaRPr lang="en-GB" dirty="0"/>
          </a:p>
          <a:p>
            <a:endParaRPr lang="en-GB" dirty="0"/>
          </a:p>
        </p:txBody>
      </p:sp>
      <p:cxnSp>
        <p:nvCxnSpPr>
          <p:cNvPr id="2" name="Straight Connector 1">
            <a:extLst>
              <a:ext uri="{FF2B5EF4-FFF2-40B4-BE49-F238E27FC236}">
                <a16:creationId xmlns:a16="http://schemas.microsoft.com/office/drawing/2014/main" id="{BAEC5A29-32E4-94A8-EA0F-6BD903A83E14}"/>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1FCED6C-209E-727D-0435-BA37C1FB4249}"/>
              </a:ext>
            </a:extLst>
          </p:cNvPr>
          <p:cNvSpPr/>
          <p:nvPr/>
        </p:nvSpPr>
        <p:spPr>
          <a:xfrm>
            <a:off x="4461388" y="4380271"/>
            <a:ext cx="5980470" cy="899652"/>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Tree>
    <p:extLst>
      <p:ext uri="{BB962C8B-B14F-4D97-AF65-F5344CB8AC3E}">
        <p14:creationId xmlns:p14="http://schemas.microsoft.com/office/powerpoint/2010/main" val="2295320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4B329218-96F5-2D1C-9416-832B00A03149}"/>
              </a:ext>
            </a:extLst>
          </p:cNvPr>
          <p:cNvPicPr>
            <a:picLocks noChangeAspect="1"/>
          </p:cNvPicPr>
          <p:nvPr/>
        </p:nvPicPr>
        <p:blipFill>
          <a:blip r:embed="rId3"/>
          <a:stretch>
            <a:fillRect/>
          </a:stretch>
        </p:blipFill>
        <p:spPr>
          <a:xfrm>
            <a:off x="8140076" y="4560051"/>
            <a:ext cx="3743847" cy="1733792"/>
          </a:xfrm>
          <a:prstGeom prst="rect">
            <a:avLst/>
          </a:prstGeom>
          <a:solidFill>
            <a:srgbClr val="FFFFFF">
              <a:shade val="85000"/>
            </a:srgbClr>
          </a:solidFill>
          <a:ln w="88900" cap="sq">
            <a:solidFill>
              <a:srgbClr val="FFFFFF"/>
            </a:solidFill>
            <a:miter lim="800000"/>
          </a:ln>
          <a:effectLst>
            <a:outerShdw blurRad="76200" dir="13500000" sy="23000" kx="1200000" algn="br" rotWithShape="0">
              <a:prstClr val="black">
                <a:alpha val="20000"/>
              </a:prst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8347F0FB-52BF-D5B2-1C3C-EF50296B9480}"/>
              </a:ext>
            </a:extLst>
          </p:cNvPr>
          <p:cNvSpPr/>
          <p:nvPr/>
        </p:nvSpPr>
        <p:spPr>
          <a:xfrm>
            <a:off x="1386348" y="3428997"/>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5" name="TextBox 4">
            <a:extLst>
              <a:ext uri="{FF2B5EF4-FFF2-40B4-BE49-F238E27FC236}">
                <a16:creationId xmlns:a16="http://schemas.microsoft.com/office/drawing/2014/main" id="{62004E60-FDB5-3BC1-7E1F-D62C587A85B2}"/>
              </a:ext>
            </a:extLst>
          </p:cNvPr>
          <p:cNvSpPr txBox="1"/>
          <p:nvPr/>
        </p:nvSpPr>
        <p:spPr>
          <a:xfrm>
            <a:off x="1386348" y="1768095"/>
            <a:ext cx="2957052" cy="2585323"/>
          </a:xfrm>
          <a:prstGeom prst="rect">
            <a:avLst/>
          </a:prstGeom>
          <a:noFill/>
        </p:spPr>
        <p:txBody>
          <a:bodyPr wrap="square">
            <a:spAutoFit/>
          </a:bodyPr>
          <a:lstStyle/>
          <a:p>
            <a:endParaRPr lang="en-GB" dirty="0"/>
          </a:p>
          <a:p>
            <a:endParaRPr lang="en-GB" dirty="0"/>
          </a:p>
          <a:p>
            <a:r>
              <a:rPr lang="en-GB" dirty="0"/>
              <a:t>Get access</a:t>
            </a:r>
          </a:p>
          <a:p>
            <a:endParaRPr lang="en-GB" dirty="0"/>
          </a:p>
          <a:p>
            <a:r>
              <a:rPr lang="en-GB" dirty="0"/>
              <a:t>Set up security</a:t>
            </a:r>
          </a:p>
          <a:p>
            <a:endParaRPr lang="en-GB" dirty="0"/>
          </a:p>
          <a:p>
            <a:r>
              <a:rPr lang="en-GB" dirty="0">
                <a:solidFill>
                  <a:schemeClr val="bg1"/>
                </a:solidFill>
              </a:rPr>
              <a:t>Configure tenant settings</a:t>
            </a:r>
          </a:p>
          <a:p>
            <a:endParaRPr lang="en-GB" dirty="0"/>
          </a:p>
          <a:p>
            <a:r>
              <a:rPr lang="en-GB" dirty="0"/>
              <a:t>Assign licenses</a:t>
            </a:r>
          </a:p>
        </p:txBody>
      </p:sp>
      <p:sp>
        <p:nvSpPr>
          <p:cNvPr id="8" name="TextBox 7">
            <a:extLst>
              <a:ext uri="{FF2B5EF4-FFF2-40B4-BE49-F238E27FC236}">
                <a16:creationId xmlns:a16="http://schemas.microsoft.com/office/drawing/2014/main" id="{3762A00A-9D7D-A2B8-E8FC-BD1368F0991D}"/>
              </a:ext>
            </a:extLst>
          </p:cNvPr>
          <p:cNvSpPr txBox="1"/>
          <p:nvPr/>
        </p:nvSpPr>
        <p:spPr>
          <a:xfrm>
            <a:off x="4446640" y="1704271"/>
            <a:ext cx="3790333" cy="2862322"/>
          </a:xfrm>
          <a:prstGeom prst="rect">
            <a:avLst/>
          </a:prstGeom>
          <a:noFill/>
        </p:spPr>
        <p:txBody>
          <a:bodyPr wrap="square">
            <a:spAutoFit/>
          </a:bodyPr>
          <a:lstStyle/>
          <a:p>
            <a:r>
              <a:rPr lang="en-GB" b="1" dirty="0">
                <a:solidFill>
                  <a:srgbClr val="002060"/>
                </a:solidFill>
              </a:rPr>
              <a:t>	Gateway Admin</a:t>
            </a:r>
          </a:p>
          <a:p>
            <a:endParaRPr lang="en-GB" b="1" dirty="0">
              <a:solidFill>
                <a:srgbClr val="002060"/>
              </a:solidFill>
            </a:endParaRPr>
          </a:p>
          <a:p>
            <a:endParaRPr lang="en-GB" b="1" dirty="0">
              <a:solidFill>
                <a:srgbClr val="002060"/>
              </a:solidFill>
            </a:endParaRPr>
          </a:p>
          <a:p>
            <a:endParaRPr lang="en-GB" dirty="0"/>
          </a:p>
          <a:p>
            <a:endParaRPr lang="en-GB" b="1" dirty="0">
              <a:solidFill>
                <a:srgbClr val="002060"/>
              </a:solidFill>
            </a:endParaRPr>
          </a:p>
          <a:p>
            <a:endParaRPr lang="en-GB" b="1" dirty="0">
              <a:solidFill>
                <a:srgbClr val="002060"/>
              </a:solidFill>
            </a:endParaRPr>
          </a:p>
          <a:p>
            <a:endParaRPr lang="en-GB" b="1" dirty="0">
              <a:solidFill>
                <a:srgbClr val="002060"/>
              </a:solidFill>
            </a:endParaRPr>
          </a:p>
          <a:p>
            <a:endParaRPr lang="en-GB" b="1" dirty="0">
              <a:solidFill>
                <a:srgbClr val="002060"/>
              </a:solidFill>
            </a:endParaRPr>
          </a:p>
          <a:p>
            <a:endParaRPr lang="en-GB" b="1" dirty="0">
              <a:solidFill>
                <a:srgbClr val="002060"/>
              </a:solidFill>
            </a:endParaRPr>
          </a:p>
          <a:p>
            <a:r>
              <a:rPr lang="en-GB" b="1" dirty="0">
                <a:solidFill>
                  <a:srgbClr val="002060"/>
                </a:solidFill>
              </a:rPr>
              <a:t>	Workspace Creator</a:t>
            </a:r>
          </a:p>
        </p:txBody>
      </p:sp>
      <p:cxnSp>
        <p:nvCxnSpPr>
          <p:cNvPr id="2" name="Straight Connector 1">
            <a:extLst>
              <a:ext uri="{FF2B5EF4-FFF2-40B4-BE49-F238E27FC236}">
                <a16:creationId xmlns:a16="http://schemas.microsoft.com/office/drawing/2014/main" id="{1BFC5591-50C6-2115-5D83-F39914A8C02F}"/>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7B93D8E-F955-667C-915C-36F9EF11F853}"/>
              </a:ext>
            </a:extLst>
          </p:cNvPr>
          <p:cNvSpPr txBox="1"/>
          <p:nvPr/>
        </p:nvSpPr>
        <p:spPr>
          <a:xfrm>
            <a:off x="7234084" y="1697729"/>
            <a:ext cx="3790333" cy="2862322"/>
          </a:xfrm>
          <a:prstGeom prst="rect">
            <a:avLst/>
          </a:prstGeom>
          <a:noFill/>
        </p:spPr>
        <p:txBody>
          <a:bodyPr wrap="square">
            <a:spAutoFit/>
          </a:bodyPr>
          <a:lstStyle/>
          <a:p>
            <a:pPr algn="ctr"/>
            <a:r>
              <a:rPr lang="en-GB" b="1" dirty="0">
                <a:solidFill>
                  <a:srgbClr val="002060"/>
                </a:solidFill>
              </a:rPr>
              <a:t>		Publish to web</a:t>
            </a:r>
          </a:p>
          <a:p>
            <a:pPr algn="r"/>
            <a:endParaRPr lang="en-GB" b="1" dirty="0">
              <a:solidFill>
                <a:srgbClr val="002060"/>
              </a:solidFill>
            </a:endParaRPr>
          </a:p>
          <a:p>
            <a:pPr algn="r"/>
            <a:endParaRPr lang="en-GB" b="1" dirty="0">
              <a:solidFill>
                <a:srgbClr val="002060"/>
              </a:solidFill>
            </a:endParaRPr>
          </a:p>
          <a:p>
            <a:pPr algn="r"/>
            <a:endParaRPr lang="en-GB" dirty="0"/>
          </a:p>
          <a:p>
            <a:pPr algn="r"/>
            <a:endParaRPr lang="en-GB" b="1" dirty="0">
              <a:solidFill>
                <a:srgbClr val="002060"/>
              </a:solidFill>
            </a:endParaRPr>
          </a:p>
          <a:p>
            <a:pPr algn="r"/>
            <a:endParaRPr lang="en-GB" b="1" dirty="0">
              <a:solidFill>
                <a:srgbClr val="002060"/>
              </a:solidFill>
            </a:endParaRPr>
          </a:p>
          <a:p>
            <a:pPr algn="r"/>
            <a:endParaRPr lang="en-GB" b="1" dirty="0">
              <a:solidFill>
                <a:srgbClr val="002060"/>
              </a:solidFill>
            </a:endParaRPr>
          </a:p>
          <a:p>
            <a:pPr algn="r"/>
            <a:endParaRPr lang="en-GB" b="1" dirty="0">
              <a:solidFill>
                <a:srgbClr val="002060"/>
              </a:solidFill>
            </a:endParaRPr>
          </a:p>
          <a:p>
            <a:pPr algn="r"/>
            <a:endParaRPr lang="en-GB" b="1" dirty="0">
              <a:solidFill>
                <a:srgbClr val="002060"/>
              </a:solidFill>
            </a:endParaRPr>
          </a:p>
          <a:p>
            <a:pPr algn="ctr"/>
            <a:r>
              <a:rPr lang="en-GB" b="1" dirty="0">
                <a:solidFill>
                  <a:srgbClr val="002060"/>
                </a:solidFill>
              </a:rPr>
              <a:t>		Dataset sharing</a:t>
            </a:r>
          </a:p>
        </p:txBody>
      </p:sp>
      <p:pic>
        <p:nvPicPr>
          <p:cNvPr id="16" name="Picture 15">
            <a:hlinkClick r:id="rId4"/>
            <a:extLst>
              <a:ext uri="{FF2B5EF4-FFF2-40B4-BE49-F238E27FC236}">
                <a16:creationId xmlns:a16="http://schemas.microsoft.com/office/drawing/2014/main" id="{0B6D8DA6-7F4A-514D-5461-F718EB2476D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379463" y="2175385"/>
            <a:ext cx="3265075" cy="1681318"/>
          </a:xfrm>
          <a:prstGeom prst="rect">
            <a:avLst/>
          </a:prstGeom>
          <a:solidFill>
            <a:srgbClr val="FFFFFF">
              <a:shade val="85000"/>
            </a:srgbClr>
          </a:solidFill>
          <a:ln w="88900" cap="sq">
            <a:solidFill>
              <a:srgbClr val="FFFFFF"/>
            </a:solidFill>
            <a:miter lim="800000"/>
          </a:ln>
          <a:effectLst>
            <a:outerShdw blurRad="76200" dir="13500000" sy="23000" kx="1200000" algn="br" rotWithShape="0">
              <a:prstClr val="black">
                <a:alpha val="20000"/>
              </a:prstClr>
            </a:outerShdw>
          </a:effectLst>
          <a:scene3d>
            <a:camera prst="orthographicFront"/>
            <a:lightRig rig="twoPt" dir="t">
              <a:rot lat="0" lon="0" rev="7200000"/>
            </a:lightRig>
          </a:scene3d>
          <a:sp3d>
            <a:bevelT w="25400" h="19050"/>
            <a:contourClr>
              <a:srgbClr val="FFFFFF"/>
            </a:contourClr>
          </a:sp3d>
        </p:spPr>
      </p:pic>
      <p:pic>
        <p:nvPicPr>
          <p:cNvPr id="14" name="Picture 13">
            <a:hlinkClick r:id="rId6"/>
            <a:extLst>
              <a:ext uri="{FF2B5EF4-FFF2-40B4-BE49-F238E27FC236}">
                <a16:creationId xmlns:a16="http://schemas.microsoft.com/office/drawing/2014/main" id="{9BB7F8C4-91DA-8925-D8EC-78F2B5F542A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935309" y="2175385"/>
            <a:ext cx="2543314" cy="1681318"/>
          </a:xfrm>
          <a:prstGeom prst="rect">
            <a:avLst/>
          </a:prstGeom>
          <a:solidFill>
            <a:srgbClr val="FFFFFF">
              <a:shade val="85000"/>
            </a:srgbClr>
          </a:solidFill>
          <a:ln w="88900" cap="sq">
            <a:solidFill>
              <a:srgbClr val="FFFFFF"/>
            </a:solidFill>
            <a:miter lim="800000"/>
          </a:ln>
          <a:effectLst>
            <a:outerShdw blurRad="76200" dir="13500000" sy="23000" kx="1200000" algn="br" rotWithShape="0">
              <a:prstClr val="black">
                <a:alpha val="20000"/>
              </a:prstClr>
            </a:outerShdw>
          </a:effectLst>
          <a:scene3d>
            <a:camera prst="orthographicFront"/>
            <a:lightRig rig="twoPt" dir="t">
              <a:rot lat="0" lon="0" rev="7200000"/>
            </a:lightRig>
          </a:scene3d>
          <a:sp3d>
            <a:bevelT w="25400" h="19050"/>
            <a:contourClr>
              <a:srgbClr val="FFFFFF"/>
            </a:contourClr>
          </a:sp3d>
        </p:spPr>
      </p:pic>
      <p:pic>
        <p:nvPicPr>
          <p:cNvPr id="18" name="Picture 17">
            <a:hlinkClick r:id="rId8"/>
            <a:extLst>
              <a:ext uri="{FF2B5EF4-FFF2-40B4-BE49-F238E27FC236}">
                <a16:creationId xmlns:a16="http://schemas.microsoft.com/office/drawing/2014/main" id="{2EC4C785-4723-4808-59B4-6A880451D005}"/>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674337" y="4560051"/>
            <a:ext cx="2804286" cy="2162852"/>
          </a:xfrm>
          <a:prstGeom prst="rect">
            <a:avLst/>
          </a:prstGeom>
          <a:solidFill>
            <a:srgbClr val="FFFFFF">
              <a:shade val="85000"/>
            </a:srgbClr>
          </a:solidFill>
          <a:ln w="88900" cap="sq">
            <a:solidFill>
              <a:srgbClr val="FFFFFF"/>
            </a:solidFill>
            <a:miter lim="800000"/>
          </a:ln>
          <a:effectLst>
            <a:outerShdw blurRad="76200" dir="13500000" sy="23000" kx="1200000" algn="br" rotWithShape="0">
              <a:prstClr val="black">
                <a:alpha val="20000"/>
              </a:prstClr>
            </a:outerShdw>
          </a:effectLst>
          <a:scene3d>
            <a:camera prst="orthographicFront"/>
            <a:lightRig rig="twoPt" dir="t">
              <a:rot lat="0" lon="0" rev="7200000"/>
            </a:lightRig>
          </a:scene3d>
          <a:sp3d>
            <a:bevelT w="25400" h="19050"/>
            <a:contourClr>
              <a:srgbClr val="FFFFFF"/>
            </a:contourClr>
          </a:sp3d>
        </p:spPr>
      </p:pic>
      <p:pic>
        <p:nvPicPr>
          <p:cNvPr id="23" name="Graphic 22" descr="Close with solid fill">
            <a:extLst>
              <a:ext uri="{FF2B5EF4-FFF2-40B4-BE49-F238E27FC236}">
                <a16:creationId xmlns:a16="http://schemas.microsoft.com/office/drawing/2014/main" id="{4C04EBA8-FA10-A6F6-99A4-AE640DE100BB}"/>
              </a:ext>
            </a:extLst>
          </p:cNvPr>
          <p:cNvPicPr>
            <a:picLocks noChangeAspect="1"/>
          </p:cNvPicPr>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5219776" y="2044512"/>
            <a:ext cx="1943063" cy="1943063"/>
          </a:xfrm>
          <a:prstGeom prst="rect">
            <a:avLst/>
          </a:prstGeom>
        </p:spPr>
      </p:pic>
    </p:spTree>
    <p:extLst>
      <p:ext uri="{BB962C8B-B14F-4D97-AF65-F5344CB8AC3E}">
        <p14:creationId xmlns:p14="http://schemas.microsoft.com/office/powerpoint/2010/main" val="1913531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80">
                                          <p:stCondLst>
                                            <p:cond delay="0"/>
                                          </p:stCondLst>
                                        </p:cTn>
                                        <p:tgtEl>
                                          <p:spTgt spid="23"/>
                                        </p:tgtEl>
                                      </p:cBhvr>
                                    </p:animEffect>
                                    <p:anim calcmode="lin" valueType="num">
                                      <p:cBhvr>
                                        <p:cTn id="8"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13" dur="26">
                                          <p:stCondLst>
                                            <p:cond delay="650"/>
                                          </p:stCondLst>
                                        </p:cTn>
                                        <p:tgtEl>
                                          <p:spTgt spid="23"/>
                                        </p:tgtEl>
                                      </p:cBhvr>
                                      <p:to x="100000" y="60000"/>
                                    </p:animScale>
                                    <p:animScale>
                                      <p:cBhvr>
                                        <p:cTn id="14" dur="166" decel="50000">
                                          <p:stCondLst>
                                            <p:cond delay="676"/>
                                          </p:stCondLst>
                                        </p:cTn>
                                        <p:tgtEl>
                                          <p:spTgt spid="23"/>
                                        </p:tgtEl>
                                      </p:cBhvr>
                                      <p:to x="100000" y="100000"/>
                                    </p:animScale>
                                    <p:animScale>
                                      <p:cBhvr>
                                        <p:cTn id="15" dur="26">
                                          <p:stCondLst>
                                            <p:cond delay="1312"/>
                                          </p:stCondLst>
                                        </p:cTn>
                                        <p:tgtEl>
                                          <p:spTgt spid="23"/>
                                        </p:tgtEl>
                                      </p:cBhvr>
                                      <p:to x="100000" y="80000"/>
                                    </p:animScale>
                                    <p:animScale>
                                      <p:cBhvr>
                                        <p:cTn id="16" dur="166" decel="50000">
                                          <p:stCondLst>
                                            <p:cond delay="1338"/>
                                          </p:stCondLst>
                                        </p:cTn>
                                        <p:tgtEl>
                                          <p:spTgt spid="23"/>
                                        </p:tgtEl>
                                      </p:cBhvr>
                                      <p:to x="100000" y="100000"/>
                                    </p:animScale>
                                    <p:animScale>
                                      <p:cBhvr>
                                        <p:cTn id="17" dur="26">
                                          <p:stCondLst>
                                            <p:cond delay="1642"/>
                                          </p:stCondLst>
                                        </p:cTn>
                                        <p:tgtEl>
                                          <p:spTgt spid="23"/>
                                        </p:tgtEl>
                                      </p:cBhvr>
                                      <p:to x="100000" y="90000"/>
                                    </p:animScale>
                                    <p:animScale>
                                      <p:cBhvr>
                                        <p:cTn id="18" dur="166" decel="50000">
                                          <p:stCondLst>
                                            <p:cond delay="1668"/>
                                          </p:stCondLst>
                                        </p:cTn>
                                        <p:tgtEl>
                                          <p:spTgt spid="23"/>
                                        </p:tgtEl>
                                      </p:cBhvr>
                                      <p:to x="100000" y="100000"/>
                                    </p:animScale>
                                    <p:animScale>
                                      <p:cBhvr>
                                        <p:cTn id="19" dur="26">
                                          <p:stCondLst>
                                            <p:cond delay="1808"/>
                                          </p:stCondLst>
                                        </p:cTn>
                                        <p:tgtEl>
                                          <p:spTgt spid="23"/>
                                        </p:tgtEl>
                                      </p:cBhvr>
                                      <p:to x="100000" y="95000"/>
                                    </p:animScale>
                                    <p:animScale>
                                      <p:cBhvr>
                                        <p:cTn id="20" dur="166" decel="50000">
                                          <p:stCondLst>
                                            <p:cond delay="1834"/>
                                          </p:stCondLst>
                                        </p:cTn>
                                        <p:tgtEl>
                                          <p:spTgt spid="2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47F0FB-52BF-D5B2-1C3C-EF50296B9480}"/>
              </a:ext>
            </a:extLst>
          </p:cNvPr>
          <p:cNvSpPr/>
          <p:nvPr/>
        </p:nvSpPr>
        <p:spPr>
          <a:xfrm>
            <a:off x="1386348" y="4011558"/>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5" name="TextBox 4">
            <a:extLst>
              <a:ext uri="{FF2B5EF4-FFF2-40B4-BE49-F238E27FC236}">
                <a16:creationId xmlns:a16="http://schemas.microsoft.com/office/drawing/2014/main" id="{62004E60-FDB5-3BC1-7E1F-D62C587A85B2}"/>
              </a:ext>
            </a:extLst>
          </p:cNvPr>
          <p:cNvSpPr txBox="1"/>
          <p:nvPr/>
        </p:nvSpPr>
        <p:spPr>
          <a:xfrm>
            <a:off x="1386348" y="1768095"/>
            <a:ext cx="2979175" cy="2585323"/>
          </a:xfrm>
          <a:prstGeom prst="rect">
            <a:avLst/>
          </a:prstGeom>
          <a:noFill/>
        </p:spPr>
        <p:txBody>
          <a:bodyPr wrap="square">
            <a:spAutoFit/>
          </a:bodyPr>
          <a:lstStyle/>
          <a:p>
            <a:endParaRPr lang="en-GB" dirty="0"/>
          </a:p>
          <a:p>
            <a:endParaRPr lang="en-GB" dirty="0"/>
          </a:p>
          <a:p>
            <a:r>
              <a:rPr lang="en-GB" dirty="0"/>
              <a:t>Get access</a:t>
            </a:r>
          </a:p>
          <a:p>
            <a:endParaRPr lang="en-GB" dirty="0"/>
          </a:p>
          <a:p>
            <a:r>
              <a:rPr lang="en-GB" dirty="0"/>
              <a:t>Set up security</a:t>
            </a:r>
          </a:p>
          <a:p>
            <a:endParaRPr lang="en-GB" dirty="0"/>
          </a:p>
          <a:p>
            <a:r>
              <a:rPr lang="en-GB" dirty="0"/>
              <a:t>Configure tenant settings</a:t>
            </a:r>
          </a:p>
          <a:p>
            <a:endParaRPr lang="en-GB" dirty="0"/>
          </a:p>
          <a:p>
            <a:r>
              <a:rPr lang="en-GB" dirty="0">
                <a:solidFill>
                  <a:schemeClr val="bg1"/>
                </a:solidFill>
              </a:rPr>
              <a:t>Assign licenses</a:t>
            </a:r>
          </a:p>
        </p:txBody>
      </p:sp>
      <p:cxnSp>
        <p:nvCxnSpPr>
          <p:cNvPr id="2" name="Straight Connector 1">
            <a:extLst>
              <a:ext uri="{FF2B5EF4-FFF2-40B4-BE49-F238E27FC236}">
                <a16:creationId xmlns:a16="http://schemas.microsoft.com/office/drawing/2014/main" id="{6F13565E-B1C3-EF45-9A5A-A5C5EB12F790}"/>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Add-in 5" title="Microsoft Power BI">
            <a:extLst>
              <a:ext uri="{FF2B5EF4-FFF2-40B4-BE49-F238E27FC236}">
                <a16:creationId xmlns:a16="http://schemas.microsoft.com/office/drawing/2014/main" id="{E6B044E5-165C-FCF9-EEDB-C0E377E2280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46640" y="1303020"/>
            <a:ext cx="7300450" cy="4961355"/>
          </a:xfrm>
          <a:prstGeom prst="rect">
            <a:avLst/>
          </a:prstGeom>
        </p:spPr>
      </p:pic>
      <p:pic>
        <p:nvPicPr>
          <p:cNvPr id="6" name="Graphic 5" descr="Badge 1 with solid fill">
            <a:extLst>
              <a:ext uri="{FF2B5EF4-FFF2-40B4-BE49-F238E27FC236}">
                <a16:creationId xmlns:a16="http://schemas.microsoft.com/office/drawing/2014/main" id="{6FE38323-47F8-DE10-8652-251D2FD8E0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17592" y="256545"/>
            <a:ext cx="1800000" cy="1800000"/>
          </a:xfrm>
          <a:prstGeom prst="rect">
            <a:avLst/>
          </a:prstGeom>
        </p:spPr>
      </p:pic>
    </p:spTree>
    <p:extLst>
      <p:ext uri="{BB962C8B-B14F-4D97-AF65-F5344CB8AC3E}">
        <p14:creationId xmlns:p14="http://schemas.microsoft.com/office/powerpoint/2010/main" val="1334924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8E99AA-41AD-7417-5BBA-31B37C5AB258}"/>
              </a:ext>
            </a:extLst>
          </p:cNvPr>
          <p:cNvSpPr>
            <a:spLocks noGrp="1"/>
          </p:cNvSpPr>
          <p:nvPr>
            <p:ph type="body" sz="quarter" idx="14"/>
          </p:nvPr>
        </p:nvSpPr>
        <p:spPr/>
        <p:txBody>
          <a:bodyPr/>
          <a:lstStyle/>
          <a:p>
            <a:r>
              <a:rPr lang="en-GB" dirty="0"/>
              <a:t>Week</a:t>
            </a:r>
          </a:p>
        </p:txBody>
      </p:sp>
      <p:sp>
        <p:nvSpPr>
          <p:cNvPr id="3" name="Rectangle 2">
            <a:extLst>
              <a:ext uri="{FF2B5EF4-FFF2-40B4-BE49-F238E27FC236}">
                <a16:creationId xmlns:a16="http://schemas.microsoft.com/office/drawing/2014/main" id="{1813A65F-0117-737B-56C8-DEA172684BE0}"/>
              </a:ext>
            </a:extLst>
          </p:cNvPr>
          <p:cNvSpPr/>
          <p:nvPr/>
        </p:nvSpPr>
        <p:spPr>
          <a:xfrm>
            <a:off x="11365706" y="6457950"/>
            <a:ext cx="328613" cy="242888"/>
          </a:xfrm>
          <a:prstGeom prst="rect">
            <a:avLst/>
          </a:prstGeom>
          <a:solidFill>
            <a:srgbClr val="006E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pic>
        <p:nvPicPr>
          <p:cNvPr id="6" name="Graphic 5" descr="Badge with solid fill">
            <a:extLst>
              <a:ext uri="{FF2B5EF4-FFF2-40B4-BE49-F238E27FC236}">
                <a16:creationId xmlns:a16="http://schemas.microsoft.com/office/drawing/2014/main" id="{C948F1B8-F5FF-B10B-C7F5-D8F6C435A3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5516" y="1043000"/>
            <a:ext cx="1800000" cy="1800000"/>
          </a:xfrm>
          <a:prstGeom prst="rect">
            <a:avLst/>
          </a:prstGeom>
        </p:spPr>
      </p:pic>
    </p:spTree>
    <p:extLst>
      <p:ext uri="{BB962C8B-B14F-4D97-AF65-F5344CB8AC3E}">
        <p14:creationId xmlns:p14="http://schemas.microsoft.com/office/powerpoint/2010/main" val="3632012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A9979E-D658-1347-6EE3-07ABF94E530B}"/>
              </a:ext>
            </a:extLst>
          </p:cNvPr>
          <p:cNvSpPr/>
          <p:nvPr/>
        </p:nvSpPr>
        <p:spPr>
          <a:xfrm>
            <a:off x="1386348" y="233344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4" name="TextBox 3">
            <a:extLst>
              <a:ext uri="{FF2B5EF4-FFF2-40B4-BE49-F238E27FC236}">
                <a16:creationId xmlns:a16="http://schemas.microsoft.com/office/drawing/2014/main" id="{87A0529C-3363-11EF-EC4D-EA461D4AD240}"/>
              </a:ext>
            </a:extLst>
          </p:cNvPr>
          <p:cNvSpPr txBox="1"/>
          <p:nvPr/>
        </p:nvSpPr>
        <p:spPr>
          <a:xfrm>
            <a:off x="1386348" y="1768095"/>
            <a:ext cx="2905433" cy="2585323"/>
          </a:xfrm>
          <a:prstGeom prst="rect">
            <a:avLst/>
          </a:prstGeom>
          <a:noFill/>
        </p:spPr>
        <p:txBody>
          <a:bodyPr wrap="square">
            <a:spAutoFit/>
          </a:bodyPr>
          <a:lstStyle/>
          <a:p>
            <a:endParaRPr lang="en-GB" b="1" dirty="0"/>
          </a:p>
          <a:p>
            <a:endParaRPr lang="en-GB" dirty="0"/>
          </a:p>
          <a:p>
            <a:r>
              <a:rPr lang="en-GB" dirty="0">
                <a:solidFill>
                  <a:schemeClr val="bg1"/>
                </a:solidFill>
              </a:rPr>
              <a:t>Create workspaces</a:t>
            </a:r>
          </a:p>
          <a:p>
            <a:endParaRPr lang="en-GB" dirty="0"/>
          </a:p>
          <a:p>
            <a:r>
              <a:rPr lang="en-GB" dirty="0"/>
              <a:t>Build admin reports</a:t>
            </a:r>
          </a:p>
          <a:p>
            <a:endParaRPr lang="en-GB" dirty="0"/>
          </a:p>
          <a:p>
            <a:r>
              <a:rPr lang="en-GB" dirty="0"/>
              <a:t>Install Gateways</a:t>
            </a:r>
          </a:p>
          <a:p>
            <a:r>
              <a:rPr lang="en-GB" dirty="0"/>
              <a:t>	</a:t>
            </a:r>
          </a:p>
          <a:p>
            <a:endParaRPr lang="en-GB" dirty="0"/>
          </a:p>
        </p:txBody>
      </p:sp>
      <p:cxnSp>
        <p:nvCxnSpPr>
          <p:cNvPr id="8" name="Straight Connector 7">
            <a:extLst>
              <a:ext uri="{FF2B5EF4-FFF2-40B4-BE49-F238E27FC236}">
                <a16:creationId xmlns:a16="http://schemas.microsoft.com/office/drawing/2014/main" id="{0BBC3B1F-DDBC-BDE6-E35B-840BAC628D15}"/>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3D96092-7228-EF8F-3449-713B0DCD53F9}"/>
              </a:ext>
            </a:extLst>
          </p:cNvPr>
          <p:cNvSpPr txBox="1"/>
          <p:nvPr/>
        </p:nvSpPr>
        <p:spPr>
          <a:xfrm>
            <a:off x="4446640" y="1704271"/>
            <a:ext cx="7745360" cy="369332"/>
          </a:xfrm>
          <a:prstGeom prst="rect">
            <a:avLst/>
          </a:prstGeom>
          <a:noFill/>
        </p:spPr>
        <p:txBody>
          <a:bodyPr wrap="square">
            <a:spAutoFit/>
          </a:bodyPr>
          <a:lstStyle/>
          <a:p>
            <a:r>
              <a:rPr lang="en-GB" dirty="0"/>
              <a:t>Build a vending machine so people can see what is available</a:t>
            </a:r>
          </a:p>
        </p:txBody>
      </p:sp>
      <p:pic>
        <p:nvPicPr>
          <p:cNvPr id="17" name="Picture 16" descr="A vending machine with snacks">
            <a:extLst>
              <a:ext uri="{FF2B5EF4-FFF2-40B4-BE49-F238E27FC236}">
                <a16:creationId xmlns:a16="http://schemas.microsoft.com/office/drawing/2014/main" id="{10729E93-73A6-404C-780D-44E4B32FB8EF}"/>
              </a:ext>
            </a:extLst>
          </p:cNvPr>
          <p:cNvPicPr>
            <a:picLocks noChangeAspect="1"/>
          </p:cNvPicPr>
          <p:nvPr/>
        </p:nvPicPr>
        <p:blipFill>
          <a:blip r:embed="rId3" cstate="email">
            <a:extLst>
              <a:ext uri="{28A0092B-C50C-407E-A947-70E740481C1C}">
                <a14:useLocalDpi xmlns:a14="http://schemas.microsoft.com/office/drawing/2010/main"/>
              </a:ext>
              <a:ext uri="{837473B0-CC2E-450A-ABE3-18F120FF3D39}">
                <a1611:picAttrSrcUrl xmlns:a1611="http://schemas.microsoft.com/office/drawing/2016/11/main" r:id="rId4"/>
              </a:ext>
            </a:extLst>
          </a:blip>
          <a:stretch>
            <a:fillRect/>
          </a:stretch>
        </p:blipFill>
        <p:spPr>
          <a:xfrm>
            <a:off x="5243299" y="2255520"/>
            <a:ext cx="5191760" cy="3893820"/>
          </a:xfrm>
          <a:prstGeom prst="rect">
            <a:avLst/>
          </a:prstGeom>
          <a:effectLst>
            <a:outerShdw blurRad="76200" dir="13500000" sy="23000" kx="1200000" algn="br" rotWithShape="0">
              <a:prstClr val="black">
                <a:alpha val="20000"/>
              </a:prstClr>
            </a:outerShdw>
          </a:effectLst>
        </p:spPr>
      </p:pic>
      <p:pic>
        <p:nvPicPr>
          <p:cNvPr id="3" name="Graphic 2" descr="Badge with solid fill">
            <a:extLst>
              <a:ext uri="{FF2B5EF4-FFF2-40B4-BE49-F238E27FC236}">
                <a16:creationId xmlns:a16="http://schemas.microsoft.com/office/drawing/2014/main" id="{B7E6DCD7-4F60-477D-3538-4EA1221AC2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84407" y="97143"/>
            <a:ext cx="1800000" cy="1800000"/>
          </a:xfrm>
          <a:prstGeom prst="rect">
            <a:avLst/>
          </a:prstGeom>
        </p:spPr>
      </p:pic>
    </p:spTree>
    <p:extLst>
      <p:ext uri="{BB962C8B-B14F-4D97-AF65-F5344CB8AC3E}">
        <p14:creationId xmlns:p14="http://schemas.microsoft.com/office/powerpoint/2010/main" val="233827973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A9979E-D658-1347-6EE3-07ABF94E530B}"/>
              </a:ext>
            </a:extLst>
          </p:cNvPr>
          <p:cNvSpPr/>
          <p:nvPr/>
        </p:nvSpPr>
        <p:spPr>
          <a:xfrm>
            <a:off x="1386348" y="233344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4" name="TextBox 3">
            <a:extLst>
              <a:ext uri="{FF2B5EF4-FFF2-40B4-BE49-F238E27FC236}">
                <a16:creationId xmlns:a16="http://schemas.microsoft.com/office/drawing/2014/main" id="{87A0529C-3363-11EF-EC4D-EA461D4AD240}"/>
              </a:ext>
            </a:extLst>
          </p:cNvPr>
          <p:cNvSpPr txBox="1"/>
          <p:nvPr/>
        </p:nvSpPr>
        <p:spPr>
          <a:xfrm>
            <a:off x="1386348" y="1768095"/>
            <a:ext cx="2905433" cy="2308324"/>
          </a:xfrm>
          <a:prstGeom prst="rect">
            <a:avLst/>
          </a:prstGeom>
          <a:noFill/>
        </p:spPr>
        <p:txBody>
          <a:bodyPr wrap="square">
            <a:spAutoFit/>
          </a:bodyPr>
          <a:lstStyle/>
          <a:p>
            <a:endParaRPr lang="en-GB" b="1" dirty="0"/>
          </a:p>
          <a:p>
            <a:endParaRPr lang="en-GB" dirty="0"/>
          </a:p>
          <a:p>
            <a:r>
              <a:rPr lang="en-GB" dirty="0">
                <a:solidFill>
                  <a:schemeClr val="bg1"/>
                </a:solidFill>
              </a:rPr>
              <a:t>Create workspaces</a:t>
            </a:r>
          </a:p>
          <a:p>
            <a:endParaRPr lang="en-GB" dirty="0"/>
          </a:p>
          <a:p>
            <a:r>
              <a:rPr lang="en-GB" dirty="0"/>
              <a:t>Build admin reports</a:t>
            </a:r>
          </a:p>
          <a:p>
            <a:r>
              <a:rPr lang="en-GB" dirty="0"/>
              <a:t>	</a:t>
            </a:r>
          </a:p>
          <a:p>
            <a:r>
              <a:rPr lang="en-GB" dirty="0"/>
              <a:t>Install Gateways</a:t>
            </a:r>
          </a:p>
          <a:p>
            <a:endParaRPr lang="en-GB" dirty="0"/>
          </a:p>
        </p:txBody>
      </p:sp>
      <p:cxnSp>
        <p:nvCxnSpPr>
          <p:cNvPr id="8" name="Straight Connector 7">
            <a:extLst>
              <a:ext uri="{FF2B5EF4-FFF2-40B4-BE49-F238E27FC236}">
                <a16:creationId xmlns:a16="http://schemas.microsoft.com/office/drawing/2014/main" id="{0BBC3B1F-DDBC-BDE6-E35B-840BAC628D15}"/>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3D96092-7228-EF8F-3449-713B0DCD53F9}"/>
              </a:ext>
            </a:extLst>
          </p:cNvPr>
          <p:cNvSpPr txBox="1"/>
          <p:nvPr/>
        </p:nvSpPr>
        <p:spPr>
          <a:xfrm>
            <a:off x="4446640" y="1704271"/>
            <a:ext cx="7745360" cy="369332"/>
          </a:xfrm>
          <a:prstGeom prst="rect">
            <a:avLst/>
          </a:prstGeom>
          <a:noFill/>
        </p:spPr>
        <p:txBody>
          <a:bodyPr wrap="square">
            <a:spAutoFit/>
          </a:bodyPr>
          <a:lstStyle/>
          <a:p>
            <a:r>
              <a:rPr lang="en-GB" dirty="0"/>
              <a:t>Build a workspace for usage monitoring</a:t>
            </a:r>
          </a:p>
        </p:txBody>
      </p:sp>
      <p:pic>
        <p:nvPicPr>
          <p:cNvPr id="6" name="Picture 5">
            <a:extLst>
              <a:ext uri="{FF2B5EF4-FFF2-40B4-BE49-F238E27FC236}">
                <a16:creationId xmlns:a16="http://schemas.microsoft.com/office/drawing/2014/main" id="{550575CA-C064-C462-62A3-F5E8C13254F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81273" y="2270759"/>
            <a:ext cx="5276093" cy="3910091"/>
          </a:xfrm>
          <a:prstGeom prst="rect">
            <a:avLst/>
          </a:prstGeom>
        </p:spPr>
      </p:pic>
      <p:pic>
        <p:nvPicPr>
          <p:cNvPr id="3" name="Graphic 2" descr="Badge with solid fill">
            <a:extLst>
              <a:ext uri="{FF2B5EF4-FFF2-40B4-BE49-F238E27FC236}">
                <a16:creationId xmlns:a16="http://schemas.microsoft.com/office/drawing/2014/main" id="{B805FF59-25C1-1A85-F91A-6E19CF4CC1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84407" y="97143"/>
            <a:ext cx="1800000" cy="1800000"/>
          </a:xfrm>
          <a:prstGeom prst="rect">
            <a:avLst/>
          </a:prstGeom>
        </p:spPr>
      </p:pic>
    </p:spTree>
    <p:extLst>
      <p:ext uri="{BB962C8B-B14F-4D97-AF65-F5344CB8AC3E}">
        <p14:creationId xmlns:p14="http://schemas.microsoft.com/office/powerpoint/2010/main" val="92686042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A9979E-D658-1347-6EE3-07ABF94E530B}"/>
              </a:ext>
            </a:extLst>
          </p:cNvPr>
          <p:cNvSpPr/>
          <p:nvPr/>
        </p:nvSpPr>
        <p:spPr>
          <a:xfrm>
            <a:off x="1386348" y="233344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4" name="TextBox 3">
            <a:extLst>
              <a:ext uri="{FF2B5EF4-FFF2-40B4-BE49-F238E27FC236}">
                <a16:creationId xmlns:a16="http://schemas.microsoft.com/office/drawing/2014/main" id="{87A0529C-3363-11EF-EC4D-EA461D4AD240}"/>
              </a:ext>
            </a:extLst>
          </p:cNvPr>
          <p:cNvSpPr txBox="1"/>
          <p:nvPr/>
        </p:nvSpPr>
        <p:spPr>
          <a:xfrm>
            <a:off x="1386348" y="1768095"/>
            <a:ext cx="2905433" cy="2585323"/>
          </a:xfrm>
          <a:prstGeom prst="rect">
            <a:avLst/>
          </a:prstGeom>
          <a:noFill/>
        </p:spPr>
        <p:txBody>
          <a:bodyPr wrap="square">
            <a:spAutoFit/>
          </a:bodyPr>
          <a:lstStyle/>
          <a:p>
            <a:endParaRPr lang="en-GB" b="1" dirty="0"/>
          </a:p>
          <a:p>
            <a:endParaRPr lang="en-GB" dirty="0"/>
          </a:p>
          <a:p>
            <a:r>
              <a:rPr lang="en-GB" dirty="0">
                <a:solidFill>
                  <a:schemeClr val="bg1"/>
                </a:solidFill>
              </a:rPr>
              <a:t>Create workspaces</a:t>
            </a:r>
          </a:p>
          <a:p>
            <a:endParaRPr lang="en-GB" dirty="0"/>
          </a:p>
          <a:p>
            <a:r>
              <a:rPr lang="en-GB" dirty="0"/>
              <a:t>Build admin reports</a:t>
            </a:r>
          </a:p>
          <a:p>
            <a:endParaRPr lang="en-GB" dirty="0"/>
          </a:p>
          <a:p>
            <a:r>
              <a:rPr lang="en-GB" dirty="0"/>
              <a:t>Install Gateways</a:t>
            </a:r>
          </a:p>
          <a:p>
            <a:r>
              <a:rPr lang="en-GB" dirty="0"/>
              <a:t>	</a:t>
            </a:r>
          </a:p>
          <a:p>
            <a:endParaRPr lang="en-GB" dirty="0"/>
          </a:p>
        </p:txBody>
      </p:sp>
      <p:cxnSp>
        <p:nvCxnSpPr>
          <p:cNvPr id="8" name="Straight Connector 7">
            <a:extLst>
              <a:ext uri="{FF2B5EF4-FFF2-40B4-BE49-F238E27FC236}">
                <a16:creationId xmlns:a16="http://schemas.microsoft.com/office/drawing/2014/main" id="{0BBC3B1F-DDBC-BDE6-E35B-840BAC628D15}"/>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3D96092-7228-EF8F-3449-713B0DCD53F9}"/>
              </a:ext>
            </a:extLst>
          </p:cNvPr>
          <p:cNvSpPr txBox="1"/>
          <p:nvPr/>
        </p:nvSpPr>
        <p:spPr>
          <a:xfrm>
            <a:off x="4446640" y="1704271"/>
            <a:ext cx="7745360" cy="646331"/>
          </a:xfrm>
          <a:prstGeom prst="rect">
            <a:avLst/>
          </a:prstGeom>
          <a:noFill/>
        </p:spPr>
        <p:txBody>
          <a:bodyPr wrap="square">
            <a:spAutoFit/>
          </a:bodyPr>
          <a:lstStyle/>
          <a:p>
            <a:r>
              <a:rPr lang="en-GB" dirty="0"/>
              <a:t>Build a workspace for demo reports</a:t>
            </a:r>
          </a:p>
          <a:p>
            <a:endParaRPr lang="en-GB" dirty="0"/>
          </a:p>
        </p:txBody>
      </p:sp>
      <p:pic>
        <p:nvPicPr>
          <p:cNvPr id="7" name="Picture 6">
            <a:extLst>
              <a:ext uri="{FF2B5EF4-FFF2-40B4-BE49-F238E27FC236}">
                <a16:creationId xmlns:a16="http://schemas.microsoft.com/office/drawing/2014/main" id="{1C1CA579-7D86-4B37-403B-C4A37608C72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24806" y="2200485"/>
            <a:ext cx="7263334" cy="4381059"/>
          </a:xfrm>
          <a:prstGeom prst="rect">
            <a:avLst/>
          </a:prstGeom>
        </p:spPr>
      </p:pic>
    </p:spTree>
    <p:extLst>
      <p:ext uri="{BB962C8B-B14F-4D97-AF65-F5344CB8AC3E}">
        <p14:creationId xmlns:p14="http://schemas.microsoft.com/office/powerpoint/2010/main" val="420531520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43D43F-9878-C25C-48D6-67FC103BCF32}"/>
              </a:ext>
            </a:extLst>
          </p:cNvPr>
          <p:cNvSpPr txBox="1"/>
          <p:nvPr/>
        </p:nvSpPr>
        <p:spPr>
          <a:xfrm>
            <a:off x="2223319" y="86034"/>
            <a:ext cx="7745362" cy="1172497"/>
          </a:xfrm>
          <a:prstGeom prst="rect">
            <a:avLst/>
          </a:prstGeom>
          <a:noFill/>
        </p:spPr>
        <p:txBody>
          <a:bodyPr wrap="none" lIns="0" tIns="0" rIns="0" bIns="0" rtlCol="0">
            <a:noAutofit/>
          </a:bodyPr>
          <a:lstStyle/>
          <a:p>
            <a:pPr algn="l"/>
            <a:r>
              <a:rPr lang="en-GB" sz="7200" dirty="0">
                <a:solidFill>
                  <a:schemeClr val="tx2"/>
                </a:solidFill>
                <a:latin typeface="Western" panose="02000500000000000000" pitchFamily="2" charset="0"/>
              </a:rPr>
              <a:t>Respect my Authority!</a:t>
            </a:r>
          </a:p>
        </p:txBody>
      </p:sp>
      <p:pic>
        <p:nvPicPr>
          <p:cNvPr id="1026" name="Picture 2">
            <a:extLst>
              <a:ext uri="{FF2B5EF4-FFF2-40B4-BE49-F238E27FC236}">
                <a16:creationId xmlns:a16="http://schemas.microsoft.com/office/drawing/2014/main" id="{3790D5E8-6E9F-5A94-0E75-246431438A43}"/>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199604" y="1258531"/>
            <a:ext cx="3792792" cy="37927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426AEB-3548-8EFD-DB6A-C76D643D3468}"/>
              </a:ext>
            </a:extLst>
          </p:cNvPr>
          <p:cNvSpPr txBox="1"/>
          <p:nvPr/>
        </p:nvSpPr>
        <p:spPr>
          <a:xfrm>
            <a:off x="2223319" y="5206181"/>
            <a:ext cx="7745362" cy="636641"/>
          </a:xfrm>
          <a:prstGeom prst="rect">
            <a:avLst/>
          </a:prstGeom>
          <a:noFill/>
        </p:spPr>
        <p:txBody>
          <a:bodyPr wrap="none" lIns="0" tIns="0" rIns="0" bIns="0" rtlCol="0">
            <a:noAutofit/>
          </a:bodyPr>
          <a:lstStyle/>
          <a:p>
            <a:pPr algn="ctr"/>
            <a:r>
              <a:rPr lang="en-GB" sz="4000" dirty="0">
                <a:solidFill>
                  <a:schemeClr val="tx2"/>
                </a:solidFill>
                <a:latin typeface="Kanit" pitchFamily="2" charset="-34"/>
                <a:ea typeface="KaiTi" panose="02010609060101010101" pitchFamily="49" charset="-122"/>
                <a:cs typeface="Kanit" pitchFamily="2" charset="-34"/>
              </a:rPr>
              <a:t>A Power BI Admin’s Roadmap</a:t>
            </a:r>
          </a:p>
          <a:p>
            <a:pPr algn="ctr"/>
            <a:r>
              <a:rPr lang="en-GB" sz="4000" dirty="0">
                <a:solidFill>
                  <a:schemeClr val="tx2"/>
                </a:solidFill>
                <a:latin typeface="Kanit" pitchFamily="2" charset="-34"/>
                <a:ea typeface="KaiTi" panose="02010609060101010101" pitchFamily="49" charset="-122"/>
                <a:cs typeface="Kanit" pitchFamily="2" charset="-34"/>
              </a:rPr>
              <a:t>for adoption success</a:t>
            </a:r>
          </a:p>
        </p:txBody>
      </p:sp>
      <p:sp>
        <p:nvSpPr>
          <p:cNvPr id="4" name="Rectangle 3">
            <a:extLst>
              <a:ext uri="{FF2B5EF4-FFF2-40B4-BE49-F238E27FC236}">
                <a16:creationId xmlns:a16="http://schemas.microsoft.com/office/drawing/2014/main" id="{8786AAE4-FC2F-9097-CBBB-E344DA716C7F}"/>
              </a:ext>
            </a:extLst>
          </p:cNvPr>
          <p:cNvSpPr/>
          <p:nvPr/>
        </p:nvSpPr>
        <p:spPr>
          <a:xfrm>
            <a:off x="10987548" y="6363929"/>
            <a:ext cx="700549" cy="376084"/>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5" name="Equals 4">
            <a:extLst>
              <a:ext uri="{FF2B5EF4-FFF2-40B4-BE49-F238E27FC236}">
                <a16:creationId xmlns:a16="http://schemas.microsoft.com/office/drawing/2014/main" id="{B3C39181-B579-7759-6D07-42E57EEEF5A3}"/>
              </a:ext>
            </a:extLst>
          </p:cNvPr>
          <p:cNvSpPr/>
          <p:nvPr/>
        </p:nvSpPr>
        <p:spPr>
          <a:xfrm>
            <a:off x="872614" y="479323"/>
            <a:ext cx="10446774" cy="535855"/>
          </a:xfrm>
          <a:prstGeom prst="mathEqual">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Tree>
    <p:extLst>
      <p:ext uri="{BB962C8B-B14F-4D97-AF65-F5344CB8AC3E}">
        <p14:creationId xmlns:p14="http://schemas.microsoft.com/office/powerpoint/2010/main" val="100942496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A9979E-D658-1347-6EE3-07ABF94E530B}"/>
              </a:ext>
            </a:extLst>
          </p:cNvPr>
          <p:cNvSpPr/>
          <p:nvPr/>
        </p:nvSpPr>
        <p:spPr>
          <a:xfrm>
            <a:off x="1386348" y="233344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4" name="TextBox 3">
            <a:extLst>
              <a:ext uri="{FF2B5EF4-FFF2-40B4-BE49-F238E27FC236}">
                <a16:creationId xmlns:a16="http://schemas.microsoft.com/office/drawing/2014/main" id="{87A0529C-3363-11EF-EC4D-EA461D4AD240}"/>
              </a:ext>
            </a:extLst>
          </p:cNvPr>
          <p:cNvSpPr txBox="1"/>
          <p:nvPr/>
        </p:nvSpPr>
        <p:spPr>
          <a:xfrm>
            <a:off x="1386348" y="1768095"/>
            <a:ext cx="2905433" cy="2585323"/>
          </a:xfrm>
          <a:prstGeom prst="rect">
            <a:avLst/>
          </a:prstGeom>
          <a:noFill/>
        </p:spPr>
        <p:txBody>
          <a:bodyPr wrap="square">
            <a:spAutoFit/>
          </a:bodyPr>
          <a:lstStyle/>
          <a:p>
            <a:endParaRPr lang="en-GB" b="1" dirty="0"/>
          </a:p>
          <a:p>
            <a:endParaRPr lang="en-GB" dirty="0"/>
          </a:p>
          <a:p>
            <a:r>
              <a:rPr lang="en-GB" dirty="0">
                <a:solidFill>
                  <a:schemeClr val="bg1"/>
                </a:solidFill>
              </a:rPr>
              <a:t>Create workspaces</a:t>
            </a:r>
          </a:p>
          <a:p>
            <a:endParaRPr lang="en-GB" dirty="0"/>
          </a:p>
          <a:p>
            <a:r>
              <a:rPr lang="en-GB" dirty="0"/>
              <a:t>Build admin reports</a:t>
            </a:r>
          </a:p>
          <a:p>
            <a:endParaRPr lang="en-GB" dirty="0"/>
          </a:p>
          <a:p>
            <a:r>
              <a:rPr lang="en-GB" dirty="0"/>
              <a:t>Install Gateways</a:t>
            </a:r>
          </a:p>
          <a:p>
            <a:r>
              <a:rPr lang="en-GB" dirty="0"/>
              <a:t>	</a:t>
            </a:r>
          </a:p>
          <a:p>
            <a:endParaRPr lang="en-GB" dirty="0"/>
          </a:p>
        </p:txBody>
      </p:sp>
      <p:cxnSp>
        <p:nvCxnSpPr>
          <p:cNvPr id="8" name="Straight Connector 7">
            <a:extLst>
              <a:ext uri="{FF2B5EF4-FFF2-40B4-BE49-F238E27FC236}">
                <a16:creationId xmlns:a16="http://schemas.microsoft.com/office/drawing/2014/main" id="{0BBC3B1F-DDBC-BDE6-E35B-840BAC628D15}"/>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3D96092-7228-EF8F-3449-713B0DCD53F9}"/>
              </a:ext>
            </a:extLst>
          </p:cNvPr>
          <p:cNvSpPr txBox="1"/>
          <p:nvPr/>
        </p:nvSpPr>
        <p:spPr>
          <a:xfrm>
            <a:off x="4446640" y="1704271"/>
            <a:ext cx="7745360" cy="369332"/>
          </a:xfrm>
          <a:prstGeom prst="rect">
            <a:avLst/>
          </a:prstGeom>
          <a:noFill/>
        </p:spPr>
        <p:txBody>
          <a:bodyPr wrap="square">
            <a:spAutoFit/>
          </a:bodyPr>
          <a:lstStyle/>
          <a:p>
            <a:r>
              <a:rPr lang="en-GB" dirty="0"/>
              <a:t>Put it where they can see it</a:t>
            </a:r>
          </a:p>
        </p:txBody>
      </p:sp>
      <p:grpSp>
        <p:nvGrpSpPr>
          <p:cNvPr id="7" name="Group 6">
            <a:extLst>
              <a:ext uri="{FF2B5EF4-FFF2-40B4-BE49-F238E27FC236}">
                <a16:creationId xmlns:a16="http://schemas.microsoft.com/office/drawing/2014/main" id="{66E4BF58-8A9C-2B67-E370-B82A9D06EECE}"/>
              </a:ext>
            </a:extLst>
          </p:cNvPr>
          <p:cNvGrpSpPr/>
          <p:nvPr/>
        </p:nvGrpSpPr>
        <p:grpSpPr>
          <a:xfrm>
            <a:off x="4797160" y="2491985"/>
            <a:ext cx="7173860" cy="2585323"/>
            <a:chOff x="4446640" y="2180736"/>
            <a:chExt cx="8835512" cy="3415722"/>
          </a:xfrm>
        </p:grpSpPr>
        <p:pic>
          <p:nvPicPr>
            <p:cNvPr id="5" name="Picture 4">
              <a:extLst>
                <a:ext uri="{FF2B5EF4-FFF2-40B4-BE49-F238E27FC236}">
                  <a16:creationId xmlns:a16="http://schemas.microsoft.com/office/drawing/2014/main" id="{4D09DFA9-6970-9907-281B-2BD948698B3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754880" y="2180736"/>
              <a:ext cx="8527272" cy="3415721"/>
            </a:xfrm>
            <a:prstGeom prst="rect">
              <a:avLst/>
            </a:prstGeom>
          </p:spPr>
        </p:pic>
        <p:pic>
          <p:nvPicPr>
            <p:cNvPr id="6" name="Picture 5">
              <a:extLst>
                <a:ext uri="{FF2B5EF4-FFF2-40B4-BE49-F238E27FC236}">
                  <a16:creationId xmlns:a16="http://schemas.microsoft.com/office/drawing/2014/main" id="{476D74F5-EC54-E0BE-878D-92C27DB49322}"/>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446640" y="2180737"/>
              <a:ext cx="2536968" cy="3415721"/>
            </a:xfrm>
            <a:prstGeom prst="rect">
              <a:avLst/>
            </a:prstGeom>
            <a:effectLst>
              <a:outerShdw blurRad="76200" dir="13500000" sy="23000" kx="1200000" algn="br" rotWithShape="0">
                <a:prstClr val="black">
                  <a:alpha val="20000"/>
                </a:prstClr>
              </a:outerShdw>
            </a:effectLst>
          </p:spPr>
        </p:pic>
      </p:grpSp>
    </p:spTree>
    <p:extLst>
      <p:ext uri="{BB962C8B-B14F-4D97-AF65-F5344CB8AC3E}">
        <p14:creationId xmlns:p14="http://schemas.microsoft.com/office/powerpoint/2010/main" val="260958868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A9979E-D658-1347-6EE3-07ABF94E530B}"/>
              </a:ext>
            </a:extLst>
          </p:cNvPr>
          <p:cNvSpPr/>
          <p:nvPr/>
        </p:nvSpPr>
        <p:spPr>
          <a:xfrm>
            <a:off x="1386348" y="233344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4" name="TextBox 3">
            <a:extLst>
              <a:ext uri="{FF2B5EF4-FFF2-40B4-BE49-F238E27FC236}">
                <a16:creationId xmlns:a16="http://schemas.microsoft.com/office/drawing/2014/main" id="{87A0529C-3363-11EF-EC4D-EA461D4AD240}"/>
              </a:ext>
            </a:extLst>
          </p:cNvPr>
          <p:cNvSpPr txBox="1"/>
          <p:nvPr/>
        </p:nvSpPr>
        <p:spPr>
          <a:xfrm>
            <a:off x="1386348" y="1768095"/>
            <a:ext cx="2905433" cy="2585323"/>
          </a:xfrm>
          <a:prstGeom prst="rect">
            <a:avLst/>
          </a:prstGeom>
          <a:noFill/>
        </p:spPr>
        <p:txBody>
          <a:bodyPr wrap="square">
            <a:spAutoFit/>
          </a:bodyPr>
          <a:lstStyle/>
          <a:p>
            <a:endParaRPr lang="en-GB" b="1" dirty="0"/>
          </a:p>
          <a:p>
            <a:endParaRPr lang="en-GB" dirty="0"/>
          </a:p>
          <a:p>
            <a:r>
              <a:rPr lang="en-GB" dirty="0">
                <a:solidFill>
                  <a:schemeClr val="bg1"/>
                </a:solidFill>
              </a:rPr>
              <a:t>Create workspaces</a:t>
            </a:r>
          </a:p>
          <a:p>
            <a:endParaRPr lang="en-GB" dirty="0"/>
          </a:p>
          <a:p>
            <a:r>
              <a:rPr lang="en-GB" dirty="0"/>
              <a:t>Build admin reports</a:t>
            </a:r>
          </a:p>
          <a:p>
            <a:endParaRPr lang="en-GB" dirty="0"/>
          </a:p>
          <a:p>
            <a:r>
              <a:rPr lang="en-GB" dirty="0"/>
              <a:t>Install Gateways</a:t>
            </a:r>
          </a:p>
          <a:p>
            <a:r>
              <a:rPr lang="en-GB" dirty="0"/>
              <a:t>	</a:t>
            </a:r>
          </a:p>
          <a:p>
            <a:endParaRPr lang="en-GB" dirty="0"/>
          </a:p>
        </p:txBody>
      </p:sp>
      <p:cxnSp>
        <p:nvCxnSpPr>
          <p:cNvPr id="8" name="Straight Connector 7">
            <a:extLst>
              <a:ext uri="{FF2B5EF4-FFF2-40B4-BE49-F238E27FC236}">
                <a16:creationId xmlns:a16="http://schemas.microsoft.com/office/drawing/2014/main" id="{0BBC3B1F-DDBC-BDE6-E35B-840BAC628D15}"/>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3D96092-7228-EF8F-3449-713B0DCD53F9}"/>
              </a:ext>
            </a:extLst>
          </p:cNvPr>
          <p:cNvSpPr txBox="1"/>
          <p:nvPr/>
        </p:nvSpPr>
        <p:spPr>
          <a:xfrm>
            <a:off x="4446640" y="1704271"/>
            <a:ext cx="7745360" cy="369332"/>
          </a:xfrm>
          <a:prstGeom prst="rect">
            <a:avLst/>
          </a:prstGeom>
          <a:noFill/>
        </p:spPr>
        <p:txBody>
          <a:bodyPr wrap="square">
            <a:spAutoFit/>
          </a:bodyPr>
          <a:lstStyle/>
          <a:p>
            <a:r>
              <a:rPr lang="en-GB" dirty="0"/>
              <a:t>The door is open – come and see what we can do together!</a:t>
            </a:r>
          </a:p>
        </p:txBody>
      </p:sp>
    </p:spTree>
    <p:extLst>
      <p:ext uri="{BB962C8B-B14F-4D97-AF65-F5344CB8AC3E}">
        <p14:creationId xmlns:p14="http://schemas.microsoft.com/office/powerpoint/2010/main" val="6940971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A9979E-D658-1347-6EE3-07ABF94E530B}"/>
              </a:ext>
            </a:extLst>
          </p:cNvPr>
          <p:cNvSpPr/>
          <p:nvPr/>
        </p:nvSpPr>
        <p:spPr>
          <a:xfrm>
            <a:off x="1386348" y="292018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4" name="TextBox 3">
            <a:extLst>
              <a:ext uri="{FF2B5EF4-FFF2-40B4-BE49-F238E27FC236}">
                <a16:creationId xmlns:a16="http://schemas.microsoft.com/office/drawing/2014/main" id="{87A0529C-3363-11EF-EC4D-EA461D4AD240}"/>
              </a:ext>
            </a:extLst>
          </p:cNvPr>
          <p:cNvSpPr txBox="1"/>
          <p:nvPr/>
        </p:nvSpPr>
        <p:spPr>
          <a:xfrm>
            <a:off x="1386348" y="1768095"/>
            <a:ext cx="2905433" cy="2308324"/>
          </a:xfrm>
          <a:prstGeom prst="rect">
            <a:avLst/>
          </a:prstGeom>
          <a:noFill/>
        </p:spPr>
        <p:txBody>
          <a:bodyPr wrap="square">
            <a:spAutoFit/>
          </a:bodyPr>
          <a:lstStyle/>
          <a:p>
            <a:endParaRPr lang="en-GB" b="1" dirty="0"/>
          </a:p>
          <a:p>
            <a:endParaRPr lang="en-GB" dirty="0"/>
          </a:p>
          <a:p>
            <a:r>
              <a:rPr lang="en-GB" dirty="0"/>
              <a:t>Create admin workspace</a:t>
            </a:r>
          </a:p>
          <a:p>
            <a:endParaRPr lang="en-GB" dirty="0"/>
          </a:p>
          <a:p>
            <a:r>
              <a:rPr lang="en-GB" dirty="0">
                <a:solidFill>
                  <a:schemeClr val="bg1"/>
                </a:solidFill>
              </a:rPr>
              <a:t>Build admin reports</a:t>
            </a:r>
          </a:p>
          <a:p>
            <a:endParaRPr lang="en-GB" dirty="0"/>
          </a:p>
          <a:p>
            <a:r>
              <a:rPr lang="en-GB" dirty="0"/>
              <a:t>Install Gateways</a:t>
            </a:r>
          </a:p>
          <a:p>
            <a:endParaRPr lang="en-GB" dirty="0"/>
          </a:p>
        </p:txBody>
      </p:sp>
      <p:cxnSp>
        <p:nvCxnSpPr>
          <p:cNvPr id="8" name="Straight Connector 7">
            <a:extLst>
              <a:ext uri="{FF2B5EF4-FFF2-40B4-BE49-F238E27FC236}">
                <a16:creationId xmlns:a16="http://schemas.microsoft.com/office/drawing/2014/main" id="{0BBC3B1F-DDBC-BDE6-E35B-840BAC628D15}"/>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33405E0-F3D4-CEFB-3B12-4A2A91193DE7}"/>
              </a:ext>
            </a:extLst>
          </p:cNvPr>
          <p:cNvSpPr txBox="1"/>
          <p:nvPr/>
        </p:nvSpPr>
        <p:spPr>
          <a:xfrm>
            <a:off x="4446640" y="1704271"/>
            <a:ext cx="7745360" cy="4342856"/>
          </a:xfrm>
          <a:prstGeom prst="rect">
            <a:avLst/>
          </a:prstGeom>
          <a:noFill/>
        </p:spPr>
        <p:txBody>
          <a:bodyPr wrap="square">
            <a:spAutoFit/>
          </a:bodyPr>
          <a:lstStyle/>
          <a:p>
            <a:r>
              <a:rPr lang="en-GB" dirty="0"/>
              <a:t>Can you answer these questions?</a:t>
            </a:r>
          </a:p>
          <a:p>
            <a:endParaRPr lang="en-GB" dirty="0"/>
          </a:p>
          <a:p>
            <a:pPr marL="285750" indent="-285750">
              <a:lnSpc>
                <a:spcPct val="150000"/>
              </a:lnSpc>
              <a:buFont typeface="Arial" panose="020B0604020202020204" pitchFamily="34" charset="0"/>
              <a:buChar char="•"/>
            </a:pPr>
            <a:r>
              <a:rPr lang="en-GB" dirty="0"/>
              <a:t>Who are most active users</a:t>
            </a:r>
          </a:p>
          <a:p>
            <a:pPr marL="285750" indent="-285750">
              <a:lnSpc>
                <a:spcPct val="150000"/>
              </a:lnSpc>
              <a:buFont typeface="Arial" panose="020B0604020202020204" pitchFamily="34" charset="0"/>
              <a:buChar char="•"/>
            </a:pPr>
            <a:r>
              <a:rPr lang="en-GB" dirty="0"/>
              <a:t>Which Reports/Workspaces/Datasets/Apps are used every day</a:t>
            </a:r>
          </a:p>
          <a:p>
            <a:pPr marL="285750" indent="-285750">
              <a:lnSpc>
                <a:spcPct val="150000"/>
              </a:lnSpc>
              <a:buFont typeface="Arial" panose="020B0604020202020204" pitchFamily="34" charset="0"/>
              <a:buChar char="•"/>
            </a:pPr>
            <a:r>
              <a:rPr lang="en-GB" dirty="0"/>
              <a:t>How is content being shared &amp; distributed? Any content on My Workspace</a:t>
            </a:r>
          </a:p>
          <a:p>
            <a:pPr marL="285750" indent="-285750">
              <a:lnSpc>
                <a:spcPct val="150000"/>
              </a:lnSpc>
              <a:buFont typeface="Arial" panose="020B0604020202020204" pitchFamily="34" charset="0"/>
              <a:buChar char="•"/>
            </a:pPr>
            <a:r>
              <a:rPr lang="en-GB" dirty="0"/>
              <a:t>Do your users access from Browser/Mobile/Excel? Which browser</a:t>
            </a:r>
          </a:p>
          <a:p>
            <a:pPr marL="285750" indent="-285750">
              <a:lnSpc>
                <a:spcPct val="150000"/>
              </a:lnSpc>
              <a:buFont typeface="Arial" panose="020B0604020202020204" pitchFamily="34" charset="0"/>
              <a:buChar char="•"/>
            </a:pPr>
            <a:r>
              <a:rPr lang="en-GB" dirty="0"/>
              <a:t>Top used Data Source’s</a:t>
            </a:r>
          </a:p>
          <a:p>
            <a:pPr marL="285750" indent="-285750">
              <a:lnSpc>
                <a:spcPct val="150000"/>
              </a:lnSpc>
              <a:buFont typeface="Arial" panose="020B0604020202020204" pitchFamily="34" charset="0"/>
              <a:buChar char="•"/>
            </a:pPr>
            <a:r>
              <a:rPr lang="en-GB" dirty="0"/>
              <a:t>How many distinct users (Per Month, Per day, Per hour)</a:t>
            </a:r>
          </a:p>
          <a:p>
            <a:pPr marL="285750" indent="-285750">
              <a:lnSpc>
                <a:spcPct val="150000"/>
              </a:lnSpc>
              <a:buFont typeface="Arial" panose="020B0604020202020204" pitchFamily="34" charset="0"/>
              <a:buChar char="•"/>
            </a:pPr>
            <a:r>
              <a:rPr lang="en-GB" dirty="0"/>
              <a:t>Datasets/Reports not used recently</a:t>
            </a:r>
          </a:p>
          <a:p>
            <a:pPr marL="285750" indent="-285750">
              <a:lnSpc>
                <a:spcPct val="150000"/>
              </a:lnSpc>
              <a:buFont typeface="Arial" panose="020B0604020202020204" pitchFamily="34" charset="0"/>
              <a:buChar char="•"/>
            </a:pPr>
            <a:r>
              <a:rPr lang="en-GB" dirty="0"/>
              <a:t>How many users with license don’t use Power BI in more than 3 months</a:t>
            </a:r>
          </a:p>
          <a:p>
            <a:pPr marL="285750" indent="-285750">
              <a:lnSpc>
                <a:spcPct val="150000"/>
              </a:lnSpc>
              <a:buFont typeface="Arial" panose="020B0604020202020204" pitchFamily="34" charset="0"/>
              <a:buChar char="•"/>
            </a:pPr>
            <a:r>
              <a:rPr lang="en-GB" dirty="0"/>
              <a:t>Are developers following the naming conventions</a:t>
            </a:r>
          </a:p>
        </p:txBody>
      </p:sp>
    </p:spTree>
    <p:extLst>
      <p:ext uri="{BB962C8B-B14F-4D97-AF65-F5344CB8AC3E}">
        <p14:creationId xmlns:p14="http://schemas.microsoft.com/office/powerpoint/2010/main" val="76413479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A9979E-D658-1347-6EE3-07ABF94E530B}"/>
              </a:ext>
            </a:extLst>
          </p:cNvPr>
          <p:cNvSpPr/>
          <p:nvPr/>
        </p:nvSpPr>
        <p:spPr>
          <a:xfrm>
            <a:off x="1386348" y="344596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4" name="TextBox 3">
            <a:extLst>
              <a:ext uri="{FF2B5EF4-FFF2-40B4-BE49-F238E27FC236}">
                <a16:creationId xmlns:a16="http://schemas.microsoft.com/office/drawing/2014/main" id="{87A0529C-3363-11EF-EC4D-EA461D4AD240}"/>
              </a:ext>
            </a:extLst>
          </p:cNvPr>
          <p:cNvSpPr txBox="1"/>
          <p:nvPr/>
        </p:nvSpPr>
        <p:spPr>
          <a:xfrm>
            <a:off x="1386348" y="1768095"/>
            <a:ext cx="2905433" cy="2308324"/>
          </a:xfrm>
          <a:prstGeom prst="rect">
            <a:avLst/>
          </a:prstGeom>
          <a:noFill/>
        </p:spPr>
        <p:txBody>
          <a:bodyPr wrap="square">
            <a:spAutoFit/>
          </a:bodyPr>
          <a:lstStyle/>
          <a:p>
            <a:endParaRPr lang="en-GB" b="1" dirty="0"/>
          </a:p>
          <a:p>
            <a:endParaRPr lang="en-GB" dirty="0"/>
          </a:p>
          <a:p>
            <a:r>
              <a:rPr lang="en-GB" dirty="0"/>
              <a:t>Create admin workspace</a:t>
            </a:r>
          </a:p>
          <a:p>
            <a:endParaRPr lang="en-GB" dirty="0"/>
          </a:p>
          <a:p>
            <a:r>
              <a:rPr lang="en-GB" dirty="0"/>
              <a:t>Build admin reports</a:t>
            </a:r>
          </a:p>
          <a:p>
            <a:endParaRPr lang="en-GB" dirty="0"/>
          </a:p>
          <a:p>
            <a:r>
              <a:rPr lang="en-GB" dirty="0">
                <a:solidFill>
                  <a:schemeClr val="bg1"/>
                </a:solidFill>
              </a:rPr>
              <a:t>Install Gateways</a:t>
            </a:r>
          </a:p>
          <a:p>
            <a:endParaRPr lang="en-GB" dirty="0"/>
          </a:p>
        </p:txBody>
      </p:sp>
      <p:cxnSp>
        <p:nvCxnSpPr>
          <p:cNvPr id="8" name="Straight Connector 7">
            <a:extLst>
              <a:ext uri="{FF2B5EF4-FFF2-40B4-BE49-F238E27FC236}">
                <a16:creationId xmlns:a16="http://schemas.microsoft.com/office/drawing/2014/main" id="{0BBC3B1F-DDBC-BDE6-E35B-840BAC628D15}"/>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33405E0-F3D4-CEFB-3B12-4A2A91193DE7}"/>
              </a:ext>
            </a:extLst>
          </p:cNvPr>
          <p:cNvSpPr txBox="1"/>
          <p:nvPr/>
        </p:nvSpPr>
        <p:spPr>
          <a:xfrm>
            <a:off x="4446640" y="1704271"/>
            <a:ext cx="7745360" cy="369332"/>
          </a:xfrm>
          <a:prstGeom prst="rect">
            <a:avLst/>
          </a:prstGeom>
          <a:noFill/>
        </p:spPr>
        <p:txBody>
          <a:bodyPr wrap="square">
            <a:spAutoFit/>
          </a:bodyPr>
          <a:lstStyle/>
          <a:p>
            <a:r>
              <a:rPr lang="en-GB" dirty="0"/>
              <a:t>Install and configure on-premises data gateways</a:t>
            </a:r>
          </a:p>
        </p:txBody>
      </p:sp>
      <p:pic>
        <p:nvPicPr>
          <p:cNvPr id="6" name="Picture 5">
            <a:extLst>
              <a:ext uri="{FF2B5EF4-FFF2-40B4-BE49-F238E27FC236}">
                <a16:creationId xmlns:a16="http://schemas.microsoft.com/office/drawing/2014/main" id="{C43C9D60-61E7-9007-903D-B16B8425980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564086" y="2133600"/>
            <a:ext cx="7627914" cy="4272094"/>
          </a:xfrm>
          <a:prstGeom prst="rect">
            <a:avLst/>
          </a:prstGeom>
        </p:spPr>
      </p:pic>
    </p:spTree>
    <p:extLst>
      <p:ext uri="{BB962C8B-B14F-4D97-AF65-F5344CB8AC3E}">
        <p14:creationId xmlns:p14="http://schemas.microsoft.com/office/powerpoint/2010/main" val="249504702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8E99AA-41AD-7417-5BBA-31B37C5AB258}"/>
              </a:ext>
            </a:extLst>
          </p:cNvPr>
          <p:cNvSpPr>
            <a:spLocks noGrp="1"/>
          </p:cNvSpPr>
          <p:nvPr>
            <p:ph type="body" sz="quarter" idx="14"/>
          </p:nvPr>
        </p:nvSpPr>
        <p:spPr/>
        <p:txBody>
          <a:bodyPr/>
          <a:lstStyle/>
          <a:p>
            <a:r>
              <a:rPr lang="en-GB" dirty="0"/>
              <a:t>Week</a:t>
            </a:r>
          </a:p>
        </p:txBody>
      </p:sp>
      <p:sp>
        <p:nvSpPr>
          <p:cNvPr id="3" name="Rectangle 2">
            <a:extLst>
              <a:ext uri="{FF2B5EF4-FFF2-40B4-BE49-F238E27FC236}">
                <a16:creationId xmlns:a16="http://schemas.microsoft.com/office/drawing/2014/main" id="{1813A65F-0117-737B-56C8-DEA172684BE0}"/>
              </a:ext>
            </a:extLst>
          </p:cNvPr>
          <p:cNvSpPr/>
          <p:nvPr/>
        </p:nvSpPr>
        <p:spPr>
          <a:xfrm>
            <a:off x="11308556" y="6472238"/>
            <a:ext cx="328613" cy="242888"/>
          </a:xfrm>
          <a:prstGeom prst="rect">
            <a:avLst/>
          </a:prstGeom>
          <a:solidFill>
            <a:srgbClr val="006E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pic>
        <p:nvPicPr>
          <p:cNvPr id="6" name="Graphic 5" descr="Badge 3 with solid fill">
            <a:extLst>
              <a:ext uri="{FF2B5EF4-FFF2-40B4-BE49-F238E27FC236}">
                <a16:creationId xmlns:a16="http://schemas.microsoft.com/office/drawing/2014/main" id="{2BAAACCE-E677-80FA-4F16-94D7964BE2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0154" y="1043000"/>
            <a:ext cx="1800000" cy="1800000"/>
          </a:xfrm>
          <a:prstGeom prst="rect">
            <a:avLst/>
          </a:prstGeom>
        </p:spPr>
      </p:pic>
    </p:spTree>
    <p:extLst>
      <p:ext uri="{BB962C8B-B14F-4D97-AF65-F5344CB8AC3E}">
        <p14:creationId xmlns:p14="http://schemas.microsoft.com/office/powerpoint/2010/main" val="1008900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1BBD68C-029C-D89F-4EF3-F0CA05B7B4E3}"/>
              </a:ext>
            </a:extLst>
          </p:cNvPr>
          <p:cNvSpPr/>
          <p:nvPr/>
        </p:nvSpPr>
        <p:spPr>
          <a:xfrm>
            <a:off x="1386348" y="237154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11" name="TextBox 10">
            <a:extLst>
              <a:ext uri="{FF2B5EF4-FFF2-40B4-BE49-F238E27FC236}">
                <a16:creationId xmlns:a16="http://schemas.microsoft.com/office/drawing/2014/main" id="{159C7409-A483-0053-8979-3FFC20315DF3}"/>
              </a:ext>
            </a:extLst>
          </p:cNvPr>
          <p:cNvSpPr txBox="1"/>
          <p:nvPr/>
        </p:nvSpPr>
        <p:spPr>
          <a:xfrm>
            <a:off x="1386348" y="1768095"/>
            <a:ext cx="2905433" cy="2308324"/>
          </a:xfrm>
          <a:prstGeom prst="rect">
            <a:avLst/>
          </a:prstGeom>
          <a:noFill/>
        </p:spPr>
        <p:txBody>
          <a:bodyPr wrap="square">
            <a:spAutoFit/>
          </a:bodyPr>
          <a:lstStyle/>
          <a:p>
            <a:endParaRPr lang="en-GB" b="1" dirty="0"/>
          </a:p>
          <a:p>
            <a:endParaRPr lang="en-GB" dirty="0"/>
          </a:p>
          <a:p>
            <a:r>
              <a:rPr lang="en-GB" dirty="0">
                <a:solidFill>
                  <a:schemeClr val="bg1"/>
                </a:solidFill>
              </a:rPr>
              <a:t>Create team workspaces</a:t>
            </a:r>
          </a:p>
          <a:p>
            <a:endParaRPr lang="en-GB" dirty="0"/>
          </a:p>
          <a:p>
            <a:r>
              <a:rPr lang="en-GB" dirty="0"/>
              <a:t>Publish data sources</a:t>
            </a:r>
          </a:p>
          <a:p>
            <a:endParaRPr lang="en-GB" dirty="0"/>
          </a:p>
          <a:p>
            <a:r>
              <a:rPr lang="en-GB" dirty="0"/>
              <a:t>Train Users</a:t>
            </a:r>
          </a:p>
          <a:p>
            <a:endParaRPr lang="en-GB" dirty="0"/>
          </a:p>
        </p:txBody>
      </p:sp>
      <p:cxnSp>
        <p:nvCxnSpPr>
          <p:cNvPr id="12" name="Straight Connector 11">
            <a:extLst>
              <a:ext uri="{FF2B5EF4-FFF2-40B4-BE49-F238E27FC236}">
                <a16:creationId xmlns:a16="http://schemas.microsoft.com/office/drawing/2014/main" id="{BCE7AE86-89E3-A6C6-C374-F11EE1B9062C}"/>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6F0FA31-A1FB-3F42-74C2-0FB81D419F76}"/>
              </a:ext>
            </a:extLst>
          </p:cNvPr>
          <p:cNvSpPr txBox="1"/>
          <p:nvPr/>
        </p:nvSpPr>
        <p:spPr>
          <a:xfrm>
            <a:off x="4446640" y="1704271"/>
            <a:ext cx="7745360" cy="369332"/>
          </a:xfrm>
          <a:prstGeom prst="rect">
            <a:avLst/>
          </a:prstGeom>
          <a:noFill/>
        </p:spPr>
        <p:txBody>
          <a:bodyPr wrap="square">
            <a:spAutoFit/>
          </a:bodyPr>
          <a:lstStyle/>
          <a:p>
            <a:r>
              <a:rPr lang="en-GB" dirty="0"/>
              <a:t>Collaboration spaces for business units with designated admins</a:t>
            </a:r>
          </a:p>
        </p:txBody>
      </p:sp>
      <p:pic>
        <p:nvPicPr>
          <p:cNvPr id="2" name="Graphic 1" descr="Badge 3 with solid fill">
            <a:extLst>
              <a:ext uri="{FF2B5EF4-FFF2-40B4-BE49-F238E27FC236}">
                <a16:creationId xmlns:a16="http://schemas.microsoft.com/office/drawing/2014/main" id="{CBDDF97E-E2A0-3F7A-CE95-CE5D5037D7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86348" y="245561"/>
            <a:ext cx="1800000" cy="1800000"/>
          </a:xfrm>
          <a:prstGeom prst="rect">
            <a:avLst/>
          </a:prstGeom>
        </p:spPr>
      </p:pic>
    </p:spTree>
    <p:extLst>
      <p:ext uri="{BB962C8B-B14F-4D97-AF65-F5344CB8AC3E}">
        <p14:creationId xmlns:p14="http://schemas.microsoft.com/office/powerpoint/2010/main" val="368047373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02CDBBF-367F-B01A-28DD-4580E04BD9F7}"/>
              </a:ext>
            </a:extLst>
          </p:cNvPr>
          <p:cNvSpPr/>
          <p:nvPr/>
        </p:nvSpPr>
        <p:spPr>
          <a:xfrm>
            <a:off x="1386348" y="287446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6" name="TextBox 5">
            <a:extLst>
              <a:ext uri="{FF2B5EF4-FFF2-40B4-BE49-F238E27FC236}">
                <a16:creationId xmlns:a16="http://schemas.microsoft.com/office/drawing/2014/main" id="{91BFE73E-BFB8-3049-F81E-89BA504D0FAC}"/>
              </a:ext>
            </a:extLst>
          </p:cNvPr>
          <p:cNvSpPr txBox="1"/>
          <p:nvPr/>
        </p:nvSpPr>
        <p:spPr>
          <a:xfrm>
            <a:off x="1386348" y="1768095"/>
            <a:ext cx="2905433" cy="2308324"/>
          </a:xfrm>
          <a:prstGeom prst="rect">
            <a:avLst/>
          </a:prstGeom>
          <a:noFill/>
        </p:spPr>
        <p:txBody>
          <a:bodyPr wrap="square">
            <a:spAutoFit/>
          </a:bodyPr>
          <a:lstStyle/>
          <a:p>
            <a:endParaRPr lang="en-GB" b="1" dirty="0"/>
          </a:p>
          <a:p>
            <a:endParaRPr lang="en-GB" dirty="0"/>
          </a:p>
          <a:p>
            <a:r>
              <a:rPr lang="en-GB" dirty="0"/>
              <a:t>Create team workspaces</a:t>
            </a:r>
          </a:p>
          <a:p>
            <a:endParaRPr lang="en-GB" dirty="0"/>
          </a:p>
          <a:p>
            <a:r>
              <a:rPr lang="en-GB" dirty="0">
                <a:solidFill>
                  <a:schemeClr val="bg1"/>
                </a:solidFill>
              </a:rPr>
              <a:t>Publish data sources</a:t>
            </a:r>
          </a:p>
          <a:p>
            <a:endParaRPr lang="en-GB" dirty="0"/>
          </a:p>
          <a:p>
            <a:r>
              <a:rPr lang="en-GB" dirty="0"/>
              <a:t>Train Users</a:t>
            </a:r>
          </a:p>
          <a:p>
            <a:endParaRPr lang="en-GB" dirty="0"/>
          </a:p>
        </p:txBody>
      </p:sp>
      <p:cxnSp>
        <p:nvCxnSpPr>
          <p:cNvPr id="10" name="Straight Connector 9">
            <a:extLst>
              <a:ext uri="{FF2B5EF4-FFF2-40B4-BE49-F238E27FC236}">
                <a16:creationId xmlns:a16="http://schemas.microsoft.com/office/drawing/2014/main" id="{EA655B2B-4DFE-02BA-8468-AEB5AE5B30FC}"/>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31C5C13-AF4A-55D7-11DC-80239E4E60F6}"/>
              </a:ext>
            </a:extLst>
          </p:cNvPr>
          <p:cNvSpPr txBox="1"/>
          <p:nvPr/>
        </p:nvSpPr>
        <p:spPr>
          <a:xfrm>
            <a:off x="4446640" y="1704271"/>
            <a:ext cx="7745360" cy="369332"/>
          </a:xfrm>
          <a:prstGeom prst="rect">
            <a:avLst/>
          </a:prstGeom>
          <a:noFill/>
        </p:spPr>
        <p:txBody>
          <a:bodyPr wrap="square">
            <a:spAutoFit/>
          </a:bodyPr>
          <a:lstStyle/>
          <a:p>
            <a:r>
              <a:rPr lang="en-GB" dirty="0"/>
              <a:t>Enable users to discover certified data sources</a:t>
            </a:r>
          </a:p>
        </p:txBody>
      </p:sp>
    </p:spTree>
    <p:extLst>
      <p:ext uri="{BB962C8B-B14F-4D97-AF65-F5344CB8AC3E}">
        <p14:creationId xmlns:p14="http://schemas.microsoft.com/office/powerpoint/2010/main" val="9130170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1FECACE-425A-7E74-7224-C94EBBE1EE09}"/>
              </a:ext>
            </a:extLst>
          </p:cNvPr>
          <p:cNvSpPr/>
          <p:nvPr/>
        </p:nvSpPr>
        <p:spPr>
          <a:xfrm>
            <a:off x="1386348" y="345358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6" name="TextBox 5">
            <a:extLst>
              <a:ext uri="{FF2B5EF4-FFF2-40B4-BE49-F238E27FC236}">
                <a16:creationId xmlns:a16="http://schemas.microsoft.com/office/drawing/2014/main" id="{CF33E851-097D-5DB0-13AF-52B49DFD083F}"/>
              </a:ext>
            </a:extLst>
          </p:cNvPr>
          <p:cNvSpPr txBox="1"/>
          <p:nvPr/>
        </p:nvSpPr>
        <p:spPr>
          <a:xfrm>
            <a:off x="1386348" y="1768095"/>
            <a:ext cx="2905433" cy="2308324"/>
          </a:xfrm>
          <a:prstGeom prst="rect">
            <a:avLst/>
          </a:prstGeom>
          <a:noFill/>
        </p:spPr>
        <p:txBody>
          <a:bodyPr wrap="square">
            <a:spAutoFit/>
          </a:bodyPr>
          <a:lstStyle/>
          <a:p>
            <a:endParaRPr lang="en-GB" b="1" dirty="0"/>
          </a:p>
          <a:p>
            <a:endParaRPr lang="en-GB" dirty="0"/>
          </a:p>
          <a:p>
            <a:r>
              <a:rPr lang="en-GB" dirty="0"/>
              <a:t>Create team workspaces</a:t>
            </a:r>
          </a:p>
          <a:p>
            <a:endParaRPr lang="en-GB" dirty="0"/>
          </a:p>
          <a:p>
            <a:r>
              <a:rPr lang="en-GB" dirty="0"/>
              <a:t>Publish data sources</a:t>
            </a:r>
          </a:p>
          <a:p>
            <a:endParaRPr lang="en-GB" dirty="0"/>
          </a:p>
          <a:p>
            <a:r>
              <a:rPr lang="en-GB" dirty="0">
                <a:solidFill>
                  <a:schemeClr val="bg1"/>
                </a:solidFill>
              </a:rPr>
              <a:t>Train Users</a:t>
            </a:r>
          </a:p>
          <a:p>
            <a:endParaRPr lang="en-GB" dirty="0"/>
          </a:p>
        </p:txBody>
      </p:sp>
      <p:cxnSp>
        <p:nvCxnSpPr>
          <p:cNvPr id="10" name="Straight Connector 9">
            <a:extLst>
              <a:ext uri="{FF2B5EF4-FFF2-40B4-BE49-F238E27FC236}">
                <a16:creationId xmlns:a16="http://schemas.microsoft.com/office/drawing/2014/main" id="{B138F17F-2634-4023-0189-30BCAB5903BA}"/>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16B5ED8-34DA-6373-E101-BA761F47226B}"/>
              </a:ext>
            </a:extLst>
          </p:cNvPr>
          <p:cNvSpPr txBox="1"/>
          <p:nvPr/>
        </p:nvSpPr>
        <p:spPr>
          <a:xfrm>
            <a:off x="4446640" y="1704271"/>
            <a:ext cx="7745360" cy="369332"/>
          </a:xfrm>
          <a:prstGeom prst="rect">
            <a:avLst/>
          </a:prstGeom>
          <a:noFill/>
        </p:spPr>
        <p:txBody>
          <a:bodyPr wrap="square">
            <a:spAutoFit/>
          </a:bodyPr>
          <a:lstStyle/>
          <a:p>
            <a:r>
              <a:rPr lang="en-GB" dirty="0"/>
              <a:t>Conduct training webinars on new features and self-service</a:t>
            </a:r>
          </a:p>
        </p:txBody>
      </p:sp>
      <p:pic>
        <p:nvPicPr>
          <p:cNvPr id="2" name="Graphic 1" descr="Badge 3 with solid fill">
            <a:extLst>
              <a:ext uri="{FF2B5EF4-FFF2-40B4-BE49-F238E27FC236}">
                <a16:creationId xmlns:a16="http://schemas.microsoft.com/office/drawing/2014/main" id="{4C9B97D5-95F7-343E-2A0E-E03C1FC50E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86348" y="245561"/>
            <a:ext cx="1800000" cy="1800000"/>
          </a:xfrm>
          <a:prstGeom prst="rect">
            <a:avLst/>
          </a:prstGeom>
        </p:spPr>
      </p:pic>
    </p:spTree>
    <p:extLst>
      <p:ext uri="{BB962C8B-B14F-4D97-AF65-F5344CB8AC3E}">
        <p14:creationId xmlns:p14="http://schemas.microsoft.com/office/powerpoint/2010/main" val="218577890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8E99AA-41AD-7417-5BBA-31B37C5AB258}"/>
              </a:ext>
            </a:extLst>
          </p:cNvPr>
          <p:cNvSpPr>
            <a:spLocks noGrp="1"/>
          </p:cNvSpPr>
          <p:nvPr>
            <p:ph type="body" sz="quarter" idx="14"/>
          </p:nvPr>
        </p:nvSpPr>
        <p:spPr/>
        <p:txBody>
          <a:bodyPr/>
          <a:lstStyle/>
          <a:p>
            <a:r>
              <a:rPr lang="en-GB" dirty="0"/>
              <a:t>Week</a:t>
            </a:r>
          </a:p>
        </p:txBody>
      </p:sp>
      <p:sp>
        <p:nvSpPr>
          <p:cNvPr id="3" name="Rectangle 2">
            <a:extLst>
              <a:ext uri="{FF2B5EF4-FFF2-40B4-BE49-F238E27FC236}">
                <a16:creationId xmlns:a16="http://schemas.microsoft.com/office/drawing/2014/main" id="{1813A65F-0117-737B-56C8-DEA172684BE0}"/>
              </a:ext>
            </a:extLst>
          </p:cNvPr>
          <p:cNvSpPr/>
          <p:nvPr/>
        </p:nvSpPr>
        <p:spPr>
          <a:xfrm>
            <a:off x="11308556" y="6472238"/>
            <a:ext cx="328613" cy="242888"/>
          </a:xfrm>
          <a:prstGeom prst="rect">
            <a:avLst/>
          </a:prstGeom>
          <a:solidFill>
            <a:srgbClr val="006E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pic>
        <p:nvPicPr>
          <p:cNvPr id="6" name="Graphic 5" descr="Badge 4 with solid fill">
            <a:extLst>
              <a:ext uri="{FF2B5EF4-FFF2-40B4-BE49-F238E27FC236}">
                <a16:creationId xmlns:a16="http://schemas.microsoft.com/office/drawing/2014/main" id="{649AC456-703D-FBCC-39A1-C898320D8E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50658" y="1043000"/>
            <a:ext cx="1800000" cy="1800000"/>
          </a:xfrm>
          <a:prstGeom prst="rect">
            <a:avLst/>
          </a:prstGeom>
        </p:spPr>
      </p:pic>
    </p:spTree>
    <p:extLst>
      <p:ext uri="{BB962C8B-B14F-4D97-AF65-F5344CB8AC3E}">
        <p14:creationId xmlns:p14="http://schemas.microsoft.com/office/powerpoint/2010/main" val="923180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5DC9F1-59BD-0D85-0CCC-5AD9241A853B}"/>
              </a:ext>
            </a:extLst>
          </p:cNvPr>
          <p:cNvSpPr/>
          <p:nvPr/>
        </p:nvSpPr>
        <p:spPr>
          <a:xfrm>
            <a:off x="1386348" y="237154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4" name="TextBox 3">
            <a:extLst>
              <a:ext uri="{FF2B5EF4-FFF2-40B4-BE49-F238E27FC236}">
                <a16:creationId xmlns:a16="http://schemas.microsoft.com/office/drawing/2014/main" id="{A0D4B8DA-9E5C-6C7A-8106-0046AF892D1F}"/>
              </a:ext>
            </a:extLst>
          </p:cNvPr>
          <p:cNvSpPr txBox="1"/>
          <p:nvPr/>
        </p:nvSpPr>
        <p:spPr>
          <a:xfrm>
            <a:off x="1386348" y="1768095"/>
            <a:ext cx="2905433" cy="2862322"/>
          </a:xfrm>
          <a:prstGeom prst="rect">
            <a:avLst/>
          </a:prstGeom>
          <a:noFill/>
        </p:spPr>
        <p:txBody>
          <a:bodyPr wrap="square">
            <a:spAutoFit/>
          </a:bodyPr>
          <a:lstStyle/>
          <a:p>
            <a:endParaRPr lang="en-GB" b="1" dirty="0"/>
          </a:p>
          <a:p>
            <a:endParaRPr lang="en-GB" dirty="0"/>
          </a:p>
          <a:p>
            <a:r>
              <a:rPr lang="en-GB" dirty="0">
                <a:solidFill>
                  <a:schemeClr val="bg1"/>
                </a:solidFill>
              </a:rPr>
              <a:t>Monitor usage</a:t>
            </a:r>
          </a:p>
          <a:p>
            <a:endParaRPr lang="en-GB" dirty="0"/>
          </a:p>
          <a:p>
            <a:r>
              <a:rPr lang="en-GB" dirty="0"/>
              <a:t>Address issues</a:t>
            </a:r>
          </a:p>
          <a:p>
            <a:endParaRPr lang="en-GB" dirty="0"/>
          </a:p>
          <a:p>
            <a:r>
              <a:rPr lang="en-GB" dirty="0"/>
              <a:t>Promote content</a:t>
            </a:r>
          </a:p>
          <a:p>
            <a:endParaRPr lang="en-GB" dirty="0"/>
          </a:p>
          <a:p>
            <a:r>
              <a:rPr lang="en-GB" dirty="0"/>
              <a:t>Report to stakeholders</a:t>
            </a:r>
          </a:p>
          <a:p>
            <a:endParaRPr lang="en-GB" dirty="0"/>
          </a:p>
        </p:txBody>
      </p:sp>
      <p:cxnSp>
        <p:nvCxnSpPr>
          <p:cNvPr id="7" name="Straight Connector 6">
            <a:extLst>
              <a:ext uri="{FF2B5EF4-FFF2-40B4-BE49-F238E27FC236}">
                <a16:creationId xmlns:a16="http://schemas.microsoft.com/office/drawing/2014/main" id="{895742FE-6C27-FBE0-7154-5C28B35A8C9A}"/>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6A95714-5DE7-784A-34C5-9327B5DC7DEA}"/>
              </a:ext>
            </a:extLst>
          </p:cNvPr>
          <p:cNvSpPr txBox="1"/>
          <p:nvPr/>
        </p:nvSpPr>
        <p:spPr>
          <a:xfrm>
            <a:off x="4446640" y="1704271"/>
            <a:ext cx="7745360" cy="369332"/>
          </a:xfrm>
          <a:prstGeom prst="rect">
            <a:avLst/>
          </a:prstGeom>
          <a:noFill/>
        </p:spPr>
        <p:txBody>
          <a:bodyPr wrap="square">
            <a:spAutoFit/>
          </a:bodyPr>
          <a:lstStyle/>
          <a:p>
            <a:r>
              <a:rPr lang="en-GB" dirty="0"/>
              <a:t>Review adoption, consumption, most used reports</a:t>
            </a:r>
          </a:p>
        </p:txBody>
      </p:sp>
      <p:pic>
        <p:nvPicPr>
          <p:cNvPr id="5" name="Graphic 4" descr="Badge 4 with solid fill">
            <a:extLst>
              <a:ext uri="{FF2B5EF4-FFF2-40B4-BE49-F238E27FC236}">
                <a16:creationId xmlns:a16="http://schemas.microsoft.com/office/drawing/2014/main" id="{06B24BFA-7C2A-D9B5-367F-4594297272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2229" y="88937"/>
            <a:ext cx="1800000" cy="1800000"/>
          </a:xfrm>
          <a:prstGeom prst="rect">
            <a:avLst/>
          </a:prstGeom>
        </p:spPr>
      </p:pic>
    </p:spTree>
    <p:extLst>
      <p:ext uri="{BB962C8B-B14F-4D97-AF65-F5344CB8AC3E}">
        <p14:creationId xmlns:p14="http://schemas.microsoft.com/office/powerpoint/2010/main" val="338272474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790D5E8-6E9F-5A94-0E75-246431438A43}"/>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199604" y="1258531"/>
            <a:ext cx="3792792" cy="37927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426AEB-3548-8EFD-DB6A-C76D643D3468}"/>
              </a:ext>
            </a:extLst>
          </p:cNvPr>
          <p:cNvSpPr txBox="1"/>
          <p:nvPr/>
        </p:nvSpPr>
        <p:spPr>
          <a:xfrm>
            <a:off x="2223319" y="5206181"/>
            <a:ext cx="7745362" cy="636641"/>
          </a:xfrm>
          <a:prstGeom prst="rect">
            <a:avLst/>
          </a:prstGeom>
          <a:noFill/>
        </p:spPr>
        <p:txBody>
          <a:bodyPr wrap="none" lIns="0" tIns="0" rIns="0" bIns="0" rtlCol="0">
            <a:noAutofit/>
          </a:bodyPr>
          <a:lstStyle/>
          <a:p>
            <a:pPr algn="ctr"/>
            <a:r>
              <a:rPr lang="en-GB" sz="4000" dirty="0">
                <a:solidFill>
                  <a:schemeClr val="tx2"/>
                </a:solidFill>
                <a:latin typeface="Kanit" pitchFamily="2" charset="-34"/>
                <a:ea typeface="KaiTi" panose="02010609060101010101" pitchFamily="49" charset="-122"/>
                <a:cs typeface="Kanit" pitchFamily="2" charset="-34"/>
              </a:rPr>
              <a:t>A Power BI Admin’s Roadmap</a:t>
            </a:r>
          </a:p>
          <a:p>
            <a:pPr algn="ctr"/>
            <a:r>
              <a:rPr lang="en-GB" sz="4000" dirty="0">
                <a:solidFill>
                  <a:schemeClr val="tx2"/>
                </a:solidFill>
                <a:latin typeface="Kanit" pitchFamily="2" charset="-34"/>
                <a:ea typeface="KaiTi" panose="02010609060101010101" pitchFamily="49" charset="-122"/>
                <a:cs typeface="Kanit" pitchFamily="2" charset="-34"/>
              </a:rPr>
              <a:t>for adoption success</a:t>
            </a:r>
          </a:p>
        </p:txBody>
      </p:sp>
      <p:sp>
        <p:nvSpPr>
          <p:cNvPr id="4" name="Rectangle 3">
            <a:extLst>
              <a:ext uri="{FF2B5EF4-FFF2-40B4-BE49-F238E27FC236}">
                <a16:creationId xmlns:a16="http://schemas.microsoft.com/office/drawing/2014/main" id="{8786AAE4-FC2F-9097-CBBB-E344DA716C7F}"/>
              </a:ext>
            </a:extLst>
          </p:cNvPr>
          <p:cNvSpPr/>
          <p:nvPr/>
        </p:nvSpPr>
        <p:spPr>
          <a:xfrm>
            <a:off x="10987548" y="6363929"/>
            <a:ext cx="700549" cy="376084"/>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7" name="TextBox 6">
            <a:extLst>
              <a:ext uri="{FF2B5EF4-FFF2-40B4-BE49-F238E27FC236}">
                <a16:creationId xmlns:a16="http://schemas.microsoft.com/office/drawing/2014/main" id="{6F2D8052-970D-8D9B-10D3-A25147F7E9BD}"/>
              </a:ext>
            </a:extLst>
          </p:cNvPr>
          <p:cNvSpPr txBox="1"/>
          <p:nvPr/>
        </p:nvSpPr>
        <p:spPr>
          <a:xfrm>
            <a:off x="2223319" y="86034"/>
            <a:ext cx="7745362" cy="1172497"/>
          </a:xfrm>
          <a:prstGeom prst="rect">
            <a:avLst/>
          </a:prstGeom>
          <a:noFill/>
        </p:spPr>
        <p:txBody>
          <a:bodyPr wrap="none" lIns="0" tIns="0" rIns="0" bIns="0" rtlCol="0">
            <a:noAutofit/>
          </a:bodyPr>
          <a:lstStyle/>
          <a:p>
            <a:pPr algn="ctr"/>
            <a:r>
              <a:rPr lang="en-GB" sz="7200" dirty="0">
                <a:solidFill>
                  <a:schemeClr val="tx2"/>
                </a:solidFill>
                <a:latin typeface="Western" panose="02000500000000000000" pitchFamily="2" charset="0"/>
              </a:rPr>
              <a:t>Lets work together</a:t>
            </a:r>
          </a:p>
        </p:txBody>
      </p:sp>
    </p:spTree>
    <p:extLst>
      <p:ext uri="{BB962C8B-B14F-4D97-AF65-F5344CB8AC3E}">
        <p14:creationId xmlns:p14="http://schemas.microsoft.com/office/powerpoint/2010/main" val="18463399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05057E-ED35-EAB2-6C12-365079A1D0B4}"/>
              </a:ext>
            </a:extLst>
          </p:cNvPr>
          <p:cNvSpPr/>
          <p:nvPr/>
        </p:nvSpPr>
        <p:spPr>
          <a:xfrm>
            <a:off x="1386348" y="291256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4" name="TextBox 3">
            <a:extLst>
              <a:ext uri="{FF2B5EF4-FFF2-40B4-BE49-F238E27FC236}">
                <a16:creationId xmlns:a16="http://schemas.microsoft.com/office/drawing/2014/main" id="{A0D4B8DA-9E5C-6C7A-8106-0046AF892D1F}"/>
              </a:ext>
            </a:extLst>
          </p:cNvPr>
          <p:cNvSpPr txBox="1"/>
          <p:nvPr/>
        </p:nvSpPr>
        <p:spPr>
          <a:xfrm>
            <a:off x="1386348" y="1768095"/>
            <a:ext cx="2905433" cy="2862322"/>
          </a:xfrm>
          <a:prstGeom prst="rect">
            <a:avLst/>
          </a:prstGeom>
          <a:noFill/>
        </p:spPr>
        <p:txBody>
          <a:bodyPr wrap="square">
            <a:spAutoFit/>
          </a:bodyPr>
          <a:lstStyle/>
          <a:p>
            <a:endParaRPr lang="en-GB" b="1" dirty="0"/>
          </a:p>
          <a:p>
            <a:endParaRPr lang="en-GB" dirty="0"/>
          </a:p>
          <a:p>
            <a:r>
              <a:rPr lang="en-GB" dirty="0"/>
              <a:t>Monitor usage</a:t>
            </a:r>
          </a:p>
          <a:p>
            <a:endParaRPr lang="en-GB" dirty="0"/>
          </a:p>
          <a:p>
            <a:r>
              <a:rPr lang="en-GB" dirty="0">
                <a:solidFill>
                  <a:schemeClr val="bg1"/>
                </a:solidFill>
              </a:rPr>
              <a:t>Address issues</a:t>
            </a:r>
          </a:p>
          <a:p>
            <a:endParaRPr lang="en-GB" dirty="0"/>
          </a:p>
          <a:p>
            <a:r>
              <a:rPr lang="en-GB" dirty="0"/>
              <a:t>Promote content</a:t>
            </a:r>
          </a:p>
          <a:p>
            <a:endParaRPr lang="en-GB" dirty="0"/>
          </a:p>
          <a:p>
            <a:r>
              <a:rPr lang="en-GB" dirty="0"/>
              <a:t>Report to stakeholders</a:t>
            </a:r>
          </a:p>
          <a:p>
            <a:endParaRPr lang="en-GB" dirty="0"/>
          </a:p>
        </p:txBody>
      </p:sp>
      <p:cxnSp>
        <p:nvCxnSpPr>
          <p:cNvPr id="7" name="Straight Connector 6">
            <a:extLst>
              <a:ext uri="{FF2B5EF4-FFF2-40B4-BE49-F238E27FC236}">
                <a16:creationId xmlns:a16="http://schemas.microsoft.com/office/drawing/2014/main" id="{895742FE-6C27-FBE0-7154-5C28B35A8C9A}"/>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6A95714-5DE7-784A-34C5-9327B5DC7DEA}"/>
              </a:ext>
            </a:extLst>
          </p:cNvPr>
          <p:cNvSpPr txBox="1"/>
          <p:nvPr/>
        </p:nvSpPr>
        <p:spPr>
          <a:xfrm>
            <a:off x="4446640" y="1704271"/>
            <a:ext cx="7745360" cy="369332"/>
          </a:xfrm>
          <a:prstGeom prst="rect">
            <a:avLst/>
          </a:prstGeom>
          <a:noFill/>
        </p:spPr>
        <p:txBody>
          <a:bodyPr wrap="square">
            <a:spAutoFit/>
          </a:bodyPr>
          <a:lstStyle/>
          <a:p>
            <a:r>
              <a:rPr lang="en-GB" dirty="0"/>
              <a:t>Troubleshoot based on user feedback</a:t>
            </a:r>
          </a:p>
        </p:txBody>
      </p:sp>
      <p:pic>
        <p:nvPicPr>
          <p:cNvPr id="9" name="Picture 2">
            <a:extLst>
              <a:ext uri="{FF2B5EF4-FFF2-40B4-BE49-F238E27FC236}">
                <a16:creationId xmlns:a16="http://schemas.microsoft.com/office/drawing/2014/main" id="{C8AFCCA2-4AD3-6258-292E-0D7D0186A840}"/>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00345" y="2346959"/>
            <a:ext cx="3677851" cy="367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07579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BE1FD0-68FD-5F53-4E28-5C14CED7BFDC}"/>
              </a:ext>
            </a:extLst>
          </p:cNvPr>
          <p:cNvSpPr/>
          <p:nvPr/>
        </p:nvSpPr>
        <p:spPr>
          <a:xfrm>
            <a:off x="1386348" y="344596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4" name="TextBox 3">
            <a:extLst>
              <a:ext uri="{FF2B5EF4-FFF2-40B4-BE49-F238E27FC236}">
                <a16:creationId xmlns:a16="http://schemas.microsoft.com/office/drawing/2014/main" id="{A0D4B8DA-9E5C-6C7A-8106-0046AF892D1F}"/>
              </a:ext>
            </a:extLst>
          </p:cNvPr>
          <p:cNvSpPr txBox="1"/>
          <p:nvPr/>
        </p:nvSpPr>
        <p:spPr>
          <a:xfrm>
            <a:off x="1386348" y="1768095"/>
            <a:ext cx="2905433" cy="2862322"/>
          </a:xfrm>
          <a:prstGeom prst="rect">
            <a:avLst/>
          </a:prstGeom>
          <a:noFill/>
        </p:spPr>
        <p:txBody>
          <a:bodyPr wrap="square">
            <a:spAutoFit/>
          </a:bodyPr>
          <a:lstStyle/>
          <a:p>
            <a:endParaRPr lang="en-GB" b="1" dirty="0"/>
          </a:p>
          <a:p>
            <a:endParaRPr lang="en-GB" dirty="0"/>
          </a:p>
          <a:p>
            <a:r>
              <a:rPr lang="en-GB" dirty="0"/>
              <a:t>Monitor usage</a:t>
            </a:r>
          </a:p>
          <a:p>
            <a:endParaRPr lang="en-GB" dirty="0"/>
          </a:p>
          <a:p>
            <a:r>
              <a:rPr lang="en-GB" dirty="0"/>
              <a:t>Address issues</a:t>
            </a:r>
          </a:p>
          <a:p>
            <a:endParaRPr lang="en-GB" dirty="0"/>
          </a:p>
          <a:p>
            <a:r>
              <a:rPr lang="en-GB" dirty="0">
                <a:solidFill>
                  <a:schemeClr val="bg1"/>
                </a:solidFill>
              </a:rPr>
              <a:t>Promote content</a:t>
            </a:r>
          </a:p>
          <a:p>
            <a:endParaRPr lang="en-GB" dirty="0"/>
          </a:p>
          <a:p>
            <a:r>
              <a:rPr lang="en-GB" dirty="0"/>
              <a:t>Report to stakeholders</a:t>
            </a:r>
          </a:p>
          <a:p>
            <a:endParaRPr lang="en-GB" dirty="0"/>
          </a:p>
        </p:txBody>
      </p:sp>
      <p:cxnSp>
        <p:nvCxnSpPr>
          <p:cNvPr id="7" name="Straight Connector 6">
            <a:extLst>
              <a:ext uri="{FF2B5EF4-FFF2-40B4-BE49-F238E27FC236}">
                <a16:creationId xmlns:a16="http://schemas.microsoft.com/office/drawing/2014/main" id="{895742FE-6C27-FBE0-7154-5C28B35A8C9A}"/>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6A95714-5DE7-784A-34C5-9327B5DC7DEA}"/>
              </a:ext>
            </a:extLst>
          </p:cNvPr>
          <p:cNvSpPr txBox="1"/>
          <p:nvPr/>
        </p:nvSpPr>
        <p:spPr>
          <a:xfrm>
            <a:off x="4446640" y="1704271"/>
            <a:ext cx="7745360" cy="369332"/>
          </a:xfrm>
          <a:prstGeom prst="rect">
            <a:avLst/>
          </a:prstGeom>
          <a:noFill/>
        </p:spPr>
        <p:txBody>
          <a:bodyPr wrap="square">
            <a:spAutoFit/>
          </a:bodyPr>
          <a:lstStyle/>
          <a:p>
            <a:r>
              <a:rPr lang="en-GB" dirty="0"/>
              <a:t>Feature examples and best practices from users</a:t>
            </a:r>
          </a:p>
        </p:txBody>
      </p:sp>
    </p:spTree>
    <p:extLst>
      <p:ext uri="{BB962C8B-B14F-4D97-AF65-F5344CB8AC3E}">
        <p14:creationId xmlns:p14="http://schemas.microsoft.com/office/powerpoint/2010/main" val="271463303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88578F-97A9-F3E0-6445-F2094997979F}"/>
              </a:ext>
            </a:extLst>
          </p:cNvPr>
          <p:cNvSpPr/>
          <p:nvPr/>
        </p:nvSpPr>
        <p:spPr>
          <a:xfrm>
            <a:off x="1386348" y="397174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4" name="TextBox 3">
            <a:extLst>
              <a:ext uri="{FF2B5EF4-FFF2-40B4-BE49-F238E27FC236}">
                <a16:creationId xmlns:a16="http://schemas.microsoft.com/office/drawing/2014/main" id="{A0D4B8DA-9E5C-6C7A-8106-0046AF892D1F}"/>
              </a:ext>
            </a:extLst>
          </p:cNvPr>
          <p:cNvSpPr txBox="1"/>
          <p:nvPr/>
        </p:nvSpPr>
        <p:spPr>
          <a:xfrm>
            <a:off x="1386348" y="1768095"/>
            <a:ext cx="2905433" cy="2862322"/>
          </a:xfrm>
          <a:prstGeom prst="rect">
            <a:avLst/>
          </a:prstGeom>
          <a:noFill/>
        </p:spPr>
        <p:txBody>
          <a:bodyPr wrap="square">
            <a:spAutoFit/>
          </a:bodyPr>
          <a:lstStyle/>
          <a:p>
            <a:endParaRPr lang="en-GB" b="1" dirty="0"/>
          </a:p>
          <a:p>
            <a:endParaRPr lang="en-GB" dirty="0"/>
          </a:p>
          <a:p>
            <a:r>
              <a:rPr lang="en-GB" dirty="0"/>
              <a:t>Monitor usage</a:t>
            </a:r>
          </a:p>
          <a:p>
            <a:endParaRPr lang="en-GB" dirty="0"/>
          </a:p>
          <a:p>
            <a:r>
              <a:rPr lang="en-GB" dirty="0"/>
              <a:t>Address issues</a:t>
            </a:r>
          </a:p>
          <a:p>
            <a:endParaRPr lang="en-GB" dirty="0"/>
          </a:p>
          <a:p>
            <a:r>
              <a:rPr lang="en-GB" dirty="0"/>
              <a:t>Promote content</a:t>
            </a:r>
          </a:p>
          <a:p>
            <a:endParaRPr lang="en-GB" dirty="0"/>
          </a:p>
          <a:p>
            <a:r>
              <a:rPr lang="en-GB" dirty="0">
                <a:solidFill>
                  <a:schemeClr val="bg1"/>
                </a:solidFill>
              </a:rPr>
              <a:t>Report to stakeholders</a:t>
            </a:r>
          </a:p>
          <a:p>
            <a:endParaRPr lang="en-GB" dirty="0"/>
          </a:p>
        </p:txBody>
      </p:sp>
      <p:cxnSp>
        <p:nvCxnSpPr>
          <p:cNvPr id="7" name="Straight Connector 6">
            <a:extLst>
              <a:ext uri="{FF2B5EF4-FFF2-40B4-BE49-F238E27FC236}">
                <a16:creationId xmlns:a16="http://schemas.microsoft.com/office/drawing/2014/main" id="{895742FE-6C27-FBE0-7154-5C28B35A8C9A}"/>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6A95714-5DE7-784A-34C5-9327B5DC7DEA}"/>
              </a:ext>
            </a:extLst>
          </p:cNvPr>
          <p:cNvSpPr txBox="1"/>
          <p:nvPr/>
        </p:nvSpPr>
        <p:spPr>
          <a:xfrm>
            <a:off x="4446640" y="1704271"/>
            <a:ext cx="7745360" cy="369332"/>
          </a:xfrm>
          <a:prstGeom prst="rect">
            <a:avLst/>
          </a:prstGeom>
          <a:noFill/>
        </p:spPr>
        <p:txBody>
          <a:bodyPr wrap="square">
            <a:spAutoFit/>
          </a:bodyPr>
          <a:lstStyle/>
          <a:p>
            <a:r>
              <a:rPr lang="en-GB" dirty="0"/>
              <a:t>Share Power BI rollout insights and next steps</a:t>
            </a:r>
          </a:p>
        </p:txBody>
      </p:sp>
      <p:pic>
        <p:nvPicPr>
          <p:cNvPr id="5" name="Graphic 4" descr="Badge 4 with solid fill">
            <a:extLst>
              <a:ext uri="{FF2B5EF4-FFF2-40B4-BE49-F238E27FC236}">
                <a16:creationId xmlns:a16="http://schemas.microsoft.com/office/drawing/2014/main" id="{08AA710B-5363-0035-0046-C529FB2F5D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2229" y="88937"/>
            <a:ext cx="1800000" cy="1800000"/>
          </a:xfrm>
          <a:prstGeom prst="rect">
            <a:avLst/>
          </a:prstGeom>
        </p:spPr>
      </p:pic>
    </p:spTree>
    <p:extLst>
      <p:ext uri="{BB962C8B-B14F-4D97-AF65-F5344CB8AC3E}">
        <p14:creationId xmlns:p14="http://schemas.microsoft.com/office/powerpoint/2010/main" val="34655409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468B441-1092-E44A-8FF0-9F80CE0B777B}"/>
              </a:ext>
            </a:extLst>
          </p:cNvPr>
          <p:cNvSpPr/>
          <p:nvPr/>
        </p:nvSpPr>
        <p:spPr>
          <a:xfrm>
            <a:off x="3893971" y="85530"/>
            <a:ext cx="4404049" cy="66869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12" name="Rectangle 11">
            <a:extLst>
              <a:ext uri="{FF2B5EF4-FFF2-40B4-BE49-F238E27FC236}">
                <a16:creationId xmlns:a16="http://schemas.microsoft.com/office/drawing/2014/main" id="{23A843D3-A7B8-CC37-93A2-F957B1C0DE79}"/>
              </a:ext>
            </a:extLst>
          </p:cNvPr>
          <p:cNvSpPr/>
          <p:nvPr/>
        </p:nvSpPr>
        <p:spPr>
          <a:xfrm>
            <a:off x="4257868" y="1881117"/>
            <a:ext cx="2155374" cy="380363"/>
          </a:xfrm>
          <a:prstGeom prst="rect">
            <a:avLst/>
          </a:prstGeom>
          <a:solidFill>
            <a:srgbClr val="49B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3" name="Text Placeholder 2">
            <a:extLst>
              <a:ext uri="{FF2B5EF4-FFF2-40B4-BE49-F238E27FC236}">
                <a16:creationId xmlns:a16="http://schemas.microsoft.com/office/drawing/2014/main" id="{162EB181-2F32-56BD-8298-1CA4635EFCA0}"/>
              </a:ext>
            </a:extLst>
          </p:cNvPr>
          <p:cNvSpPr>
            <a:spLocks noGrp="1"/>
          </p:cNvSpPr>
          <p:nvPr>
            <p:ph type="body" sz="quarter" idx="4294967295"/>
          </p:nvPr>
        </p:nvSpPr>
        <p:spPr>
          <a:xfrm>
            <a:off x="4335221" y="1911163"/>
            <a:ext cx="2395661" cy="318050"/>
          </a:xfrm>
          <a:noFill/>
        </p:spPr>
        <p:txBody>
          <a:bodyPr/>
          <a:lstStyle/>
          <a:p>
            <a:r>
              <a:rPr lang="en-GB" sz="2000" dirty="0">
                <a:solidFill>
                  <a:schemeClr val="bg1"/>
                </a:solidFill>
                <a:latin typeface="Kanit" pitchFamily="2" charset="-34"/>
                <a:cs typeface="Kanit" pitchFamily="2" charset="-34"/>
              </a:rPr>
              <a:t>Azure Consultant</a:t>
            </a:r>
          </a:p>
        </p:txBody>
      </p:sp>
      <p:sp>
        <p:nvSpPr>
          <p:cNvPr id="7" name="TextBox 6">
            <a:extLst>
              <a:ext uri="{FF2B5EF4-FFF2-40B4-BE49-F238E27FC236}">
                <a16:creationId xmlns:a16="http://schemas.microsoft.com/office/drawing/2014/main" id="{E2B42537-206A-2F33-80BA-9DA84C5A0174}"/>
              </a:ext>
            </a:extLst>
          </p:cNvPr>
          <p:cNvSpPr txBox="1"/>
          <p:nvPr/>
        </p:nvSpPr>
        <p:spPr>
          <a:xfrm>
            <a:off x="4136565" y="1272653"/>
            <a:ext cx="3918859" cy="623487"/>
          </a:xfrm>
          <a:prstGeom prst="rect">
            <a:avLst/>
          </a:prstGeom>
          <a:noFill/>
        </p:spPr>
        <p:txBody>
          <a:bodyPr wrap="none" lIns="0" tIns="0" rIns="0" bIns="0" rtlCol="0">
            <a:noAutofit/>
          </a:bodyPr>
          <a:lstStyle/>
          <a:p>
            <a:pPr algn="ctr"/>
            <a:r>
              <a:rPr lang="en-GB" sz="4400" dirty="0">
                <a:solidFill>
                  <a:schemeClr val="bg1"/>
                </a:solidFill>
                <a:latin typeface="Kanit" pitchFamily="2" charset="-34"/>
                <a:cs typeface="Kanit" pitchFamily="2" charset="-34"/>
              </a:rPr>
              <a:t>JAMES REEVES</a:t>
            </a:r>
          </a:p>
        </p:txBody>
      </p:sp>
      <p:sp>
        <p:nvSpPr>
          <p:cNvPr id="10" name="TextBox 9">
            <a:extLst>
              <a:ext uri="{FF2B5EF4-FFF2-40B4-BE49-F238E27FC236}">
                <a16:creationId xmlns:a16="http://schemas.microsoft.com/office/drawing/2014/main" id="{74819B8F-5244-801D-15F3-E01326C3C20B}"/>
              </a:ext>
            </a:extLst>
          </p:cNvPr>
          <p:cNvSpPr txBox="1"/>
          <p:nvPr/>
        </p:nvSpPr>
        <p:spPr>
          <a:xfrm>
            <a:off x="4257867" y="2535761"/>
            <a:ext cx="3918859" cy="457200"/>
          </a:xfrm>
          <a:prstGeom prst="rect">
            <a:avLst/>
          </a:prstGeom>
          <a:noFill/>
        </p:spPr>
        <p:txBody>
          <a:bodyPr wrap="none" lIns="0" tIns="0" rIns="0" bIns="0" rtlCol="0">
            <a:noAutofit/>
          </a:bodyPr>
          <a:lstStyle/>
          <a:p>
            <a:r>
              <a:rPr lang="en-GB" sz="2800" dirty="0">
                <a:solidFill>
                  <a:srgbClr val="68AD9B"/>
                </a:solidFill>
                <a:latin typeface="Kanit" pitchFamily="2" charset="-34"/>
                <a:cs typeface="Kanit" pitchFamily="2" charset="-34"/>
              </a:rPr>
              <a:t>Let’s connect!</a:t>
            </a:r>
          </a:p>
        </p:txBody>
      </p:sp>
      <p:pic>
        <p:nvPicPr>
          <p:cNvPr id="9" name="Picture 8" descr="A qr code with green dots">
            <a:extLst>
              <a:ext uri="{FF2B5EF4-FFF2-40B4-BE49-F238E27FC236}">
                <a16:creationId xmlns:a16="http://schemas.microsoft.com/office/drawing/2014/main" id="{8057C88D-257C-91D7-94A2-AF266CF5417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04155" y="3124534"/>
            <a:ext cx="3183683" cy="3183683"/>
          </a:xfrm>
          <a:prstGeom prst="rect">
            <a:avLst/>
          </a:prstGeom>
        </p:spPr>
      </p:pic>
      <p:grpSp>
        <p:nvGrpSpPr>
          <p:cNvPr id="2" name="Graphic 5">
            <a:extLst>
              <a:ext uri="{FF2B5EF4-FFF2-40B4-BE49-F238E27FC236}">
                <a16:creationId xmlns:a16="http://schemas.microsoft.com/office/drawing/2014/main" id="{1B7A206A-F89E-6E9C-6610-3D5F19916A33}"/>
              </a:ext>
            </a:extLst>
          </p:cNvPr>
          <p:cNvGrpSpPr/>
          <p:nvPr/>
        </p:nvGrpSpPr>
        <p:grpSpPr>
          <a:xfrm>
            <a:off x="4972524" y="355232"/>
            <a:ext cx="2244998" cy="788155"/>
            <a:chOff x="4972524" y="355232"/>
            <a:chExt cx="2244998" cy="788155"/>
          </a:xfrm>
        </p:grpSpPr>
        <p:grpSp>
          <p:nvGrpSpPr>
            <p:cNvPr id="4" name="Graphic 5">
              <a:extLst>
                <a:ext uri="{FF2B5EF4-FFF2-40B4-BE49-F238E27FC236}">
                  <a16:creationId xmlns:a16="http://schemas.microsoft.com/office/drawing/2014/main" id="{5733B5AC-83C7-328E-A0FE-584DBF57B03E}"/>
                </a:ext>
              </a:extLst>
            </p:cNvPr>
            <p:cNvGrpSpPr/>
            <p:nvPr/>
          </p:nvGrpSpPr>
          <p:grpSpPr>
            <a:xfrm>
              <a:off x="4972533" y="355232"/>
              <a:ext cx="2241458" cy="337264"/>
              <a:chOff x="4972533" y="355232"/>
              <a:chExt cx="2241458" cy="337264"/>
            </a:xfrm>
            <a:solidFill>
              <a:srgbClr val="FFFFFF"/>
            </a:solidFill>
          </p:grpSpPr>
          <p:sp>
            <p:nvSpPr>
              <p:cNvPr id="8" name="Free-form: Shape 7">
                <a:extLst>
                  <a:ext uri="{FF2B5EF4-FFF2-40B4-BE49-F238E27FC236}">
                    <a16:creationId xmlns:a16="http://schemas.microsoft.com/office/drawing/2014/main" id="{F999142D-D2DB-C8CE-4394-D4B57CBA450E}"/>
                  </a:ext>
                </a:extLst>
              </p:cNvPr>
              <p:cNvSpPr/>
              <p:nvPr/>
            </p:nvSpPr>
            <p:spPr>
              <a:xfrm>
                <a:off x="4972533" y="360311"/>
                <a:ext cx="293074" cy="327105"/>
              </a:xfrm>
              <a:custGeom>
                <a:avLst/>
                <a:gdLst>
                  <a:gd name="connsiteX0" fmla="*/ 29 w 293074"/>
                  <a:gd name="connsiteY0" fmla="*/ 327140 h 327105"/>
                  <a:gd name="connsiteX1" fmla="*/ 29 w 293074"/>
                  <a:gd name="connsiteY1" fmla="*/ 35 h 327105"/>
                  <a:gd name="connsiteX2" fmla="*/ 179836 w 293074"/>
                  <a:gd name="connsiteY2" fmla="*/ 35 h 327105"/>
                  <a:gd name="connsiteX3" fmla="*/ 255518 w 293074"/>
                  <a:gd name="connsiteY3" fmla="*/ 23399 h 327105"/>
                  <a:gd name="connsiteX4" fmla="*/ 281422 w 293074"/>
                  <a:gd name="connsiteY4" fmla="*/ 90446 h 327105"/>
                  <a:gd name="connsiteX5" fmla="*/ 272279 w 293074"/>
                  <a:gd name="connsiteY5" fmla="*/ 133112 h 327105"/>
                  <a:gd name="connsiteX6" fmla="*/ 247391 w 293074"/>
                  <a:gd name="connsiteY6" fmla="*/ 160540 h 327105"/>
                  <a:gd name="connsiteX7" fmla="*/ 280914 w 293074"/>
                  <a:gd name="connsiteY7" fmla="*/ 184413 h 327105"/>
                  <a:gd name="connsiteX8" fmla="*/ 293104 w 293074"/>
                  <a:gd name="connsiteY8" fmla="*/ 230126 h 327105"/>
                  <a:gd name="connsiteX9" fmla="*/ 264660 w 293074"/>
                  <a:gd name="connsiteY9" fmla="*/ 301744 h 327105"/>
                  <a:gd name="connsiteX10" fmla="*/ 183900 w 293074"/>
                  <a:gd name="connsiteY10" fmla="*/ 327140 h 327105"/>
                  <a:gd name="connsiteX11" fmla="*/ 29 w 293074"/>
                  <a:gd name="connsiteY11" fmla="*/ 327140 h 327105"/>
                  <a:gd name="connsiteX12" fmla="*/ 91965 w 293074"/>
                  <a:gd name="connsiteY12" fmla="*/ 130572 h 327105"/>
                  <a:gd name="connsiteX13" fmla="*/ 153932 w 293074"/>
                  <a:gd name="connsiteY13" fmla="*/ 130572 h 327105"/>
                  <a:gd name="connsiteX14" fmla="*/ 188979 w 293074"/>
                  <a:gd name="connsiteY14" fmla="*/ 99081 h 327105"/>
                  <a:gd name="connsiteX15" fmla="*/ 180852 w 293074"/>
                  <a:gd name="connsiteY15" fmla="*/ 75208 h 327105"/>
                  <a:gd name="connsiteX16" fmla="*/ 151392 w 293074"/>
                  <a:gd name="connsiteY16" fmla="*/ 67081 h 327105"/>
                  <a:gd name="connsiteX17" fmla="*/ 91965 w 293074"/>
                  <a:gd name="connsiteY17" fmla="*/ 67081 h 327105"/>
                  <a:gd name="connsiteX18" fmla="*/ 91965 w 293074"/>
                  <a:gd name="connsiteY18" fmla="*/ 130572 h 327105"/>
                  <a:gd name="connsiteX19" fmla="*/ 91965 w 293074"/>
                  <a:gd name="connsiteY19" fmla="*/ 260602 h 327105"/>
                  <a:gd name="connsiteX20" fmla="*/ 157995 w 293074"/>
                  <a:gd name="connsiteY20" fmla="*/ 260602 h 327105"/>
                  <a:gd name="connsiteX21" fmla="*/ 186439 w 293074"/>
                  <a:gd name="connsiteY21" fmla="*/ 252475 h 327105"/>
                  <a:gd name="connsiteX22" fmla="*/ 195582 w 293074"/>
                  <a:gd name="connsiteY22" fmla="*/ 225555 h 327105"/>
                  <a:gd name="connsiteX23" fmla="*/ 186439 w 293074"/>
                  <a:gd name="connsiteY23" fmla="*/ 201682 h 327105"/>
                  <a:gd name="connsiteX24" fmla="*/ 155964 w 293074"/>
                  <a:gd name="connsiteY24" fmla="*/ 193555 h 327105"/>
                  <a:gd name="connsiteX25" fmla="*/ 91965 w 293074"/>
                  <a:gd name="connsiteY25" fmla="*/ 193555 h 327105"/>
                  <a:gd name="connsiteX26" fmla="*/ 91965 w 293074"/>
                  <a:gd name="connsiteY26" fmla="*/ 260602 h 32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3074" h="327105">
                    <a:moveTo>
                      <a:pt x="29" y="327140"/>
                    </a:moveTo>
                    <a:lnTo>
                      <a:pt x="29" y="35"/>
                    </a:lnTo>
                    <a:lnTo>
                      <a:pt x="179836" y="35"/>
                    </a:lnTo>
                    <a:cubicBezTo>
                      <a:pt x="212852" y="35"/>
                      <a:pt x="238248" y="7654"/>
                      <a:pt x="255518" y="23399"/>
                    </a:cubicBezTo>
                    <a:cubicBezTo>
                      <a:pt x="272787" y="39145"/>
                      <a:pt x="281422" y="61494"/>
                      <a:pt x="281422" y="90446"/>
                    </a:cubicBezTo>
                    <a:cubicBezTo>
                      <a:pt x="281422" y="107207"/>
                      <a:pt x="278374" y="121429"/>
                      <a:pt x="272279" y="133112"/>
                    </a:cubicBezTo>
                    <a:cubicBezTo>
                      <a:pt x="265676" y="144794"/>
                      <a:pt x="257549" y="153937"/>
                      <a:pt x="247391" y="160540"/>
                    </a:cubicBezTo>
                    <a:cubicBezTo>
                      <a:pt x="261105" y="166127"/>
                      <a:pt x="272279" y="173746"/>
                      <a:pt x="280914" y="184413"/>
                    </a:cubicBezTo>
                    <a:cubicBezTo>
                      <a:pt x="289041" y="194571"/>
                      <a:pt x="293104" y="209809"/>
                      <a:pt x="293104" y="230126"/>
                    </a:cubicBezTo>
                    <a:cubicBezTo>
                      <a:pt x="293104" y="261110"/>
                      <a:pt x="283454" y="284982"/>
                      <a:pt x="264660" y="301744"/>
                    </a:cubicBezTo>
                    <a:cubicBezTo>
                      <a:pt x="245867" y="318506"/>
                      <a:pt x="218947" y="327140"/>
                      <a:pt x="183900" y="327140"/>
                    </a:cubicBezTo>
                    <a:lnTo>
                      <a:pt x="29" y="327140"/>
                    </a:lnTo>
                    <a:close/>
                    <a:moveTo>
                      <a:pt x="91965" y="130572"/>
                    </a:moveTo>
                    <a:lnTo>
                      <a:pt x="153932" y="130572"/>
                    </a:lnTo>
                    <a:cubicBezTo>
                      <a:pt x="177297" y="130572"/>
                      <a:pt x="188979" y="119906"/>
                      <a:pt x="188979" y="99081"/>
                    </a:cubicBezTo>
                    <a:cubicBezTo>
                      <a:pt x="188979" y="88414"/>
                      <a:pt x="185931" y="80795"/>
                      <a:pt x="180852" y="75208"/>
                    </a:cubicBezTo>
                    <a:cubicBezTo>
                      <a:pt x="175265" y="69621"/>
                      <a:pt x="165106" y="67081"/>
                      <a:pt x="151392" y="67081"/>
                    </a:cubicBezTo>
                    <a:lnTo>
                      <a:pt x="91965" y="67081"/>
                    </a:lnTo>
                    <a:lnTo>
                      <a:pt x="91965" y="130572"/>
                    </a:lnTo>
                    <a:close/>
                    <a:moveTo>
                      <a:pt x="91965" y="260602"/>
                    </a:moveTo>
                    <a:lnTo>
                      <a:pt x="157995" y="260602"/>
                    </a:lnTo>
                    <a:cubicBezTo>
                      <a:pt x="170694" y="260602"/>
                      <a:pt x="180344" y="258062"/>
                      <a:pt x="186439" y="252475"/>
                    </a:cubicBezTo>
                    <a:cubicBezTo>
                      <a:pt x="192535" y="246888"/>
                      <a:pt x="195582" y="238253"/>
                      <a:pt x="195582" y="225555"/>
                    </a:cubicBezTo>
                    <a:cubicBezTo>
                      <a:pt x="195582" y="214888"/>
                      <a:pt x="192535" y="207269"/>
                      <a:pt x="186439" y="201682"/>
                    </a:cubicBezTo>
                    <a:cubicBezTo>
                      <a:pt x="180344" y="196095"/>
                      <a:pt x="170186" y="193555"/>
                      <a:pt x="155964" y="193555"/>
                    </a:cubicBezTo>
                    <a:lnTo>
                      <a:pt x="91965" y="193555"/>
                    </a:lnTo>
                    <a:lnTo>
                      <a:pt x="91965" y="260602"/>
                    </a:lnTo>
                    <a:close/>
                  </a:path>
                </a:pathLst>
              </a:custGeom>
              <a:solidFill>
                <a:srgbClr val="FFFFFF"/>
              </a:solidFill>
              <a:ln w="506010" cap="flat">
                <a:noFill/>
                <a:prstDash val="solid"/>
                <a:round/>
              </a:ln>
            </p:spPr>
            <p:txBody>
              <a:bodyPr rtlCol="0" anchor="ctr"/>
              <a:lstStyle/>
              <a:p>
                <a:endParaRPr lang="en-GB"/>
              </a:p>
            </p:txBody>
          </p:sp>
          <p:sp>
            <p:nvSpPr>
              <p:cNvPr id="11" name="Free-form: Shape 10">
                <a:extLst>
                  <a:ext uri="{FF2B5EF4-FFF2-40B4-BE49-F238E27FC236}">
                    <a16:creationId xmlns:a16="http://schemas.microsoft.com/office/drawing/2014/main" id="{E69D5FB1-F9D4-D336-FF64-C295DEDAFDAA}"/>
                  </a:ext>
                </a:extLst>
              </p:cNvPr>
              <p:cNvSpPr/>
              <p:nvPr/>
            </p:nvSpPr>
            <p:spPr>
              <a:xfrm>
                <a:off x="5301183" y="360311"/>
                <a:ext cx="247869" cy="327105"/>
              </a:xfrm>
              <a:custGeom>
                <a:avLst/>
                <a:gdLst>
                  <a:gd name="connsiteX0" fmla="*/ 92 w 247869"/>
                  <a:gd name="connsiteY0" fmla="*/ 327140 h 327105"/>
                  <a:gd name="connsiteX1" fmla="*/ 92 w 247869"/>
                  <a:gd name="connsiteY1" fmla="*/ 35 h 327105"/>
                  <a:gd name="connsiteX2" fmla="*/ 247961 w 247869"/>
                  <a:gd name="connsiteY2" fmla="*/ 35 h 327105"/>
                  <a:gd name="connsiteX3" fmla="*/ 247961 w 247869"/>
                  <a:gd name="connsiteY3" fmla="*/ 73176 h 327105"/>
                  <a:gd name="connsiteX4" fmla="*/ 95582 w 247869"/>
                  <a:gd name="connsiteY4" fmla="*/ 73176 h 327105"/>
                  <a:gd name="connsiteX5" fmla="*/ 95582 w 247869"/>
                  <a:gd name="connsiteY5" fmla="*/ 126509 h 327105"/>
                  <a:gd name="connsiteX6" fmla="*/ 229168 w 247869"/>
                  <a:gd name="connsiteY6" fmla="*/ 126509 h 327105"/>
                  <a:gd name="connsiteX7" fmla="*/ 229168 w 247869"/>
                  <a:gd name="connsiteY7" fmla="*/ 200666 h 327105"/>
                  <a:gd name="connsiteX8" fmla="*/ 95582 w 247869"/>
                  <a:gd name="connsiteY8" fmla="*/ 200666 h 327105"/>
                  <a:gd name="connsiteX9" fmla="*/ 95582 w 247869"/>
                  <a:gd name="connsiteY9" fmla="*/ 253999 h 327105"/>
                  <a:gd name="connsiteX10" fmla="*/ 247961 w 247869"/>
                  <a:gd name="connsiteY10" fmla="*/ 253999 h 327105"/>
                  <a:gd name="connsiteX11" fmla="*/ 247961 w 247869"/>
                  <a:gd name="connsiteY11" fmla="*/ 327140 h 327105"/>
                  <a:gd name="connsiteX12" fmla="*/ 92 w 247869"/>
                  <a:gd name="connsiteY12" fmla="*/ 327140 h 32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869" h="327105">
                    <a:moveTo>
                      <a:pt x="92" y="327140"/>
                    </a:moveTo>
                    <a:lnTo>
                      <a:pt x="92" y="35"/>
                    </a:lnTo>
                    <a:lnTo>
                      <a:pt x="247961" y="35"/>
                    </a:lnTo>
                    <a:lnTo>
                      <a:pt x="247961" y="73176"/>
                    </a:lnTo>
                    <a:lnTo>
                      <a:pt x="95582" y="73176"/>
                    </a:lnTo>
                    <a:lnTo>
                      <a:pt x="95582" y="126509"/>
                    </a:lnTo>
                    <a:lnTo>
                      <a:pt x="229168" y="126509"/>
                    </a:lnTo>
                    <a:lnTo>
                      <a:pt x="229168" y="200666"/>
                    </a:lnTo>
                    <a:lnTo>
                      <a:pt x="95582" y="200666"/>
                    </a:lnTo>
                    <a:lnTo>
                      <a:pt x="95582" y="253999"/>
                    </a:lnTo>
                    <a:lnTo>
                      <a:pt x="247961" y="253999"/>
                    </a:lnTo>
                    <a:lnTo>
                      <a:pt x="247961" y="327140"/>
                    </a:lnTo>
                    <a:lnTo>
                      <a:pt x="92" y="327140"/>
                    </a:lnTo>
                    <a:close/>
                  </a:path>
                </a:pathLst>
              </a:custGeom>
              <a:solidFill>
                <a:srgbClr val="FFFFFF"/>
              </a:solidFill>
              <a:ln w="506010" cap="flat">
                <a:noFill/>
                <a:prstDash val="solid"/>
                <a:round/>
              </a:ln>
            </p:spPr>
            <p:txBody>
              <a:bodyPr rtlCol="0" anchor="ctr"/>
              <a:lstStyle/>
              <a:p>
                <a:endParaRPr lang="en-GB"/>
              </a:p>
            </p:txBody>
          </p:sp>
          <p:sp>
            <p:nvSpPr>
              <p:cNvPr id="13" name="Free-form: Shape 12">
                <a:extLst>
                  <a:ext uri="{FF2B5EF4-FFF2-40B4-BE49-F238E27FC236}">
                    <a16:creationId xmlns:a16="http://schemas.microsoft.com/office/drawing/2014/main" id="{93B82F4F-2C0F-EE1A-D2DA-84EE7FA0F34B}"/>
                  </a:ext>
                </a:extLst>
              </p:cNvPr>
              <p:cNvSpPr/>
              <p:nvPr/>
            </p:nvSpPr>
            <p:spPr>
              <a:xfrm>
                <a:off x="5579523" y="360311"/>
                <a:ext cx="305265" cy="327105"/>
              </a:xfrm>
              <a:custGeom>
                <a:avLst/>
                <a:gdLst>
                  <a:gd name="connsiteX0" fmla="*/ 154 w 305265"/>
                  <a:gd name="connsiteY0" fmla="*/ 327140 h 327105"/>
                  <a:gd name="connsiteX1" fmla="*/ 154 w 305265"/>
                  <a:gd name="connsiteY1" fmla="*/ 35 h 327105"/>
                  <a:gd name="connsiteX2" fmla="*/ 146438 w 305265"/>
                  <a:gd name="connsiteY2" fmla="*/ 35 h 327105"/>
                  <a:gd name="connsiteX3" fmla="*/ 232278 w 305265"/>
                  <a:gd name="connsiteY3" fmla="*/ 16288 h 327105"/>
                  <a:gd name="connsiteX4" fmla="*/ 286626 w 305265"/>
                  <a:gd name="connsiteY4" fmla="*/ 69621 h 327105"/>
                  <a:gd name="connsiteX5" fmla="*/ 305419 w 305265"/>
                  <a:gd name="connsiteY5" fmla="*/ 165619 h 327105"/>
                  <a:gd name="connsiteX6" fmla="*/ 264277 w 305265"/>
                  <a:gd name="connsiteY6" fmla="*/ 288538 h 327105"/>
                  <a:gd name="connsiteX7" fmla="*/ 146438 w 305265"/>
                  <a:gd name="connsiteY7" fmla="*/ 327140 h 327105"/>
                  <a:gd name="connsiteX8" fmla="*/ 154 w 305265"/>
                  <a:gd name="connsiteY8" fmla="*/ 327140 h 327105"/>
                  <a:gd name="connsiteX9" fmla="*/ 95645 w 305265"/>
                  <a:gd name="connsiteY9" fmla="*/ 253999 h 327105"/>
                  <a:gd name="connsiteX10" fmla="*/ 134247 w 305265"/>
                  <a:gd name="connsiteY10" fmla="*/ 253999 h 327105"/>
                  <a:gd name="connsiteX11" fmla="*/ 174374 w 305265"/>
                  <a:gd name="connsiteY11" fmla="*/ 246888 h 327105"/>
                  <a:gd name="connsiteX12" fmla="*/ 199262 w 305265"/>
                  <a:gd name="connsiteY12" fmla="*/ 220983 h 327105"/>
                  <a:gd name="connsiteX13" fmla="*/ 207897 w 305265"/>
                  <a:gd name="connsiteY13" fmla="*/ 165619 h 327105"/>
                  <a:gd name="connsiteX14" fmla="*/ 200278 w 305265"/>
                  <a:gd name="connsiteY14" fmla="*/ 108731 h 327105"/>
                  <a:gd name="connsiteX15" fmla="*/ 175898 w 305265"/>
                  <a:gd name="connsiteY15" fmla="*/ 80795 h 327105"/>
                  <a:gd name="connsiteX16" fmla="*/ 134247 w 305265"/>
                  <a:gd name="connsiteY16" fmla="*/ 73176 h 327105"/>
                  <a:gd name="connsiteX17" fmla="*/ 95645 w 305265"/>
                  <a:gd name="connsiteY17" fmla="*/ 73176 h 327105"/>
                  <a:gd name="connsiteX18" fmla="*/ 95645 w 305265"/>
                  <a:gd name="connsiteY18" fmla="*/ 253999 h 32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5265" h="327105">
                    <a:moveTo>
                      <a:pt x="154" y="327140"/>
                    </a:moveTo>
                    <a:lnTo>
                      <a:pt x="154" y="35"/>
                    </a:lnTo>
                    <a:lnTo>
                      <a:pt x="146438" y="35"/>
                    </a:lnTo>
                    <a:cubicBezTo>
                      <a:pt x="179961" y="35"/>
                      <a:pt x="208405" y="5622"/>
                      <a:pt x="232278" y="16288"/>
                    </a:cubicBezTo>
                    <a:cubicBezTo>
                      <a:pt x="256150" y="27463"/>
                      <a:pt x="273928" y="45240"/>
                      <a:pt x="286626" y="69621"/>
                    </a:cubicBezTo>
                    <a:cubicBezTo>
                      <a:pt x="299324" y="93493"/>
                      <a:pt x="305419" y="125493"/>
                      <a:pt x="305419" y="165619"/>
                    </a:cubicBezTo>
                    <a:cubicBezTo>
                      <a:pt x="305419" y="221999"/>
                      <a:pt x="291705" y="262634"/>
                      <a:pt x="264277" y="288538"/>
                    </a:cubicBezTo>
                    <a:cubicBezTo>
                      <a:pt x="236849" y="314442"/>
                      <a:pt x="197738" y="327140"/>
                      <a:pt x="146438" y="327140"/>
                    </a:cubicBezTo>
                    <a:lnTo>
                      <a:pt x="154" y="327140"/>
                    </a:lnTo>
                    <a:close/>
                    <a:moveTo>
                      <a:pt x="95645" y="253999"/>
                    </a:moveTo>
                    <a:lnTo>
                      <a:pt x="134247" y="253999"/>
                    </a:lnTo>
                    <a:cubicBezTo>
                      <a:pt x="149993" y="253999"/>
                      <a:pt x="163707" y="251459"/>
                      <a:pt x="174374" y="246888"/>
                    </a:cubicBezTo>
                    <a:cubicBezTo>
                      <a:pt x="185040" y="242316"/>
                      <a:pt x="193675" y="233682"/>
                      <a:pt x="199262" y="220983"/>
                    </a:cubicBezTo>
                    <a:cubicBezTo>
                      <a:pt x="204850" y="208285"/>
                      <a:pt x="207897" y="190000"/>
                      <a:pt x="207897" y="165619"/>
                    </a:cubicBezTo>
                    <a:cubicBezTo>
                      <a:pt x="207897" y="141239"/>
                      <a:pt x="205357" y="122445"/>
                      <a:pt x="200278" y="108731"/>
                    </a:cubicBezTo>
                    <a:cubicBezTo>
                      <a:pt x="194691" y="95525"/>
                      <a:pt x="186564" y="86382"/>
                      <a:pt x="175898" y="80795"/>
                    </a:cubicBezTo>
                    <a:cubicBezTo>
                      <a:pt x="165231" y="75716"/>
                      <a:pt x="151009" y="73176"/>
                      <a:pt x="134247" y="73176"/>
                    </a:cubicBezTo>
                    <a:lnTo>
                      <a:pt x="95645" y="73176"/>
                    </a:lnTo>
                    <a:lnTo>
                      <a:pt x="95645" y="253999"/>
                    </a:lnTo>
                    <a:close/>
                  </a:path>
                </a:pathLst>
              </a:custGeom>
              <a:solidFill>
                <a:srgbClr val="FFFFFF"/>
              </a:solidFill>
              <a:ln w="506010" cap="flat">
                <a:noFill/>
                <a:prstDash val="solid"/>
                <a:round/>
              </a:ln>
            </p:spPr>
            <p:txBody>
              <a:bodyPr rtlCol="0" anchor="ctr"/>
              <a:lstStyle/>
              <a:p>
                <a:endParaRPr lang="en-GB"/>
              </a:p>
            </p:txBody>
          </p:sp>
          <p:sp>
            <p:nvSpPr>
              <p:cNvPr id="14" name="Free-form: Shape 13">
                <a:extLst>
                  <a:ext uri="{FF2B5EF4-FFF2-40B4-BE49-F238E27FC236}">
                    <a16:creationId xmlns:a16="http://schemas.microsoft.com/office/drawing/2014/main" id="{46314486-ABC9-75E1-ABDF-7B21778F74EA}"/>
                  </a:ext>
                </a:extLst>
              </p:cNvPr>
              <p:cNvSpPr/>
              <p:nvPr/>
            </p:nvSpPr>
            <p:spPr>
              <a:xfrm>
                <a:off x="5920344" y="360311"/>
                <a:ext cx="286979" cy="327105"/>
              </a:xfrm>
              <a:custGeom>
                <a:avLst/>
                <a:gdLst>
                  <a:gd name="connsiteX0" fmla="*/ 222 w 286979"/>
                  <a:gd name="connsiteY0" fmla="*/ 327140 h 327105"/>
                  <a:gd name="connsiteX1" fmla="*/ 222 w 286979"/>
                  <a:gd name="connsiteY1" fmla="*/ 35 h 327105"/>
                  <a:gd name="connsiteX2" fmla="*/ 170378 w 286979"/>
                  <a:gd name="connsiteY2" fmla="*/ 35 h 327105"/>
                  <a:gd name="connsiteX3" fmla="*/ 235901 w 286979"/>
                  <a:gd name="connsiteY3" fmla="*/ 14765 h 327105"/>
                  <a:gd name="connsiteX4" fmla="*/ 274503 w 286979"/>
                  <a:gd name="connsiteY4" fmla="*/ 55399 h 327105"/>
                  <a:gd name="connsiteX5" fmla="*/ 287201 w 286979"/>
                  <a:gd name="connsiteY5" fmla="*/ 116350 h 327105"/>
                  <a:gd name="connsiteX6" fmla="*/ 270948 w 286979"/>
                  <a:gd name="connsiteY6" fmla="*/ 174254 h 327105"/>
                  <a:gd name="connsiteX7" fmla="*/ 226758 w 286979"/>
                  <a:gd name="connsiteY7" fmla="*/ 212857 h 327105"/>
                  <a:gd name="connsiteX8" fmla="*/ 236409 w 286979"/>
                  <a:gd name="connsiteY8" fmla="*/ 224031 h 327105"/>
                  <a:gd name="connsiteX9" fmla="*/ 245551 w 286979"/>
                  <a:gd name="connsiteY9" fmla="*/ 241301 h 327105"/>
                  <a:gd name="connsiteX10" fmla="*/ 283138 w 286979"/>
                  <a:gd name="connsiteY10" fmla="*/ 327140 h 327105"/>
                  <a:gd name="connsiteX11" fmla="*/ 183584 w 286979"/>
                  <a:gd name="connsiteY11" fmla="*/ 327140 h 327105"/>
                  <a:gd name="connsiteX12" fmla="*/ 149045 w 286979"/>
                  <a:gd name="connsiteY12" fmla="*/ 248412 h 327105"/>
                  <a:gd name="connsiteX13" fmla="*/ 139394 w 286979"/>
                  <a:gd name="connsiteY13" fmla="*/ 235205 h 327105"/>
                  <a:gd name="connsiteX14" fmla="*/ 122632 w 286979"/>
                  <a:gd name="connsiteY14" fmla="*/ 231650 h 327105"/>
                  <a:gd name="connsiteX15" fmla="*/ 95712 w 286979"/>
                  <a:gd name="connsiteY15" fmla="*/ 231650 h 327105"/>
                  <a:gd name="connsiteX16" fmla="*/ 95712 w 286979"/>
                  <a:gd name="connsiteY16" fmla="*/ 327140 h 327105"/>
                  <a:gd name="connsiteX17" fmla="*/ 222 w 286979"/>
                  <a:gd name="connsiteY17" fmla="*/ 327140 h 327105"/>
                  <a:gd name="connsiteX18" fmla="*/ 95712 w 286979"/>
                  <a:gd name="connsiteY18" fmla="*/ 158508 h 327105"/>
                  <a:gd name="connsiteX19" fmla="*/ 145997 w 286979"/>
                  <a:gd name="connsiteY19" fmla="*/ 158508 h 327105"/>
                  <a:gd name="connsiteX20" fmla="*/ 178505 w 286979"/>
                  <a:gd name="connsiteY20" fmla="*/ 147334 h 327105"/>
                  <a:gd name="connsiteX21" fmla="*/ 189679 w 286979"/>
                  <a:gd name="connsiteY21" fmla="*/ 116350 h 327105"/>
                  <a:gd name="connsiteX22" fmla="*/ 149045 w 286979"/>
                  <a:gd name="connsiteY22" fmla="*/ 73176 h 327105"/>
                  <a:gd name="connsiteX23" fmla="*/ 95712 w 286979"/>
                  <a:gd name="connsiteY23" fmla="*/ 73176 h 327105"/>
                  <a:gd name="connsiteX24" fmla="*/ 95712 w 286979"/>
                  <a:gd name="connsiteY24" fmla="*/ 158508 h 32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6979" h="327105">
                    <a:moveTo>
                      <a:pt x="222" y="327140"/>
                    </a:moveTo>
                    <a:lnTo>
                      <a:pt x="222" y="35"/>
                    </a:lnTo>
                    <a:lnTo>
                      <a:pt x="170378" y="35"/>
                    </a:lnTo>
                    <a:cubicBezTo>
                      <a:pt x="197298" y="35"/>
                      <a:pt x="219139" y="5114"/>
                      <a:pt x="235901" y="14765"/>
                    </a:cubicBezTo>
                    <a:cubicBezTo>
                      <a:pt x="253170" y="24415"/>
                      <a:pt x="265868" y="38129"/>
                      <a:pt x="274503" y="55399"/>
                    </a:cubicBezTo>
                    <a:cubicBezTo>
                      <a:pt x="283138" y="73176"/>
                      <a:pt x="287201" y="93493"/>
                      <a:pt x="287201" y="116350"/>
                    </a:cubicBezTo>
                    <a:cubicBezTo>
                      <a:pt x="287201" y="138191"/>
                      <a:pt x="281614" y="157492"/>
                      <a:pt x="270948" y="174254"/>
                    </a:cubicBezTo>
                    <a:cubicBezTo>
                      <a:pt x="259773" y="191016"/>
                      <a:pt x="245043" y="204222"/>
                      <a:pt x="226758" y="212857"/>
                    </a:cubicBezTo>
                    <a:cubicBezTo>
                      <a:pt x="230313" y="215904"/>
                      <a:pt x="233869" y="219460"/>
                      <a:pt x="236409" y="224031"/>
                    </a:cubicBezTo>
                    <a:cubicBezTo>
                      <a:pt x="238948" y="228094"/>
                      <a:pt x="241996" y="233682"/>
                      <a:pt x="245551" y="241301"/>
                    </a:cubicBezTo>
                    <a:lnTo>
                      <a:pt x="283138" y="327140"/>
                    </a:lnTo>
                    <a:lnTo>
                      <a:pt x="183584" y="327140"/>
                    </a:lnTo>
                    <a:lnTo>
                      <a:pt x="149045" y="248412"/>
                    </a:lnTo>
                    <a:cubicBezTo>
                      <a:pt x="146505" y="242316"/>
                      <a:pt x="142950" y="238253"/>
                      <a:pt x="139394" y="235205"/>
                    </a:cubicBezTo>
                    <a:cubicBezTo>
                      <a:pt x="135331" y="232666"/>
                      <a:pt x="129744" y="231650"/>
                      <a:pt x="122632" y="231650"/>
                    </a:cubicBezTo>
                    <a:lnTo>
                      <a:pt x="95712" y="231650"/>
                    </a:lnTo>
                    <a:lnTo>
                      <a:pt x="95712" y="327140"/>
                    </a:lnTo>
                    <a:lnTo>
                      <a:pt x="222" y="327140"/>
                    </a:lnTo>
                    <a:close/>
                    <a:moveTo>
                      <a:pt x="95712" y="158508"/>
                    </a:moveTo>
                    <a:lnTo>
                      <a:pt x="145997" y="158508"/>
                    </a:lnTo>
                    <a:cubicBezTo>
                      <a:pt x="159711" y="158508"/>
                      <a:pt x="170886" y="154953"/>
                      <a:pt x="178505" y="147334"/>
                    </a:cubicBezTo>
                    <a:cubicBezTo>
                      <a:pt x="185616" y="140223"/>
                      <a:pt x="189679" y="130064"/>
                      <a:pt x="189679" y="116350"/>
                    </a:cubicBezTo>
                    <a:cubicBezTo>
                      <a:pt x="189679" y="87398"/>
                      <a:pt x="175965" y="73176"/>
                      <a:pt x="149045" y="73176"/>
                    </a:cubicBezTo>
                    <a:lnTo>
                      <a:pt x="95712" y="73176"/>
                    </a:lnTo>
                    <a:lnTo>
                      <a:pt x="95712" y="158508"/>
                    </a:lnTo>
                    <a:close/>
                  </a:path>
                </a:pathLst>
              </a:custGeom>
              <a:solidFill>
                <a:srgbClr val="FFFFFF"/>
              </a:solidFill>
              <a:ln w="506010" cap="flat">
                <a:noFill/>
                <a:prstDash val="solid"/>
                <a:round/>
              </a:ln>
            </p:spPr>
            <p:txBody>
              <a:bodyPr rtlCol="0" anchor="ctr"/>
              <a:lstStyle/>
              <a:p>
                <a:endParaRPr lang="en-GB"/>
              </a:p>
            </p:txBody>
          </p:sp>
          <p:sp>
            <p:nvSpPr>
              <p:cNvPr id="15" name="Free-form: Shape 14">
                <a:extLst>
                  <a:ext uri="{FF2B5EF4-FFF2-40B4-BE49-F238E27FC236}">
                    <a16:creationId xmlns:a16="http://schemas.microsoft.com/office/drawing/2014/main" id="{027D2A0A-D469-1935-7D4E-D0994095A635}"/>
                  </a:ext>
                </a:extLst>
              </p:cNvPr>
              <p:cNvSpPr/>
              <p:nvPr/>
            </p:nvSpPr>
            <p:spPr>
              <a:xfrm>
                <a:off x="6224584" y="355232"/>
                <a:ext cx="334217" cy="337264"/>
              </a:xfrm>
              <a:custGeom>
                <a:avLst/>
                <a:gdLst>
                  <a:gd name="connsiteX0" fmla="*/ 167397 w 334217"/>
                  <a:gd name="connsiteY0" fmla="*/ 337299 h 337264"/>
                  <a:gd name="connsiteX1" fmla="*/ 43462 w 334217"/>
                  <a:gd name="connsiteY1" fmla="*/ 297681 h 337264"/>
                  <a:gd name="connsiteX2" fmla="*/ 288 w 334217"/>
                  <a:gd name="connsiteY2" fmla="*/ 169683 h 337264"/>
                  <a:gd name="connsiteX3" fmla="*/ 19590 w 334217"/>
                  <a:gd name="connsiteY3" fmla="*/ 71145 h 337264"/>
                  <a:gd name="connsiteX4" fmla="*/ 75970 w 334217"/>
                  <a:gd name="connsiteY4" fmla="*/ 16796 h 337264"/>
                  <a:gd name="connsiteX5" fmla="*/ 167397 w 334217"/>
                  <a:gd name="connsiteY5" fmla="*/ 35 h 337264"/>
                  <a:gd name="connsiteX6" fmla="*/ 258824 w 334217"/>
                  <a:gd name="connsiteY6" fmla="*/ 16796 h 337264"/>
                  <a:gd name="connsiteX7" fmla="*/ 315204 w 334217"/>
                  <a:gd name="connsiteY7" fmla="*/ 71145 h 337264"/>
                  <a:gd name="connsiteX8" fmla="*/ 334506 w 334217"/>
                  <a:gd name="connsiteY8" fmla="*/ 169683 h 337264"/>
                  <a:gd name="connsiteX9" fmla="*/ 291332 w 334217"/>
                  <a:gd name="connsiteY9" fmla="*/ 297681 h 337264"/>
                  <a:gd name="connsiteX10" fmla="*/ 167397 w 334217"/>
                  <a:gd name="connsiteY10" fmla="*/ 337299 h 337264"/>
                  <a:gd name="connsiteX11" fmla="*/ 167397 w 334217"/>
                  <a:gd name="connsiteY11" fmla="*/ 256030 h 337264"/>
                  <a:gd name="connsiteX12" fmla="*/ 220729 w 334217"/>
                  <a:gd name="connsiteY12" fmla="*/ 235205 h 337264"/>
                  <a:gd name="connsiteX13" fmla="*/ 236983 w 334217"/>
                  <a:gd name="connsiteY13" fmla="*/ 169683 h 337264"/>
                  <a:gd name="connsiteX14" fmla="*/ 220729 w 334217"/>
                  <a:gd name="connsiteY14" fmla="*/ 101112 h 337264"/>
                  <a:gd name="connsiteX15" fmla="*/ 167397 w 334217"/>
                  <a:gd name="connsiteY15" fmla="*/ 81303 h 337264"/>
                  <a:gd name="connsiteX16" fmla="*/ 114572 w 334217"/>
                  <a:gd name="connsiteY16" fmla="*/ 101112 h 337264"/>
                  <a:gd name="connsiteX17" fmla="*/ 97811 w 334217"/>
                  <a:gd name="connsiteY17" fmla="*/ 169683 h 337264"/>
                  <a:gd name="connsiteX18" fmla="*/ 114572 w 334217"/>
                  <a:gd name="connsiteY18" fmla="*/ 235205 h 337264"/>
                  <a:gd name="connsiteX19" fmla="*/ 167397 w 334217"/>
                  <a:gd name="connsiteY19" fmla="*/ 256030 h 33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4217" h="337264">
                    <a:moveTo>
                      <a:pt x="167397" y="337299"/>
                    </a:moveTo>
                    <a:cubicBezTo>
                      <a:pt x="113048" y="337299"/>
                      <a:pt x="71906" y="324093"/>
                      <a:pt x="43462" y="297681"/>
                    </a:cubicBezTo>
                    <a:cubicBezTo>
                      <a:pt x="14510" y="271268"/>
                      <a:pt x="288" y="228602"/>
                      <a:pt x="288" y="169683"/>
                    </a:cubicBezTo>
                    <a:cubicBezTo>
                      <a:pt x="288" y="129048"/>
                      <a:pt x="6891" y="96033"/>
                      <a:pt x="19590" y="71145"/>
                    </a:cubicBezTo>
                    <a:cubicBezTo>
                      <a:pt x="32288" y="46256"/>
                      <a:pt x="51589" y="28479"/>
                      <a:pt x="75970" y="16796"/>
                    </a:cubicBezTo>
                    <a:cubicBezTo>
                      <a:pt x="101366" y="5622"/>
                      <a:pt x="131334" y="35"/>
                      <a:pt x="167397" y="35"/>
                    </a:cubicBezTo>
                    <a:cubicBezTo>
                      <a:pt x="203460" y="35"/>
                      <a:pt x="233936" y="5622"/>
                      <a:pt x="258824" y="16796"/>
                    </a:cubicBezTo>
                    <a:cubicBezTo>
                      <a:pt x="283713" y="28479"/>
                      <a:pt x="302506" y="46256"/>
                      <a:pt x="315204" y="71145"/>
                    </a:cubicBezTo>
                    <a:cubicBezTo>
                      <a:pt x="327902" y="96033"/>
                      <a:pt x="334506" y="129048"/>
                      <a:pt x="334506" y="169683"/>
                    </a:cubicBezTo>
                    <a:cubicBezTo>
                      <a:pt x="334506" y="228602"/>
                      <a:pt x="320283" y="271268"/>
                      <a:pt x="291332" y="297681"/>
                    </a:cubicBezTo>
                    <a:cubicBezTo>
                      <a:pt x="262380" y="324093"/>
                      <a:pt x="221237" y="337299"/>
                      <a:pt x="167397" y="337299"/>
                    </a:cubicBezTo>
                    <a:close/>
                    <a:moveTo>
                      <a:pt x="167397" y="256030"/>
                    </a:moveTo>
                    <a:cubicBezTo>
                      <a:pt x="191777" y="256030"/>
                      <a:pt x="209555" y="248919"/>
                      <a:pt x="220729" y="235205"/>
                    </a:cubicBezTo>
                    <a:cubicBezTo>
                      <a:pt x="231396" y="221491"/>
                      <a:pt x="236983" y="199650"/>
                      <a:pt x="236983" y="169683"/>
                    </a:cubicBezTo>
                    <a:cubicBezTo>
                      <a:pt x="236983" y="137683"/>
                      <a:pt x="231396" y="114826"/>
                      <a:pt x="220729" y="101112"/>
                    </a:cubicBezTo>
                    <a:cubicBezTo>
                      <a:pt x="209555" y="87906"/>
                      <a:pt x="191777" y="81303"/>
                      <a:pt x="167397" y="81303"/>
                    </a:cubicBezTo>
                    <a:cubicBezTo>
                      <a:pt x="143016" y="81303"/>
                      <a:pt x="125239" y="87906"/>
                      <a:pt x="114572" y="101112"/>
                    </a:cubicBezTo>
                    <a:cubicBezTo>
                      <a:pt x="103398" y="114826"/>
                      <a:pt x="97811" y="137683"/>
                      <a:pt x="97811" y="169683"/>
                    </a:cubicBezTo>
                    <a:cubicBezTo>
                      <a:pt x="97811" y="199650"/>
                      <a:pt x="103398" y="221491"/>
                      <a:pt x="114572" y="235205"/>
                    </a:cubicBezTo>
                    <a:cubicBezTo>
                      <a:pt x="125239" y="248919"/>
                      <a:pt x="143016" y="256030"/>
                      <a:pt x="167397" y="256030"/>
                    </a:cubicBezTo>
                    <a:close/>
                  </a:path>
                </a:pathLst>
              </a:custGeom>
              <a:solidFill>
                <a:srgbClr val="FFFFFF"/>
              </a:solidFill>
              <a:ln w="506010" cap="flat">
                <a:noFill/>
                <a:prstDash val="solid"/>
                <a:round/>
              </a:ln>
            </p:spPr>
            <p:txBody>
              <a:bodyPr rtlCol="0" anchor="ctr"/>
              <a:lstStyle/>
              <a:p>
                <a:endParaRPr lang="en-GB"/>
              </a:p>
            </p:txBody>
          </p:sp>
          <p:sp>
            <p:nvSpPr>
              <p:cNvPr id="16" name="Free-form: Shape 15">
                <a:extLst>
                  <a:ext uri="{FF2B5EF4-FFF2-40B4-BE49-F238E27FC236}">
                    <a16:creationId xmlns:a16="http://schemas.microsoft.com/office/drawing/2014/main" id="{DE77B420-B12D-6292-7A7E-FA9D68780AE7}"/>
                  </a:ext>
                </a:extLst>
              </p:cNvPr>
              <p:cNvSpPr/>
              <p:nvPr/>
            </p:nvSpPr>
            <p:spPr>
              <a:xfrm>
                <a:off x="6584181" y="355232"/>
                <a:ext cx="282916" cy="337264"/>
              </a:xfrm>
              <a:custGeom>
                <a:avLst/>
                <a:gdLst>
                  <a:gd name="connsiteX0" fmla="*/ 182703 w 282916"/>
                  <a:gd name="connsiteY0" fmla="*/ 337299 h 337264"/>
                  <a:gd name="connsiteX1" fmla="*/ 47086 w 282916"/>
                  <a:gd name="connsiteY1" fmla="*/ 293617 h 337264"/>
                  <a:gd name="connsiteX2" fmla="*/ 356 w 282916"/>
                  <a:gd name="connsiteY2" fmla="*/ 170191 h 337264"/>
                  <a:gd name="connsiteX3" fmla="*/ 46070 w 282916"/>
                  <a:gd name="connsiteY3" fmla="*/ 43716 h 337264"/>
                  <a:gd name="connsiteX4" fmla="*/ 182195 w 282916"/>
                  <a:gd name="connsiteY4" fmla="*/ 35 h 337264"/>
                  <a:gd name="connsiteX5" fmla="*/ 236543 w 282916"/>
                  <a:gd name="connsiteY5" fmla="*/ 4606 h 337264"/>
                  <a:gd name="connsiteX6" fmla="*/ 282257 w 282916"/>
                  <a:gd name="connsiteY6" fmla="*/ 17304 h 337264"/>
                  <a:gd name="connsiteX7" fmla="*/ 282257 w 282916"/>
                  <a:gd name="connsiteY7" fmla="*/ 100604 h 337264"/>
                  <a:gd name="connsiteX8" fmla="*/ 188798 w 282916"/>
                  <a:gd name="connsiteY8" fmla="*/ 81303 h 337264"/>
                  <a:gd name="connsiteX9" fmla="*/ 120227 w 282916"/>
                  <a:gd name="connsiteY9" fmla="*/ 102128 h 337264"/>
                  <a:gd name="connsiteX10" fmla="*/ 97879 w 282916"/>
                  <a:gd name="connsiteY10" fmla="*/ 170191 h 337264"/>
                  <a:gd name="connsiteX11" fmla="*/ 121751 w 282916"/>
                  <a:gd name="connsiteY11" fmla="*/ 235713 h 337264"/>
                  <a:gd name="connsiteX12" fmla="*/ 189814 w 282916"/>
                  <a:gd name="connsiteY12" fmla="*/ 256030 h 337264"/>
                  <a:gd name="connsiteX13" fmla="*/ 237559 w 282916"/>
                  <a:gd name="connsiteY13" fmla="*/ 251459 h 337264"/>
                  <a:gd name="connsiteX14" fmla="*/ 283273 w 282916"/>
                  <a:gd name="connsiteY14" fmla="*/ 237237 h 337264"/>
                  <a:gd name="connsiteX15" fmla="*/ 283273 w 282916"/>
                  <a:gd name="connsiteY15" fmla="*/ 321045 h 337264"/>
                  <a:gd name="connsiteX16" fmla="*/ 237559 w 282916"/>
                  <a:gd name="connsiteY16" fmla="*/ 332728 h 337264"/>
                  <a:gd name="connsiteX17" fmla="*/ 182703 w 282916"/>
                  <a:gd name="connsiteY17" fmla="*/ 337299 h 33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2916" h="337264">
                    <a:moveTo>
                      <a:pt x="182703" y="337299"/>
                    </a:moveTo>
                    <a:cubicBezTo>
                      <a:pt x="123275" y="337299"/>
                      <a:pt x="78069" y="322569"/>
                      <a:pt x="47086" y="293617"/>
                    </a:cubicBezTo>
                    <a:cubicBezTo>
                      <a:pt x="16102" y="264665"/>
                      <a:pt x="356" y="223523"/>
                      <a:pt x="356" y="170191"/>
                    </a:cubicBezTo>
                    <a:cubicBezTo>
                      <a:pt x="356" y="115334"/>
                      <a:pt x="15594" y="73176"/>
                      <a:pt x="46070" y="43716"/>
                    </a:cubicBezTo>
                    <a:cubicBezTo>
                      <a:pt x="76546" y="14765"/>
                      <a:pt x="121751" y="35"/>
                      <a:pt x="182195" y="35"/>
                    </a:cubicBezTo>
                    <a:cubicBezTo>
                      <a:pt x="202512" y="35"/>
                      <a:pt x="220797" y="1558"/>
                      <a:pt x="236543" y="4606"/>
                    </a:cubicBezTo>
                    <a:cubicBezTo>
                      <a:pt x="252289" y="7654"/>
                      <a:pt x="267527" y="11717"/>
                      <a:pt x="282257" y="17304"/>
                    </a:cubicBezTo>
                    <a:lnTo>
                      <a:pt x="282257" y="100604"/>
                    </a:lnTo>
                    <a:cubicBezTo>
                      <a:pt x="253305" y="87906"/>
                      <a:pt x="221813" y="81303"/>
                      <a:pt x="188798" y="81303"/>
                    </a:cubicBezTo>
                    <a:cubicBezTo>
                      <a:pt x="157814" y="81303"/>
                      <a:pt x="134957" y="88414"/>
                      <a:pt x="120227" y="102128"/>
                    </a:cubicBezTo>
                    <a:cubicBezTo>
                      <a:pt x="105498" y="116350"/>
                      <a:pt x="97879" y="139207"/>
                      <a:pt x="97879" y="170191"/>
                    </a:cubicBezTo>
                    <a:cubicBezTo>
                      <a:pt x="97879" y="200666"/>
                      <a:pt x="106005" y="222507"/>
                      <a:pt x="121751" y="235713"/>
                    </a:cubicBezTo>
                    <a:cubicBezTo>
                      <a:pt x="137497" y="249427"/>
                      <a:pt x="159846" y="256030"/>
                      <a:pt x="189814" y="256030"/>
                    </a:cubicBezTo>
                    <a:cubicBezTo>
                      <a:pt x="206067" y="256030"/>
                      <a:pt x="221813" y="254507"/>
                      <a:pt x="237559" y="251459"/>
                    </a:cubicBezTo>
                    <a:cubicBezTo>
                      <a:pt x="252797" y="248412"/>
                      <a:pt x="268035" y="243840"/>
                      <a:pt x="283273" y="237237"/>
                    </a:cubicBezTo>
                    <a:lnTo>
                      <a:pt x="283273" y="321045"/>
                    </a:lnTo>
                    <a:cubicBezTo>
                      <a:pt x="268543" y="326125"/>
                      <a:pt x="253305" y="330188"/>
                      <a:pt x="237559" y="332728"/>
                    </a:cubicBezTo>
                    <a:cubicBezTo>
                      <a:pt x="221305" y="335775"/>
                      <a:pt x="203020" y="337299"/>
                      <a:pt x="182703" y="337299"/>
                    </a:cubicBezTo>
                    <a:close/>
                  </a:path>
                </a:pathLst>
              </a:custGeom>
              <a:solidFill>
                <a:srgbClr val="FFFFFF"/>
              </a:solidFill>
              <a:ln w="506010" cap="flat">
                <a:noFill/>
                <a:prstDash val="solid"/>
                <a:round/>
              </a:ln>
            </p:spPr>
            <p:txBody>
              <a:bodyPr rtlCol="0" anchor="ctr"/>
              <a:lstStyle/>
              <a:p>
                <a:endParaRPr lang="en-GB"/>
              </a:p>
            </p:txBody>
          </p:sp>
          <p:sp>
            <p:nvSpPr>
              <p:cNvPr id="17" name="Free-form: Shape 16">
                <a:extLst>
                  <a:ext uri="{FF2B5EF4-FFF2-40B4-BE49-F238E27FC236}">
                    <a16:creationId xmlns:a16="http://schemas.microsoft.com/office/drawing/2014/main" id="{D5B16A2D-9C71-DA04-03B5-4ACC375E9907}"/>
                  </a:ext>
                </a:extLst>
              </p:cNvPr>
              <p:cNvSpPr/>
              <p:nvPr/>
            </p:nvSpPr>
            <p:spPr>
              <a:xfrm>
                <a:off x="6902631" y="360311"/>
                <a:ext cx="311360" cy="327105"/>
              </a:xfrm>
              <a:custGeom>
                <a:avLst/>
                <a:gdLst>
                  <a:gd name="connsiteX0" fmla="*/ 424 w 311360"/>
                  <a:gd name="connsiteY0" fmla="*/ 327140 h 327105"/>
                  <a:gd name="connsiteX1" fmla="*/ 424 w 311360"/>
                  <a:gd name="connsiteY1" fmla="*/ 35 h 327105"/>
                  <a:gd name="connsiteX2" fmla="*/ 95915 w 311360"/>
                  <a:gd name="connsiteY2" fmla="*/ 35 h 327105"/>
                  <a:gd name="connsiteX3" fmla="*/ 95915 w 311360"/>
                  <a:gd name="connsiteY3" fmla="*/ 115334 h 327105"/>
                  <a:gd name="connsiteX4" fmla="*/ 194961 w 311360"/>
                  <a:gd name="connsiteY4" fmla="*/ 35 h 327105"/>
                  <a:gd name="connsiteX5" fmla="*/ 303657 w 311360"/>
                  <a:gd name="connsiteY5" fmla="*/ 35 h 327105"/>
                  <a:gd name="connsiteX6" fmla="*/ 188358 w 311360"/>
                  <a:gd name="connsiteY6" fmla="*/ 134128 h 327105"/>
                  <a:gd name="connsiteX7" fmla="*/ 311784 w 311360"/>
                  <a:gd name="connsiteY7" fmla="*/ 327140 h 327105"/>
                  <a:gd name="connsiteX8" fmla="*/ 210199 w 311360"/>
                  <a:gd name="connsiteY8" fmla="*/ 327140 h 327105"/>
                  <a:gd name="connsiteX9" fmla="*/ 129438 w 311360"/>
                  <a:gd name="connsiteY9" fmla="*/ 195079 h 327105"/>
                  <a:gd name="connsiteX10" fmla="*/ 95915 w 311360"/>
                  <a:gd name="connsiteY10" fmla="*/ 232666 h 327105"/>
                  <a:gd name="connsiteX11" fmla="*/ 95915 w 311360"/>
                  <a:gd name="connsiteY11" fmla="*/ 327140 h 327105"/>
                  <a:gd name="connsiteX12" fmla="*/ 424 w 311360"/>
                  <a:gd name="connsiteY12" fmla="*/ 327140 h 32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1360" h="327105">
                    <a:moveTo>
                      <a:pt x="424" y="327140"/>
                    </a:moveTo>
                    <a:lnTo>
                      <a:pt x="424" y="35"/>
                    </a:lnTo>
                    <a:lnTo>
                      <a:pt x="95915" y="35"/>
                    </a:lnTo>
                    <a:lnTo>
                      <a:pt x="95915" y="115334"/>
                    </a:lnTo>
                    <a:lnTo>
                      <a:pt x="194961" y="35"/>
                    </a:lnTo>
                    <a:lnTo>
                      <a:pt x="303657" y="35"/>
                    </a:lnTo>
                    <a:lnTo>
                      <a:pt x="188358" y="134128"/>
                    </a:lnTo>
                    <a:lnTo>
                      <a:pt x="311784" y="327140"/>
                    </a:lnTo>
                    <a:lnTo>
                      <a:pt x="210199" y="327140"/>
                    </a:lnTo>
                    <a:lnTo>
                      <a:pt x="129438" y="195079"/>
                    </a:lnTo>
                    <a:lnTo>
                      <a:pt x="95915" y="232666"/>
                    </a:lnTo>
                    <a:lnTo>
                      <a:pt x="95915" y="327140"/>
                    </a:lnTo>
                    <a:lnTo>
                      <a:pt x="424" y="327140"/>
                    </a:lnTo>
                    <a:close/>
                  </a:path>
                </a:pathLst>
              </a:custGeom>
              <a:solidFill>
                <a:srgbClr val="FFFFFF"/>
              </a:solidFill>
              <a:ln w="506010" cap="flat">
                <a:noFill/>
                <a:prstDash val="solid"/>
                <a:round/>
              </a:ln>
            </p:spPr>
            <p:txBody>
              <a:bodyPr rtlCol="0" anchor="ctr"/>
              <a:lstStyle/>
              <a:p>
                <a:endParaRPr lang="en-GB"/>
              </a:p>
            </p:txBody>
          </p:sp>
        </p:grpSp>
        <p:grpSp>
          <p:nvGrpSpPr>
            <p:cNvPr id="18" name="Graphic 5">
              <a:extLst>
                <a:ext uri="{FF2B5EF4-FFF2-40B4-BE49-F238E27FC236}">
                  <a16:creationId xmlns:a16="http://schemas.microsoft.com/office/drawing/2014/main" id="{C3083293-F906-A786-AC9E-A1C8FA29AA40}"/>
                </a:ext>
              </a:extLst>
            </p:cNvPr>
            <p:cNvGrpSpPr/>
            <p:nvPr/>
          </p:nvGrpSpPr>
          <p:grpSpPr>
            <a:xfrm>
              <a:off x="4976053" y="927061"/>
              <a:ext cx="2241469" cy="216326"/>
              <a:chOff x="4976053" y="927061"/>
              <a:chExt cx="2241469" cy="216326"/>
            </a:xfrm>
            <a:solidFill>
              <a:srgbClr val="68AD9B"/>
            </a:solidFill>
          </p:grpSpPr>
          <p:sp>
            <p:nvSpPr>
              <p:cNvPr id="19" name="Free-form: Shape 18">
                <a:extLst>
                  <a:ext uri="{FF2B5EF4-FFF2-40B4-BE49-F238E27FC236}">
                    <a16:creationId xmlns:a16="http://schemas.microsoft.com/office/drawing/2014/main" id="{6D1E7961-5DD3-C88C-5AAF-DBA81D84CF98}"/>
                  </a:ext>
                </a:extLst>
              </p:cNvPr>
              <p:cNvSpPr/>
              <p:nvPr/>
            </p:nvSpPr>
            <p:spPr>
              <a:xfrm>
                <a:off x="4976053" y="992504"/>
                <a:ext cx="110944" cy="150882"/>
              </a:xfrm>
              <a:custGeom>
                <a:avLst/>
                <a:gdLst>
                  <a:gd name="connsiteX0" fmla="*/ 12 w 110944"/>
                  <a:gd name="connsiteY0" fmla="*/ 145 h 150882"/>
                  <a:gd name="connsiteX1" fmla="*/ 39358 w 110944"/>
                  <a:gd name="connsiteY1" fmla="*/ 145 h 150882"/>
                  <a:gd name="connsiteX2" fmla="*/ 39358 w 110944"/>
                  <a:gd name="connsiteY2" fmla="*/ 25292 h 150882"/>
                  <a:gd name="connsiteX3" fmla="*/ 65159 w 110944"/>
                  <a:gd name="connsiteY3" fmla="*/ 145 h 150882"/>
                  <a:gd name="connsiteX4" fmla="*/ 110956 w 110944"/>
                  <a:gd name="connsiteY4" fmla="*/ 145 h 150882"/>
                  <a:gd name="connsiteX5" fmla="*/ 110956 w 110944"/>
                  <a:gd name="connsiteY5" fmla="*/ 34079 h 150882"/>
                  <a:gd name="connsiteX6" fmla="*/ 73867 w 110944"/>
                  <a:gd name="connsiteY6" fmla="*/ 34079 h 150882"/>
                  <a:gd name="connsiteX7" fmla="*/ 42584 w 110944"/>
                  <a:gd name="connsiteY7" fmla="*/ 64376 h 150882"/>
                  <a:gd name="connsiteX8" fmla="*/ 42584 w 110944"/>
                  <a:gd name="connsiteY8" fmla="*/ 151028 h 150882"/>
                  <a:gd name="connsiteX9" fmla="*/ 12 w 110944"/>
                  <a:gd name="connsiteY9" fmla="*/ 151028 h 150882"/>
                  <a:gd name="connsiteX10" fmla="*/ 12 w 110944"/>
                  <a:gd name="connsiteY10" fmla="*/ 145 h 150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944" h="150882">
                    <a:moveTo>
                      <a:pt x="12" y="145"/>
                    </a:moveTo>
                    <a:lnTo>
                      <a:pt x="39358" y="145"/>
                    </a:lnTo>
                    <a:lnTo>
                      <a:pt x="39358" y="25292"/>
                    </a:lnTo>
                    <a:lnTo>
                      <a:pt x="65159" y="145"/>
                    </a:lnTo>
                    <a:lnTo>
                      <a:pt x="110956" y="145"/>
                    </a:lnTo>
                    <a:lnTo>
                      <a:pt x="110956" y="34079"/>
                    </a:lnTo>
                    <a:lnTo>
                      <a:pt x="73867" y="34079"/>
                    </a:lnTo>
                    <a:lnTo>
                      <a:pt x="42584" y="64376"/>
                    </a:lnTo>
                    <a:lnTo>
                      <a:pt x="42584" y="151028"/>
                    </a:lnTo>
                    <a:lnTo>
                      <a:pt x="12" y="151028"/>
                    </a:lnTo>
                    <a:lnTo>
                      <a:pt x="12" y="145"/>
                    </a:lnTo>
                    <a:close/>
                  </a:path>
                </a:pathLst>
              </a:custGeom>
              <a:solidFill>
                <a:srgbClr val="68AD9B"/>
              </a:solidFill>
              <a:ln w="311565" cap="flat">
                <a:noFill/>
                <a:prstDash val="solid"/>
                <a:round/>
              </a:ln>
            </p:spPr>
            <p:txBody>
              <a:bodyPr rtlCol="0" anchor="ctr"/>
              <a:lstStyle/>
              <a:p>
                <a:endParaRPr lang="en-GB"/>
              </a:p>
            </p:txBody>
          </p:sp>
          <p:sp>
            <p:nvSpPr>
              <p:cNvPr id="20" name="Free-form: Shape 19">
                <a:extLst>
                  <a:ext uri="{FF2B5EF4-FFF2-40B4-BE49-F238E27FC236}">
                    <a16:creationId xmlns:a16="http://schemas.microsoft.com/office/drawing/2014/main" id="{BCD5716A-B925-1BFB-7A00-64EFC391150F}"/>
                  </a:ext>
                </a:extLst>
              </p:cNvPr>
              <p:cNvSpPr/>
              <p:nvPr/>
            </p:nvSpPr>
            <p:spPr>
              <a:xfrm>
                <a:off x="5096673" y="992504"/>
                <a:ext cx="158676" cy="150882"/>
              </a:xfrm>
              <a:custGeom>
                <a:avLst/>
                <a:gdLst>
                  <a:gd name="connsiteX0" fmla="*/ 41 w 158676"/>
                  <a:gd name="connsiteY0" fmla="*/ 119518 h 150882"/>
                  <a:gd name="connsiteX1" fmla="*/ 41 w 158676"/>
                  <a:gd name="connsiteY1" fmla="*/ 31655 h 150882"/>
                  <a:gd name="connsiteX2" fmla="*/ 33260 w 158676"/>
                  <a:gd name="connsiteY2" fmla="*/ 145 h 150882"/>
                  <a:gd name="connsiteX3" fmla="*/ 125499 w 158676"/>
                  <a:gd name="connsiteY3" fmla="*/ 145 h 150882"/>
                  <a:gd name="connsiteX4" fmla="*/ 158718 w 158676"/>
                  <a:gd name="connsiteY4" fmla="*/ 31655 h 150882"/>
                  <a:gd name="connsiteX5" fmla="*/ 158718 w 158676"/>
                  <a:gd name="connsiteY5" fmla="*/ 119518 h 150882"/>
                  <a:gd name="connsiteX6" fmla="*/ 125499 w 158676"/>
                  <a:gd name="connsiteY6" fmla="*/ 151028 h 150882"/>
                  <a:gd name="connsiteX7" fmla="*/ 33260 w 158676"/>
                  <a:gd name="connsiteY7" fmla="*/ 151028 h 150882"/>
                  <a:gd name="connsiteX8" fmla="*/ 41 w 158676"/>
                  <a:gd name="connsiteY8" fmla="*/ 119518 h 150882"/>
                  <a:gd name="connsiteX9" fmla="*/ 104858 w 158676"/>
                  <a:gd name="connsiteY9" fmla="*/ 117701 h 150882"/>
                  <a:gd name="connsiteX10" fmla="*/ 116146 w 158676"/>
                  <a:gd name="connsiteY10" fmla="*/ 107096 h 150882"/>
                  <a:gd name="connsiteX11" fmla="*/ 116146 w 158676"/>
                  <a:gd name="connsiteY11" fmla="*/ 44077 h 150882"/>
                  <a:gd name="connsiteX12" fmla="*/ 104858 w 158676"/>
                  <a:gd name="connsiteY12" fmla="*/ 33473 h 150882"/>
                  <a:gd name="connsiteX13" fmla="*/ 53901 w 158676"/>
                  <a:gd name="connsiteY13" fmla="*/ 33473 h 150882"/>
                  <a:gd name="connsiteX14" fmla="*/ 42613 w 158676"/>
                  <a:gd name="connsiteY14" fmla="*/ 44077 h 150882"/>
                  <a:gd name="connsiteX15" fmla="*/ 42613 w 158676"/>
                  <a:gd name="connsiteY15" fmla="*/ 107096 h 150882"/>
                  <a:gd name="connsiteX16" fmla="*/ 53901 w 158676"/>
                  <a:gd name="connsiteY16" fmla="*/ 117701 h 150882"/>
                  <a:gd name="connsiteX17" fmla="*/ 104858 w 158676"/>
                  <a:gd name="connsiteY17" fmla="*/ 117701 h 150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8676" h="150882">
                    <a:moveTo>
                      <a:pt x="41" y="119518"/>
                    </a:moveTo>
                    <a:lnTo>
                      <a:pt x="41" y="31655"/>
                    </a:lnTo>
                    <a:lnTo>
                      <a:pt x="33260" y="145"/>
                    </a:lnTo>
                    <a:lnTo>
                      <a:pt x="125499" y="145"/>
                    </a:lnTo>
                    <a:lnTo>
                      <a:pt x="158718" y="31655"/>
                    </a:lnTo>
                    <a:lnTo>
                      <a:pt x="158718" y="119518"/>
                    </a:lnTo>
                    <a:lnTo>
                      <a:pt x="125499" y="151028"/>
                    </a:lnTo>
                    <a:lnTo>
                      <a:pt x="33260" y="151028"/>
                    </a:lnTo>
                    <a:lnTo>
                      <a:pt x="41" y="119518"/>
                    </a:lnTo>
                    <a:close/>
                    <a:moveTo>
                      <a:pt x="104858" y="117701"/>
                    </a:moveTo>
                    <a:lnTo>
                      <a:pt x="116146" y="107096"/>
                    </a:lnTo>
                    <a:lnTo>
                      <a:pt x="116146" y="44077"/>
                    </a:lnTo>
                    <a:lnTo>
                      <a:pt x="104858" y="33473"/>
                    </a:lnTo>
                    <a:lnTo>
                      <a:pt x="53901" y="33473"/>
                    </a:lnTo>
                    <a:lnTo>
                      <a:pt x="42613" y="44077"/>
                    </a:lnTo>
                    <a:lnTo>
                      <a:pt x="42613" y="107096"/>
                    </a:lnTo>
                    <a:lnTo>
                      <a:pt x="53901" y="117701"/>
                    </a:lnTo>
                    <a:lnTo>
                      <a:pt x="104858" y="117701"/>
                    </a:lnTo>
                    <a:close/>
                  </a:path>
                </a:pathLst>
              </a:custGeom>
              <a:solidFill>
                <a:srgbClr val="68AD9B"/>
              </a:solidFill>
              <a:ln w="311565" cap="flat">
                <a:noFill/>
                <a:prstDash val="solid"/>
                <a:round/>
              </a:ln>
            </p:spPr>
            <p:txBody>
              <a:bodyPr rtlCol="0" anchor="ctr"/>
              <a:lstStyle/>
              <a:p>
                <a:endParaRPr lang="en-GB"/>
              </a:p>
            </p:txBody>
          </p:sp>
          <p:sp>
            <p:nvSpPr>
              <p:cNvPr id="21" name="Free-form: Shape 20">
                <a:extLst>
                  <a:ext uri="{FF2B5EF4-FFF2-40B4-BE49-F238E27FC236}">
                    <a16:creationId xmlns:a16="http://schemas.microsoft.com/office/drawing/2014/main" id="{E5C93DDD-4FC3-D758-742E-8A63CA4A77DC}"/>
                  </a:ext>
                </a:extLst>
              </p:cNvPr>
              <p:cNvSpPr/>
              <p:nvPr/>
            </p:nvSpPr>
            <p:spPr>
              <a:xfrm>
                <a:off x="5287601" y="992504"/>
                <a:ext cx="154161" cy="150882"/>
              </a:xfrm>
              <a:custGeom>
                <a:avLst/>
                <a:gdLst>
                  <a:gd name="connsiteX0" fmla="*/ 79 w 154161"/>
                  <a:gd name="connsiteY0" fmla="*/ 120124 h 150882"/>
                  <a:gd name="connsiteX1" fmla="*/ 79 w 154161"/>
                  <a:gd name="connsiteY1" fmla="*/ 31049 h 150882"/>
                  <a:gd name="connsiteX2" fmla="*/ 32653 w 154161"/>
                  <a:gd name="connsiteY2" fmla="*/ 145 h 150882"/>
                  <a:gd name="connsiteX3" fmla="*/ 121022 w 154161"/>
                  <a:gd name="connsiteY3" fmla="*/ 145 h 150882"/>
                  <a:gd name="connsiteX4" fmla="*/ 154241 w 154161"/>
                  <a:gd name="connsiteY4" fmla="*/ 31655 h 150882"/>
                  <a:gd name="connsiteX5" fmla="*/ 154241 w 154161"/>
                  <a:gd name="connsiteY5" fmla="*/ 59529 h 150882"/>
                  <a:gd name="connsiteX6" fmla="*/ 111669 w 154161"/>
                  <a:gd name="connsiteY6" fmla="*/ 59529 h 150882"/>
                  <a:gd name="connsiteX7" fmla="*/ 111669 w 154161"/>
                  <a:gd name="connsiteY7" fmla="*/ 44683 h 150882"/>
                  <a:gd name="connsiteX8" fmla="*/ 100381 w 154161"/>
                  <a:gd name="connsiteY8" fmla="*/ 34079 h 150882"/>
                  <a:gd name="connsiteX9" fmla="*/ 53939 w 154161"/>
                  <a:gd name="connsiteY9" fmla="*/ 34079 h 150882"/>
                  <a:gd name="connsiteX10" fmla="*/ 42651 w 154161"/>
                  <a:gd name="connsiteY10" fmla="*/ 44683 h 150882"/>
                  <a:gd name="connsiteX11" fmla="*/ 42651 w 154161"/>
                  <a:gd name="connsiteY11" fmla="*/ 106490 h 150882"/>
                  <a:gd name="connsiteX12" fmla="*/ 53939 w 154161"/>
                  <a:gd name="connsiteY12" fmla="*/ 117095 h 150882"/>
                  <a:gd name="connsiteX13" fmla="*/ 100381 w 154161"/>
                  <a:gd name="connsiteY13" fmla="*/ 117095 h 150882"/>
                  <a:gd name="connsiteX14" fmla="*/ 111669 w 154161"/>
                  <a:gd name="connsiteY14" fmla="*/ 106490 h 150882"/>
                  <a:gd name="connsiteX15" fmla="*/ 111669 w 154161"/>
                  <a:gd name="connsiteY15" fmla="*/ 91644 h 150882"/>
                  <a:gd name="connsiteX16" fmla="*/ 154241 w 154161"/>
                  <a:gd name="connsiteY16" fmla="*/ 91644 h 150882"/>
                  <a:gd name="connsiteX17" fmla="*/ 154241 w 154161"/>
                  <a:gd name="connsiteY17" fmla="*/ 119518 h 150882"/>
                  <a:gd name="connsiteX18" fmla="*/ 121022 w 154161"/>
                  <a:gd name="connsiteY18" fmla="*/ 151028 h 150882"/>
                  <a:gd name="connsiteX19" fmla="*/ 32653 w 154161"/>
                  <a:gd name="connsiteY19" fmla="*/ 151028 h 150882"/>
                  <a:gd name="connsiteX20" fmla="*/ 79 w 154161"/>
                  <a:gd name="connsiteY20" fmla="*/ 120124 h 150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4161" h="150882">
                    <a:moveTo>
                      <a:pt x="79" y="120124"/>
                    </a:moveTo>
                    <a:lnTo>
                      <a:pt x="79" y="31049"/>
                    </a:lnTo>
                    <a:lnTo>
                      <a:pt x="32653" y="145"/>
                    </a:lnTo>
                    <a:lnTo>
                      <a:pt x="121022" y="145"/>
                    </a:lnTo>
                    <a:lnTo>
                      <a:pt x="154241" y="31655"/>
                    </a:lnTo>
                    <a:lnTo>
                      <a:pt x="154241" y="59529"/>
                    </a:lnTo>
                    <a:lnTo>
                      <a:pt x="111669" y="59529"/>
                    </a:lnTo>
                    <a:lnTo>
                      <a:pt x="111669" y="44683"/>
                    </a:lnTo>
                    <a:lnTo>
                      <a:pt x="100381" y="34079"/>
                    </a:lnTo>
                    <a:lnTo>
                      <a:pt x="53939" y="34079"/>
                    </a:lnTo>
                    <a:lnTo>
                      <a:pt x="42651" y="44683"/>
                    </a:lnTo>
                    <a:lnTo>
                      <a:pt x="42651" y="106490"/>
                    </a:lnTo>
                    <a:lnTo>
                      <a:pt x="53939" y="117095"/>
                    </a:lnTo>
                    <a:lnTo>
                      <a:pt x="100381" y="117095"/>
                    </a:lnTo>
                    <a:lnTo>
                      <a:pt x="111669" y="106490"/>
                    </a:lnTo>
                    <a:lnTo>
                      <a:pt x="111669" y="91644"/>
                    </a:lnTo>
                    <a:lnTo>
                      <a:pt x="154241" y="91644"/>
                    </a:lnTo>
                    <a:lnTo>
                      <a:pt x="154241" y="119518"/>
                    </a:lnTo>
                    <a:lnTo>
                      <a:pt x="121022" y="151028"/>
                    </a:lnTo>
                    <a:lnTo>
                      <a:pt x="32653" y="151028"/>
                    </a:lnTo>
                    <a:lnTo>
                      <a:pt x="79" y="120124"/>
                    </a:lnTo>
                    <a:close/>
                  </a:path>
                </a:pathLst>
              </a:custGeom>
              <a:solidFill>
                <a:srgbClr val="68AD9B"/>
              </a:solidFill>
              <a:ln w="311565" cap="flat">
                <a:noFill/>
                <a:prstDash val="solid"/>
                <a:round/>
              </a:ln>
            </p:spPr>
            <p:txBody>
              <a:bodyPr rtlCol="0" anchor="ctr"/>
              <a:lstStyle/>
              <a:p>
                <a:endParaRPr lang="en-GB"/>
              </a:p>
            </p:txBody>
          </p:sp>
          <p:sp>
            <p:nvSpPr>
              <p:cNvPr id="22" name="Free-form: Shape 21">
                <a:extLst>
                  <a:ext uri="{FF2B5EF4-FFF2-40B4-BE49-F238E27FC236}">
                    <a16:creationId xmlns:a16="http://schemas.microsoft.com/office/drawing/2014/main" id="{57CE0481-67FF-BE4B-711B-5910F08CF0BC}"/>
                  </a:ext>
                </a:extLst>
              </p:cNvPr>
              <p:cNvSpPr/>
              <p:nvPr/>
            </p:nvSpPr>
            <p:spPr>
              <a:xfrm>
                <a:off x="5470789" y="927061"/>
                <a:ext cx="161901" cy="216326"/>
              </a:xfrm>
              <a:custGeom>
                <a:avLst/>
                <a:gdLst>
                  <a:gd name="connsiteX0" fmla="*/ 117 w 161901"/>
                  <a:gd name="connsiteY0" fmla="*/ 139 h 216326"/>
                  <a:gd name="connsiteX1" fmla="*/ 42689 w 161901"/>
                  <a:gd name="connsiteY1" fmla="*/ 139 h 216326"/>
                  <a:gd name="connsiteX2" fmla="*/ 42689 w 161901"/>
                  <a:gd name="connsiteY2" fmla="*/ 121027 h 216326"/>
                  <a:gd name="connsiteX3" fmla="*/ 70748 w 161901"/>
                  <a:gd name="connsiteY3" fmla="*/ 121027 h 216326"/>
                  <a:gd name="connsiteX4" fmla="*/ 111707 w 161901"/>
                  <a:gd name="connsiteY4" fmla="*/ 65582 h 216326"/>
                  <a:gd name="connsiteX5" fmla="*/ 158794 w 161901"/>
                  <a:gd name="connsiteY5" fmla="*/ 65582 h 216326"/>
                  <a:gd name="connsiteX6" fmla="*/ 105257 w 161901"/>
                  <a:gd name="connsiteY6" fmla="*/ 138296 h 216326"/>
                  <a:gd name="connsiteX7" fmla="*/ 162019 w 161901"/>
                  <a:gd name="connsiteY7" fmla="*/ 216465 h 216326"/>
                  <a:gd name="connsiteX8" fmla="*/ 114932 w 161901"/>
                  <a:gd name="connsiteY8" fmla="*/ 216465 h 216326"/>
                  <a:gd name="connsiteX9" fmla="*/ 69780 w 161901"/>
                  <a:gd name="connsiteY9" fmla="*/ 154960 h 216326"/>
                  <a:gd name="connsiteX10" fmla="*/ 42689 w 161901"/>
                  <a:gd name="connsiteY10" fmla="*/ 154960 h 216326"/>
                  <a:gd name="connsiteX11" fmla="*/ 42689 w 161901"/>
                  <a:gd name="connsiteY11" fmla="*/ 216465 h 216326"/>
                  <a:gd name="connsiteX12" fmla="*/ 117 w 161901"/>
                  <a:gd name="connsiteY12" fmla="*/ 216465 h 216326"/>
                  <a:gd name="connsiteX13" fmla="*/ 117 w 161901"/>
                  <a:gd name="connsiteY13" fmla="*/ 139 h 21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1901" h="216326">
                    <a:moveTo>
                      <a:pt x="117" y="139"/>
                    </a:moveTo>
                    <a:lnTo>
                      <a:pt x="42689" y="139"/>
                    </a:lnTo>
                    <a:lnTo>
                      <a:pt x="42689" y="121027"/>
                    </a:lnTo>
                    <a:lnTo>
                      <a:pt x="70748" y="121027"/>
                    </a:lnTo>
                    <a:lnTo>
                      <a:pt x="111707" y="65582"/>
                    </a:lnTo>
                    <a:lnTo>
                      <a:pt x="158794" y="65582"/>
                    </a:lnTo>
                    <a:lnTo>
                      <a:pt x="105257" y="138296"/>
                    </a:lnTo>
                    <a:lnTo>
                      <a:pt x="162019" y="216465"/>
                    </a:lnTo>
                    <a:lnTo>
                      <a:pt x="114932" y="216465"/>
                    </a:lnTo>
                    <a:lnTo>
                      <a:pt x="69780" y="154960"/>
                    </a:lnTo>
                    <a:lnTo>
                      <a:pt x="42689" y="154960"/>
                    </a:lnTo>
                    <a:lnTo>
                      <a:pt x="42689" y="216465"/>
                    </a:lnTo>
                    <a:lnTo>
                      <a:pt x="117" y="216465"/>
                    </a:lnTo>
                    <a:lnTo>
                      <a:pt x="117" y="139"/>
                    </a:lnTo>
                    <a:close/>
                  </a:path>
                </a:pathLst>
              </a:custGeom>
              <a:solidFill>
                <a:srgbClr val="68AD9B"/>
              </a:solidFill>
              <a:ln w="311565" cap="flat">
                <a:noFill/>
                <a:prstDash val="solid"/>
                <a:round/>
              </a:ln>
            </p:spPr>
            <p:txBody>
              <a:bodyPr rtlCol="0" anchor="ctr"/>
              <a:lstStyle/>
              <a:p>
                <a:endParaRPr lang="en-GB"/>
              </a:p>
            </p:txBody>
          </p:sp>
          <p:sp>
            <p:nvSpPr>
              <p:cNvPr id="23" name="Free-form: Shape 22">
                <a:extLst>
                  <a:ext uri="{FF2B5EF4-FFF2-40B4-BE49-F238E27FC236}">
                    <a16:creationId xmlns:a16="http://schemas.microsoft.com/office/drawing/2014/main" id="{9D0FEEB3-4D52-BD08-24FF-EC997E5FFAD7}"/>
                  </a:ext>
                </a:extLst>
              </p:cNvPr>
              <p:cNvSpPr/>
              <p:nvPr/>
            </p:nvSpPr>
            <p:spPr>
              <a:xfrm>
                <a:off x="5733315" y="992504"/>
                <a:ext cx="150291" cy="150882"/>
              </a:xfrm>
              <a:custGeom>
                <a:avLst/>
                <a:gdLst>
                  <a:gd name="connsiteX0" fmla="*/ 170 w 150291"/>
                  <a:gd name="connsiteY0" fmla="*/ 121336 h 150882"/>
                  <a:gd name="connsiteX1" fmla="*/ 170 w 150291"/>
                  <a:gd name="connsiteY1" fmla="*/ 102855 h 150882"/>
                  <a:gd name="connsiteX2" fmla="*/ 42097 w 150291"/>
                  <a:gd name="connsiteY2" fmla="*/ 102855 h 150882"/>
                  <a:gd name="connsiteX3" fmla="*/ 42097 w 150291"/>
                  <a:gd name="connsiteY3" fmla="*/ 111338 h 150882"/>
                  <a:gd name="connsiteX4" fmla="*/ 49192 w 150291"/>
                  <a:gd name="connsiteY4" fmla="*/ 118306 h 150882"/>
                  <a:gd name="connsiteX5" fmla="*/ 101439 w 150291"/>
                  <a:gd name="connsiteY5" fmla="*/ 118306 h 150882"/>
                  <a:gd name="connsiteX6" fmla="*/ 108534 w 150291"/>
                  <a:gd name="connsiteY6" fmla="*/ 111338 h 150882"/>
                  <a:gd name="connsiteX7" fmla="*/ 108534 w 150291"/>
                  <a:gd name="connsiteY7" fmla="*/ 98310 h 150882"/>
                  <a:gd name="connsiteX8" fmla="*/ 101116 w 150291"/>
                  <a:gd name="connsiteY8" fmla="*/ 91039 h 150882"/>
                  <a:gd name="connsiteX9" fmla="*/ 31776 w 150291"/>
                  <a:gd name="connsiteY9" fmla="*/ 91039 h 150882"/>
                  <a:gd name="connsiteX10" fmla="*/ 1460 w 150291"/>
                  <a:gd name="connsiteY10" fmla="*/ 62256 h 150882"/>
                  <a:gd name="connsiteX11" fmla="*/ 1460 w 150291"/>
                  <a:gd name="connsiteY11" fmla="*/ 29231 h 150882"/>
                  <a:gd name="connsiteX12" fmla="*/ 32099 w 150291"/>
                  <a:gd name="connsiteY12" fmla="*/ 145 h 150882"/>
                  <a:gd name="connsiteX13" fmla="*/ 115952 w 150291"/>
                  <a:gd name="connsiteY13" fmla="*/ 145 h 150882"/>
                  <a:gd name="connsiteX14" fmla="*/ 147236 w 150291"/>
                  <a:gd name="connsiteY14" fmla="*/ 29837 h 150882"/>
                  <a:gd name="connsiteX15" fmla="*/ 147236 w 150291"/>
                  <a:gd name="connsiteY15" fmla="*/ 48319 h 150882"/>
                  <a:gd name="connsiteX16" fmla="*/ 105309 w 150291"/>
                  <a:gd name="connsiteY16" fmla="*/ 48319 h 150882"/>
                  <a:gd name="connsiteX17" fmla="*/ 105309 w 150291"/>
                  <a:gd name="connsiteY17" fmla="*/ 39835 h 150882"/>
                  <a:gd name="connsiteX18" fmla="*/ 98214 w 150291"/>
                  <a:gd name="connsiteY18" fmla="*/ 32867 h 150882"/>
                  <a:gd name="connsiteX19" fmla="*/ 50482 w 150291"/>
                  <a:gd name="connsiteY19" fmla="*/ 32867 h 150882"/>
                  <a:gd name="connsiteX20" fmla="*/ 43387 w 150291"/>
                  <a:gd name="connsiteY20" fmla="*/ 39835 h 150882"/>
                  <a:gd name="connsiteX21" fmla="*/ 43387 w 150291"/>
                  <a:gd name="connsiteY21" fmla="*/ 51651 h 150882"/>
                  <a:gd name="connsiteX22" fmla="*/ 50804 w 150291"/>
                  <a:gd name="connsiteY22" fmla="*/ 58923 h 150882"/>
                  <a:gd name="connsiteX23" fmla="*/ 120145 w 150291"/>
                  <a:gd name="connsiteY23" fmla="*/ 58923 h 150882"/>
                  <a:gd name="connsiteX24" fmla="*/ 150461 w 150291"/>
                  <a:gd name="connsiteY24" fmla="*/ 87706 h 150882"/>
                  <a:gd name="connsiteX25" fmla="*/ 150461 w 150291"/>
                  <a:gd name="connsiteY25" fmla="*/ 121942 h 150882"/>
                  <a:gd name="connsiteX26" fmla="*/ 119822 w 150291"/>
                  <a:gd name="connsiteY26" fmla="*/ 151028 h 150882"/>
                  <a:gd name="connsiteX27" fmla="*/ 31454 w 150291"/>
                  <a:gd name="connsiteY27" fmla="*/ 151028 h 150882"/>
                  <a:gd name="connsiteX28" fmla="*/ 170 w 150291"/>
                  <a:gd name="connsiteY28" fmla="*/ 121336 h 150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0291" h="150882">
                    <a:moveTo>
                      <a:pt x="170" y="121336"/>
                    </a:moveTo>
                    <a:lnTo>
                      <a:pt x="170" y="102855"/>
                    </a:lnTo>
                    <a:lnTo>
                      <a:pt x="42097" y="102855"/>
                    </a:lnTo>
                    <a:lnTo>
                      <a:pt x="42097" y="111338"/>
                    </a:lnTo>
                    <a:lnTo>
                      <a:pt x="49192" y="118306"/>
                    </a:lnTo>
                    <a:lnTo>
                      <a:pt x="101439" y="118306"/>
                    </a:lnTo>
                    <a:lnTo>
                      <a:pt x="108534" y="111338"/>
                    </a:lnTo>
                    <a:lnTo>
                      <a:pt x="108534" y="98310"/>
                    </a:lnTo>
                    <a:lnTo>
                      <a:pt x="101116" y="91039"/>
                    </a:lnTo>
                    <a:lnTo>
                      <a:pt x="31776" y="91039"/>
                    </a:lnTo>
                    <a:lnTo>
                      <a:pt x="1460" y="62256"/>
                    </a:lnTo>
                    <a:lnTo>
                      <a:pt x="1460" y="29231"/>
                    </a:lnTo>
                    <a:lnTo>
                      <a:pt x="32099" y="145"/>
                    </a:lnTo>
                    <a:lnTo>
                      <a:pt x="115952" y="145"/>
                    </a:lnTo>
                    <a:lnTo>
                      <a:pt x="147236" y="29837"/>
                    </a:lnTo>
                    <a:lnTo>
                      <a:pt x="147236" y="48319"/>
                    </a:lnTo>
                    <a:lnTo>
                      <a:pt x="105309" y="48319"/>
                    </a:lnTo>
                    <a:lnTo>
                      <a:pt x="105309" y="39835"/>
                    </a:lnTo>
                    <a:lnTo>
                      <a:pt x="98214" y="32867"/>
                    </a:lnTo>
                    <a:lnTo>
                      <a:pt x="50482" y="32867"/>
                    </a:lnTo>
                    <a:lnTo>
                      <a:pt x="43387" y="39835"/>
                    </a:lnTo>
                    <a:lnTo>
                      <a:pt x="43387" y="51651"/>
                    </a:lnTo>
                    <a:lnTo>
                      <a:pt x="50804" y="58923"/>
                    </a:lnTo>
                    <a:lnTo>
                      <a:pt x="120145" y="58923"/>
                    </a:lnTo>
                    <a:lnTo>
                      <a:pt x="150461" y="87706"/>
                    </a:lnTo>
                    <a:lnTo>
                      <a:pt x="150461" y="121942"/>
                    </a:lnTo>
                    <a:lnTo>
                      <a:pt x="119822" y="151028"/>
                    </a:lnTo>
                    <a:lnTo>
                      <a:pt x="31454" y="151028"/>
                    </a:lnTo>
                    <a:lnTo>
                      <a:pt x="170" y="121336"/>
                    </a:lnTo>
                    <a:close/>
                  </a:path>
                </a:pathLst>
              </a:custGeom>
              <a:solidFill>
                <a:srgbClr val="68AD9B"/>
              </a:solidFill>
              <a:ln w="311565" cap="flat">
                <a:noFill/>
                <a:prstDash val="solid"/>
                <a:round/>
              </a:ln>
            </p:spPr>
            <p:txBody>
              <a:bodyPr rtlCol="0" anchor="ctr"/>
              <a:lstStyle/>
              <a:p>
                <a:endParaRPr lang="en-GB"/>
              </a:p>
            </p:txBody>
          </p:sp>
          <p:sp>
            <p:nvSpPr>
              <p:cNvPr id="24" name="Free-form: Shape 23">
                <a:extLst>
                  <a:ext uri="{FF2B5EF4-FFF2-40B4-BE49-F238E27FC236}">
                    <a16:creationId xmlns:a16="http://schemas.microsoft.com/office/drawing/2014/main" id="{D7C5965C-FDAA-BD54-A452-0094A7C9BE8C}"/>
                  </a:ext>
                </a:extLst>
              </p:cNvPr>
              <p:cNvSpPr/>
              <p:nvPr/>
            </p:nvSpPr>
            <p:spPr>
              <a:xfrm>
                <a:off x="5911020" y="992504"/>
                <a:ext cx="158676" cy="150882"/>
              </a:xfrm>
              <a:custGeom>
                <a:avLst/>
                <a:gdLst>
                  <a:gd name="connsiteX0" fmla="*/ 207 w 158676"/>
                  <a:gd name="connsiteY0" fmla="*/ 119518 h 150882"/>
                  <a:gd name="connsiteX1" fmla="*/ 207 w 158676"/>
                  <a:gd name="connsiteY1" fmla="*/ 31655 h 150882"/>
                  <a:gd name="connsiteX2" fmla="*/ 33426 w 158676"/>
                  <a:gd name="connsiteY2" fmla="*/ 145 h 150882"/>
                  <a:gd name="connsiteX3" fmla="*/ 125664 w 158676"/>
                  <a:gd name="connsiteY3" fmla="*/ 145 h 150882"/>
                  <a:gd name="connsiteX4" fmla="*/ 158883 w 158676"/>
                  <a:gd name="connsiteY4" fmla="*/ 31655 h 150882"/>
                  <a:gd name="connsiteX5" fmla="*/ 158883 w 158676"/>
                  <a:gd name="connsiteY5" fmla="*/ 119518 h 150882"/>
                  <a:gd name="connsiteX6" fmla="*/ 125664 w 158676"/>
                  <a:gd name="connsiteY6" fmla="*/ 151028 h 150882"/>
                  <a:gd name="connsiteX7" fmla="*/ 33426 w 158676"/>
                  <a:gd name="connsiteY7" fmla="*/ 151028 h 150882"/>
                  <a:gd name="connsiteX8" fmla="*/ 207 w 158676"/>
                  <a:gd name="connsiteY8" fmla="*/ 119518 h 150882"/>
                  <a:gd name="connsiteX9" fmla="*/ 105024 w 158676"/>
                  <a:gd name="connsiteY9" fmla="*/ 117701 h 150882"/>
                  <a:gd name="connsiteX10" fmla="*/ 116312 w 158676"/>
                  <a:gd name="connsiteY10" fmla="*/ 107096 h 150882"/>
                  <a:gd name="connsiteX11" fmla="*/ 116312 w 158676"/>
                  <a:gd name="connsiteY11" fmla="*/ 44077 h 150882"/>
                  <a:gd name="connsiteX12" fmla="*/ 105024 w 158676"/>
                  <a:gd name="connsiteY12" fmla="*/ 33473 h 150882"/>
                  <a:gd name="connsiteX13" fmla="*/ 54066 w 158676"/>
                  <a:gd name="connsiteY13" fmla="*/ 33473 h 150882"/>
                  <a:gd name="connsiteX14" fmla="*/ 42779 w 158676"/>
                  <a:gd name="connsiteY14" fmla="*/ 44077 h 150882"/>
                  <a:gd name="connsiteX15" fmla="*/ 42779 w 158676"/>
                  <a:gd name="connsiteY15" fmla="*/ 107096 h 150882"/>
                  <a:gd name="connsiteX16" fmla="*/ 54066 w 158676"/>
                  <a:gd name="connsiteY16" fmla="*/ 117701 h 150882"/>
                  <a:gd name="connsiteX17" fmla="*/ 105024 w 158676"/>
                  <a:gd name="connsiteY17" fmla="*/ 117701 h 150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8676" h="150882">
                    <a:moveTo>
                      <a:pt x="207" y="119518"/>
                    </a:moveTo>
                    <a:lnTo>
                      <a:pt x="207" y="31655"/>
                    </a:lnTo>
                    <a:lnTo>
                      <a:pt x="33426" y="145"/>
                    </a:lnTo>
                    <a:lnTo>
                      <a:pt x="125664" y="145"/>
                    </a:lnTo>
                    <a:lnTo>
                      <a:pt x="158883" y="31655"/>
                    </a:lnTo>
                    <a:lnTo>
                      <a:pt x="158883" y="119518"/>
                    </a:lnTo>
                    <a:lnTo>
                      <a:pt x="125664" y="151028"/>
                    </a:lnTo>
                    <a:lnTo>
                      <a:pt x="33426" y="151028"/>
                    </a:lnTo>
                    <a:lnTo>
                      <a:pt x="207" y="119518"/>
                    </a:lnTo>
                    <a:close/>
                    <a:moveTo>
                      <a:pt x="105024" y="117701"/>
                    </a:moveTo>
                    <a:lnTo>
                      <a:pt x="116312" y="107096"/>
                    </a:lnTo>
                    <a:lnTo>
                      <a:pt x="116312" y="44077"/>
                    </a:lnTo>
                    <a:lnTo>
                      <a:pt x="105024" y="33473"/>
                    </a:lnTo>
                    <a:lnTo>
                      <a:pt x="54066" y="33473"/>
                    </a:lnTo>
                    <a:lnTo>
                      <a:pt x="42779" y="44077"/>
                    </a:lnTo>
                    <a:lnTo>
                      <a:pt x="42779" y="107096"/>
                    </a:lnTo>
                    <a:lnTo>
                      <a:pt x="54066" y="117701"/>
                    </a:lnTo>
                    <a:lnTo>
                      <a:pt x="105024" y="117701"/>
                    </a:lnTo>
                    <a:close/>
                  </a:path>
                </a:pathLst>
              </a:custGeom>
              <a:solidFill>
                <a:srgbClr val="68AD9B"/>
              </a:solidFill>
              <a:ln w="311565" cap="flat">
                <a:noFill/>
                <a:prstDash val="solid"/>
                <a:round/>
              </a:ln>
            </p:spPr>
            <p:txBody>
              <a:bodyPr rtlCol="0" anchor="ctr"/>
              <a:lstStyle/>
              <a:p>
                <a:endParaRPr lang="en-GB"/>
              </a:p>
            </p:txBody>
          </p:sp>
          <p:sp>
            <p:nvSpPr>
              <p:cNvPr id="25" name="Free-form: Shape 24">
                <a:extLst>
                  <a:ext uri="{FF2B5EF4-FFF2-40B4-BE49-F238E27FC236}">
                    <a16:creationId xmlns:a16="http://schemas.microsoft.com/office/drawing/2014/main" id="{3A51BB7D-12BB-BFE0-9C91-912D888E9EF0}"/>
                  </a:ext>
                </a:extLst>
              </p:cNvPr>
              <p:cNvSpPr/>
              <p:nvPr/>
            </p:nvSpPr>
            <p:spPr>
              <a:xfrm>
                <a:off x="6106785" y="927061"/>
                <a:ext cx="42571" cy="216326"/>
              </a:xfrm>
              <a:custGeom>
                <a:avLst/>
                <a:gdLst>
                  <a:gd name="connsiteX0" fmla="*/ 235 w 42571"/>
                  <a:gd name="connsiteY0" fmla="*/ 139 h 216326"/>
                  <a:gd name="connsiteX1" fmla="*/ 42807 w 42571"/>
                  <a:gd name="connsiteY1" fmla="*/ 139 h 216326"/>
                  <a:gd name="connsiteX2" fmla="*/ 42807 w 42571"/>
                  <a:gd name="connsiteY2" fmla="*/ 216465 h 216326"/>
                  <a:gd name="connsiteX3" fmla="*/ 235 w 42571"/>
                  <a:gd name="connsiteY3" fmla="*/ 216465 h 216326"/>
                </a:gdLst>
                <a:ahLst/>
                <a:cxnLst>
                  <a:cxn ang="0">
                    <a:pos x="connsiteX0" y="connsiteY0"/>
                  </a:cxn>
                  <a:cxn ang="0">
                    <a:pos x="connsiteX1" y="connsiteY1"/>
                  </a:cxn>
                  <a:cxn ang="0">
                    <a:pos x="connsiteX2" y="connsiteY2"/>
                  </a:cxn>
                  <a:cxn ang="0">
                    <a:pos x="connsiteX3" y="connsiteY3"/>
                  </a:cxn>
                </a:cxnLst>
                <a:rect l="l" t="t" r="r" b="b"/>
                <a:pathLst>
                  <a:path w="42571" h="216326">
                    <a:moveTo>
                      <a:pt x="235" y="139"/>
                    </a:moveTo>
                    <a:lnTo>
                      <a:pt x="42807" y="139"/>
                    </a:lnTo>
                    <a:lnTo>
                      <a:pt x="42807" y="216465"/>
                    </a:lnTo>
                    <a:lnTo>
                      <a:pt x="235" y="216465"/>
                    </a:lnTo>
                    <a:close/>
                  </a:path>
                </a:pathLst>
              </a:custGeom>
              <a:solidFill>
                <a:srgbClr val="68AD9B"/>
              </a:solidFill>
              <a:ln w="311565" cap="flat">
                <a:noFill/>
                <a:prstDash val="solid"/>
                <a:round/>
              </a:ln>
            </p:spPr>
            <p:txBody>
              <a:bodyPr rtlCol="0" anchor="ctr"/>
              <a:lstStyle/>
              <a:p>
                <a:endParaRPr lang="en-GB"/>
              </a:p>
            </p:txBody>
          </p:sp>
          <p:sp>
            <p:nvSpPr>
              <p:cNvPr id="26" name="Free-form: Shape 25">
                <a:extLst>
                  <a:ext uri="{FF2B5EF4-FFF2-40B4-BE49-F238E27FC236}">
                    <a16:creationId xmlns:a16="http://schemas.microsoft.com/office/drawing/2014/main" id="{2271FA8E-DE96-E8B6-69FD-B21EE1B81750}"/>
                  </a:ext>
                </a:extLst>
              </p:cNvPr>
              <p:cNvSpPr/>
              <p:nvPr/>
            </p:nvSpPr>
            <p:spPr>
              <a:xfrm>
                <a:off x="6188059" y="927667"/>
                <a:ext cx="52247" cy="215720"/>
              </a:xfrm>
              <a:custGeom>
                <a:avLst/>
                <a:gdLst>
                  <a:gd name="connsiteX0" fmla="*/ 252 w 52247"/>
                  <a:gd name="connsiteY0" fmla="*/ 33466 h 215720"/>
                  <a:gd name="connsiteX1" fmla="*/ 252 w 52247"/>
                  <a:gd name="connsiteY1" fmla="*/ 14076 h 215720"/>
                  <a:gd name="connsiteX2" fmla="*/ 15088 w 52247"/>
                  <a:gd name="connsiteY2" fmla="*/ 139 h 215720"/>
                  <a:gd name="connsiteX3" fmla="*/ 37664 w 52247"/>
                  <a:gd name="connsiteY3" fmla="*/ 139 h 215720"/>
                  <a:gd name="connsiteX4" fmla="*/ 52500 w 52247"/>
                  <a:gd name="connsiteY4" fmla="*/ 14076 h 215720"/>
                  <a:gd name="connsiteX5" fmla="*/ 52500 w 52247"/>
                  <a:gd name="connsiteY5" fmla="*/ 33466 h 215720"/>
                  <a:gd name="connsiteX6" fmla="*/ 37664 w 52247"/>
                  <a:gd name="connsiteY6" fmla="*/ 47403 h 215720"/>
                  <a:gd name="connsiteX7" fmla="*/ 15088 w 52247"/>
                  <a:gd name="connsiteY7" fmla="*/ 47403 h 215720"/>
                  <a:gd name="connsiteX8" fmla="*/ 252 w 52247"/>
                  <a:gd name="connsiteY8" fmla="*/ 33466 h 215720"/>
                  <a:gd name="connsiteX9" fmla="*/ 5090 w 52247"/>
                  <a:gd name="connsiteY9" fmla="*/ 64976 h 215720"/>
                  <a:gd name="connsiteX10" fmla="*/ 47662 w 52247"/>
                  <a:gd name="connsiteY10" fmla="*/ 64976 h 215720"/>
                  <a:gd name="connsiteX11" fmla="*/ 47662 w 52247"/>
                  <a:gd name="connsiteY11" fmla="*/ 215859 h 215720"/>
                  <a:gd name="connsiteX12" fmla="*/ 5090 w 52247"/>
                  <a:gd name="connsiteY12" fmla="*/ 215859 h 215720"/>
                  <a:gd name="connsiteX13" fmla="*/ 5090 w 52247"/>
                  <a:gd name="connsiteY13" fmla="*/ 64976 h 21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247" h="215720">
                    <a:moveTo>
                      <a:pt x="252" y="33466"/>
                    </a:moveTo>
                    <a:lnTo>
                      <a:pt x="252" y="14076"/>
                    </a:lnTo>
                    <a:lnTo>
                      <a:pt x="15088" y="139"/>
                    </a:lnTo>
                    <a:lnTo>
                      <a:pt x="37664" y="139"/>
                    </a:lnTo>
                    <a:lnTo>
                      <a:pt x="52500" y="14076"/>
                    </a:lnTo>
                    <a:lnTo>
                      <a:pt x="52500" y="33466"/>
                    </a:lnTo>
                    <a:lnTo>
                      <a:pt x="37664" y="47403"/>
                    </a:lnTo>
                    <a:lnTo>
                      <a:pt x="15088" y="47403"/>
                    </a:lnTo>
                    <a:lnTo>
                      <a:pt x="252" y="33466"/>
                    </a:lnTo>
                    <a:close/>
                    <a:moveTo>
                      <a:pt x="5090" y="64976"/>
                    </a:moveTo>
                    <a:lnTo>
                      <a:pt x="47662" y="64976"/>
                    </a:lnTo>
                    <a:lnTo>
                      <a:pt x="47662" y="215859"/>
                    </a:lnTo>
                    <a:lnTo>
                      <a:pt x="5090" y="215859"/>
                    </a:lnTo>
                    <a:lnTo>
                      <a:pt x="5090" y="64976"/>
                    </a:lnTo>
                    <a:close/>
                  </a:path>
                </a:pathLst>
              </a:custGeom>
              <a:solidFill>
                <a:srgbClr val="68AD9B"/>
              </a:solidFill>
              <a:ln w="311565" cap="flat">
                <a:noFill/>
                <a:prstDash val="solid"/>
                <a:round/>
              </a:ln>
            </p:spPr>
            <p:txBody>
              <a:bodyPr rtlCol="0" anchor="ctr"/>
              <a:lstStyle/>
              <a:p>
                <a:endParaRPr lang="en-GB"/>
              </a:p>
            </p:txBody>
          </p:sp>
          <p:sp>
            <p:nvSpPr>
              <p:cNvPr id="27" name="Free-form: Shape 26">
                <a:extLst>
                  <a:ext uri="{FF2B5EF4-FFF2-40B4-BE49-F238E27FC236}">
                    <a16:creationId xmlns:a16="http://schemas.microsoft.com/office/drawing/2014/main" id="{E47CAEF9-A656-6EB2-7DB9-38E99B884FE0}"/>
                  </a:ext>
                </a:extLst>
              </p:cNvPr>
              <p:cNvSpPr/>
              <p:nvPr/>
            </p:nvSpPr>
            <p:spPr>
              <a:xfrm>
                <a:off x="6274170" y="927061"/>
                <a:ext cx="158676" cy="216326"/>
              </a:xfrm>
              <a:custGeom>
                <a:avLst/>
                <a:gdLst>
                  <a:gd name="connsiteX0" fmla="*/ 281 w 158676"/>
                  <a:gd name="connsiteY0" fmla="*/ 184955 h 216326"/>
                  <a:gd name="connsiteX1" fmla="*/ 281 w 158676"/>
                  <a:gd name="connsiteY1" fmla="*/ 97092 h 216326"/>
                  <a:gd name="connsiteX2" fmla="*/ 33499 w 158676"/>
                  <a:gd name="connsiteY2" fmla="*/ 65582 h 216326"/>
                  <a:gd name="connsiteX3" fmla="*/ 97357 w 158676"/>
                  <a:gd name="connsiteY3" fmla="*/ 65582 h 216326"/>
                  <a:gd name="connsiteX4" fmla="*/ 116385 w 158676"/>
                  <a:gd name="connsiteY4" fmla="*/ 81034 h 216326"/>
                  <a:gd name="connsiteX5" fmla="*/ 116385 w 158676"/>
                  <a:gd name="connsiteY5" fmla="*/ 139 h 216326"/>
                  <a:gd name="connsiteX6" fmla="*/ 158957 w 158676"/>
                  <a:gd name="connsiteY6" fmla="*/ 139 h 216326"/>
                  <a:gd name="connsiteX7" fmla="*/ 158957 w 158676"/>
                  <a:gd name="connsiteY7" fmla="*/ 216465 h 216326"/>
                  <a:gd name="connsiteX8" fmla="*/ 118966 w 158676"/>
                  <a:gd name="connsiteY8" fmla="*/ 216465 h 216326"/>
                  <a:gd name="connsiteX9" fmla="*/ 118966 w 158676"/>
                  <a:gd name="connsiteY9" fmla="*/ 193135 h 216326"/>
                  <a:gd name="connsiteX10" fmla="*/ 94132 w 158676"/>
                  <a:gd name="connsiteY10" fmla="*/ 216465 h 216326"/>
                  <a:gd name="connsiteX11" fmla="*/ 33499 w 158676"/>
                  <a:gd name="connsiteY11" fmla="*/ 216465 h 216326"/>
                  <a:gd name="connsiteX12" fmla="*/ 281 w 158676"/>
                  <a:gd name="connsiteY12" fmla="*/ 184955 h 216326"/>
                  <a:gd name="connsiteX13" fmla="*/ 90262 w 158676"/>
                  <a:gd name="connsiteY13" fmla="*/ 182531 h 216326"/>
                  <a:gd name="connsiteX14" fmla="*/ 116385 w 158676"/>
                  <a:gd name="connsiteY14" fmla="*/ 157384 h 216326"/>
                  <a:gd name="connsiteX15" fmla="*/ 116385 w 158676"/>
                  <a:gd name="connsiteY15" fmla="*/ 117997 h 216326"/>
                  <a:gd name="connsiteX16" fmla="*/ 94455 w 158676"/>
                  <a:gd name="connsiteY16" fmla="*/ 99515 h 216326"/>
                  <a:gd name="connsiteX17" fmla="*/ 55108 w 158676"/>
                  <a:gd name="connsiteY17" fmla="*/ 99515 h 216326"/>
                  <a:gd name="connsiteX18" fmla="*/ 42852 w 158676"/>
                  <a:gd name="connsiteY18" fmla="*/ 111331 h 216326"/>
                  <a:gd name="connsiteX19" fmla="*/ 42852 w 158676"/>
                  <a:gd name="connsiteY19" fmla="*/ 170715 h 216326"/>
                  <a:gd name="connsiteX20" fmla="*/ 55108 w 158676"/>
                  <a:gd name="connsiteY20" fmla="*/ 182531 h 216326"/>
                  <a:gd name="connsiteX21" fmla="*/ 90262 w 158676"/>
                  <a:gd name="connsiteY21" fmla="*/ 182531 h 21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8676" h="216326">
                    <a:moveTo>
                      <a:pt x="281" y="184955"/>
                    </a:moveTo>
                    <a:lnTo>
                      <a:pt x="281" y="97092"/>
                    </a:lnTo>
                    <a:lnTo>
                      <a:pt x="33499" y="65582"/>
                    </a:lnTo>
                    <a:lnTo>
                      <a:pt x="97357" y="65582"/>
                    </a:lnTo>
                    <a:lnTo>
                      <a:pt x="116385" y="81034"/>
                    </a:lnTo>
                    <a:lnTo>
                      <a:pt x="116385" y="139"/>
                    </a:lnTo>
                    <a:lnTo>
                      <a:pt x="158957" y="139"/>
                    </a:lnTo>
                    <a:lnTo>
                      <a:pt x="158957" y="216465"/>
                    </a:lnTo>
                    <a:lnTo>
                      <a:pt x="118966" y="216465"/>
                    </a:lnTo>
                    <a:lnTo>
                      <a:pt x="118966" y="193135"/>
                    </a:lnTo>
                    <a:lnTo>
                      <a:pt x="94132" y="216465"/>
                    </a:lnTo>
                    <a:lnTo>
                      <a:pt x="33499" y="216465"/>
                    </a:lnTo>
                    <a:lnTo>
                      <a:pt x="281" y="184955"/>
                    </a:lnTo>
                    <a:close/>
                    <a:moveTo>
                      <a:pt x="90262" y="182531"/>
                    </a:moveTo>
                    <a:lnTo>
                      <a:pt x="116385" y="157384"/>
                    </a:lnTo>
                    <a:lnTo>
                      <a:pt x="116385" y="117997"/>
                    </a:lnTo>
                    <a:lnTo>
                      <a:pt x="94455" y="99515"/>
                    </a:lnTo>
                    <a:lnTo>
                      <a:pt x="55108" y="99515"/>
                    </a:lnTo>
                    <a:lnTo>
                      <a:pt x="42852" y="111331"/>
                    </a:lnTo>
                    <a:lnTo>
                      <a:pt x="42852" y="170715"/>
                    </a:lnTo>
                    <a:lnTo>
                      <a:pt x="55108" y="182531"/>
                    </a:lnTo>
                    <a:lnTo>
                      <a:pt x="90262" y="182531"/>
                    </a:lnTo>
                    <a:close/>
                  </a:path>
                </a:pathLst>
              </a:custGeom>
              <a:solidFill>
                <a:srgbClr val="68AD9B"/>
              </a:solidFill>
              <a:ln w="311565" cap="flat">
                <a:noFill/>
                <a:prstDash val="solid"/>
                <a:round/>
              </a:ln>
            </p:spPr>
            <p:txBody>
              <a:bodyPr rtlCol="0" anchor="ctr"/>
              <a:lstStyle/>
              <a:p>
                <a:endParaRPr lang="en-GB"/>
              </a:p>
            </p:txBody>
          </p:sp>
          <p:sp>
            <p:nvSpPr>
              <p:cNvPr id="28" name="Free-form: Shape 27">
                <a:extLst>
                  <a:ext uri="{FF2B5EF4-FFF2-40B4-BE49-F238E27FC236}">
                    <a16:creationId xmlns:a16="http://schemas.microsoft.com/office/drawing/2014/main" id="{A5E27CDA-A071-228D-9A84-B10A3DD7762B}"/>
                  </a:ext>
                </a:extLst>
              </p:cNvPr>
              <p:cNvSpPr/>
              <p:nvPr/>
            </p:nvSpPr>
            <p:spPr>
              <a:xfrm>
                <a:off x="6556047" y="927061"/>
                <a:ext cx="158676" cy="216326"/>
              </a:xfrm>
              <a:custGeom>
                <a:avLst/>
                <a:gdLst>
                  <a:gd name="connsiteX0" fmla="*/ 338 w 158676"/>
                  <a:gd name="connsiteY0" fmla="*/ 184955 h 216326"/>
                  <a:gd name="connsiteX1" fmla="*/ 338 w 158676"/>
                  <a:gd name="connsiteY1" fmla="*/ 97092 h 216326"/>
                  <a:gd name="connsiteX2" fmla="*/ 33557 w 158676"/>
                  <a:gd name="connsiteY2" fmla="*/ 65582 h 216326"/>
                  <a:gd name="connsiteX3" fmla="*/ 97414 w 158676"/>
                  <a:gd name="connsiteY3" fmla="*/ 65582 h 216326"/>
                  <a:gd name="connsiteX4" fmla="*/ 116443 w 158676"/>
                  <a:gd name="connsiteY4" fmla="*/ 81034 h 216326"/>
                  <a:gd name="connsiteX5" fmla="*/ 116443 w 158676"/>
                  <a:gd name="connsiteY5" fmla="*/ 139 h 216326"/>
                  <a:gd name="connsiteX6" fmla="*/ 159015 w 158676"/>
                  <a:gd name="connsiteY6" fmla="*/ 139 h 216326"/>
                  <a:gd name="connsiteX7" fmla="*/ 159015 w 158676"/>
                  <a:gd name="connsiteY7" fmla="*/ 216465 h 216326"/>
                  <a:gd name="connsiteX8" fmla="*/ 119023 w 158676"/>
                  <a:gd name="connsiteY8" fmla="*/ 216465 h 216326"/>
                  <a:gd name="connsiteX9" fmla="*/ 119023 w 158676"/>
                  <a:gd name="connsiteY9" fmla="*/ 193135 h 216326"/>
                  <a:gd name="connsiteX10" fmla="*/ 94189 w 158676"/>
                  <a:gd name="connsiteY10" fmla="*/ 216465 h 216326"/>
                  <a:gd name="connsiteX11" fmla="*/ 33557 w 158676"/>
                  <a:gd name="connsiteY11" fmla="*/ 216465 h 216326"/>
                  <a:gd name="connsiteX12" fmla="*/ 338 w 158676"/>
                  <a:gd name="connsiteY12" fmla="*/ 184955 h 216326"/>
                  <a:gd name="connsiteX13" fmla="*/ 90319 w 158676"/>
                  <a:gd name="connsiteY13" fmla="*/ 182531 h 216326"/>
                  <a:gd name="connsiteX14" fmla="*/ 116443 w 158676"/>
                  <a:gd name="connsiteY14" fmla="*/ 157384 h 216326"/>
                  <a:gd name="connsiteX15" fmla="*/ 116443 w 158676"/>
                  <a:gd name="connsiteY15" fmla="*/ 117997 h 216326"/>
                  <a:gd name="connsiteX16" fmla="*/ 94512 w 158676"/>
                  <a:gd name="connsiteY16" fmla="*/ 99515 h 216326"/>
                  <a:gd name="connsiteX17" fmla="*/ 55165 w 158676"/>
                  <a:gd name="connsiteY17" fmla="*/ 99515 h 216326"/>
                  <a:gd name="connsiteX18" fmla="*/ 42910 w 158676"/>
                  <a:gd name="connsiteY18" fmla="*/ 111331 h 216326"/>
                  <a:gd name="connsiteX19" fmla="*/ 42910 w 158676"/>
                  <a:gd name="connsiteY19" fmla="*/ 170715 h 216326"/>
                  <a:gd name="connsiteX20" fmla="*/ 55165 w 158676"/>
                  <a:gd name="connsiteY20" fmla="*/ 182531 h 216326"/>
                  <a:gd name="connsiteX21" fmla="*/ 90319 w 158676"/>
                  <a:gd name="connsiteY21" fmla="*/ 182531 h 21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8676" h="216326">
                    <a:moveTo>
                      <a:pt x="338" y="184955"/>
                    </a:moveTo>
                    <a:lnTo>
                      <a:pt x="338" y="97092"/>
                    </a:lnTo>
                    <a:lnTo>
                      <a:pt x="33557" y="65582"/>
                    </a:lnTo>
                    <a:lnTo>
                      <a:pt x="97414" y="65582"/>
                    </a:lnTo>
                    <a:lnTo>
                      <a:pt x="116443" y="81034"/>
                    </a:lnTo>
                    <a:lnTo>
                      <a:pt x="116443" y="139"/>
                    </a:lnTo>
                    <a:lnTo>
                      <a:pt x="159015" y="139"/>
                    </a:lnTo>
                    <a:lnTo>
                      <a:pt x="159015" y="216465"/>
                    </a:lnTo>
                    <a:lnTo>
                      <a:pt x="119023" y="216465"/>
                    </a:lnTo>
                    <a:lnTo>
                      <a:pt x="119023" y="193135"/>
                    </a:lnTo>
                    <a:lnTo>
                      <a:pt x="94189" y="216465"/>
                    </a:lnTo>
                    <a:lnTo>
                      <a:pt x="33557" y="216465"/>
                    </a:lnTo>
                    <a:lnTo>
                      <a:pt x="338" y="184955"/>
                    </a:lnTo>
                    <a:close/>
                    <a:moveTo>
                      <a:pt x="90319" y="182531"/>
                    </a:moveTo>
                    <a:lnTo>
                      <a:pt x="116443" y="157384"/>
                    </a:lnTo>
                    <a:lnTo>
                      <a:pt x="116443" y="117997"/>
                    </a:lnTo>
                    <a:lnTo>
                      <a:pt x="94512" y="99515"/>
                    </a:lnTo>
                    <a:lnTo>
                      <a:pt x="55165" y="99515"/>
                    </a:lnTo>
                    <a:lnTo>
                      <a:pt x="42910" y="111331"/>
                    </a:lnTo>
                    <a:lnTo>
                      <a:pt x="42910" y="170715"/>
                    </a:lnTo>
                    <a:lnTo>
                      <a:pt x="55165" y="182531"/>
                    </a:lnTo>
                    <a:lnTo>
                      <a:pt x="90319" y="182531"/>
                    </a:lnTo>
                    <a:close/>
                  </a:path>
                </a:pathLst>
              </a:custGeom>
              <a:solidFill>
                <a:srgbClr val="68AD9B"/>
              </a:solidFill>
              <a:ln w="311565" cap="flat">
                <a:noFill/>
                <a:prstDash val="solid"/>
                <a:round/>
              </a:ln>
            </p:spPr>
            <p:txBody>
              <a:bodyPr rtlCol="0" anchor="ctr"/>
              <a:lstStyle/>
              <a:p>
                <a:endParaRPr lang="en-GB"/>
              </a:p>
            </p:txBody>
          </p:sp>
          <p:sp>
            <p:nvSpPr>
              <p:cNvPr id="29" name="Free-form: Shape 28">
                <a:extLst>
                  <a:ext uri="{FF2B5EF4-FFF2-40B4-BE49-F238E27FC236}">
                    <a16:creationId xmlns:a16="http://schemas.microsoft.com/office/drawing/2014/main" id="{73F881DF-BCB1-9A12-D4B3-651C3C378F92}"/>
                  </a:ext>
                </a:extLst>
              </p:cNvPr>
              <p:cNvSpPr/>
              <p:nvPr/>
            </p:nvSpPr>
            <p:spPr>
              <a:xfrm>
                <a:off x="6748587" y="992504"/>
                <a:ext cx="153193" cy="150882"/>
              </a:xfrm>
              <a:custGeom>
                <a:avLst/>
                <a:gdLst>
                  <a:gd name="connsiteX0" fmla="*/ 377 w 153193"/>
                  <a:gd name="connsiteY0" fmla="*/ 123154 h 150882"/>
                  <a:gd name="connsiteX1" fmla="*/ 377 w 153193"/>
                  <a:gd name="connsiteY1" fmla="*/ 88615 h 150882"/>
                  <a:gd name="connsiteX2" fmla="*/ 30048 w 153193"/>
                  <a:gd name="connsiteY2" fmla="*/ 60741 h 150882"/>
                  <a:gd name="connsiteX3" fmla="*/ 111644 w 153193"/>
                  <a:gd name="connsiteY3" fmla="*/ 60741 h 150882"/>
                  <a:gd name="connsiteX4" fmla="*/ 111644 w 153193"/>
                  <a:gd name="connsiteY4" fmla="*/ 41653 h 150882"/>
                  <a:gd name="connsiteX5" fmla="*/ 101646 w 153193"/>
                  <a:gd name="connsiteY5" fmla="*/ 32261 h 150882"/>
                  <a:gd name="connsiteX6" fmla="*/ 53269 w 153193"/>
                  <a:gd name="connsiteY6" fmla="*/ 32261 h 150882"/>
                  <a:gd name="connsiteX7" fmla="*/ 43593 w 153193"/>
                  <a:gd name="connsiteY7" fmla="*/ 41653 h 150882"/>
                  <a:gd name="connsiteX8" fmla="*/ 43593 w 153193"/>
                  <a:gd name="connsiteY8" fmla="*/ 50137 h 150882"/>
                  <a:gd name="connsiteX9" fmla="*/ 1667 w 153193"/>
                  <a:gd name="connsiteY9" fmla="*/ 50137 h 150882"/>
                  <a:gd name="connsiteX10" fmla="*/ 1667 w 153193"/>
                  <a:gd name="connsiteY10" fmla="*/ 32867 h 150882"/>
                  <a:gd name="connsiteX11" fmla="*/ 36176 w 153193"/>
                  <a:gd name="connsiteY11" fmla="*/ 145 h 150882"/>
                  <a:gd name="connsiteX12" fmla="*/ 119062 w 153193"/>
                  <a:gd name="connsiteY12" fmla="*/ 145 h 150882"/>
                  <a:gd name="connsiteX13" fmla="*/ 153570 w 153193"/>
                  <a:gd name="connsiteY13" fmla="*/ 32867 h 150882"/>
                  <a:gd name="connsiteX14" fmla="*/ 153570 w 153193"/>
                  <a:gd name="connsiteY14" fmla="*/ 151028 h 150882"/>
                  <a:gd name="connsiteX15" fmla="*/ 115191 w 153193"/>
                  <a:gd name="connsiteY15" fmla="*/ 151028 h 150882"/>
                  <a:gd name="connsiteX16" fmla="*/ 115191 w 153193"/>
                  <a:gd name="connsiteY16" fmla="*/ 129517 h 150882"/>
                  <a:gd name="connsiteX17" fmla="*/ 91325 w 153193"/>
                  <a:gd name="connsiteY17" fmla="*/ 151028 h 150882"/>
                  <a:gd name="connsiteX18" fmla="*/ 30048 w 153193"/>
                  <a:gd name="connsiteY18" fmla="*/ 151028 h 150882"/>
                  <a:gd name="connsiteX19" fmla="*/ 377 w 153193"/>
                  <a:gd name="connsiteY19" fmla="*/ 123154 h 150882"/>
                  <a:gd name="connsiteX20" fmla="*/ 88423 w 153193"/>
                  <a:gd name="connsiteY20" fmla="*/ 120124 h 150882"/>
                  <a:gd name="connsiteX21" fmla="*/ 111644 w 153193"/>
                  <a:gd name="connsiteY21" fmla="*/ 99219 h 150882"/>
                  <a:gd name="connsiteX22" fmla="*/ 111644 w 153193"/>
                  <a:gd name="connsiteY22" fmla="*/ 89221 h 150882"/>
                  <a:gd name="connsiteX23" fmla="*/ 51011 w 153193"/>
                  <a:gd name="connsiteY23" fmla="*/ 89221 h 150882"/>
                  <a:gd name="connsiteX24" fmla="*/ 42303 w 153193"/>
                  <a:gd name="connsiteY24" fmla="*/ 97401 h 150882"/>
                  <a:gd name="connsiteX25" fmla="*/ 42303 w 153193"/>
                  <a:gd name="connsiteY25" fmla="*/ 112550 h 150882"/>
                  <a:gd name="connsiteX26" fmla="*/ 50366 w 153193"/>
                  <a:gd name="connsiteY26" fmla="*/ 120124 h 150882"/>
                  <a:gd name="connsiteX27" fmla="*/ 88423 w 153193"/>
                  <a:gd name="connsiteY27" fmla="*/ 120124 h 150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53193" h="150882">
                    <a:moveTo>
                      <a:pt x="377" y="123154"/>
                    </a:moveTo>
                    <a:lnTo>
                      <a:pt x="377" y="88615"/>
                    </a:lnTo>
                    <a:lnTo>
                      <a:pt x="30048" y="60741"/>
                    </a:lnTo>
                    <a:lnTo>
                      <a:pt x="111644" y="60741"/>
                    </a:lnTo>
                    <a:lnTo>
                      <a:pt x="111644" y="41653"/>
                    </a:lnTo>
                    <a:lnTo>
                      <a:pt x="101646" y="32261"/>
                    </a:lnTo>
                    <a:lnTo>
                      <a:pt x="53269" y="32261"/>
                    </a:lnTo>
                    <a:lnTo>
                      <a:pt x="43593" y="41653"/>
                    </a:lnTo>
                    <a:lnTo>
                      <a:pt x="43593" y="50137"/>
                    </a:lnTo>
                    <a:lnTo>
                      <a:pt x="1667" y="50137"/>
                    </a:lnTo>
                    <a:lnTo>
                      <a:pt x="1667" y="32867"/>
                    </a:lnTo>
                    <a:lnTo>
                      <a:pt x="36176" y="145"/>
                    </a:lnTo>
                    <a:lnTo>
                      <a:pt x="119062" y="145"/>
                    </a:lnTo>
                    <a:lnTo>
                      <a:pt x="153570" y="32867"/>
                    </a:lnTo>
                    <a:lnTo>
                      <a:pt x="153570" y="151028"/>
                    </a:lnTo>
                    <a:lnTo>
                      <a:pt x="115191" y="151028"/>
                    </a:lnTo>
                    <a:lnTo>
                      <a:pt x="115191" y="129517"/>
                    </a:lnTo>
                    <a:lnTo>
                      <a:pt x="91325" y="151028"/>
                    </a:lnTo>
                    <a:lnTo>
                      <a:pt x="30048" y="151028"/>
                    </a:lnTo>
                    <a:lnTo>
                      <a:pt x="377" y="123154"/>
                    </a:lnTo>
                    <a:close/>
                    <a:moveTo>
                      <a:pt x="88423" y="120124"/>
                    </a:moveTo>
                    <a:lnTo>
                      <a:pt x="111644" y="99219"/>
                    </a:lnTo>
                    <a:lnTo>
                      <a:pt x="111644" y="89221"/>
                    </a:lnTo>
                    <a:lnTo>
                      <a:pt x="51011" y="89221"/>
                    </a:lnTo>
                    <a:lnTo>
                      <a:pt x="42303" y="97401"/>
                    </a:lnTo>
                    <a:lnTo>
                      <a:pt x="42303" y="112550"/>
                    </a:lnTo>
                    <a:lnTo>
                      <a:pt x="50366" y="120124"/>
                    </a:lnTo>
                    <a:lnTo>
                      <a:pt x="88423" y="120124"/>
                    </a:lnTo>
                    <a:close/>
                  </a:path>
                </a:pathLst>
              </a:custGeom>
              <a:solidFill>
                <a:srgbClr val="68AD9B"/>
              </a:solidFill>
              <a:ln w="311565" cap="flat">
                <a:noFill/>
                <a:prstDash val="solid"/>
                <a:round/>
              </a:ln>
            </p:spPr>
            <p:txBody>
              <a:bodyPr rtlCol="0" anchor="ctr"/>
              <a:lstStyle/>
              <a:p>
                <a:endParaRPr lang="en-GB"/>
              </a:p>
            </p:txBody>
          </p:sp>
          <p:sp>
            <p:nvSpPr>
              <p:cNvPr id="30" name="Free-form: Shape 29">
                <a:extLst>
                  <a:ext uri="{FF2B5EF4-FFF2-40B4-BE49-F238E27FC236}">
                    <a16:creationId xmlns:a16="http://schemas.microsoft.com/office/drawing/2014/main" id="{146F72B3-E135-5062-6886-80C98987A376}"/>
                  </a:ext>
                </a:extLst>
              </p:cNvPr>
              <p:cNvSpPr/>
              <p:nvPr/>
            </p:nvSpPr>
            <p:spPr>
              <a:xfrm>
                <a:off x="6921132" y="943422"/>
                <a:ext cx="120620" cy="199965"/>
              </a:xfrm>
              <a:custGeom>
                <a:avLst/>
                <a:gdLst>
                  <a:gd name="connsiteX0" fmla="*/ 29435 w 120620"/>
                  <a:gd name="connsiteY0" fmla="*/ 169202 h 199965"/>
                  <a:gd name="connsiteX1" fmla="*/ 29435 w 120620"/>
                  <a:gd name="connsiteY1" fmla="*/ 82853 h 199965"/>
                  <a:gd name="connsiteX2" fmla="*/ 408 w 120620"/>
                  <a:gd name="connsiteY2" fmla="*/ 82853 h 199965"/>
                  <a:gd name="connsiteX3" fmla="*/ 408 w 120620"/>
                  <a:gd name="connsiteY3" fmla="*/ 49223 h 199965"/>
                  <a:gd name="connsiteX4" fmla="*/ 30080 w 120620"/>
                  <a:gd name="connsiteY4" fmla="*/ 49223 h 199965"/>
                  <a:gd name="connsiteX5" fmla="*/ 30080 w 120620"/>
                  <a:gd name="connsiteY5" fmla="*/ 140 h 199965"/>
                  <a:gd name="connsiteX6" fmla="*/ 72006 w 120620"/>
                  <a:gd name="connsiteY6" fmla="*/ 140 h 199965"/>
                  <a:gd name="connsiteX7" fmla="*/ 72006 w 120620"/>
                  <a:gd name="connsiteY7" fmla="*/ 49223 h 199965"/>
                  <a:gd name="connsiteX8" fmla="*/ 121028 w 120620"/>
                  <a:gd name="connsiteY8" fmla="*/ 49223 h 199965"/>
                  <a:gd name="connsiteX9" fmla="*/ 121028 w 120620"/>
                  <a:gd name="connsiteY9" fmla="*/ 83156 h 199965"/>
                  <a:gd name="connsiteX10" fmla="*/ 72006 w 120620"/>
                  <a:gd name="connsiteY10" fmla="*/ 83156 h 199965"/>
                  <a:gd name="connsiteX11" fmla="*/ 72006 w 120620"/>
                  <a:gd name="connsiteY11" fmla="*/ 156174 h 199965"/>
                  <a:gd name="connsiteX12" fmla="*/ 82972 w 120620"/>
                  <a:gd name="connsiteY12" fmla="*/ 166172 h 199965"/>
                  <a:gd name="connsiteX13" fmla="*/ 121028 w 120620"/>
                  <a:gd name="connsiteY13" fmla="*/ 166172 h 199965"/>
                  <a:gd name="connsiteX14" fmla="*/ 121028 w 120620"/>
                  <a:gd name="connsiteY14" fmla="*/ 200106 h 199965"/>
                  <a:gd name="connsiteX15" fmla="*/ 62654 w 120620"/>
                  <a:gd name="connsiteY15" fmla="*/ 200106 h 199965"/>
                  <a:gd name="connsiteX16" fmla="*/ 29435 w 120620"/>
                  <a:gd name="connsiteY16" fmla="*/ 169202 h 19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0620" h="199965">
                    <a:moveTo>
                      <a:pt x="29435" y="169202"/>
                    </a:moveTo>
                    <a:lnTo>
                      <a:pt x="29435" y="82853"/>
                    </a:lnTo>
                    <a:lnTo>
                      <a:pt x="408" y="82853"/>
                    </a:lnTo>
                    <a:lnTo>
                      <a:pt x="408" y="49223"/>
                    </a:lnTo>
                    <a:lnTo>
                      <a:pt x="30080" y="49223"/>
                    </a:lnTo>
                    <a:lnTo>
                      <a:pt x="30080" y="140"/>
                    </a:lnTo>
                    <a:lnTo>
                      <a:pt x="72006" y="140"/>
                    </a:lnTo>
                    <a:lnTo>
                      <a:pt x="72006" y="49223"/>
                    </a:lnTo>
                    <a:lnTo>
                      <a:pt x="121028" y="49223"/>
                    </a:lnTo>
                    <a:lnTo>
                      <a:pt x="121028" y="83156"/>
                    </a:lnTo>
                    <a:lnTo>
                      <a:pt x="72006" y="83156"/>
                    </a:lnTo>
                    <a:lnTo>
                      <a:pt x="72006" y="156174"/>
                    </a:lnTo>
                    <a:lnTo>
                      <a:pt x="82972" y="166172"/>
                    </a:lnTo>
                    <a:lnTo>
                      <a:pt x="121028" y="166172"/>
                    </a:lnTo>
                    <a:lnTo>
                      <a:pt x="121028" y="200106"/>
                    </a:lnTo>
                    <a:lnTo>
                      <a:pt x="62654" y="200106"/>
                    </a:lnTo>
                    <a:lnTo>
                      <a:pt x="29435" y="169202"/>
                    </a:lnTo>
                    <a:close/>
                  </a:path>
                </a:pathLst>
              </a:custGeom>
              <a:solidFill>
                <a:srgbClr val="68AD9B"/>
              </a:solidFill>
              <a:ln w="311565" cap="flat">
                <a:noFill/>
                <a:prstDash val="solid"/>
                <a:round/>
              </a:ln>
            </p:spPr>
            <p:txBody>
              <a:bodyPr rtlCol="0" anchor="ctr"/>
              <a:lstStyle/>
              <a:p>
                <a:endParaRPr lang="en-GB"/>
              </a:p>
            </p:txBody>
          </p:sp>
          <p:sp>
            <p:nvSpPr>
              <p:cNvPr id="31" name="Free-form: Shape 30">
                <a:extLst>
                  <a:ext uri="{FF2B5EF4-FFF2-40B4-BE49-F238E27FC236}">
                    <a16:creationId xmlns:a16="http://schemas.microsoft.com/office/drawing/2014/main" id="{EB1611DA-38BC-92CB-0D42-6997563B0025}"/>
                  </a:ext>
                </a:extLst>
              </p:cNvPr>
              <p:cNvSpPr/>
              <p:nvPr/>
            </p:nvSpPr>
            <p:spPr>
              <a:xfrm>
                <a:off x="7064328" y="992504"/>
                <a:ext cx="153193" cy="150882"/>
              </a:xfrm>
              <a:custGeom>
                <a:avLst/>
                <a:gdLst>
                  <a:gd name="connsiteX0" fmla="*/ 441 w 153193"/>
                  <a:gd name="connsiteY0" fmla="*/ 123154 h 150882"/>
                  <a:gd name="connsiteX1" fmla="*/ 441 w 153193"/>
                  <a:gd name="connsiteY1" fmla="*/ 88615 h 150882"/>
                  <a:gd name="connsiteX2" fmla="*/ 30112 w 153193"/>
                  <a:gd name="connsiteY2" fmla="*/ 60741 h 150882"/>
                  <a:gd name="connsiteX3" fmla="*/ 111708 w 153193"/>
                  <a:gd name="connsiteY3" fmla="*/ 60741 h 150882"/>
                  <a:gd name="connsiteX4" fmla="*/ 111708 w 153193"/>
                  <a:gd name="connsiteY4" fmla="*/ 41653 h 150882"/>
                  <a:gd name="connsiteX5" fmla="*/ 101710 w 153193"/>
                  <a:gd name="connsiteY5" fmla="*/ 32261 h 150882"/>
                  <a:gd name="connsiteX6" fmla="*/ 53333 w 153193"/>
                  <a:gd name="connsiteY6" fmla="*/ 32261 h 150882"/>
                  <a:gd name="connsiteX7" fmla="*/ 43658 w 153193"/>
                  <a:gd name="connsiteY7" fmla="*/ 41653 h 150882"/>
                  <a:gd name="connsiteX8" fmla="*/ 43658 w 153193"/>
                  <a:gd name="connsiteY8" fmla="*/ 50137 h 150882"/>
                  <a:gd name="connsiteX9" fmla="*/ 1731 w 153193"/>
                  <a:gd name="connsiteY9" fmla="*/ 50137 h 150882"/>
                  <a:gd name="connsiteX10" fmla="*/ 1731 w 153193"/>
                  <a:gd name="connsiteY10" fmla="*/ 32867 h 150882"/>
                  <a:gd name="connsiteX11" fmla="*/ 36240 w 153193"/>
                  <a:gd name="connsiteY11" fmla="*/ 145 h 150882"/>
                  <a:gd name="connsiteX12" fmla="*/ 119126 w 153193"/>
                  <a:gd name="connsiteY12" fmla="*/ 145 h 150882"/>
                  <a:gd name="connsiteX13" fmla="*/ 153635 w 153193"/>
                  <a:gd name="connsiteY13" fmla="*/ 32867 h 150882"/>
                  <a:gd name="connsiteX14" fmla="*/ 153635 w 153193"/>
                  <a:gd name="connsiteY14" fmla="*/ 151028 h 150882"/>
                  <a:gd name="connsiteX15" fmla="*/ 115256 w 153193"/>
                  <a:gd name="connsiteY15" fmla="*/ 151028 h 150882"/>
                  <a:gd name="connsiteX16" fmla="*/ 115256 w 153193"/>
                  <a:gd name="connsiteY16" fmla="*/ 129517 h 150882"/>
                  <a:gd name="connsiteX17" fmla="*/ 91390 w 153193"/>
                  <a:gd name="connsiteY17" fmla="*/ 151028 h 150882"/>
                  <a:gd name="connsiteX18" fmla="*/ 30112 w 153193"/>
                  <a:gd name="connsiteY18" fmla="*/ 151028 h 150882"/>
                  <a:gd name="connsiteX19" fmla="*/ 441 w 153193"/>
                  <a:gd name="connsiteY19" fmla="*/ 123154 h 150882"/>
                  <a:gd name="connsiteX20" fmla="*/ 88487 w 153193"/>
                  <a:gd name="connsiteY20" fmla="*/ 120124 h 150882"/>
                  <a:gd name="connsiteX21" fmla="*/ 111708 w 153193"/>
                  <a:gd name="connsiteY21" fmla="*/ 99219 h 150882"/>
                  <a:gd name="connsiteX22" fmla="*/ 111708 w 153193"/>
                  <a:gd name="connsiteY22" fmla="*/ 89221 h 150882"/>
                  <a:gd name="connsiteX23" fmla="*/ 51075 w 153193"/>
                  <a:gd name="connsiteY23" fmla="*/ 89221 h 150882"/>
                  <a:gd name="connsiteX24" fmla="*/ 42368 w 153193"/>
                  <a:gd name="connsiteY24" fmla="*/ 97401 h 150882"/>
                  <a:gd name="connsiteX25" fmla="*/ 42368 w 153193"/>
                  <a:gd name="connsiteY25" fmla="*/ 112550 h 150882"/>
                  <a:gd name="connsiteX26" fmla="*/ 50430 w 153193"/>
                  <a:gd name="connsiteY26" fmla="*/ 120124 h 150882"/>
                  <a:gd name="connsiteX27" fmla="*/ 88487 w 153193"/>
                  <a:gd name="connsiteY27" fmla="*/ 120124 h 150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53193" h="150882">
                    <a:moveTo>
                      <a:pt x="441" y="123154"/>
                    </a:moveTo>
                    <a:lnTo>
                      <a:pt x="441" y="88615"/>
                    </a:lnTo>
                    <a:lnTo>
                      <a:pt x="30112" y="60741"/>
                    </a:lnTo>
                    <a:lnTo>
                      <a:pt x="111708" y="60741"/>
                    </a:lnTo>
                    <a:lnTo>
                      <a:pt x="111708" y="41653"/>
                    </a:lnTo>
                    <a:lnTo>
                      <a:pt x="101710" y="32261"/>
                    </a:lnTo>
                    <a:lnTo>
                      <a:pt x="53333" y="32261"/>
                    </a:lnTo>
                    <a:lnTo>
                      <a:pt x="43658" y="41653"/>
                    </a:lnTo>
                    <a:lnTo>
                      <a:pt x="43658" y="50137"/>
                    </a:lnTo>
                    <a:lnTo>
                      <a:pt x="1731" y="50137"/>
                    </a:lnTo>
                    <a:lnTo>
                      <a:pt x="1731" y="32867"/>
                    </a:lnTo>
                    <a:lnTo>
                      <a:pt x="36240" y="145"/>
                    </a:lnTo>
                    <a:lnTo>
                      <a:pt x="119126" y="145"/>
                    </a:lnTo>
                    <a:lnTo>
                      <a:pt x="153635" y="32867"/>
                    </a:lnTo>
                    <a:lnTo>
                      <a:pt x="153635" y="151028"/>
                    </a:lnTo>
                    <a:lnTo>
                      <a:pt x="115256" y="151028"/>
                    </a:lnTo>
                    <a:lnTo>
                      <a:pt x="115256" y="129517"/>
                    </a:lnTo>
                    <a:lnTo>
                      <a:pt x="91390" y="151028"/>
                    </a:lnTo>
                    <a:lnTo>
                      <a:pt x="30112" y="151028"/>
                    </a:lnTo>
                    <a:lnTo>
                      <a:pt x="441" y="123154"/>
                    </a:lnTo>
                    <a:close/>
                    <a:moveTo>
                      <a:pt x="88487" y="120124"/>
                    </a:moveTo>
                    <a:lnTo>
                      <a:pt x="111708" y="99219"/>
                    </a:lnTo>
                    <a:lnTo>
                      <a:pt x="111708" y="89221"/>
                    </a:lnTo>
                    <a:lnTo>
                      <a:pt x="51075" y="89221"/>
                    </a:lnTo>
                    <a:lnTo>
                      <a:pt x="42368" y="97401"/>
                    </a:lnTo>
                    <a:lnTo>
                      <a:pt x="42368" y="112550"/>
                    </a:lnTo>
                    <a:lnTo>
                      <a:pt x="50430" y="120124"/>
                    </a:lnTo>
                    <a:lnTo>
                      <a:pt x="88487" y="120124"/>
                    </a:lnTo>
                    <a:close/>
                  </a:path>
                </a:pathLst>
              </a:custGeom>
              <a:solidFill>
                <a:srgbClr val="68AD9B"/>
              </a:solidFill>
              <a:ln w="311565" cap="flat">
                <a:noFill/>
                <a:prstDash val="solid"/>
                <a:round/>
              </a:ln>
            </p:spPr>
            <p:txBody>
              <a:bodyPr rtlCol="0" anchor="ctr"/>
              <a:lstStyle/>
              <a:p>
                <a:endParaRPr lang="en-GB"/>
              </a:p>
            </p:txBody>
          </p:sp>
        </p:grpSp>
        <p:sp>
          <p:nvSpPr>
            <p:cNvPr id="32" name="Free-form: Shape 31">
              <a:extLst>
                <a:ext uri="{FF2B5EF4-FFF2-40B4-BE49-F238E27FC236}">
                  <a16:creationId xmlns:a16="http://schemas.microsoft.com/office/drawing/2014/main" id="{414B17C0-6BC4-9E3C-16E7-64E49EC985FF}"/>
                </a:ext>
              </a:extLst>
            </p:cNvPr>
            <p:cNvSpPr/>
            <p:nvPr/>
          </p:nvSpPr>
          <p:spPr>
            <a:xfrm>
              <a:off x="4972524" y="752109"/>
              <a:ext cx="2241474" cy="116140"/>
            </a:xfrm>
            <a:custGeom>
              <a:avLst/>
              <a:gdLst>
                <a:gd name="connsiteX0" fmla="*/ -577 w 2241474"/>
                <a:gd name="connsiteY0" fmla="*/ -1662 h 116140"/>
                <a:gd name="connsiteX1" fmla="*/ 2240897 w 2241474"/>
                <a:gd name="connsiteY1" fmla="*/ -1662 h 116140"/>
                <a:gd name="connsiteX2" fmla="*/ 2240897 w 2241474"/>
                <a:gd name="connsiteY2" fmla="*/ 114478 h 116140"/>
                <a:gd name="connsiteX3" fmla="*/ -577 w 2241474"/>
                <a:gd name="connsiteY3" fmla="*/ 114478 h 116140"/>
              </a:gdLst>
              <a:ahLst/>
              <a:cxnLst>
                <a:cxn ang="0">
                  <a:pos x="connsiteX0" y="connsiteY0"/>
                </a:cxn>
                <a:cxn ang="0">
                  <a:pos x="connsiteX1" y="connsiteY1"/>
                </a:cxn>
                <a:cxn ang="0">
                  <a:pos x="connsiteX2" y="connsiteY2"/>
                </a:cxn>
                <a:cxn ang="0">
                  <a:pos x="connsiteX3" y="connsiteY3"/>
                </a:cxn>
              </a:cxnLst>
              <a:rect l="l" t="t" r="r" b="b"/>
              <a:pathLst>
                <a:path w="2241474" h="116140">
                  <a:moveTo>
                    <a:pt x="-577" y="-1662"/>
                  </a:moveTo>
                  <a:lnTo>
                    <a:pt x="2240897" y="-1662"/>
                  </a:lnTo>
                  <a:lnTo>
                    <a:pt x="2240897" y="114478"/>
                  </a:lnTo>
                  <a:lnTo>
                    <a:pt x="-577" y="114478"/>
                  </a:lnTo>
                  <a:close/>
                </a:path>
              </a:pathLst>
            </a:custGeom>
            <a:solidFill>
              <a:srgbClr val="E30613"/>
            </a:solidFill>
            <a:ln w="6969" cap="flat">
              <a:noFill/>
              <a:prstDash val="solid"/>
              <a:round/>
            </a:ln>
          </p:spPr>
          <p:txBody>
            <a:bodyPr rtlCol="0" anchor="ctr"/>
            <a:lstStyle/>
            <a:p>
              <a:endParaRPr lang="en-GB"/>
            </a:p>
          </p:txBody>
        </p:sp>
      </p:grpSp>
    </p:spTree>
    <p:extLst>
      <p:ext uri="{BB962C8B-B14F-4D97-AF65-F5344CB8AC3E}">
        <p14:creationId xmlns:p14="http://schemas.microsoft.com/office/powerpoint/2010/main" val="1981295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ADFD3E66-7CA9-BD25-5AF4-48FA2CF07E4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50941" y="934634"/>
            <a:ext cx="9002323" cy="4605271"/>
          </a:xfrm>
          <a:prstGeom prst="flowChartConnector">
            <a:avLst/>
          </a:prstGeom>
        </p:spPr>
      </p:pic>
      <p:pic>
        <p:nvPicPr>
          <p:cNvPr id="9" name="Graphic 8" descr="Badge 1 with solid fill">
            <a:extLst>
              <a:ext uri="{FF2B5EF4-FFF2-40B4-BE49-F238E27FC236}">
                <a16:creationId xmlns:a16="http://schemas.microsoft.com/office/drawing/2014/main" id="{8711F55F-236E-7148-057F-790548359814}"/>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9180" y="157596"/>
            <a:ext cx="2351315" cy="2351315"/>
          </a:xfrm>
          <a:prstGeom prst="rect">
            <a:avLst/>
          </a:prstGeom>
        </p:spPr>
      </p:pic>
      <p:grpSp>
        <p:nvGrpSpPr>
          <p:cNvPr id="12" name="Group 11">
            <a:extLst>
              <a:ext uri="{FF2B5EF4-FFF2-40B4-BE49-F238E27FC236}">
                <a16:creationId xmlns:a16="http://schemas.microsoft.com/office/drawing/2014/main" id="{873459A3-6654-DED0-B079-3F0332A738A3}"/>
              </a:ext>
            </a:extLst>
          </p:cNvPr>
          <p:cNvGrpSpPr/>
          <p:nvPr/>
        </p:nvGrpSpPr>
        <p:grpSpPr>
          <a:xfrm>
            <a:off x="10642725" y="157596"/>
            <a:ext cx="1130095" cy="1485374"/>
            <a:chOff x="10642725" y="157596"/>
            <a:chExt cx="1130095" cy="1485374"/>
          </a:xfrm>
        </p:grpSpPr>
        <p:pic>
          <p:nvPicPr>
            <p:cNvPr id="10" name="Picture 9" descr="A qr code with black dots">
              <a:extLst>
                <a:ext uri="{FF2B5EF4-FFF2-40B4-BE49-F238E27FC236}">
                  <a16:creationId xmlns:a16="http://schemas.microsoft.com/office/drawing/2014/main" id="{8C3C869E-A0F6-8B58-770E-6F817B59A381}"/>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642725" y="157596"/>
              <a:ext cx="1130095" cy="1130095"/>
            </a:xfrm>
            <a:prstGeom prst="rect">
              <a:avLst/>
            </a:prstGeom>
          </p:spPr>
        </p:pic>
        <p:sp>
          <p:nvSpPr>
            <p:cNvPr id="11" name="TextBox 10">
              <a:extLst>
                <a:ext uri="{FF2B5EF4-FFF2-40B4-BE49-F238E27FC236}">
                  <a16:creationId xmlns:a16="http://schemas.microsoft.com/office/drawing/2014/main" id="{D3F84038-C721-6E47-4A43-0CB2515A5F9B}"/>
                </a:ext>
              </a:extLst>
            </p:cNvPr>
            <p:cNvSpPr txBox="1"/>
            <p:nvPr/>
          </p:nvSpPr>
          <p:spPr>
            <a:xfrm>
              <a:off x="10877382" y="1333253"/>
              <a:ext cx="663677" cy="309717"/>
            </a:xfrm>
            <a:prstGeom prst="rect">
              <a:avLst/>
            </a:prstGeom>
            <a:noFill/>
          </p:spPr>
          <p:txBody>
            <a:bodyPr wrap="none" lIns="0" tIns="0" rIns="0" bIns="0" rtlCol="0">
              <a:noAutofit/>
            </a:bodyPr>
            <a:lstStyle/>
            <a:p>
              <a:pPr algn="l"/>
              <a:r>
                <a:rPr lang="en-GB" dirty="0">
                  <a:solidFill>
                    <a:schemeClr val="bg1"/>
                  </a:solidFill>
                </a:rPr>
                <a:t>SLIDES</a:t>
              </a:r>
            </a:p>
          </p:txBody>
        </p:sp>
      </p:grpSp>
    </p:spTree>
    <p:extLst>
      <p:ext uri="{BB962C8B-B14F-4D97-AF65-F5344CB8AC3E}">
        <p14:creationId xmlns:p14="http://schemas.microsoft.com/office/powerpoint/2010/main" val="32250102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B174C2-63F9-759B-E99B-F2ACD7F85388}"/>
              </a:ext>
            </a:extLst>
          </p:cNvPr>
          <p:cNvSpPr/>
          <p:nvPr/>
        </p:nvSpPr>
        <p:spPr>
          <a:xfrm>
            <a:off x="877529" y="656304"/>
            <a:ext cx="4173794"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6" name="TextBox 5">
            <a:extLst>
              <a:ext uri="{FF2B5EF4-FFF2-40B4-BE49-F238E27FC236}">
                <a16:creationId xmlns:a16="http://schemas.microsoft.com/office/drawing/2014/main" id="{0A40C1E7-182A-8CC2-B9C1-0142C4EF01BF}"/>
              </a:ext>
            </a:extLst>
          </p:cNvPr>
          <p:cNvSpPr txBox="1"/>
          <p:nvPr/>
        </p:nvSpPr>
        <p:spPr>
          <a:xfrm>
            <a:off x="1777181" y="1201467"/>
            <a:ext cx="6179574" cy="4455066"/>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GB" dirty="0">
                <a:cs typeface="Kanit" pitchFamily="2" charset="-34"/>
              </a:rPr>
              <a:t>Manage user access and security</a:t>
            </a:r>
          </a:p>
          <a:p>
            <a:pPr marL="285750" indent="-285750">
              <a:lnSpc>
                <a:spcPct val="200000"/>
              </a:lnSpc>
              <a:buFont typeface="Arial" panose="020B0604020202020204" pitchFamily="34" charset="0"/>
              <a:buChar char="•"/>
            </a:pPr>
            <a:r>
              <a:rPr lang="en-GB" dirty="0">
                <a:cs typeface="Kanit" pitchFamily="2" charset="-34"/>
              </a:rPr>
              <a:t>Configure tenant settings</a:t>
            </a:r>
          </a:p>
          <a:p>
            <a:pPr marL="285750" indent="-285750">
              <a:lnSpc>
                <a:spcPct val="200000"/>
              </a:lnSpc>
              <a:buFont typeface="Arial" panose="020B0604020202020204" pitchFamily="34" charset="0"/>
              <a:buChar char="•"/>
            </a:pPr>
            <a:r>
              <a:rPr lang="en-GB" dirty="0">
                <a:cs typeface="Kanit" pitchFamily="2" charset="-34"/>
              </a:rPr>
              <a:t>Manage workspaces and workspace roles</a:t>
            </a:r>
          </a:p>
          <a:p>
            <a:pPr marL="285750" indent="-285750">
              <a:lnSpc>
                <a:spcPct val="200000"/>
              </a:lnSpc>
              <a:buFont typeface="Arial" panose="020B0604020202020204" pitchFamily="34" charset="0"/>
              <a:buChar char="•"/>
            </a:pPr>
            <a:r>
              <a:rPr lang="en-GB" dirty="0">
                <a:cs typeface="Kanit" pitchFamily="2" charset="-34"/>
              </a:rPr>
              <a:t>Monitor usage and capacity</a:t>
            </a:r>
          </a:p>
          <a:p>
            <a:pPr marL="285750" indent="-285750">
              <a:lnSpc>
                <a:spcPct val="200000"/>
              </a:lnSpc>
              <a:buFont typeface="Arial" panose="020B0604020202020204" pitchFamily="34" charset="0"/>
              <a:buChar char="•"/>
            </a:pPr>
            <a:r>
              <a:rPr lang="en-GB" dirty="0">
                <a:cs typeface="Kanit" pitchFamily="2" charset="-34"/>
              </a:rPr>
              <a:t>Manage gateways to keep data fresh</a:t>
            </a:r>
          </a:p>
          <a:p>
            <a:pPr marL="285750" indent="-285750">
              <a:lnSpc>
                <a:spcPct val="200000"/>
              </a:lnSpc>
              <a:buFont typeface="Arial" panose="020B0604020202020204" pitchFamily="34" charset="0"/>
              <a:buChar char="•"/>
            </a:pPr>
            <a:r>
              <a:rPr lang="en-GB" dirty="0">
                <a:cs typeface="Kanit" pitchFamily="2" charset="-34"/>
              </a:rPr>
              <a:t>Establish governance standards and policies</a:t>
            </a:r>
          </a:p>
          <a:p>
            <a:pPr marL="285750" indent="-285750">
              <a:lnSpc>
                <a:spcPct val="200000"/>
              </a:lnSpc>
              <a:buFont typeface="Arial" panose="020B0604020202020204" pitchFamily="34" charset="0"/>
              <a:buChar char="•"/>
            </a:pPr>
            <a:r>
              <a:rPr lang="en-GB" dirty="0">
                <a:cs typeface="Kanit" pitchFamily="2" charset="-34"/>
              </a:rPr>
              <a:t>Promote collaboration through apps</a:t>
            </a:r>
          </a:p>
          <a:p>
            <a:pPr marL="285750" indent="-285750">
              <a:lnSpc>
                <a:spcPct val="200000"/>
              </a:lnSpc>
              <a:buFont typeface="Arial" panose="020B0604020202020204" pitchFamily="34" charset="0"/>
              <a:buChar char="•"/>
            </a:pPr>
            <a:r>
              <a:rPr lang="en-GB" dirty="0">
                <a:cs typeface="Kanit" pitchFamily="2" charset="-34"/>
              </a:rPr>
              <a:t>Report on adoption and usage</a:t>
            </a:r>
          </a:p>
        </p:txBody>
      </p:sp>
      <p:sp>
        <p:nvSpPr>
          <p:cNvPr id="7" name="TextBox 6">
            <a:extLst>
              <a:ext uri="{FF2B5EF4-FFF2-40B4-BE49-F238E27FC236}">
                <a16:creationId xmlns:a16="http://schemas.microsoft.com/office/drawing/2014/main" id="{F2EE8903-9CAC-C938-9481-2F69C68D3477}"/>
              </a:ext>
            </a:extLst>
          </p:cNvPr>
          <p:cNvSpPr txBox="1"/>
          <p:nvPr/>
        </p:nvSpPr>
        <p:spPr>
          <a:xfrm>
            <a:off x="886132" y="439098"/>
            <a:ext cx="10419735" cy="577081"/>
          </a:xfrm>
          <a:prstGeom prst="rect">
            <a:avLst/>
          </a:prstGeom>
          <a:noFill/>
        </p:spPr>
        <p:txBody>
          <a:bodyPr wrap="square">
            <a:spAutoFit/>
          </a:bodyPr>
          <a:lstStyle/>
          <a:p>
            <a:pPr>
              <a:lnSpc>
                <a:spcPct val="200000"/>
              </a:lnSpc>
            </a:pPr>
            <a:r>
              <a:rPr lang="en-GB" dirty="0">
                <a:solidFill>
                  <a:schemeClr val="bg1"/>
                </a:solidFill>
                <a:cs typeface="Kanit" pitchFamily="2" charset="-34"/>
              </a:rPr>
              <a:t>Key admin activities in the first four weeks:</a:t>
            </a:r>
          </a:p>
        </p:txBody>
      </p:sp>
      <p:sp>
        <p:nvSpPr>
          <p:cNvPr id="10" name="TextBox 9">
            <a:extLst>
              <a:ext uri="{FF2B5EF4-FFF2-40B4-BE49-F238E27FC236}">
                <a16:creationId xmlns:a16="http://schemas.microsoft.com/office/drawing/2014/main" id="{39C2C676-818E-7EA4-710F-D8F3139E090A}"/>
              </a:ext>
            </a:extLst>
          </p:cNvPr>
          <p:cNvSpPr txBox="1"/>
          <p:nvPr/>
        </p:nvSpPr>
        <p:spPr>
          <a:xfrm>
            <a:off x="7226709" y="2017675"/>
            <a:ext cx="4555408" cy="1754326"/>
          </a:xfrm>
          <a:prstGeom prst="rect">
            <a:avLst/>
          </a:prstGeom>
          <a:solidFill>
            <a:schemeClr val="accent1"/>
          </a:solidFill>
        </p:spPr>
        <p:txBody>
          <a:bodyPr wrap="square">
            <a:spAutoFit/>
          </a:bodyPr>
          <a:lstStyle/>
          <a:p>
            <a:r>
              <a:rPr lang="en-GB" b="0" i="0" dirty="0">
                <a:solidFill>
                  <a:schemeClr val="bg1"/>
                </a:solidFill>
                <a:effectLst/>
                <a:cs typeface="Kanit" pitchFamily="2" charset="-34"/>
              </a:rPr>
              <a:t>The key is laying the foundation for governed self-service analytics by first focusing on guardrails and controls before enabling end user capabilities. </a:t>
            </a:r>
          </a:p>
          <a:p>
            <a:endParaRPr lang="en-GB" dirty="0">
              <a:solidFill>
                <a:schemeClr val="bg1"/>
              </a:solidFill>
              <a:cs typeface="Kanit" pitchFamily="2" charset="-34"/>
            </a:endParaRPr>
          </a:p>
          <a:p>
            <a:r>
              <a:rPr lang="en-GB" b="0" i="0" dirty="0">
                <a:solidFill>
                  <a:schemeClr val="bg1"/>
                </a:solidFill>
                <a:effectLst/>
                <a:cs typeface="Kanit" pitchFamily="2" charset="-34"/>
              </a:rPr>
              <a:t>This builds trust and prevents analytics sprawl.</a:t>
            </a:r>
            <a:endParaRPr lang="en-GB" dirty="0">
              <a:solidFill>
                <a:schemeClr val="bg1"/>
              </a:solidFill>
              <a:cs typeface="Kanit" pitchFamily="2" charset="-34"/>
            </a:endParaRPr>
          </a:p>
        </p:txBody>
      </p:sp>
    </p:spTree>
    <p:extLst>
      <p:ext uri="{BB962C8B-B14F-4D97-AF65-F5344CB8AC3E}">
        <p14:creationId xmlns:p14="http://schemas.microsoft.com/office/powerpoint/2010/main" val="39750570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8E99AA-41AD-7417-5BBA-31B37C5AB258}"/>
              </a:ext>
            </a:extLst>
          </p:cNvPr>
          <p:cNvSpPr>
            <a:spLocks noGrp="1"/>
          </p:cNvSpPr>
          <p:nvPr>
            <p:ph type="body" sz="quarter" idx="14"/>
          </p:nvPr>
        </p:nvSpPr>
        <p:spPr/>
        <p:txBody>
          <a:bodyPr/>
          <a:lstStyle/>
          <a:p>
            <a:r>
              <a:rPr lang="en-GB" dirty="0"/>
              <a:t>Week</a:t>
            </a:r>
          </a:p>
        </p:txBody>
      </p:sp>
      <p:sp>
        <p:nvSpPr>
          <p:cNvPr id="3" name="Rectangle 2">
            <a:extLst>
              <a:ext uri="{FF2B5EF4-FFF2-40B4-BE49-F238E27FC236}">
                <a16:creationId xmlns:a16="http://schemas.microsoft.com/office/drawing/2014/main" id="{1813A65F-0117-737B-56C8-DEA172684BE0}"/>
              </a:ext>
            </a:extLst>
          </p:cNvPr>
          <p:cNvSpPr/>
          <p:nvPr/>
        </p:nvSpPr>
        <p:spPr>
          <a:xfrm>
            <a:off x="11365706" y="6457950"/>
            <a:ext cx="328613" cy="242888"/>
          </a:xfrm>
          <a:prstGeom prst="rect">
            <a:avLst/>
          </a:prstGeom>
          <a:solidFill>
            <a:srgbClr val="006E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pic>
        <p:nvPicPr>
          <p:cNvPr id="5" name="Graphic 4" descr="Badge 1 with solid fill">
            <a:extLst>
              <a:ext uri="{FF2B5EF4-FFF2-40B4-BE49-F238E27FC236}">
                <a16:creationId xmlns:a16="http://schemas.microsoft.com/office/drawing/2014/main" id="{0BFAA527-13EE-3D71-C9FF-C9776A649A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51438" y="1061936"/>
            <a:ext cx="1800000" cy="1800000"/>
          </a:xfrm>
          <a:prstGeom prst="rect">
            <a:avLst/>
          </a:prstGeom>
        </p:spPr>
      </p:pic>
    </p:spTree>
    <p:extLst>
      <p:ext uri="{BB962C8B-B14F-4D97-AF65-F5344CB8AC3E}">
        <p14:creationId xmlns:p14="http://schemas.microsoft.com/office/powerpoint/2010/main" val="1472714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47F0FB-52BF-D5B2-1C3C-EF50296B9480}"/>
              </a:ext>
            </a:extLst>
          </p:cNvPr>
          <p:cNvSpPr/>
          <p:nvPr/>
        </p:nvSpPr>
        <p:spPr>
          <a:xfrm>
            <a:off x="1386348" y="2344994"/>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5" name="TextBox 4">
            <a:extLst>
              <a:ext uri="{FF2B5EF4-FFF2-40B4-BE49-F238E27FC236}">
                <a16:creationId xmlns:a16="http://schemas.microsoft.com/office/drawing/2014/main" id="{62004E60-FDB5-3BC1-7E1F-D62C587A85B2}"/>
              </a:ext>
            </a:extLst>
          </p:cNvPr>
          <p:cNvSpPr txBox="1"/>
          <p:nvPr/>
        </p:nvSpPr>
        <p:spPr>
          <a:xfrm>
            <a:off x="1386348" y="1768095"/>
            <a:ext cx="2979175" cy="2585323"/>
          </a:xfrm>
          <a:prstGeom prst="rect">
            <a:avLst/>
          </a:prstGeom>
          <a:noFill/>
          <a:ln>
            <a:noFill/>
          </a:ln>
        </p:spPr>
        <p:txBody>
          <a:bodyPr wrap="square">
            <a:spAutoFit/>
          </a:bodyPr>
          <a:lstStyle/>
          <a:p>
            <a:endParaRPr lang="en-GB" b="1" dirty="0"/>
          </a:p>
          <a:p>
            <a:endParaRPr lang="en-GB" dirty="0"/>
          </a:p>
          <a:p>
            <a:r>
              <a:rPr lang="en-GB" dirty="0">
                <a:solidFill>
                  <a:schemeClr val="bg1"/>
                </a:solidFill>
              </a:rPr>
              <a:t>Get access</a:t>
            </a:r>
          </a:p>
          <a:p>
            <a:endParaRPr lang="en-GB" dirty="0"/>
          </a:p>
          <a:p>
            <a:r>
              <a:rPr lang="en-GB" dirty="0"/>
              <a:t>Set up security</a:t>
            </a:r>
          </a:p>
          <a:p>
            <a:endParaRPr lang="en-GB" dirty="0"/>
          </a:p>
          <a:p>
            <a:r>
              <a:rPr lang="en-GB" dirty="0"/>
              <a:t>Configure tenant settings</a:t>
            </a:r>
          </a:p>
          <a:p>
            <a:endParaRPr lang="en-GB" dirty="0"/>
          </a:p>
          <a:p>
            <a:r>
              <a:rPr lang="en-GB" dirty="0"/>
              <a:t>Assign licenses</a:t>
            </a:r>
          </a:p>
        </p:txBody>
      </p:sp>
      <p:sp>
        <p:nvSpPr>
          <p:cNvPr id="8" name="TextBox 7">
            <a:extLst>
              <a:ext uri="{FF2B5EF4-FFF2-40B4-BE49-F238E27FC236}">
                <a16:creationId xmlns:a16="http://schemas.microsoft.com/office/drawing/2014/main" id="{3762A00A-9D7D-A2B8-E8FC-BD1368F0991D}"/>
              </a:ext>
            </a:extLst>
          </p:cNvPr>
          <p:cNvSpPr txBox="1"/>
          <p:nvPr/>
        </p:nvSpPr>
        <p:spPr>
          <a:xfrm>
            <a:off x="4446640" y="1704271"/>
            <a:ext cx="7745360" cy="2308324"/>
          </a:xfrm>
          <a:prstGeom prst="rect">
            <a:avLst/>
          </a:prstGeom>
          <a:noFill/>
        </p:spPr>
        <p:txBody>
          <a:bodyPr wrap="square">
            <a:spAutoFit/>
          </a:bodyPr>
          <a:lstStyle/>
          <a:p>
            <a:r>
              <a:rPr lang="en-GB" dirty="0"/>
              <a:t>Login to </a:t>
            </a:r>
            <a:r>
              <a:rPr lang="en-GB" dirty="0">
                <a:hlinkClick r:id="rId3"/>
              </a:rPr>
              <a:t>http://admin.microsoft.com</a:t>
            </a:r>
            <a:r>
              <a:rPr lang="en-GB" dirty="0"/>
              <a:t> with an Office 365 administrator account. </a:t>
            </a:r>
            <a:br>
              <a:rPr lang="en-GB" dirty="0"/>
            </a:br>
            <a:endParaRPr lang="en-GB" dirty="0"/>
          </a:p>
          <a:p>
            <a:r>
              <a:rPr lang="en-GB" dirty="0"/>
              <a:t>Find the user in the list of active users and select it from the list.</a:t>
            </a:r>
          </a:p>
          <a:p>
            <a:endParaRPr lang="en-GB" dirty="0"/>
          </a:p>
          <a:p>
            <a:r>
              <a:rPr lang="en-GB" dirty="0"/>
              <a:t>Then click on Manage Roles. </a:t>
            </a:r>
          </a:p>
          <a:p>
            <a:endParaRPr lang="en-GB" dirty="0"/>
          </a:p>
          <a:p>
            <a:r>
              <a:rPr lang="en-GB" dirty="0"/>
              <a:t>Under Admin centre access, expand “Show all by category”, and then from the list, select “Fabric Administrator.”</a:t>
            </a:r>
          </a:p>
        </p:txBody>
      </p:sp>
      <p:cxnSp>
        <p:nvCxnSpPr>
          <p:cNvPr id="11" name="Straight Connector 10">
            <a:extLst>
              <a:ext uri="{FF2B5EF4-FFF2-40B4-BE49-F238E27FC236}">
                <a16:creationId xmlns:a16="http://schemas.microsoft.com/office/drawing/2014/main" id="{4FBFADFC-E0AD-BF7B-92C7-DC38D4FB7E81}"/>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2" name="Graphic 1" descr="Badge 1 with solid fill">
            <a:extLst>
              <a:ext uri="{FF2B5EF4-FFF2-40B4-BE49-F238E27FC236}">
                <a16:creationId xmlns:a16="http://schemas.microsoft.com/office/drawing/2014/main" id="{F9024453-393D-82B1-5698-61D6C7AF42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17592" y="256545"/>
            <a:ext cx="1800000" cy="1800000"/>
          </a:xfrm>
          <a:prstGeom prst="rect">
            <a:avLst/>
          </a:prstGeom>
        </p:spPr>
      </p:pic>
    </p:spTree>
    <p:extLst>
      <p:ext uri="{BB962C8B-B14F-4D97-AF65-F5344CB8AC3E}">
        <p14:creationId xmlns:p14="http://schemas.microsoft.com/office/powerpoint/2010/main" val="199153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47F0FB-52BF-D5B2-1C3C-EF50296B9480}"/>
              </a:ext>
            </a:extLst>
          </p:cNvPr>
          <p:cNvSpPr/>
          <p:nvPr/>
        </p:nvSpPr>
        <p:spPr>
          <a:xfrm>
            <a:off x="1386348" y="292018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5" name="TextBox 4">
            <a:extLst>
              <a:ext uri="{FF2B5EF4-FFF2-40B4-BE49-F238E27FC236}">
                <a16:creationId xmlns:a16="http://schemas.microsoft.com/office/drawing/2014/main" id="{62004E60-FDB5-3BC1-7E1F-D62C587A85B2}"/>
              </a:ext>
            </a:extLst>
          </p:cNvPr>
          <p:cNvSpPr txBox="1"/>
          <p:nvPr/>
        </p:nvSpPr>
        <p:spPr>
          <a:xfrm>
            <a:off x="1386348" y="1768095"/>
            <a:ext cx="2905433" cy="2585323"/>
          </a:xfrm>
          <a:prstGeom prst="rect">
            <a:avLst/>
          </a:prstGeom>
          <a:noFill/>
        </p:spPr>
        <p:txBody>
          <a:bodyPr wrap="square">
            <a:spAutoFit/>
          </a:bodyPr>
          <a:lstStyle/>
          <a:p>
            <a:endParaRPr lang="en-GB" b="1" dirty="0"/>
          </a:p>
          <a:p>
            <a:endParaRPr lang="en-GB" dirty="0"/>
          </a:p>
          <a:p>
            <a:r>
              <a:rPr lang="en-GB" dirty="0"/>
              <a:t>Get access</a:t>
            </a:r>
          </a:p>
          <a:p>
            <a:endParaRPr lang="en-GB" dirty="0"/>
          </a:p>
          <a:p>
            <a:r>
              <a:rPr lang="en-GB" dirty="0">
                <a:solidFill>
                  <a:schemeClr val="bg1"/>
                </a:solidFill>
              </a:rPr>
              <a:t>Set up security</a:t>
            </a:r>
          </a:p>
          <a:p>
            <a:endParaRPr lang="en-GB" dirty="0"/>
          </a:p>
          <a:p>
            <a:r>
              <a:rPr lang="en-GB" dirty="0"/>
              <a:t>Configure tenant settings</a:t>
            </a:r>
          </a:p>
          <a:p>
            <a:endParaRPr lang="en-GB" dirty="0"/>
          </a:p>
          <a:p>
            <a:r>
              <a:rPr lang="en-GB" dirty="0"/>
              <a:t>Assign licenses</a:t>
            </a:r>
          </a:p>
        </p:txBody>
      </p:sp>
      <p:sp>
        <p:nvSpPr>
          <p:cNvPr id="8" name="TextBox 7">
            <a:extLst>
              <a:ext uri="{FF2B5EF4-FFF2-40B4-BE49-F238E27FC236}">
                <a16:creationId xmlns:a16="http://schemas.microsoft.com/office/drawing/2014/main" id="{3762A00A-9D7D-A2B8-E8FC-BD1368F0991D}"/>
              </a:ext>
            </a:extLst>
          </p:cNvPr>
          <p:cNvSpPr txBox="1"/>
          <p:nvPr/>
        </p:nvSpPr>
        <p:spPr>
          <a:xfrm>
            <a:off x="4446640" y="1704271"/>
            <a:ext cx="7745360" cy="2585323"/>
          </a:xfrm>
          <a:prstGeom prst="rect">
            <a:avLst/>
          </a:prstGeom>
          <a:noFill/>
        </p:spPr>
        <p:txBody>
          <a:bodyPr wrap="square">
            <a:spAutoFit/>
          </a:bodyPr>
          <a:lstStyle/>
          <a:p>
            <a:r>
              <a:rPr lang="en-GB" dirty="0"/>
              <a:t>Start with 4 broad groups for your Power BI users: </a:t>
            </a:r>
          </a:p>
          <a:p>
            <a:r>
              <a:rPr lang="en-GB" dirty="0"/>
              <a:t> </a:t>
            </a:r>
          </a:p>
          <a:p>
            <a:r>
              <a:rPr lang="en-GB" dirty="0"/>
              <a:t>Admin</a:t>
            </a:r>
          </a:p>
          <a:p>
            <a:r>
              <a:rPr lang="en-GB" dirty="0"/>
              <a:t>Contributor</a:t>
            </a:r>
          </a:p>
          <a:p>
            <a:r>
              <a:rPr lang="en-GB" dirty="0"/>
              <a:t>Tester</a:t>
            </a:r>
          </a:p>
          <a:p>
            <a:r>
              <a:rPr lang="en-GB" dirty="0"/>
              <a:t>Viewer</a:t>
            </a:r>
          </a:p>
          <a:p>
            <a:endParaRPr lang="en-GB" dirty="0"/>
          </a:p>
          <a:p>
            <a:r>
              <a:rPr lang="en-GB" dirty="0"/>
              <a:t>Try to use the principle of least privilege.</a:t>
            </a:r>
          </a:p>
          <a:p>
            <a:endParaRPr lang="en-GB" dirty="0"/>
          </a:p>
        </p:txBody>
      </p:sp>
      <p:cxnSp>
        <p:nvCxnSpPr>
          <p:cNvPr id="2" name="Straight Connector 1">
            <a:extLst>
              <a:ext uri="{FF2B5EF4-FFF2-40B4-BE49-F238E27FC236}">
                <a16:creationId xmlns:a16="http://schemas.microsoft.com/office/drawing/2014/main" id="{BAEC5A29-32E4-94A8-EA0F-6BD903A83E14}"/>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612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47F0FB-52BF-D5B2-1C3C-EF50296B9480}"/>
              </a:ext>
            </a:extLst>
          </p:cNvPr>
          <p:cNvSpPr/>
          <p:nvPr/>
        </p:nvSpPr>
        <p:spPr>
          <a:xfrm>
            <a:off x="1386348" y="2920180"/>
            <a:ext cx="2617839" cy="317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5" name="TextBox 4">
            <a:extLst>
              <a:ext uri="{FF2B5EF4-FFF2-40B4-BE49-F238E27FC236}">
                <a16:creationId xmlns:a16="http://schemas.microsoft.com/office/drawing/2014/main" id="{62004E60-FDB5-3BC1-7E1F-D62C587A85B2}"/>
              </a:ext>
            </a:extLst>
          </p:cNvPr>
          <p:cNvSpPr txBox="1"/>
          <p:nvPr/>
        </p:nvSpPr>
        <p:spPr>
          <a:xfrm>
            <a:off x="1386348" y="1768095"/>
            <a:ext cx="2905433" cy="2585323"/>
          </a:xfrm>
          <a:prstGeom prst="rect">
            <a:avLst/>
          </a:prstGeom>
          <a:noFill/>
        </p:spPr>
        <p:txBody>
          <a:bodyPr wrap="square">
            <a:spAutoFit/>
          </a:bodyPr>
          <a:lstStyle/>
          <a:p>
            <a:endParaRPr lang="en-GB" b="1" dirty="0"/>
          </a:p>
          <a:p>
            <a:endParaRPr lang="en-GB" dirty="0"/>
          </a:p>
          <a:p>
            <a:r>
              <a:rPr lang="en-GB" dirty="0"/>
              <a:t>Get access</a:t>
            </a:r>
          </a:p>
          <a:p>
            <a:endParaRPr lang="en-GB" dirty="0"/>
          </a:p>
          <a:p>
            <a:r>
              <a:rPr lang="en-GB" dirty="0">
                <a:solidFill>
                  <a:schemeClr val="bg1"/>
                </a:solidFill>
              </a:rPr>
              <a:t>Set up security</a:t>
            </a:r>
          </a:p>
          <a:p>
            <a:endParaRPr lang="en-GB" dirty="0"/>
          </a:p>
          <a:p>
            <a:r>
              <a:rPr lang="en-GB" dirty="0"/>
              <a:t>Configure tenant settings</a:t>
            </a:r>
          </a:p>
          <a:p>
            <a:endParaRPr lang="en-GB" dirty="0"/>
          </a:p>
          <a:p>
            <a:r>
              <a:rPr lang="en-GB" dirty="0"/>
              <a:t>Assign licenses</a:t>
            </a:r>
          </a:p>
        </p:txBody>
      </p:sp>
      <p:sp>
        <p:nvSpPr>
          <p:cNvPr id="8" name="TextBox 7">
            <a:extLst>
              <a:ext uri="{FF2B5EF4-FFF2-40B4-BE49-F238E27FC236}">
                <a16:creationId xmlns:a16="http://schemas.microsoft.com/office/drawing/2014/main" id="{3762A00A-9D7D-A2B8-E8FC-BD1368F0991D}"/>
              </a:ext>
            </a:extLst>
          </p:cNvPr>
          <p:cNvSpPr txBox="1"/>
          <p:nvPr/>
        </p:nvSpPr>
        <p:spPr>
          <a:xfrm>
            <a:off x="4446640" y="1704271"/>
            <a:ext cx="7745360" cy="2585323"/>
          </a:xfrm>
          <a:prstGeom prst="rect">
            <a:avLst/>
          </a:prstGeom>
          <a:noFill/>
        </p:spPr>
        <p:txBody>
          <a:bodyPr wrap="square">
            <a:spAutoFit/>
          </a:bodyPr>
          <a:lstStyle/>
          <a:p>
            <a:r>
              <a:rPr lang="en-GB" dirty="0"/>
              <a:t>Start with 4 broad groups for your Power BI users: </a:t>
            </a:r>
          </a:p>
          <a:p>
            <a:r>
              <a:rPr lang="en-GB" dirty="0"/>
              <a:t> </a:t>
            </a:r>
          </a:p>
          <a:p>
            <a:r>
              <a:rPr lang="en-GB" dirty="0"/>
              <a:t>Admin</a:t>
            </a:r>
          </a:p>
          <a:p>
            <a:r>
              <a:rPr lang="en-GB" dirty="0"/>
              <a:t>Contributor</a:t>
            </a:r>
          </a:p>
          <a:p>
            <a:r>
              <a:rPr lang="en-GB" dirty="0"/>
              <a:t>Tester</a:t>
            </a:r>
          </a:p>
          <a:p>
            <a:r>
              <a:rPr lang="en-GB" dirty="0"/>
              <a:t>Viewer</a:t>
            </a:r>
          </a:p>
          <a:p>
            <a:endParaRPr lang="en-GB" dirty="0"/>
          </a:p>
          <a:p>
            <a:r>
              <a:rPr lang="en-GB" dirty="0"/>
              <a:t>Try to use the principle of least privilege.</a:t>
            </a:r>
          </a:p>
          <a:p>
            <a:endParaRPr lang="en-GB" dirty="0"/>
          </a:p>
        </p:txBody>
      </p:sp>
      <p:cxnSp>
        <p:nvCxnSpPr>
          <p:cNvPr id="2" name="Straight Connector 1">
            <a:extLst>
              <a:ext uri="{FF2B5EF4-FFF2-40B4-BE49-F238E27FC236}">
                <a16:creationId xmlns:a16="http://schemas.microsoft.com/office/drawing/2014/main" id="{BAEC5A29-32E4-94A8-EA0F-6BD903A83E14}"/>
              </a:ext>
            </a:extLst>
          </p:cNvPr>
          <p:cNvCxnSpPr/>
          <p:nvPr/>
        </p:nvCxnSpPr>
        <p:spPr>
          <a:xfrm>
            <a:off x="4277032" y="1768095"/>
            <a:ext cx="0" cy="2585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597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Bedrock PPT Theme">
  <a:themeElements>
    <a:clrScheme name="Catapult Theme">
      <a:dk1>
        <a:sysClr val="windowText" lastClr="000000"/>
      </a:dk1>
      <a:lt1>
        <a:sysClr val="window" lastClr="FFFFFF"/>
      </a:lt1>
      <a:dk2>
        <a:srgbClr val="000000"/>
      </a:dk2>
      <a:lt2>
        <a:srgbClr val="FFFFFF"/>
      </a:lt2>
      <a:accent1>
        <a:srgbClr val="006A52"/>
      </a:accent1>
      <a:accent2>
        <a:srgbClr val="005880"/>
      </a:accent2>
      <a:accent3>
        <a:srgbClr val="008CB3"/>
      </a:accent3>
      <a:accent4>
        <a:srgbClr val="5FBCA2"/>
      </a:accent4>
      <a:accent5>
        <a:srgbClr val="FBBC33"/>
      </a:accent5>
      <a:accent6>
        <a:srgbClr val="EF7923"/>
      </a:accent6>
      <a:hlink>
        <a:srgbClr val="0563C1"/>
      </a:hlink>
      <a:folHlink>
        <a:srgbClr val="954F72"/>
      </a:folHlink>
    </a:clrScheme>
    <a:fontScheme name="Catapult Theme">
      <a:majorFont>
        <a:latin typeface="Tungsten Condensed Bold"/>
        <a:ea typeface=""/>
        <a:cs typeface=""/>
      </a:majorFont>
      <a:minorFont>
        <a:latin typeface="Akkurat LL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14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400" dirty="0">
            <a:solidFill>
              <a:schemeClr val="tx2"/>
            </a:solidFill>
          </a:defRPr>
        </a:defPPr>
      </a:lstStyle>
    </a:txDef>
  </a:objectDefaults>
  <a:extraClrSchemeLst/>
  <a:extLst>
    <a:ext uri="{05A4C25C-085E-4340-85A3-A5531E510DB2}">
      <thm15:themeFamily xmlns:thm15="http://schemas.microsoft.com/office/thememl/2012/main" name="Presentation2" id="{145CBFA2-3C5C-49E6-9163-5B32D6B19905}" vid="{2E13E527-D51B-47B3-8BBE-D49C4DE0A0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CPC_Deck_MC_003_v0.2</Template>
  <TotalTime>0</TotalTime>
  <Words>1678</Words>
  <Application>Microsoft Office PowerPoint</Application>
  <PresentationFormat>Widescreen</PresentationFormat>
  <Paragraphs>432</Paragraphs>
  <Slides>33</Slides>
  <Notes>32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33</vt:i4>
      </vt:variant>
    </vt:vector>
  </HeadingPairs>
  <TitlesOfParts>
    <vt:vector size="46" baseType="lpstr">
      <vt:lpstr>Akkurat LL Light</vt:lpstr>
      <vt:lpstr>-apple-system</vt:lpstr>
      <vt:lpstr>Arial</vt:lpstr>
      <vt:lpstr>Arimo</vt:lpstr>
      <vt:lpstr>Calibri</vt:lpstr>
      <vt:lpstr>Kanit</vt:lpstr>
      <vt:lpstr>Lato</vt:lpstr>
      <vt:lpstr>SegoeUI</vt:lpstr>
      <vt:lpstr>Tungsten Bold</vt:lpstr>
      <vt:lpstr>Tungsten Condensed Black</vt:lpstr>
      <vt:lpstr>Tungsten Condensed Bold</vt:lpstr>
      <vt:lpstr>Western</vt:lpstr>
      <vt:lpstr>Bedrock PPT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2023-10-04T15:38:02Z</dcterms:created>
  <dcterms:modified xsi:type="dcterms:W3CDTF">2023-10-04T15:46:55Z</dcterms:modified>
</cp:coreProperties>
</file>