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2"/>
    <p:sldMasterId id="2147483763" r:id="rId3"/>
  </p:sldMasterIdLst>
  <p:notesMasterIdLst>
    <p:notesMasterId r:id="rId11"/>
  </p:notesMasterIdLst>
  <p:sldIdLst>
    <p:sldId id="256" r:id="rId4"/>
    <p:sldId id="257" r:id="rId5"/>
    <p:sldId id="258" r:id="rId6"/>
    <p:sldId id="261" r:id="rId7"/>
    <p:sldId id="262" r:id="rId8"/>
    <p:sldId id="259" r:id="rId9"/>
    <p:sldId id="260" r:id="rId10"/>
  </p:sldIdLst>
  <p:sldSz cx="14630400" cy="8229600"/>
  <p:notesSz cx="6954838" cy="8809038"/>
  <p:defaultTextStyle>
    <a:defPPr>
      <a:defRPr lang="en-US"/>
    </a:defPPr>
    <a:lvl1pPr marL="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5" pos="4610">
          <p15:clr>
            <a:srgbClr val="A4A3A4"/>
          </p15:clr>
        </p15:guide>
        <p15:guide id="16" orient="horz" pos="25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74">
          <p15:clr>
            <a:srgbClr val="A4A3A4"/>
          </p15:clr>
        </p15:guide>
        <p15:guide id="2" pos="219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D4FF"/>
    <a:srgbClr val="002341"/>
    <a:srgbClr val="A5C3E1"/>
    <a:srgbClr val="5F91C8"/>
    <a:srgbClr val="375A7D"/>
    <a:srgbClr val="5AAAC8"/>
    <a:srgbClr val="B4E1FF"/>
    <a:srgbClr val="00558C"/>
    <a:srgbClr val="004178"/>
    <a:srgbClr val="E6D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57" autoAdjust="0"/>
    <p:restoredTop sz="94665" autoAdjust="0"/>
  </p:normalViewPr>
  <p:slideViewPr>
    <p:cSldViewPr snapToGrid="0" showGuides="1">
      <p:cViewPr varScale="1">
        <p:scale>
          <a:sx n="107" d="100"/>
          <a:sy n="107" d="100"/>
        </p:scale>
        <p:origin x="288" y="184"/>
      </p:cViewPr>
      <p:guideLst>
        <p:guide pos="4610"/>
        <p:guide orient="horz"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04" d="100"/>
          <a:sy n="104" d="100"/>
        </p:scale>
        <p:origin x="-3632" y="-56"/>
      </p:cViewPr>
      <p:guideLst>
        <p:guide orient="horz" pos="2774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39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39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819AA-B41A-40A3-9C20-21EA90F62779}" type="datetimeFigureOut">
              <a:rPr lang="en-US" smtClean="0"/>
              <a:t>7/18/17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1338" y="660400"/>
            <a:ext cx="5872162" cy="3303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184650"/>
            <a:ext cx="5564188" cy="3963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367713"/>
            <a:ext cx="3013075" cy="439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367713"/>
            <a:ext cx="3013075" cy="439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AA0E3-CFDF-4DDE-B584-074392BD2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6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6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4630401" cy="1010653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lIns="91429" tIns="45715" rIns="91429" bIns="45715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255" y="178700"/>
            <a:ext cx="2103120" cy="648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19300"/>
            <a:ext cx="9906000" cy="2192338"/>
          </a:xfrm>
        </p:spPr>
        <p:txBody>
          <a:bodyPr anchor="b">
            <a:no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990660"/>
            <a:ext cx="9906000" cy="477837"/>
          </a:xfrm>
        </p:spPr>
        <p:txBody>
          <a:bodyPr>
            <a:noAutofit/>
          </a:bodyPr>
          <a:lstStyle>
            <a:lvl1pPr marL="0" indent="0" algn="r">
              <a:buNone/>
              <a:defRPr sz="2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80570" y="1000316"/>
            <a:ext cx="3949830" cy="7229284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0375" y="7734300"/>
            <a:ext cx="1762510" cy="2000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z="700">
                <a:solidFill>
                  <a:srgbClr val="AAD4FF"/>
                </a:solidFill>
                <a:latin typeface="Tahoma"/>
              </a:defRPr>
            </a:lvl1pPr>
          </a:lstStyle>
          <a:p>
            <a:pPr lvl="0"/>
            <a:fld id="{DE9FCC56-4E1C-4C04-868A-1C1059837326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94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7275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E9E4-EAFC-ED42-B4C7-D719C349FAB2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A960-54CD-9549-9D36-6F92FCCFF0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E9E4-EAFC-ED42-B4C7-D719C349FAB2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A960-54CD-9549-9D36-6F92FCCFF0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E9E4-EAFC-ED42-B4C7-D719C349FAB2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A960-54CD-9549-9D36-6F92FCCFF0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E9E4-EAFC-ED42-B4C7-D719C349FAB2}" type="datetimeFigureOut">
              <a:rPr lang="en-US" smtClean="0"/>
              <a:t>7/18/17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A960-54CD-9549-9D36-6F92FCCFF0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E9E4-EAFC-ED42-B4C7-D719C349FAB2}" type="datetimeFigureOut">
              <a:rPr lang="en-US" smtClean="0"/>
              <a:t>7/18/17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A960-54CD-9549-9D36-6F92FCCFF0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E9E4-EAFC-ED42-B4C7-D719C349FAB2}" type="datetimeFigureOut">
              <a:rPr lang="en-US" smtClean="0"/>
              <a:t>7/18/17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A960-54CD-9549-9D36-6F92FCCFF0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E9E4-EAFC-ED42-B4C7-D719C349FAB2}" type="datetimeFigureOut">
              <a:rPr lang="en-US" smtClean="0"/>
              <a:t>7/18/17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A960-54CD-9549-9D36-6F92FCCFF0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E9E4-EAFC-ED42-B4C7-D719C349FAB2}" type="datetimeFigureOut">
              <a:rPr lang="en-US" smtClean="0"/>
              <a:t>7/18/17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A960-54CD-9549-9D36-6F92FCCFF0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E9E4-EAFC-ED42-B4C7-D719C349FAB2}" type="datetimeFigureOut">
              <a:rPr lang="en-US" smtClean="0"/>
              <a:t>7/18/17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A960-54CD-9549-9D36-6F92FCCFF0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4630401" cy="1010653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lIns="91429" tIns="45715" rIns="91429" bIns="45715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80570" y="1000316"/>
            <a:ext cx="3949830" cy="722928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3538" y="4965000"/>
            <a:ext cx="6189662" cy="440719"/>
          </a:xfrm>
        </p:spPr>
        <p:txBody>
          <a:bodyPr anchor="t" anchorCtr="0">
            <a:noAutofit/>
          </a:bodyPr>
          <a:lstStyle>
            <a:lvl1pPr marL="0" indent="0" algn="r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Enter Date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143375" y="5879399"/>
            <a:ext cx="6219825" cy="440719"/>
          </a:xfrm>
        </p:spPr>
        <p:txBody>
          <a:bodyPr anchor="t" anchorCtr="0">
            <a:noAutofit/>
          </a:bodyPr>
          <a:lstStyle>
            <a:lvl1pPr marL="0" indent="0" algn="r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Enter Presenter(s)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60375" y="7755814"/>
            <a:ext cx="1762510" cy="2000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z="700">
                <a:solidFill>
                  <a:srgbClr val="AAD4FF"/>
                </a:solidFill>
                <a:latin typeface="Tahoma"/>
              </a:defRPr>
            </a:lvl1pPr>
          </a:lstStyle>
          <a:p>
            <a:pPr lvl="0"/>
            <a:fld id="{DE9FCC56-4E1C-4C04-868A-1C1059837326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0375" y="2756647"/>
            <a:ext cx="9902826" cy="1479176"/>
          </a:xfrm>
        </p:spPr>
        <p:txBody>
          <a:bodyPr anchor="b" anchorCtr="0">
            <a:no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255" y="178700"/>
            <a:ext cx="2103120" cy="64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038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E9E4-EAFC-ED42-B4C7-D719C349FAB2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A960-54CD-9549-9D36-6F92FCCFF0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E9E4-EAFC-ED42-B4C7-D719C349FAB2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A960-54CD-9549-9D36-6F92FCCFF0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wo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4630401" cy="1010653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lIns="91429" tIns="45715" rIns="91429" bIns="45715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80570" y="1000316"/>
            <a:ext cx="3949830" cy="722928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3538" y="4965000"/>
            <a:ext cx="6189662" cy="440719"/>
          </a:xfrm>
        </p:spPr>
        <p:txBody>
          <a:bodyPr anchor="t" anchorCtr="0">
            <a:noAutofit/>
          </a:bodyPr>
          <a:lstStyle>
            <a:lvl1pPr marL="0" indent="0" algn="r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Enter Date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143375" y="5879399"/>
            <a:ext cx="6219825" cy="440719"/>
          </a:xfrm>
        </p:spPr>
        <p:txBody>
          <a:bodyPr anchor="t" anchorCtr="0">
            <a:noAutofit/>
          </a:bodyPr>
          <a:lstStyle>
            <a:lvl1pPr marL="0" indent="0" algn="r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Enter Presenter(s)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60375" y="7755814"/>
            <a:ext cx="1762510" cy="2000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z="700">
                <a:solidFill>
                  <a:srgbClr val="AAD4FF"/>
                </a:solidFill>
                <a:latin typeface="Tahoma"/>
              </a:defRPr>
            </a:lvl1pPr>
          </a:lstStyle>
          <a:p>
            <a:pPr lvl="0"/>
            <a:fld id="{DE9FCC56-4E1C-4C04-868A-1C1059837326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0375" y="2756647"/>
            <a:ext cx="9902826" cy="1479176"/>
          </a:xfrm>
        </p:spPr>
        <p:txBody>
          <a:bodyPr anchor="b" anchorCtr="0">
            <a:no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255" y="178700"/>
            <a:ext cx="2103120" cy="64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450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li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113" y="3753124"/>
            <a:ext cx="2506287" cy="149213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113" y="768854"/>
            <a:ext cx="2506287" cy="149213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113" y="2260989"/>
            <a:ext cx="2506287" cy="149213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3992" y="5245259"/>
            <a:ext cx="2506408" cy="149220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113" y="6737465"/>
            <a:ext cx="2506287" cy="149213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14400" y="2019300"/>
            <a:ext cx="10792918" cy="57150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792918" cy="938846"/>
          </a:xfrm>
        </p:spPr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113" y="3753124"/>
            <a:ext cx="2506287" cy="149213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113" y="768854"/>
            <a:ext cx="2506287" cy="149213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113" y="2260989"/>
            <a:ext cx="2506287" cy="149213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3992" y="5245259"/>
            <a:ext cx="2506408" cy="149220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113" y="6737465"/>
            <a:ext cx="2506287" cy="149213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14400" y="2019300"/>
            <a:ext cx="10792918" cy="57150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792918" cy="938846"/>
          </a:xfrm>
        </p:spPr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80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2019300"/>
            <a:ext cx="13719175" cy="57038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620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08188"/>
            <a:ext cx="6627813" cy="5718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240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0625" y="2008188"/>
            <a:ext cx="6632575" cy="5718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240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80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o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50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/>
          </p:nvPr>
        </p:nvSpPr>
        <p:spPr/>
        <p:txBody>
          <a:bodyPr vert="horz" lIns="91440" tIns="45720" rIns="91440" bIns="45720" rtlCol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84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14"/>
          <p:cNvSpPr>
            <a:spLocks noChangeShapeType="1"/>
          </p:cNvSpPr>
          <p:nvPr userDrawn="1"/>
        </p:nvSpPr>
        <p:spPr bwMode="auto">
          <a:xfrm>
            <a:off x="7315200" y="2011365"/>
            <a:ext cx="0" cy="5696164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2011364"/>
            <a:ext cx="14630400" cy="5696166"/>
            <a:chOff x="0" y="1377710"/>
            <a:chExt cx="14630400" cy="6119960"/>
          </a:xfrm>
        </p:grpSpPr>
        <p:sp>
          <p:nvSpPr>
            <p:cNvPr id="3" name="Line 111"/>
            <p:cNvSpPr>
              <a:spLocks noChangeShapeType="1"/>
            </p:cNvSpPr>
            <p:nvPr userDrawn="1"/>
          </p:nvSpPr>
          <p:spPr bwMode="auto">
            <a:xfrm>
              <a:off x="0" y="1377710"/>
              <a:ext cx="14630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5" name="Line 115"/>
            <p:cNvSpPr>
              <a:spLocks noChangeShapeType="1"/>
            </p:cNvSpPr>
            <p:nvPr userDrawn="1"/>
          </p:nvSpPr>
          <p:spPr bwMode="auto">
            <a:xfrm>
              <a:off x="0" y="4435367"/>
              <a:ext cx="14630400" cy="177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6" name="Line 111"/>
            <p:cNvSpPr>
              <a:spLocks noChangeShapeType="1"/>
            </p:cNvSpPr>
            <p:nvPr userDrawn="1"/>
          </p:nvSpPr>
          <p:spPr bwMode="auto">
            <a:xfrm>
              <a:off x="0" y="7497670"/>
              <a:ext cx="14630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914400"/>
            <a:ext cx="13716001" cy="9388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2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14"/>
          <p:cNvSpPr>
            <a:spLocks noChangeShapeType="1"/>
          </p:cNvSpPr>
          <p:nvPr userDrawn="1"/>
        </p:nvSpPr>
        <p:spPr bwMode="auto">
          <a:xfrm>
            <a:off x="7315200" y="779463"/>
            <a:ext cx="0" cy="6913075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4245025"/>
            <a:ext cx="14630400" cy="3447513"/>
            <a:chOff x="0" y="4160511"/>
            <a:chExt cx="14630400" cy="3337159"/>
          </a:xfrm>
        </p:grpSpPr>
        <p:sp>
          <p:nvSpPr>
            <p:cNvPr id="5" name="Line 115"/>
            <p:cNvSpPr>
              <a:spLocks noChangeShapeType="1"/>
            </p:cNvSpPr>
            <p:nvPr userDrawn="1"/>
          </p:nvSpPr>
          <p:spPr bwMode="auto">
            <a:xfrm>
              <a:off x="0" y="4160511"/>
              <a:ext cx="14630400" cy="177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6" name="Line 111"/>
            <p:cNvSpPr>
              <a:spLocks noChangeShapeType="1"/>
            </p:cNvSpPr>
            <p:nvPr userDrawn="1"/>
          </p:nvSpPr>
          <p:spPr bwMode="auto">
            <a:xfrm>
              <a:off x="0" y="7497670"/>
              <a:ext cx="14630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1554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theme" Target="../theme/theme2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4630401" cy="779463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lIns="91429" tIns="45715" rIns="91429" bIns="45715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255" y="178700"/>
            <a:ext cx="2103120" cy="444523"/>
          </a:xfrm>
          <a:prstGeom prst="rect">
            <a:avLst/>
          </a:prstGeom>
        </p:spPr>
      </p:pic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457200" y="914400"/>
            <a:ext cx="13719175" cy="938846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Body Text 3"/>
          <p:cNvSpPr>
            <a:spLocks noGrp="1"/>
          </p:cNvSpPr>
          <p:nvPr>
            <p:ph type="body" idx="1"/>
          </p:nvPr>
        </p:nvSpPr>
        <p:spPr>
          <a:xfrm>
            <a:off x="460374" y="2019300"/>
            <a:ext cx="13716001" cy="5707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0375" y="7755814"/>
            <a:ext cx="1762510" cy="2000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z="700">
                <a:solidFill>
                  <a:srgbClr val="AAD4FF"/>
                </a:solidFill>
                <a:latin typeface="Tahoma"/>
              </a:defRPr>
            </a:lvl1pPr>
          </a:lstStyle>
          <a:p>
            <a:pPr lvl="0"/>
            <a:fld id="{DE9FCC56-4E1C-4C04-868A-1C1059837326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07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93" r:id="rId2"/>
    <p:sldLayoutId id="2147483673" r:id="rId3"/>
    <p:sldLayoutId id="2147483658" r:id="rId4"/>
    <p:sldLayoutId id="2147483660" r:id="rId5"/>
    <p:sldLayoutId id="2147483662" r:id="rId6"/>
    <p:sldLayoutId id="2147483669" r:id="rId7"/>
    <p:sldLayoutId id="2147483666" r:id="rId8"/>
    <p:sldLayoutId id="2147483680" r:id="rId9"/>
    <p:sldLayoutId id="214748367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3200" b="1" kern="1200" baseline="0" dirty="0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4200"/>
        </a:spcBef>
        <a:spcAft>
          <a:spcPts val="0"/>
        </a:spcAft>
        <a:buFont typeface="Arial" panose="020B0604020202020204" pitchFamily="34" charset="0"/>
        <a:buChar char="•"/>
        <a:defRPr kumimoji="0" lang="en-US" sz="2800" b="0" i="0" u="none" strike="noStrike" kern="1200" cap="none" spc="0" normalizeH="0" baseline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Tahoma" panose="020B0604030504040204" pitchFamily="34" charset="0"/>
        <a:buChar char="-"/>
        <a:defRPr kumimoji="0" lang="en-US" sz="2400" b="0" i="0" u="none" strike="noStrike" kern="1200" cap="none" spc="0" normalizeH="0" baseline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0"/>
        </a:spcAft>
        <a:buSzPct val="85000"/>
        <a:buFont typeface="Arial" panose="020B0604020202020204" pitchFamily="34" charset="0"/>
        <a:buChar char="•"/>
        <a:defRPr kumimoji="0" lang="en-US" sz="2000" b="0" i="0" u="none" strike="noStrike" kern="1200" cap="none" spc="0" normalizeH="0" baseline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0"/>
        </a:spcAft>
        <a:buFontTx/>
        <a:buNone/>
        <a:defRPr kumimoji="0" lang="en-US" sz="1800" b="0" i="0" u="none" strike="noStrike" kern="1200" cap="none" spc="0" normalizeH="0" baseline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0"/>
        </a:spcAft>
        <a:buFontTx/>
        <a:buNone/>
        <a:defRPr kumimoji="0" lang="en-US" sz="1800" b="0" i="0" u="none" strike="noStrike" kern="1200" cap="none" spc="0" normalizeH="0" baseline="0" dirty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720" userDrawn="1">
          <p15:clr>
            <a:srgbClr val="F26B43"/>
          </p15:clr>
        </p15:guide>
        <p15:guide id="2" orient="horz" pos="2592" userDrawn="1">
          <p15:clr>
            <a:srgbClr val="F26B43"/>
          </p15:clr>
        </p15:guide>
        <p15:guide id="3" orient="horz" pos="480" userDrawn="1">
          <p15:clr>
            <a:srgbClr val="F26B43"/>
          </p15:clr>
        </p15:guide>
        <p15:guide id="4" orient="horz" pos="576" userDrawn="1">
          <p15:clr>
            <a:srgbClr val="F26B43"/>
          </p15:clr>
        </p15:guide>
        <p15:guide id="5" orient="horz" pos="1176" userDrawn="1">
          <p15:clr>
            <a:srgbClr val="F26B43"/>
          </p15:clr>
        </p15:guide>
        <p15:guide id="6" orient="horz" pos="1272" userDrawn="1">
          <p15:clr>
            <a:srgbClr val="F26B43"/>
          </p15:clr>
        </p15:guide>
        <p15:guide id="7" pos="288" userDrawn="1">
          <p15:clr>
            <a:srgbClr val="F26B43"/>
          </p15:clr>
        </p15:guide>
        <p15:guide id="8" pos="8928" userDrawn="1">
          <p15:clr>
            <a:srgbClr val="F26B43"/>
          </p15:clr>
        </p15:guide>
        <p15:guide id="9" orient="horz" pos="4872" userDrawn="1">
          <p15:clr>
            <a:srgbClr val="F26B43"/>
          </p15:clr>
        </p15:guide>
        <p15:guide id="10" pos="6528" userDrawn="1">
          <p15:clr>
            <a:srgbClr val="F26B43"/>
          </p15:clr>
        </p15:guide>
        <p15:guide id="11" pos="57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5E9E4-EAFC-ED42-B4C7-D719C349FAB2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BA960-54CD-9549-9D36-6F92FCCFF0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4630401" cy="779463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lIns="91429" tIns="45715" rIns="91429" bIns="45715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255" y="178700"/>
            <a:ext cx="2103120" cy="44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5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720" userDrawn="1">
          <p15:clr>
            <a:srgbClr val="F26B43"/>
          </p15:clr>
        </p15:guide>
        <p15:guide id="2" orient="horz" pos="2592" userDrawn="1">
          <p15:clr>
            <a:srgbClr val="F26B43"/>
          </p15:clr>
        </p15:guide>
        <p15:guide id="3" orient="horz" pos="480" userDrawn="1">
          <p15:clr>
            <a:srgbClr val="F26B43"/>
          </p15:clr>
        </p15:guide>
        <p15:guide id="4" orient="horz" pos="576" userDrawn="1">
          <p15:clr>
            <a:srgbClr val="F26B43"/>
          </p15:clr>
        </p15:guide>
        <p15:guide id="5" orient="horz" pos="1176" userDrawn="1">
          <p15:clr>
            <a:srgbClr val="F26B43"/>
          </p15:clr>
        </p15:guide>
        <p15:guide id="6" orient="horz" pos="1272" userDrawn="1">
          <p15:clr>
            <a:srgbClr val="F26B43"/>
          </p15:clr>
        </p15:guide>
        <p15:guide id="7" pos="288" userDrawn="1">
          <p15:clr>
            <a:srgbClr val="F26B43"/>
          </p15:clr>
        </p15:guide>
        <p15:guide id="8" pos="8928" userDrawn="1">
          <p15:clr>
            <a:srgbClr val="F26B43"/>
          </p15:clr>
        </p15:guide>
        <p15:guide id="9" orient="horz" pos="4872" userDrawn="1">
          <p15:clr>
            <a:srgbClr val="F26B43"/>
          </p15:clr>
        </p15:guide>
        <p15:guide id="10" pos="6528" userDrawn="1">
          <p15:clr>
            <a:srgbClr val="F26B43"/>
          </p15:clr>
        </p15:guide>
        <p15:guide id="11" pos="5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Bedrock-py/bedrock-core.gi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Installation and Use of Bedrock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25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Docker</a:t>
            </a:r>
          </a:p>
          <a:p>
            <a:pPr lvl="1"/>
            <a:r>
              <a:rPr lang="en-US" dirty="0" smtClean="0"/>
              <a:t>Containerization framework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://www.docker.com/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git</a:t>
            </a:r>
            <a:r>
              <a:rPr lang="en-US" dirty="0" smtClean="0"/>
              <a:t> client</a:t>
            </a:r>
          </a:p>
          <a:p>
            <a:pPr lvl="1"/>
            <a:r>
              <a:rPr lang="en-US" dirty="0" smtClean="0"/>
              <a:t>Revision control software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smtClean="0"/>
              <a:t>Software for interactive data science</a:t>
            </a:r>
          </a:p>
          <a:p>
            <a:pPr lvl="1"/>
            <a:r>
              <a:rPr lang="en-US" dirty="0" smtClean="0"/>
              <a:t>https://jupyter.org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9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5840" y="600074"/>
            <a:ext cx="12618720" cy="159067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Checkout Bedrock from Github.com Start the Docker Container</a:t>
            </a:r>
            <a:endParaRPr lang="en-US" sz="4400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These commands </a:t>
            </a:r>
            <a:r>
              <a:rPr lang="en-US" dirty="0" smtClean="0"/>
              <a:t>assume Linux or OSX installation</a:t>
            </a:r>
            <a:br>
              <a:rPr lang="en-US" dirty="0" smtClean="0"/>
            </a:br>
            <a:r>
              <a:rPr lang="en-US" dirty="0" smtClean="0"/>
              <a:t>Run these commands in order from a directory in which Bedrock is to be installed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clone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</a:t>
            </a:r>
            <a:r>
              <a:rPr lang="en-US" u="sng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github.com/Bedrock-py/bedrock-core.git</a:t>
            </a:r>
            <a:r>
              <a:rPr lang="en-US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u="sng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cd bedrock-core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build -t bedrock . &amp;&amp; ID=$(</a:t>
            </a:r>
            <a:r>
              <a:rPr lang="en-US" dirty="0" err="1"/>
              <a:t>docker</a:t>
            </a:r>
            <a:r>
              <a:rPr lang="en-US" dirty="0"/>
              <a:t> run -p 81:81 -p 82:82 </a:t>
            </a:r>
            <a:r>
              <a:rPr lang="en-US" dirty="0" smtClean="0"/>
              <a:t>–name bedrock -d </a:t>
            </a:r>
            <a:r>
              <a:rPr lang="en-US" dirty="0"/>
              <a:t>bedrock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67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logit2 Opal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the logit2 Opal into Bedrock (Needed because this is not installed by default by </a:t>
            </a:r>
            <a:r>
              <a:rPr lang="en-US" dirty="0" err="1" smtClean="0"/>
              <a:t>docker</a:t>
            </a:r>
            <a:r>
              <a:rPr lang="en-US" dirty="0"/>
              <a:t> </a:t>
            </a:r>
            <a:r>
              <a:rPr lang="en-US" dirty="0" smtClean="0"/>
              <a:t>into a vanilla Bedrock Server)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bin/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docker_install_opal.sh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bedrock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https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/Bedrock-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/opal-analytics-logit2.git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3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Example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 the bedrock/examples/RAND2011study directory in the bedrock-core directory</a:t>
            </a:r>
          </a:p>
          <a:p>
            <a:r>
              <a:rPr lang="en-US" dirty="0" smtClean="0"/>
              <a:t>Run `</a:t>
            </a:r>
            <a:r>
              <a:rPr lang="en-US" dirty="0" err="1" smtClean="0"/>
              <a:t>jupyter</a:t>
            </a:r>
            <a:r>
              <a:rPr lang="en-US" dirty="0" smtClean="0"/>
              <a:t> notebook` in that directory and open the </a:t>
            </a:r>
            <a:r>
              <a:rPr lang="en-US" dirty="0" err="1" smtClean="0"/>
              <a:t>workflow.ipynb</a:t>
            </a:r>
            <a:r>
              <a:rPr lang="en-US" dirty="0" smtClean="0"/>
              <a:t> notebook</a:t>
            </a:r>
          </a:p>
          <a:p>
            <a:r>
              <a:rPr lang="en-US" dirty="0" smtClean="0"/>
              <a:t>This example runs a series of logit2 analyses that mirror the Rand et al 2011 study of cooperation in dynamic and static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40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62" y="1529176"/>
            <a:ext cx="7410450" cy="6562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357" y="1529176"/>
            <a:ext cx="6393080" cy="432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82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53246"/>
            <a:ext cx="7056783" cy="3992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983" y="1853246"/>
            <a:ext cx="7052711" cy="359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96475"/>
      </p:ext>
    </p:extLst>
  </p:cSld>
  <p:clrMapOvr>
    <a:masterClrMapping/>
  </p:clrMapOvr>
</p:sld>
</file>

<file path=ppt/theme/theme1.xml><?xml version="1.0" encoding="utf-8"?>
<a:theme xmlns:a="http://schemas.openxmlformats.org/drawingml/2006/main" name="GTRI_16X9_2015">
  <a:themeElements>
    <a:clrScheme name="GTRI Template Colors">
      <a:dk1>
        <a:srgbClr val="002A54"/>
      </a:dk1>
      <a:lt1>
        <a:srgbClr val="FFFFFF"/>
      </a:lt1>
      <a:dk2>
        <a:srgbClr val="002A54"/>
      </a:dk2>
      <a:lt2>
        <a:srgbClr val="FFF5DC"/>
      </a:lt2>
      <a:accent1>
        <a:srgbClr val="FDB913"/>
      </a:accent1>
      <a:accent2>
        <a:srgbClr val="BE9B69"/>
      </a:accent2>
      <a:accent3>
        <a:srgbClr val="005287"/>
      </a:accent3>
      <a:accent4>
        <a:srgbClr val="FDD571"/>
      </a:accent4>
      <a:accent5>
        <a:srgbClr val="E5D7C3"/>
      </a:accent5>
      <a:accent6>
        <a:srgbClr val="CEDAEB"/>
      </a:accent6>
      <a:hlink>
        <a:srgbClr val="304F7B"/>
      </a:hlink>
      <a:folHlink>
        <a:srgbClr val="B7C9E2"/>
      </a:folHlink>
    </a:clrScheme>
    <a:fontScheme name="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 w="28575">
          <a:solidFill>
            <a:schemeClr val="tx1"/>
          </a:solidFill>
        </a:ln>
      </a:spPr>
      <a:bodyPr rtlCol="0" anchor="ctr"/>
      <a:lstStyle>
        <a:defPPr algn="ctr">
          <a:defRPr>
            <a:ln>
              <a:solidFill>
                <a:schemeClr val="tx1"/>
              </a:solidFill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lnSpc>
            <a:spcPct val="85000"/>
          </a:lnSpc>
          <a:spcAft>
            <a:spcPts val="1200"/>
          </a:spcAft>
          <a:defRPr sz="2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TRI_16x9_2015.potx" id="{18911B03-6E30-4F3F-AD6B-D1561B117D4F}" vid="{D7D3FA2D-C50D-4371-B2A6-C6802EBBED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true</tns:showOnOpen>
  <tns:defaultPropertyEditorNamespace>Standard properties</tns:defaultPropertyEditorNamespace>
</tns:customPropertyEditors>
</file>

<file path=customXml/itemProps1.xml><?xml version="1.0" encoding="utf-8"?>
<ds:datastoreItem xmlns:ds="http://schemas.openxmlformats.org/officeDocument/2006/customXml" ds:itemID="{781198B6-FDA3-4ACF-B709-BE7677A4104F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GTRI_16x9_2015_unmarked (1)</Template>
  <TotalTime>1606</TotalTime>
  <Words>123</Words>
  <Application>Microsoft Macintosh PowerPoint</Application>
  <PresentationFormat>Custom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Calibri Light</vt:lpstr>
      <vt:lpstr>Consolas</vt:lpstr>
      <vt:lpstr>Tahoma</vt:lpstr>
      <vt:lpstr>Arial</vt:lpstr>
      <vt:lpstr>GTRI_16X9_2015</vt:lpstr>
      <vt:lpstr>Office Theme</vt:lpstr>
      <vt:lpstr>Installation and Use of Bedrock</vt:lpstr>
      <vt:lpstr>Prerequisites</vt:lpstr>
      <vt:lpstr>Checkout Bedrock from Github.com Start the Docker Container</vt:lpstr>
      <vt:lpstr>Install logit2 Opal</vt:lpstr>
      <vt:lpstr>Running the Example Notebook</vt:lpstr>
      <vt:lpstr>Jupyter Notebook Example</vt:lpstr>
      <vt:lpstr>Jupyter Notebook Example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and Use of Bedrock</dc:title>
  <dc:creator>Goodyear, Trevor J</dc:creator>
  <cp:lastModifiedBy>Microsoft Office User</cp:lastModifiedBy>
  <cp:revision>9</cp:revision>
  <dcterms:created xsi:type="dcterms:W3CDTF">2017-05-28T00:21:34Z</dcterms:created>
  <dcterms:modified xsi:type="dcterms:W3CDTF">2017-07-19T16:36:09Z</dcterms:modified>
</cp:coreProperties>
</file>