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8" r:id="rId16"/>
    <p:sldId id="283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8C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15" autoAdjust="0"/>
  </p:normalViewPr>
  <p:slideViewPr>
    <p:cSldViewPr snapToGrid="0" snapToObjects="1">
      <p:cViewPr varScale="1">
        <p:scale>
          <a:sx n="105" d="100"/>
          <a:sy n="105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33EB9-9BAF-6848-90F1-325DB1F2770E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E5FFB-D9C5-3E4A-BB52-313ABD34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E5FFB-D9C5-3E4A-BB52-313ABD34DB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lob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/>
          <p:nvPr/>
        </p:nvSpPr>
        <p:spPr>
          <a:xfrm rot="10800000" flipH="1">
            <a:off x="-10202" y="3284094"/>
            <a:ext cx="9154203" cy="3573904"/>
          </a:xfrm>
          <a:custGeom>
            <a:avLst/>
            <a:gdLst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32988 w 10058400"/>
              <a:gd name="connsiteY5" fmla="*/ 2385848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548640 h 4108380"/>
              <a:gd name="connsiteX1" fmla="*/ 10058400 w 10058400"/>
              <a:gd name="connsiteY1" fmla="*/ 0 h 4108380"/>
              <a:gd name="connsiteX2" fmla="*/ 10058400 w 10058400"/>
              <a:gd name="connsiteY2" fmla="*/ 2934488 h 4108380"/>
              <a:gd name="connsiteX3" fmla="*/ 4034064 w 10058400"/>
              <a:gd name="connsiteY3" fmla="*/ 2934488 h 4108380"/>
              <a:gd name="connsiteX4" fmla="*/ 2183526 w 10058400"/>
              <a:gd name="connsiteY4" fmla="*/ 1925496 h 4108380"/>
              <a:gd name="connsiteX5" fmla="*/ 320238 w 10058400"/>
              <a:gd name="connsiteY5" fmla="*/ 2962831 h 4108380"/>
              <a:gd name="connsiteX6" fmla="*/ 0 w 10058400"/>
              <a:gd name="connsiteY6" fmla="*/ 4108380 h 4108380"/>
              <a:gd name="connsiteX7" fmla="*/ 0 w 10058400"/>
              <a:gd name="connsiteY7" fmla="*/ 548640 h 4108380"/>
              <a:gd name="connsiteX0" fmla="*/ 0 w 10069157"/>
              <a:gd name="connsiteY0" fmla="*/ 21515 h 4108380"/>
              <a:gd name="connsiteX1" fmla="*/ 10069157 w 10069157"/>
              <a:gd name="connsiteY1" fmla="*/ 0 h 4108380"/>
              <a:gd name="connsiteX2" fmla="*/ 10069157 w 10069157"/>
              <a:gd name="connsiteY2" fmla="*/ 2934488 h 4108380"/>
              <a:gd name="connsiteX3" fmla="*/ 4044821 w 10069157"/>
              <a:gd name="connsiteY3" fmla="*/ 2934488 h 4108380"/>
              <a:gd name="connsiteX4" fmla="*/ 2194283 w 10069157"/>
              <a:gd name="connsiteY4" fmla="*/ 1925496 h 4108380"/>
              <a:gd name="connsiteX5" fmla="*/ 330995 w 10069157"/>
              <a:gd name="connsiteY5" fmla="*/ 2962831 h 4108380"/>
              <a:gd name="connsiteX6" fmla="*/ 10757 w 10069157"/>
              <a:gd name="connsiteY6" fmla="*/ 4108380 h 4108380"/>
              <a:gd name="connsiteX7" fmla="*/ 0 w 10069157"/>
              <a:gd name="connsiteY7" fmla="*/ 21515 h 4108380"/>
              <a:gd name="connsiteX0" fmla="*/ 0 w 10069157"/>
              <a:gd name="connsiteY0" fmla="*/ 21515 h 4108380"/>
              <a:gd name="connsiteX1" fmla="*/ 10069157 w 10069157"/>
              <a:gd name="connsiteY1" fmla="*/ 0 h 4108380"/>
              <a:gd name="connsiteX2" fmla="*/ 10069157 w 10069157"/>
              <a:gd name="connsiteY2" fmla="*/ 2934488 h 4108380"/>
              <a:gd name="connsiteX3" fmla="*/ 3954386 w 10069157"/>
              <a:gd name="connsiteY3" fmla="*/ 2884246 h 4108380"/>
              <a:gd name="connsiteX4" fmla="*/ 2194283 w 10069157"/>
              <a:gd name="connsiteY4" fmla="*/ 1925496 h 4108380"/>
              <a:gd name="connsiteX5" fmla="*/ 330995 w 10069157"/>
              <a:gd name="connsiteY5" fmla="*/ 2962831 h 4108380"/>
              <a:gd name="connsiteX6" fmla="*/ 10757 w 10069157"/>
              <a:gd name="connsiteY6" fmla="*/ 4108380 h 4108380"/>
              <a:gd name="connsiteX7" fmla="*/ 0 w 10069157"/>
              <a:gd name="connsiteY7" fmla="*/ 21515 h 4108380"/>
              <a:gd name="connsiteX0" fmla="*/ 0 w 10069157"/>
              <a:gd name="connsiteY0" fmla="*/ 21515 h 4108380"/>
              <a:gd name="connsiteX1" fmla="*/ 10069157 w 10069157"/>
              <a:gd name="connsiteY1" fmla="*/ 0 h 4108380"/>
              <a:gd name="connsiteX2" fmla="*/ 10069157 w 10069157"/>
              <a:gd name="connsiteY2" fmla="*/ 2889270 h 4108380"/>
              <a:gd name="connsiteX3" fmla="*/ 3954386 w 10069157"/>
              <a:gd name="connsiteY3" fmla="*/ 2884246 h 4108380"/>
              <a:gd name="connsiteX4" fmla="*/ 2194283 w 10069157"/>
              <a:gd name="connsiteY4" fmla="*/ 1925496 h 4108380"/>
              <a:gd name="connsiteX5" fmla="*/ 330995 w 10069157"/>
              <a:gd name="connsiteY5" fmla="*/ 2962831 h 4108380"/>
              <a:gd name="connsiteX6" fmla="*/ 10757 w 10069157"/>
              <a:gd name="connsiteY6" fmla="*/ 4108380 h 4108380"/>
              <a:gd name="connsiteX7" fmla="*/ 0 w 10069157"/>
              <a:gd name="connsiteY7" fmla="*/ 21515 h 4108380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1925496 h 4050425"/>
              <a:gd name="connsiteX5" fmla="*/ 330995 w 10069157"/>
              <a:gd name="connsiteY5" fmla="*/ 296283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1925496 h 4050425"/>
              <a:gd name="connsiteX5" fmla="*/ 363192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2002769 h 4050425"/>
              <a:gd name="connsiteX5" fmla="*/ 363192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2002769 h 4050425"/>
              <a:gd name="connsiteX5" fmla="*/ 363192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2002769 h 4050425"/>
              <a:gd name="connsiteX5" fmla="*/ 363192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2002769 h 4050425"/>
              <a:gd name="connsiteX5" fmla="*/ 376071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2002769 h 4050425"/>
              <a:gd name="connsiteX5" fmla="*/ 376071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2002769 h 4050425"/>
              <a:gd name="connsiteX5" fmla="*/ 376071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3 w 10069157"/>
              <a:gd name="connsiteY4" fmla="*/ 2002769 h 4050425"/>
              <a:gd name="connsiteX5" fmla="*/ 376071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62086 w 10069157"/>
              <a:gd name="connsiteY4" fmla="*/ 2002769 h 4050425"/>
              <a:gd name="connsiteX5" fmla="*/ 376071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  <a:gd name="connsiteX0" fmla="*/ 0 w 10069157"/>
              <a:gd name="connsiteY0" fmla="*/ 21515 h 4050425"/>
              <a:gd name="connsiteX1" fmla="*/ 10069157 w 10069157"/>
              <a:gd name="connsiteY1" fmla="*/ 0 h 4050425"/>
              <a:gd name="connsiteX2" fmla="*/ 10069157 w 10069157"/>
              <a:gd name="connsiteY2" fmla="*/ 2889270 h 4050425"/>
              <a:gd name="connsiteX3" fmla="*/ 3954386 w 10069157"/>
              <a:gd name="connsiteY3" fmla="*/ 2884246 h 4050425"/>
              <a:gd name="connsiteX4" fmla="*/ 2194284 w 10069157"/>
              <a:gd name="connsiteY4" fmla="*/ 2009208 h 4050425"/>
              <a:gd name="connsiteX5" fmla="*/ 376071 w 10069157"/>
              <a:gd name="connsiteY5" fmla="*/ 2969271 h 4050425"/>
              <a:gd name="connsiteX6" fmla="*/ 4317 w 10069157"/>
              <a:gd name="connsiteY6" fmla="*/ 4050425 h 4050425"/>
              <a:gd name="connsiteX7" fmla="*/ 0 w 10069157"/>
              <a:gd name="connsiteY7" fmla="*/ 21515 h 405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69157" h="4050425">
                <a:moveTo>
                  <a:pt x="0" y="21515"/>
                </a:moveTo>
                <a:lnTo>
                  <a:pt x="10069157" y="0"/>
                </a:lnTo>
                <a:lnTo>
                  <a:pt x="10069157" y="2889270"/>
                </a:lnTo>
                <a:lnTo>
                  <a:pt x="3954386" y="2884246"/>
                </a:lnTo>
                <a:cubicBezTo>
                  <a:pt x="3556605" y="2424796"/>
                  <a:pt x="2970762" y="2009208"/>
                  <a:pt x="2194284" y="2009208"/>
                </a:cubicBezTo>
                <a:cubicBezTo>
                  <a:pt x="1417806" y="2009208"/>
                  <a:pt x="767413" y="2361714"/>
                  <a:pt x="376071" y="2969271"/>
                </a:cubicBezTo>
                <a:cubicBezTo>
                  <a:pt x="159757" y="3361593"/>
                  <a:pt x="71575" y="3509748"/>
                  <a:pt x="4317" y="4050425"/>
                </a:cubicBezTo>
                <a:cubicBezTo>
                  <a:pt x="731" y="2688137"/>
                  <a:pt x="3586" y="1383803"/>
                  <a:pt x="0" y="21515"/>
                </a:cubicBezTo>
                <a:close/>
              </a:path>
            </a:pathLst>
          </a:custGeom>
          <a:blipFill dpi="0" rotWithShape="0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6200" dist="63500" dir="5400000" algn="t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5" y="1260553"/>
            <a:ext cx="3926386" cy="4066399"/>
          </a:xfrm>
          <a:prstGeom prst="rect">
            <a:avLst/>
          </a:prstGeom>
        </p:spPr>
      </p:pic>
      <p:sp>
        <p:nvSpPr>
          <p:cNvPr id="19" name="Rectangle 2"/>
          <p:cNvSpPr/>
          <p:nvPr/>
        </p:nvSpPr>
        <p:spPr>
          <a:xfrm>
            <a:off x="-10201" y="1"/>
            <a:ext cx="9154548" cy="3095414"/>
          </a:xfrm>
          <a:custGeom>
            <a:avLst/>
            <a:gdLst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32988 w 10058400"/>
              <a:gd name="connsiteY5" fmla="*/ 2385848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00185 w 10058400"/>
              <a:gd name="connsiteY5" fmla="*/ 2398149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0 w 10058400"/>
              <a:gd name="connsiteY0" fmla="*/ 0 h 3559740"/>
              <a:gd name="connsiteX1" fmla="*/ 10058400 w 10058400"/>
              <a:gd name="connsiteY1" fmla="*/ 0 h 3559740"/>
              <a:gd name="connsiteX2" fmla="*/ 10058400 w 10058400"/>
              <a:gd name="connsiteY2" fmla="*/ 2385848 h 3559740"/>
              <a:gd name="connsiteX3" fmla="*/ 4034064 w 10058400"/>
              <a:gd name="connsiteY3" fmla="*/ 2385848 h 3559740"/>
              <a:gd name="connsiteX4" fmla="*/ 2183526 w 10058400"/>
              <a:gd name="connsiteY4" fmla="*/ 1376856 h 3559740"/>
              <a:gd name="connsiteX5" fmla="*/ 320238 w 10058400"/>
              <a:gd name="connsiteY5" fmla="*/ 2414191 h 3559740"/>
              <a:gd name="connsiteX6" fmla="*/ 0 w 10058400"/>
              <a:gd name="connsiteY6" fmla="*/ 3559740 h 3559740"/>
              <a:gd name="connsiteX7" fmla="*/ 0 w 10058400"/>
              <a:gd name="connsiteY7" fmla="*/ 0 h 3559740"/>
              <a:gd name="connsiteX0" fmla="*/ 3197 w 10061597"/>
              <a:gd name="connsiteY0" fmla="*/ 0 h 3636473"/>
              <a:gd name="connsiteX1" fmla="*/ 10061597 w 10061597"/>
              <a:gd name="connsiteY1" fmla="*/ 0 h 3636473"/>
              <a:gd name="connsiteX2" fmla="*/ 10061597 w 10061597"/>
              <a:gd name="connsiteY2" fmla="*/ 2385848 h 3636473"/>
              <a:gd name="connsiteX3" fmla="*/ 4037261 w 10061597"/>
              <a:gd name="connsiteY3" fmla="*/ 2385848 h 3636473"/>
              <a:gd name="connsiteX4" fmla="*/ 2186723 w 10061597"/>
              <a:gd name="connsiteY4" fmla="*/ 1376856 h 3636473"/>
              <a:gd name="connsiteX5" fmla="*/ 323435 w 10061597"/>
              <a:gd name="connsiteY5" fmla="*/ 2414191 h 3636473"/>
              <a:gd name="connsiteX6" fmla="*/ 0 w 10061597"/>
              <a:gd name="connsiteY6" fmla="*/ 3636473 h 3636473"/>
              <a:gd name="connsiteX7" fmla="*/ 3197 w 10061597"/>
              <a:gd name="connsiteY7" fmla="*/ 0 h 3636473"/>
              <a:gd name="connsiteX0" fmla="*/ 3197 w 10061597"/>
              <a:gd name="connsiteY0" fmla="*/ 0 h 3395841"/>
              <a:gd name="connsiteX1" fmla="*/ 10061597 w 10061597"/>
              <a:gd name="connsiteY1" fmla="*/ 0 h 3395841"/>
              <a:gd name="connsiteX2" fmla="*/ 10061597 w 10061597"/>
              <a:gd name="connsiteY2" fmla="*/ 2385848 h 3395841"/>
              <a:gd name="connsiteX3" fmla="*/ 4037261 w 10061597"/>
              <a:gd name="connsiteY3" fmla="*/ 2385848 h 3395841"/>
              <a:gd name="connsiteX4" fmla="*/ 2186723 w 10061597"/>
              <a:gd name="connsiteY4" fmla="*/ 1376856 h 3395841"/>
              <a:gd name="connsiteX5" fmla="*/ 323435 w 10061597"/>
              <a:gd name="connsiteY5" fmla="*/ 2414191 h 3395841"/>
              <a:gd name="connsiteX6" fmla="*/ 0 w 10061597"/>
              <a:gd name="connsiteY6" fmla="*/ 3395841 h 3395841"/>
              <a:gd name="connsiteX7" fmla="*/ 3197 w 10061597"/>
              <a:gd name="connsiteY7" fmla="*/ 0 h 3395841"/>
              <a:gd name="connsiteX0" fmla="*/ 11218 w 10069618"/>
              <a:gd name="connsiteY0" fmla="*/ 0 h 3508136"/>
              <a:gd name="connsiteX1" fmla="*/ 10069618 w 10069618"/>
              <a:gd name="connsiteY1" fmla="*/ 0 h 3508136"/>
              <a:gd name="connsiteX2" fmla="*/ 10069618 w 10069618"/>
              <a:gd name="connsiteY2" fmla="*/ 2385848 h 3508136"/>
              <a:gd name="connsiteX3" fmla="*/ 4045282 w 10069618"/>
              <a:gd name="connsiteY3" fmla="*/ 2385848 h 3508136"/>
              <a:gd name="connsiteX4" fmla="*/ 2194744 w 10069618"/>
              <a:gd name="connsiteY4" fmla="*/ 1376856 h 3508136"/>
              <a:gd name="connsiteX5" fmla="*/ 331456 w 10069618"/>
              <a:gd name="connsiteY5" fmla="*/ 2414191 h 3508136"/>
              <a:gd name="connsiteX6" fmla="*/ 0 w 10069618"/>
              <a:gd name="connsiteY6" fmla="*/ 3508136 h 3508136"/>
              <a:gd name="connsiteX7" fmla="*/ 11218 w 10069618"/>
              <a:gd name="connsiteY7" fmla="*/ 0 h 3508136"/>
              <a:gd name="connsiteX0" fmla="*/ 11218 w 10069618"/>
              <a:gd name="connsiteY0" fmla="*/ 0 h 3508136"/>
              <a:gd name="connsiteX1" fmla="*/ 10069618 w 10069618"/>
              <a:gd name="connsiteY1" fmla="*/ 0 h 3508136"/>
              <a:gd name="connsiteX2" fmla="*/ 10069618 w 10069618"/>
              <a:gd name="connsiteY2" fmla="*/ 2385848 h 3508136"/>
              <a:gd name="connsiteX3" fmla="*/ 4045282 w 10069618"/>
              <a:gd name="connsiteY3" fmla="*/ 2385848 h 3508136"/>
              <a:gd name="connsiteX4" fmla="*/ 2194744 w 10069618"/>
              <a:gd name="connsiteY4" fmla="*/ 1412950 h 3508136"/>
              <a:gd name="connsiteX5" fmla="*/ 331456 w 10069618"/>
              <a:gd name="connsiteY5" fmla="*/ 2414191 h 3508136"/>
              <a:gd name="connsiteX6" fmla="*/ 0 w 10069618"/>
              <a:gd name="connsiteY6" fmla="*/ 3508136 h 3508136"/>
              <a:gd name="connsiteX7" fmla="*/ 11218 w 10069618"/>
              <a:gd name="connsiteY7" fmla="*/ 0 h 3508136"/>
              <a:gd name="connsiteX0" fmla="*/ 11218 w 10069618"/>
              <a:gd name="connsiteY0" fmla="*/ 0 h 3508136"/>
              <a:gd name="connsiteX1" fmla="*/ 10069618 w 10069618"/>
              <a:gd name="connsiteY1" fmla="*/ 0 h 3508136"/>
              <a:gd name="connsiteX2" fmla="*/ 10069618 w 10069618"/>
              <a:gd name="connsiteY2" fmla="*/ 2385848 h 3508136"/>
              <a:gd name="connsiteX3" fmla="*/ 4029240 w 10069618"/>
              <a:gd name="connsiteY3" fmla="*/ 2417932 h 3508136"/>
              <a:gd name="connsiteX4" fmla="*/ 2194744 w 10069618"/>
              <a:gd name="connsiteY4" fmla="*/ 1412950 h 3508136"/>
              <a:gd name="connsiteX5" fmla="*/ 331456 w 10069618"/>
              <a:gd name="connsiteY5" fmla="*/ 2414191 h 3508136"/>
              <a:gd name="connsiteX6" fmla="*/ 0 w 10069618"/>
              <a:gd name="connsiteY6" fmla="*/ 3508136 h 3508136"/>
              <a:gd name="connsiteX7" fmla="*/ 11218 w 10069618"/>
              <a:gd name="connsiteY7" fmla="*/ 0 h 3508136"/>
              <a:gd name="connsiteX0" fmla="*/ 11218 w 10069618"/>
              <a:gd name="connsiteY0" fmla="*/ 0 h 3508136"/>
              <a:gd name="connsiteX1" fmla="*/ 10069618 w 10069618"/>
              <a:gd name="connsiteY1" fmla="*/ 0 h 3508136"/>
              <a:gd name="connsiteX2" fmla="*/ 10069618 w 10069618"/>
              <a:gd name="connsiteY2" fmla="*/ 2385848 h 3508136"/>
              <a:gd name="connsiteX3" fmla="*/ 4029240 w 10069618"/>
              <a:gd name="connsiteY3" fmla="*/ 2417932 h 3508136"/>
              <a:gd name="connsiteX4" fmla="*/ 2194744 w 10069618"/>
              <a:gd name="connsiteY4" fmla="*/ 1412950 h 3508136"/>
              <a:gd name="connsiteX5" fmla="*/ 343487 w 10069618"/>
              <a:gd name="connsiteY5" fmla="*/ 2414191 h 3508136"/>
              <a:gd name="connsiteX6" fmla="*/ 0 w 10069618"/>
              <a:gd name="connsiteY6" fmla="*/ 3508136 h 3508136"/>
              <a:gd name="connsiteX7" fmla="*/ 11218 w 10069618"/>
              <a:gd name="connsiteY7" fmla="*/ 0 h 3508136"/>
              <a:gd name="connsiteX0" fmla="*/ 11218 w 10069618"/>
              <a:gd name="connsiteY0" fmla="*/ 0 h 3508136"/>
              <a:gd name="connsiteX1" fmla="*/ 10069618 w 10069618"/>
              <a:gd name="connsiteY1" fmla="*/ 0 h 3508136"/>
              <a:gd name="connsiteX2" fmla="*/ 10065608 w 10069618"/>
              <a:gd name="connsiteY2" fmla="*/ 2413922 h 3508136"/>
              <a:gd name="connsiteX3" fmla="*/ 4029240 w 10069618"/>
              <a:gd name="connsiteY3" fmla="*/ 2417932 h 3508136"/>
              <a:gd name="connsiteX4" fmla="*/ 2194744 w 10069618"/>
              <a:gd name="connsiteY4" fmla="*/ 1412950 h 3508136"/>
              <a:gd name="connsiteX5" fmla="*/ 343487 w 10069618"/>
              <a:gd name="connsiteY5" fmla="*/ 2414191 h 3508136"/>
              <a:gd name="connsiteX6" fmla="*/ 0 w 10069618"/>
              <a:gd name="connsiteY6" fmla="*/ 3508136 h 3508136"/>
              <a:gd name="connsiteX7" fmla="*/ 11218 w 10069618"/>
              <a:gd name="connsiteY7" fmla="*/ 0 h 3508136"/>
              <a:gd name="connsiteX0" fmla="*/ 11218 w 10101740"/>
              <a:gd name="connsiteY0" fmla="*/ 0 h 3508136"/>
              <a:gd name="connsiteX1" fmla="*/ 10069618 w 10101740"/>
              <a:gd name="connsiteY1" fmla="*/ 0 h 3508136"/>
              <a:gd name="connsiteX2" fmla="*/ 10101703 w 10101740"/>
              <a:gd name="connsiteY2" fmla="*/ 2413922 h 3508136"/>
              <a:gd name="connsiteX3" fmla="*/ 4029240 w 10101740"/>
              <a:gd name="connsiteY3" fmla="*/ 2417932 h 3508136"/>
              <a:gd name="connsiteX4" fmla="*/ 2194744 w 10101740"/>
              <a:gd name="connsiteY4" fmla="*/ 1412950 h 3508136"/>
              <a:gd name="connsiteX5" fmla="*/ 343487 w 10101740"/>
              <a:gd name="connsiteY5" fmla="*/ 2414191 h 3508136"/>
              <a:gd name="connsiteX6" fmla="*/ 0 w 10101740"/>
              <a:gd name="connsiteY6" fmla="*/ 3508136 h 3508136"/>
              <a:gd name="connsiteX7" fmla="*/ 11218 w 10101740"/>
              <a:gd name="connsiteY7" fmla="*/ 0 h 3508136"/>
              <a:gd name="connsiteX0" fmla="*/ 11218 w 10070003"/>
              <a:gd name="connsiteY0" fmla="*/ 0 h 3508136"/>
              <a:gd name="connsiteX1" fmla="*/ 10069618 w 10070003"/>
              <a:gd name="connsiteY1" fmla="*/ 0 h 3508136"/>
              <a:gd name="connsiteX2" fmla="*/ 10069618 w 10070003"/>
              <a:gd name="connsiteY2" fmla="*/ 2417932 h 3508136"/>
              <a:gd name="connsiteX3" fmla="*/ 4029240 w 10070003"/>
              <a:gd name="connsiteY3" fmla="*/ 2417932 h 3508136"/>
              <a:gd name="connsiteX4" fmla="*/ 2194744 w 10070003"/>
              <a:gd name="connsiteY4" fmla="*/ 1412950 h 3508136"/>
              <a:gd name="connsiteX5" fmla="*/ 343487 w 10070003"/>
              <a:gd name="connsiteY5" fmla="*/ 2414191 h 3508136"/>
              <a:gd name="connsiteX6" fmla="*/ 0 w 10070003"/>
              <a:gd name="connsiteY6" fmla="*/ 3508136 h 3508136"/>
              <a:gd name="connsiteX7" fmla="*/ 11218 w 10070003"/>
              <a:gd name="connsiteY7" fmla="*/ 0 h 350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0003" h="3508136">
                <a:moveTo>
                  <a:pt x="11218" y="0"/>
                </a:moveTo>
                <a:lnTo>
                  <a:pt x="10069618" y="0"/>
                </a:lnTo>
                <a:cubicBezTo>
                  <a:pt x="10068281" y="804641"/>
                  <a:pt x="10070955" y="1613291"/>
                  <a:pt x="10069618" y="2417932"/>
                </a:cubicBezTo>
                <a:lnTo>
                  <a:pt x="4029240" y="2417932"/>
                </a:lnTo>
                <a:cubicBezTo>
                  <a:pt x="3637898" y="1810375"/>
                  <a:pt x="2971222" y="1412950"/>
                  <a:pt x="2194744" y="1412950"/>
                </a:cubicBezTo>
                <a:cubicBezTo>
                  <a:pt x="1418266" y="1412950"/>
                  <a:pt x="734829" y="1806634"/>
                  <a:pt x="343487" y="2414191"/>
                </a:cubicBezTo>
                <a:cubicBezTo>
                  <a:pt x="127173" y="2806513"/>
                  <a:pt x="67258" y="2967459"/>
                  <a:pt x="0" y="3508136"/>
                </a:cubicBezTo>
                <a:cubicBezTo>
                  <a:pt x="1066" y="2295978"/>
                  <a:pt x="10152" y="1212158"/>
                  <a:pt x="11218" y="0"/>
                </a:cubicBezTo>
                <a:close/>
              </a:path>
            </a:pathLst>
          </a:custGeom>
          <a:gradFill flip="none" rotWithShape="1">
            <a:gsLst>
              <a:gs pos="0">
                <a:srgbClr val="012D4B"/>
              </a:gs>
              <a:gs pos="100000">
                <a:srgbClr val="014470"/>
              </a:gs>
            </a:gsLst>
            <a:lin ang="5400000" scaled="1"/>
            <a:tileRect/>
          </a:gradFill>
          <a:ln>
            <a:noFill/>
          </a:ln>
          <a:effectLst>
            <a:outerShdw blurRad="76200" dist="63500" dir="5400000" algn="t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lvl="0"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13" y="537882"/>
            <a:ext cx="2931628" cy="96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18315" y="2669098"/>
            <a:ext cx="21828241" cy="1291379"/>
          </a:xfrm>
          <a:noFill/>
        </p:spPr>
        <p:txBody>
          <a:bodyPr wrap="none" rtlCol="0">
            <a:spAutoFit/>
          </a:bodyPr>
          <a:lstStyle>
            <a:lvl1pPr algn="ctr">
              <a:defRPr lang="en-US" sz="10600" b="1" spc="-90" dirty="0">
                <a:solidFill>
                  <a:srgbClr val="002A54"/>
                </a:solidFill>
                <a:effectLst>
                  <a:innerShdw blurRad="88900" dist="50800" dir="13500000">
                    <a:prstClr val="black">
                      <a:alpha val="50000"/>
                    </a:prstClr>
                  </a:innerShdw>
                </a:effectLst>
                <a:latin typeface="Arial Black" pitchFamily="34" charset="0"/>
                <a:ea typeface="+mn-ea"/>
                <a:cs typeface="Aharoni" pitchFamily="2" charset="-79"/>
              </a:defRPr>
            </a:lvl1pPr>
          </a:lstStyle>
          <a:p>
            <a:pPr marL="0" lvl="0">
              <a:spcBef>
                <a:spcPts val="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5628" y="3556570"/>
            <a:ext cx="4923431" cy="36498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lang="en-US" sz="2200" b="1" spc="-90">
                <a:solidFill>
                  <a:srgbClr val="002A54"/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defRPr>
            </a:lvl1pPr>
          </a:lstStyle>
          <a:p>
            <a:pPr marL="0" lvl="0" algn="ctr">
              <a:spcBef>
                <a:spcPts val="1615"/>
              </a:spcBef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4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earch Title Slide 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  <a:gradFill flip="none" rotWithShape="1">
            <a:gsLst>
              <a:gs pos="50000">
                <a:srgbClr val="015289"/>
              </a:gs>
              <a:gs pos="20000">
                <a:srgbClr val="012D4B"/>
              </a:gs>
              <a:gs pos="85000">
                <a:srgbClr val="1881C5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>
            <a:outerShdw blurRad="63500" dist="76200" dir="5400000" algn="t" rotWithShape="0">
              <a:prstClr val="black">
                <a:alpha val="75000"/>
              </a:prstClr>
            </a:outerShdw>
          </a:effectLst>
        </p:spPr>
      </p:pic>
      <p:sp>
        <p:nvSpPr>
          <p:cNvPr id="5" name="Rectangle 4"/>
          <p:cNvSpPr/>
          <p:nvPr userDrawn="1"/>
        </p:nvSpPr>
        <p:spPr>
          <a:xfrm>
            <a:off x="0" y="5276811"/>
            <a:ext cx="9144000" cy="148382"/>
          </a:xfrm>
          <a:prstGeom prst="rect">
            <a:avLst/>
          </a:prstGeom>
          <a:solidFill>
            <a:srgbClr val="BE9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9" tIns="41020" rIns="82039" bIns="41020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425195"/>
            <a:ext cx="9144000" cy="1432807"/>
          </a:xfrm>
          <a:prstGeom prst="rect">
            <a:avLst/>
          </a:prstGeom>
          <a:gradFill flip="none" rotWithShape="1">
            <a:gsLst>
              <a:gs pos="50000">
                <a:srgbClr val="015289"/>
              </a:gs>
              <a:gs pos="20000">
                <a:srgbClr val="012D4B"/>
              </a:gs>
              <a:gs pos="85000">
                <a:srgbClr val="1881C5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>
            <a:outerShdw blurRad="76200" dist="63500" dir="5400000" algn="t" rotWithShape="0">
              <a:prstClr val="black">
                <a:alpha val="50000"/>
              </a:prstClr>
            </a:outerShdw>
          </a:effectLst>
        </p:spPr>
        <p:txBody>
          <a:bodyPr lIns="82030" tIns="41015" rIns="82030" bIns="41015" rtlCol="0" anchor="ctr"/>
          <a:lstStyle/>
          <a:p>
            <a:pPr marR="0" lvl="0" indent="0" algn="ctr" defTabSz="82029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18" y="4064786"/>
            <a:ext cx="15127088" cy="901529"/>
          </a:xfrm>
          <a:noFill/>
        </p:spPr>
        <p:txBody>
          <a:bodyPr wrap="none" rtlCol="0" anchor="ctr" anchorCtr="0">
            <a:spAutoFit/>
          </a:bodyPr>
          <a:lstStyle>
            <a:lvl1pPr algn="l">
              <a:lnSpc>
                <a:spcPct val="75000"/>
              </a:lnSpc>
              <a:defRPr lang="en-US" sz="7400" b="1" spc="-90" baseline="0" dirty="0">
                <a:solidFill>
                  <a:srgbClr val="002A54"/>
                </a:solidFill>
                <a:effectLst>
                  <a:innerShdw blurRad="88900" dist="50800" dir="13500000">
                    <a:prstClr val="black">
                      <a:alpha val="50000"/>
                    </a:prstClr>
                  </a:innerShdw>
                </a:effectLst>
                <a:latin typeface="Arial Black" pitchFamily="34" charset="0"/>
                <a:ea typeface="+mn-ea"/>
                <a:cs typeface="Aharoni" pitchFamily="2" charset="-79"/>
              </a:defRPr>
            </a:lvl1pPr>
          </a:lstStyle>
          <a:p>
            <a:pPr marL="0" lvl="0">
              <a:spcBef>
                <a:spcPts val="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1" y="5982265"/>
            <a:ext cx="2193436" cy="7183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2011 GTRI Overview - </a:t>
            </a:r>
            <a:fld id="{0C9D45AA-C11F-47F2-9A22-4BB2491BB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anchor="ctr" anchorCtr="0"/>
          <a:lstStyle>
            <a:lvl1pPr marL="342820" indent="-342820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>
                <a:solidFill>
                  <a:srgbClr val="012D4B"/>
                </a:solidFill>
              </a:defRPr>
            </a:lvl1pPr>
            <a:lvl2pPr marL="742776" indent="-285684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>
                <a:solidFill>
                  <a:srgbClr val="012D4B"/>
                </a:solidFill>
              </a:defRPr>
            </a:lvl2pPr>
            <a:lvl3pPr marL="1142733" indent="-228546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>
                <a:solidFill>
                  <a:srgbClr val="012D4B"/>
                </a:solidFill>
              </a:defRPr>
            </a:lvl3pPr>
            <a:lvl4pPr marL="1599825" indent="-228546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>
                <a:solidFill>
                  <a:srgbClr val="012D4B"/>
                </a:solidFill>
              </a:defRPr>
            </a:lvl4pPr>
            <a:lvl5pPr marL="2056919" indent="-228546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>
                <a:solidFill>
                  <a:srgbClr val="012D4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60" y="332183"/>
            <a:ext cx="2591244" cy="5396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02296" indent="-202296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2500">
                <a:solidFill>
                  <a:srgbClr val="012D4B"/>
                </a:solidFill>
              </a:defRPr>
            </a:lvl1pPr>
            <a:lvl2pPr marL="414566" indent="-212269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2200">
                <a:solidFill>
                  <a:srgbClr val="012D4B"/>
                </a:solidFill>
              </a:defRPr>
            </a:lvl2pPr>
            <a:lvl3pPr marL="559877" indent="-145311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1800">
                <a:solidFill>
                  <a:srgbClr val="012D4B"/>
                </a:solidFill>
              </a:defRPr>
            </a:lvl3pPr>
            <a:lvl4pPr marL="772145" indent="-153859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1600">
                <a:solidFill>
                  <a:srgbClr val="012D4B"/>
                </a:solidFill>
              </a:defRPr>
            </a:lvl4pPr>
            <a:lvl5pPr marL="927430" indent="-155284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1600">
                <a:solidFill>
                  <a:srgbClr val="012D4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>
            <a:lvl1pPr>
              <a:defRPr lang="en-US" sz="2500" smtClean="0"/>
            </a:lvl1pPr>
            <a:lvl2pPr>
              <a:defRPr lang="en-US" sz="22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02296" lvl="0" indent="-202296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Click to edit Master text styles</a:t>
            </a:r>
          </a:p>
          <a:p>
            <a:pPr marL="202296" lvl="1" indent="-202296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Second level</a:t>
            </a:r>
          </a:p>
          <a:p>
            <a:pPr marL="202296" lvl="2" indent="-202296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Third level</a:t>
            </a:r>
          </a:p>
          <a:p>
            <a:pPr marL="202296" lvl="3" indent="-202296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Fourth level</a:t>
            </a:r>
          </a:p>
          <a:p>
            <a:pPr marL="202296" lvl="4" indent="-202296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08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342739" indent="-342739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 sz="2500">
                <a:solidFill>
                  <a:schemeClr val="bg1"/>
                </a:solidFill>
              </a:defRPr>
            </a:lvl1pPr>
            <a:lvl2pPr marL="742602" indent="-285616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 sz="2200">
                <a:solidFill>
                  <a:schemeClr val="bg1"/>
                </a:solidFill>
              </a:defRPr>
            </a:lvl2pPr>
            <a:lvl3pPr marL="1142466" indent="-228492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599451" indent="-228492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6438" indent="-228492">
              <a:lnSpc>
                <a:spcPct val="85000"/>
              </a:lnSpc>
              <a:spcBef>
                <a:spcPts val="538"/>
              </a:spcBef>
              <a:spcAft>
                <a:spcPts val="538"/>
              </a:spcAft>
              <a:buFont typeface="Arial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60" y="332184"/>
            <a:ext cx="2591244" cy="53961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720" y="426097"/>
            <a:ext cx="5752896" cy="3533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filename -</a:t>
            </a:r>
            <a:fld id="{0C9D45AA-C11F-47F2-9A22-4BB2491BB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02248" indent="-202248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2500">
                <a:solidFill>
                  <a:schemeClr val="bg1"/>
                </a:solidFill>
              </a:defRPr>
            </a:lvl1pPr>
            <a:lvl2pPr marL="414469" indent="-212219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2200">
                <a:solidFill>
                  <a:schemeClr val="bg1"/>
                </a:solidFill>
              </a:defRPr>
            </a:lvl2pPr>
            <a:lvl3pPr marL="559747" indent="-145277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771965" indent="-153823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927213" indent="-155247">
              <a:lnSpc>
                <a:spcPct val="75000"/>
              </a:lnSpc>
              <a:spcBef>
                <a:spcPts val="538"/>
              </a:spcBef>
              <a:spcAft>
                <a:spcPts val="1077"/>
              </a:spcAft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 vert="horz" lIns="82039" tIns="41020" rIns="82039" bIns="41020" rtlCol="0">
            <a:normAutofit/>
          </a:bodyPr>
          <a:lstStyle>
            <a:lvl1pPr>
              <a:defRPr lang="en-US" sz="2500" smtClean="0"/>
            </a:lvl1pPr>
            <a:lvl2pPr>
              <a:defRPr lang="en-US" sz="22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02248" lvl="0" indent="-202248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Click to edit Master text styles</a:t>
            </a:r>
          </a:p>
          <a:p>
            <a:pPr marL="202248" lvl="1" indent="-202248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Second level</a:t>
            </a:r>
          </a:p>
          <a:p>
            <a:pPr marL="202248" lvl="2" indent="-202248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Third level</a:t>
            </a:r>
          </a:p>
          <a:p>
            <a:pPr marL="202248" lvl="3" indent="-202248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Fourth level</a:t>
            </a:r>
          </a:p>
          <a:p>
            <a:pPr marL="202248" lvl="4" indent="-202248">
              <a:lnSpc>
                <a:spcPct val="75000"/>
              </a:lnSpc>
              <a:spcAft>
                <a:spcPts val="1077"/>
              </a:spcAft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filename -</a:t>
            </a:r>
            <a:fld id="{0C9D45AA-C11F-47F2-9A22-4BB2491BB4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0720" y="426097"/>
            <a:ext cx="5752896" cy="3533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720" y="426097"/>
            <a:ext cx="5752896" cy="3533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filename -</a:t>
            </a:r>
            <a:fld id="{0C9D45AA-C11F-47F2-9A22-4BB2491BB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filename -</a:t>
            </a:r>
            <a:fld id="{0C9D45AA-C11F-47F2-9A22-4BB2491BB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29553"/>
          </a:xfrm>
          <a:prstGeom prst="rect">
            <a:avLst/>
          </a:prstGeom>
          <a:gradFill flip="none" rotWithShape="1">
            <a:gsLst>
              <a:gs pos="50000">
                <a:srgbClr val="015289"/>
              </a:gs>
              <a:gs pos="20000">
                <a:srgbClr val="012D4B"/>
              </a:gs>
              <a:gs pos="85000">
                <a:srgbClr val="1881C5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>
            <a:outerShdw blurRad="63500" dist="76200" dir="5400000" algn="t" rotWithShape="0">
              <a:prstClr val="black">
                <a:alpha val="75000"/>
              </a:prstClr>
            </a:outerShdw>
          </a:effectLst>
        </p:spPr>
        <p:txBody>
          <a:bodyPr lIns="82048" tIns="41025" rIns="82048" bIns="41025" rtlCol="0" anchor="ctr"/>
          <a:lstStyle/>
          <a:p>
            <a:pPr marL="0" marR="0" lvl="0" indent="0" algn="ctr" defTabSz="8204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12772"/>
            <a:ext cx="9144000" cy="145228"/>
          </a:xfrm>
          <a:prstGeom prst="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8" tIns="41025" rIns="82048" bIns="41025" spcCol="0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60" y="333734"/>
            <a:ext cx="2583582" cy="5380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720" y="416798"/>
            <a:ext cx="5752896" cy="3718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lvl="0" algn="l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489" y="1599640"/>
            <a:ext cx="8229023" cy="4527176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16971" y="6464441"/>
            <a:ext cx="2910059" cy="257907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300" b="1" dirty="0" smtClean="0">
                <a:solidFill>
                  <a:srgbClr val="C00000"/>
                </a:solidFill>
              </a:rPr>
              <a:t>GTRI Proprietary / Limited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1354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186" rtl="0" eaLnBrk="1" latinLnBrk="0" hangingPunct="1">
        <a:lnSpc>
          <a:spcPct val="75000"/>
        </a:lnSpc>
        <a:spcBef>
          <a:spcPct val="0"/>
        </a:spcBef>
        <a:buNone/>
        <a:defRPr kumimoji="0" lang="en-US" sz="2900" b="1" i="0" u="none" strike="noStrike" kern="0" cap="none" spc="-90" normalizeH="0" baseline="0" dirty="0">
          <a:ln>
            <a:noFill/>
          </a:ln>
          <a:solidFill>
            <a:sysClr val="window" lastClr="FFFF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uLnTx/>
          <a:uFillTx/>
          <a:latin typeface="Arial Narrow" pitchFamily="34" charset="0"/>
          <a:ea typeface="+mn-ea"/>
          <a:cs typeface="+mn-cs"/>
        </a:defRPr>
      </a:lvl1pPr>
    </p:titleStyle>
    <p:bodyStyle>
      <a:lvl1pPr marL="309144" indent="-309144" algn="l" defTabSz="914186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2500" kern="1200" smtClean="0">
          <a:solidFill>
            <a:srgbClr val="012D4B"/>
          </a:solidFill>
          <a:latin typeface="Arial" pitchFamily="34" charset="0"/>
          <a:ea typeface="+mn-ea"/>
          <a:cs typeface="Arial" pitchFamily="34" charset="0"/>
        </a:defRPr>
      </a:lvl1pPr>
      <a:lvl2pPr marL="618286" indent="-260706" algn="l" defTabSz="914186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2200" kern="1200" smtClean="0">
          <a:solidFill>
            <a:srgbClr val="012D4B"/>
          </a:solidFill>
          <a:latin typeface="Arial" pitchFamily="34" charset="0"/>
          <a:ea typeface="+mn-ea"/>
          <a:cs typeface="Arial" pitchFamily="34" charset="0"/>
        </a:defRPr>
      </a:lvl2pPr>
      <a:lvl3pPr marL="927430" indent="-260706" algn="l" defTabSz="914186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1800" kern="1200" smtClean="0">
          <a:solidFill>
            <a:srgbClr val="012D4B"/>
          </a:solidFill>
          <a:latin typeface="Arial" pitchFamily="34" charset="0"/>
          <a:ea typeface="+mn-ea"/>
          <a:cs typeface="Arial" pitchFamily="34" charset="0"/>
        </a:defRPr>
      </a:lvl3pPr>
      <a:lvl4pPr marL="1129726" indent="-202296" algn="l" defTabSz="914186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1600" kern="1200" smtClean="0">
          <a:solidFill>
            <a:srgbClr val="012D4B"/>
          </a:solidFill>
          <a:latin typeface="Arial" pitchFamily="34" charset="0"/>
          <a:ea typeface="+mn-ea"/>
          <a:cs typeface="Arial" pitchFamily="34" charset="0"/>
        </a:defRPr>
      </a:lvl4pPr>
      <a:lvl5pPr marL="1380460" indent="-250734" algn="l" defTabSz="914186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1600" kern="1200">
          <a:solidFill>
            <a:srgbClr val="012D4B"/>
          </a:solidFill>
          <a:latin typeface="Arial" pitchFamily="34" charset="0"/>
          <a:ea typeface="+mn-ea"/>
          <a:cs typeface="Arial" pitchFamily="34" charset="0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rgbClr val="015289"/>
            </a:gs>
            <a:gs pos="20000">
              <a:srgbClr val="012D4B"/>
            </a:gs>
            <a:gs pos="85000">
              <a:srgbClr val="1881C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129553"/>
          </a:xfrm>
          <a:prstGeom prst="rect">
            <a:avLst/>
          </a:prstGeom>
          <a:gradFill flip="none" rotWithShape="1">
            <a:gsLst>
              <a:gs pos="50000">
                <a:srgbClr val="015289"/>
              </a:gs>
              <a:gs pos="20000">
                <a:srgbClr val="012D4B"/>
              </a:gs>
              <a:gs pos="85000">
                <a:srgbClr val="1881C5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>
            <a:outerShdw blurRad="63500" dist="76200" dir="5400000" algn="t" rotWithShape="0">
              <a:prstClr val="black">
                <a:alpha val="75000"/>
              </a:prstClr>
            </a:outerShdw>
          </a:effectLst>
        </p:spPr>
        <p:txBody>
          <a:bodyPr lIns="82039" tIns="41020" rIns="82039" bIns="41020" rtlCol="0" anchor="ctr"/>
          <a:lstStyle/>
          <a:p>
            <a:pPr marR="0" lvl="0" indent="0" algn="ctr" defTabSz="82039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60" y="333734"/>
            <a:ext cx="2583582" cy="53801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490" y="1599641"/>
            <a:ext cx="8229023" cy="4527176"/>
          </a:xfrm>
          <a:prstGeom prst="rect">
            <a:avLst/>
          </a:prstGeom>
        </p:spPr>
        <p:txBody>
          <a:bodyPr vert="horz" lIns="82048" tIns="41025" rIns="82048" bIns="410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00720" y="416799"/>
            <a:ext cx="5752896" cy="3718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lvl="0" algn="l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712772"/>
            <a:ext cx="9144000" cy="145228"/>
          </a:xfrm>
          <a:prstGeom prst="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9" tIns="41020" rIns="82039" bIns="41020" spcCol="0"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178" y="6483854"/>
            <a:ext cx="1205345" cy="19965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filename -</a:t>
            </a:r>
            <a:fld id="{0C9D45AA-C11F-47F2-9A22-4BB2491BB4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 algn="l" defTabSz="914079" rtl="0" eaLnBrk="1" latinLnBrk="0" hangingPunct="1">
        <a:lnSpc>
          <a:spcPct val="75000"/>
        </a:lnSpc>
        <a:spcBef>
          <a:spcPct val="0"/>
        </a:spcBef>
        <a:buNone/>
        <a:defRPr kumimoji="0" lang="en-US" sz="2900" b="1" i="0" u="none" strike="noStrike" kern="0" cap="none" spc="-90" normalizeH="0" baseline="0" dirty="0">
          <a:ln>
            <a:noFill/>
          </a:ln>
          <a:solidFill>
            <a:sysClr val="window" lastClr="FFFF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uLnTx/>
          <a:uFillTx/>
          <a:latin typeface="Arial Narrow" pitchFamily="34" charset="0"/>
          <a:ea typeface="+mn-ea"/>
          <a:cs typeface="+mn-cs"/>
        </a:defRPr>
      </a:lvl1pPr>
    </p:titleStyle>
    <p:bodyStyle>
      <a:lvl1pPr marL="309108" indent="-309108" algn="l" defTabSz="914079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2900" kern="120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618213" indent="-260676" algn="l" defTabSz="914079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2500" kern="120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927322" indent="-260676" algn="l" defTabSz="914079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2200" kern="120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129594" indent="-202272" algn="l" defTabSz="914079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1800" kern="1200" smtClean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380299" indent="-250705" algn="l" defTabSz="914079" rtl="0" eaLnBrk="1" latinLnBrk="0" hangingPunct="1">
        <a:lnSpc>
          <a:spcPct val="80000"/>
        </a:lnSpc>
        <a:spcBef>
          <a:spcPts val="538"/>
        </a:spcBef>
        <a:spcAft>
          <a:spcPts val="538"/>
        </a:spcAft>
        <a:buClr>
          <a:srgbClr val="BE9B69"/>
        </a:buClr>
        <a:buFont typeface="Wingdings" pitchFamily="2" charset="2"/>
        <a:buChar char="§"/>
        <a:defRPr lang="en-US"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3718" indent="-228519" algn="l" defTabSz="9140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8" indent="-228519" algn="l" defTabSz="9140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7" indent="-228519" algn="l" defTabSz="9140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7" indent="-228519" algn="l" defTabSz="9140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7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8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6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gatech.edu/ascripka3/Analytics-Framework-GTRI_PROPRIETARY" TargetMode="External"/><Relationship Id="rId3" Type="http://schemas.openxmlformats.org/officeDocument/2006/relationships/hyperlink" Target="https://github.gatech.edu/DiamondEy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148" y="2682327"/>
            <a:ext cx="5289320" cy="536044"/>
          </a:xfrm>
        </p:spPr>
        <p:txBody>
          <a:bodyPr/>
          <a:lstStyle/>
          <a:p>
            <a:r>
              <a:rPr lang="en-US" sz="4400" dirty="0" smtClean="0"/>
              <a:t>Quick Start Guide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193" y="3556570"/>
            <a:ext cx="3256308" cy="364988"/>
          </a:xfrm>
        </p:spPr>
        <p:txBody>
          <a:bodyPr/>
          <a:lstStyle/>
          <a:p>
            <a:r>
              <a:rPr lang="en-US" dirty="0" smtClean="0"/>
              <a:t>Analytics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48988" y="4426796"/>
            <a:ext cx="4847525" cy="364988"/>
          </a:xfrm>
          <a:prstGeom prst="rect">
            <a:avLst/>
          </a:prstGeom>
        </p:spPr>
        <p:txBody>
          <a:bodyPr vert="horz" wrap="square" lIns="82058" tIns="41029" rIns="82058" bIns="41029" rtlCol="0">
            <a:spAutoFit/>
          </a:bodyPr>
          <a:lstStyle>
            <a:lvl1pPr marL="0" indent="0" algn="ctr" defTabSz="914186" rtl="0" eaLnBrk="1" latinLnBrk="0" hangingPunct="1">
              <a:lnSpc>
                <a:spcPct val="80000"/>
              </a:lnSpc>
              <a:spcBef>
                <a:spcPts val="538"/>
              </a:spcBef>
              <a:spcAft>
                <a:spcPts val="538"/>
              </a:spcAft>
              <a:buClr>
                <a:srgbClr val="BE9B69"/>
              </a:buClr>
              <a:buFont typeface="Wingdings" pitchFamily="2" charset="2"/>
              <a:buNone/>
              <a:defRPr lang="en-US" sz="2200" b="1" kern="1200" spc="-90">
                <a:solidFill>
                  <a:srgbClr val="002A54"/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  <a:ea typeface="+mn-ea"/>
                <a:cs typeface="Arial" pitchFamily="34" charset="0"/>
              </a:defRPr>
            </a:lvl1pPr>
            <a:lvl2pPr marL="618286" indent="-260706" algn="l" defTabSz="914186" rtl="0" eaLnBrk="1" latinLnBrk="0" hangingPunct="1">
              <a:lnSpc>
                <a:spcPct val="80000"/>
              </a:lnSpc>
              <a:spcBef>
                <a:spcPts val="538"/>
              </a:spcBef>
              <a:spcAft>
                <a:spcPts val="538"/>
              </a:spcAft>
              <a:buClr>
                <a:srgbClr val="BE9B69"/>
              </a:buClr>
              <a:buFont typeface="Wingdings" pitchFamily="2" charset="2"/>
              <a:buChar char="§"/>
              <a:defRPr lang="en-US" sz="2200" kern="1200" smtClean="0">
                <a:solidFill>
                  <a:srgbClr val="012D4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27430" indent="-260706" algn="l" defTabSz="914186" rtl="0" eaLnBrk="1" latinLnBrk="0" hangingPunct="1">
              <a:lnSpc>
                <a:spcPct val="80000"/>
              </a:lnSpc>
              <a:spcBef>
                <a:spcPts val="538"/>
              </a:spcBef>
              <a:spcAft>
                <a:spcPts val="538"/>
              </a:spcAft>
              <a:buClr>
                <a:srgbClr val="BE9B69"/>
              </a:buClr>
              <a:buFont typeface="Wingdings" pitchFamily="2" charset="2"/>
              <a:buChar char="§"/>
              <a:defRPr lang="en-US" sz="1800" kern="1200" smtClean="0">
                <a:solidFill>
                  <a:srgbClr val="012D4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29726" indent="-202296" algn="l" defTabSz="914186" rtl="0" eaLnBrk="1" latinLnBrk="0" hangingPunct="1">
              <a:lnSpc>
                <a:spcPct val="80000"/>
              </a:lnSpc>
              <a:spcBef>
                <a:spcPts val="538"/>
              </a:spcBef>
              <a:spcAft>
                <a:spcPts val="538"/>
              </a:spcAft>
              <a:buClr>
                <a:srgbClr val="BE9B69"/>
              </a:buClr>
              <a:buFont typeface="Wingdings" pitchFamily="2" charset="2"/>
              <a:buChar char="§"/>
              <a:defRPr lang="en-US" sz="1600" kern="1200" smtClean="0">
                <a:solidFill>
                  <a:srgbClr val="012D4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80460" indent="-250734" algn="l" defTabSz="914186" rtl="0" eaLnBrk="1" latinLnBrk="0" hangingPunct="1">
              <a:lnSpc>
                <a:spcPct val="80000"/>
              </a:lnSpc>
              <a:spcBef>
                <a:spcPts val="538"/>
              </a:spcBef>
              <a:spcAft>
                <a:spcPts val="538"/>
              </a:spcAft>
              <a:buClr>
                <a:srgbClr val="BE9B69"/>
              </a:buClr>
              <a:buFont typeface="Wingdings" pitchFamily="2" charset="2"/>
              <a:buChar char="§"/>
              <a:defRPr lang="en-US" sz="1600" kern="1200">
                <a:solidFill>
                  <a:srgbClr val="012D4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012" indent="-228546" algn="l" defTabSz="9141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9141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9141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9141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Ashley </a:t>
            </a:r>
            <a:r>
              <a:rPr lang="en-US" dirty="0" err="1" smtClean="0">
                <a:solidFill>
                  <a:schemeClr val="bg1"/>
                </a:solidFill>
              </a:rPr>
              <a:t>Scripka</a:t>
            </a:r>
            <a:r>
              <a:rPr lang="en-US" dirty="0" smtClean="0">
                <a:solidFill>
                  <a:schemeClr val="bg1"/>
                </a:solidFill>
              </a:rPr>
              <a:t> Beavers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2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730832" y="1588190"/>
            <a:ext cx="837225" cy="594754"/>
            <a:chOff x="2101943" y="2551493"/>
            <a:chExt cx="1138553" cy="919247"/>
          </a:xfrm>
        </p:grpSpPr>
        <p:sp>
          <p:nvSpPr>
            <p:cNvPr id="63" name="Rounded Rectangle 6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data</a:t>
              </a:r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3583603" y="261645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879189" y="2285759"/>
            <a:ext cx="837225" cy="594754"/>
            <a:chOff x="2101943" y="2551493"/>
            <a:chExt cx="1138553" cy="919247"/>
          </a:xfrm>
        </p:grpSpPr>
        <p:sp>
          <p:nvSpPr>
            <p:cNvPr id="57" name="Rounded Rectangle 5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sp>
        <p:nvSpPr>
          <p:cNvPr id="2" name="Snip Single Corner Rectangle 1"/>
          <p:cNvSpPr/>
          <p:nvPr/>
        </p:nvSpPr>
        <p:spPr>
          <a:xfrm>
            <a:off x="3879189" y="2951813"/>
            <a:ext cx="1215186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AnalyticsAPIv01.py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66157" y="2481802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145" y="2609850"/>
            <a:ext cx="512818" cy="6609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252848" y="2285759"/>
            <a:ext cx="837225" cy="594754"/>
            <a:chOff x="2101943" y="2551493"/>
            <a:chExt cx="1138553" cy="919247"/>
          </a:xfrm>
        </p:grpSpPr>
        <p:sp>
          <p:nvSpPr>
            <p:cNvPr id="76" name="Rounded Rectangle 75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algorithms</a:t>
              </a:r>
              <a:endParaRPr lang="en-US" sz="100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094671" y="2494945"/>
            <a:ext cx="2596747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Location of all Analytics modules;</a:t>
            </a:r>
          </a:p>
          <a:p>
            <a:pPr>
              <a:lnSpc>
                <a:spcPct val="85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when adding a new analytic, the file goes here</a:t>
            </a:r>
          </a:p>
        </p:txBody>
      </p:sp>
      <p:sp>
        <p:nvSpPr>
          <p:cNvPr id="86" name="Snip Single Corner Rectangle 85"/>
          <p:cNvSpPr/>
          <p:nvPr/>
        </p:nvSpPr>
        <p:spPr>
          <a:xfrm>
            <a:off x="5257445" y="3029146"/>
            <a:ext cx="1508183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Various other helper files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4351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66157" y="317818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583603" y="2481802"/>
            <a:ext cx="2312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Python files for the associated API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83603" y="3209147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WSGI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206984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66157" y="317818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3583603" y="261645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879189" y="2285759"/>
            <a:ext cx="837225" cy="594754"/>
            <a:chOff x="2101943" y="2551493"/>
            <a:chExt cx="1138553" cy="919247"/>
          </a:xfrm>
        </p:grpSpPr>
        <p:sp>
          <p:nvSpPr>
            <p:cNvPr id="65" name="Rounded Rectangle 64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sp>
        <p:nvSpPr>
          <p:cNvPr id="78" name="Snip Single Corner Rectangle 77"/>
          <p:cNvSpPr/>
          <p:nvPr/>
        </p:nvSpPr>
        <p:spPr>
          <a:xfrm>
            <a:off x="3879189" y="2951813"/>
            <a:ext cx="1215186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VisualizationAPIv01.py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716414" y="2527792"/>
            <a:ext cx="3018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Python Module for Visualization functionality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94375" y="2933916"/>
            <a:ext cx="2557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Flask file for controlling API endpoints</a:t>
            </a:r>
          </a:p>
        </p:txBody>
      </p:sp>
    </p:spTree>
    <p:extLst>
      <p:ext uri="{BB962C8B-B14F-4D97-AF65-F5344CB8AC3E}">
        <p14:creationId xmlns:p14="http://schemas.microsoft.com/office/powerpoint/2010/main" val="185705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66157" y="317818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3583603" y="261645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879189" y="2285759"/>
            <a:ext cx="837225" cy="594754"/>
            <a:chOff x="2101943" y="2551493"/>
            <a:chExt cx="1138553" cy="919247"/>
          </a:xfrm>
        </p:grpSpPr>
        <p:sp>
          <p:nvSpPr>
            <p:cNvPr id="65" name="Rounded Rectangle 64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sp>
        <p:nvSpPr>
          <p:cNvPr id="78" name="Snip Single Corner Rectangle 77"/>
          <p:cNvSpPr/>
          <p:nvPr/>
        </p:nvSpPr>
        <p:spPr>
          <a:xfrm>
            <a:off x="3879189" y="2951813"/>
            <a:ext cx="1215186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VisualizationAPIv01.py</a:t>
            </a:r>
            <a:endParaRPr lang="en-US" sz="8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0145" y="2609850"/>
            <a:ext cx="512818" cy="6609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252848" y="2285759"/>
            <a:ext cx="837225" cy="594754"/>
            <a:chOff x="2101943" y="2551493"/>
            <a:chExt cx="1138553" cy="919247"/>
          </a:xfrm>
        </p:grpSpPr>
        <p:sp>
          <p:nvSpPr>
            <p:cNvPr id="57" name="Rounded Rectangle 5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vis</a:t>
              </a:r>
              <a:endParaRPr lang="en-US" sz="1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94671" y="2494945"/>
            <a:ext cx="2596747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Location of all Visualization modules;</a:t>
            </a:r>
          </a:p>
          <a:p>
            <a:pPr>
              <a:lnSpc>
                <a:spcPct val="85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when adding a new </a:t>
            </a:r>
            <a:r>
              <a:rPr lang="en-US" sz="1000" dirty="0" err="1" smtClean="0">
                <a:solidFill>
                  <a:srgbClr val="FF0000"/>
                </a:solidFill>
              </a:rPr>
              <a:t>vis</a:t>
            </a:r>
            <a:r>
              <a:rPr lang="en-US" sz="1000" dirty="0" smtClean="0">
                <a:solidFill>
                  <a:srgbClr val="FF0000"/>
                </a:solidFill>
              </a:rPr>
              <a:t>, the file goes here</a:t>
            </a:r>
          </a:p>
        </p:txBody>
      </p:sp>
      <p:sp>
        <p:nvSpPr>
          <p:cNvPr id="61" name="Snip Single Corner Rectangle 60"/>
          <p:cNvSpPr/>
          <p:nvPr/>
        </p:nvSpPr>
        <p:spPr>
          <a:xfrm>
            <a:off x="5257445" y="3029146"/>
            <a:ext cx="1508183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Various other helper files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4317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75" name="Content Placeholder 1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 anchor="t">
            <a:normAutofit fontScale="47500" lnSpcReduction="20000"/>
          </a:bodyPr>
          <a:lstStyle/>
          <a:p>
            <a:pPr lvl="1"/>
            <a:r>
              <a:rPr lang="en-US" dirty="0" smtClean="0"/>
              <a:t>Analytics-Framework</a:t>
            </a:r>
          </a:p>
          <a:p>
            <a:pPr lvl="2"/>
            <a:r>
              <a:rPr lang="en-US" dirty="0" smtClean="0"/>
              <a:t>Main Analytics-Framework repository</a:t>
            </a:r>
          </a:p>
          <a:p>
            <a:pPr lvl="2"/>
            <a:r>
              <a:rPr lang="en-US" dirty="0">
                <a:hlinkClick r:id="rId2"/>
              </a:rPr>
              <a:t>https://github.gatech.edu/ascripka3/Analytics-Framework-</a:t>
            </a:r>
            <a:r>
              <a:rPr lang="en-US" dirty="0" smtClean="0">
                <a:hlinkClick r:id="rId2"/>
              </a:rPr>
              <a:t>GTRI_PROPRIETARY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Repository access for </a:t>
            </a:r>
            <a:r>
              <a:rPr lang="en-US" dirty="0" err="1" smtClean="0"/>
              <a:t>DiamondEye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https://github.gatech.edu/</a:t>
            </a:r>
            <a:r>
              <a:rPr lang="en-US" dirty="0" smtClean="0">
                <a:hlinkClick r:id="rId3"/>
              </a:rPr>
              <a:t>DiamondEye</a:t>
            </a:r>
            <a:endParaRPr lang="en-US" dirty="0" smtClean="0"/>
          </a:p>
          <a:p>
            <a:pPr lvl="1"/>
            <a:r>
              <a:rPr lang="en-US" dirty="0" err="1" smtClean="0"/>
              <a:t>diamondeye</a:t>
            </a:r>
            <a:endParaRPr lang="en-US" dirty="0"/>
          </a:p>
          <a:p>
            <a:pPr lvl="2"/>
            <a:r>
              <a:rPr lang="en-US" dirty="0" smtClean="0"/>
              <a:t>Main web UI</a:t>
            </a:r>
          </a:p>
          <a:p>
            <a:pPr lvl="1"/>
            <a:r>
              <a:rPr lang="en-US" dirty="0" smtClean="0"/>
              <a:t>analytics</a:t>
            </a:r>
          </a:p>
          <a:p>
            <a:pPr lvl="2"/>
            <a:r>
              <a:rPr lang="en-US" dirty="0" err="1" smtClean="0"/>
              <a:t>Submodule</a:t>
            </a:r>
            <a:r>
              <a:rPr lang="en-US" dirty="0" smtClean="0"/>
              <a:t> in the Analytics API for additional analytics, including </a:t>
            </a:r>
            <a:r>
              <a:rPr lang="en-US" dirty="0" err="1" smtClean="0"/>
              <a:t>SmallK’s</a:t>
            </a:r>
            <a:r>
              <a:rPr lang="en-US" dirty="0" smtClean="0"/>
              <a:t> </a:t>
            </a:r>
            <a:r>
              <a:rPr lang="en-US" dirty="0" err="1" smtClean="0"/>
              <a:t>HierNMF</a:t>
            </a:r>
            <a:endParaRPr lang="en-US" dirty="0" smtClean="0"/>
          </a:p>
          <a:p>
            <a:pPr lvl="1"/>
            <a:r>
              <a:rPr lang="en-US" dirty="0" smtClean="0"/>
              <a:t>lean</a:t>
            </a:r>
          </a:p>
          <a:p>
            <a:pPr lvl="2"/>
            <a:r>
              <a:rPr lang="en-US" dirty="0" err="1" smtClean="0"/>
              <a:t>Submodule</a:t>
            </a:r>
            <a:r>
              <a:rPr lang="en-US" dirty="0" smtClean="0"/>
              <a:t> in the </a:t>
            </a:r>
            <a:r>
              <a:rPr lang="en-US" dirty="0" err="1" smtClean="0"/>
              <a:t>DataLoader</a:t>
            </a:r>
            <a:r>
              <a:rPr lang="en-US" dirty="0" smtClean="0"/>
              <a:t> API for text processing</a:t>
            </a:r>
          </a:p>
          <a:p>
            <a:pPr lvl="1"/>
            <a:r>
              <a:rPr lang="en-US" dirty="0" err="1" smtClean="0"/>
              <a:t>smallk</a:t>
            </a:r>
            <a:endParaRPr lang="en-US" dirty="0" smtClean="0"/>
          </a:p>
          <a:p>
            <a:pPr lvl="2"/>
            <a:r>
              <a:rPr lang="en-US" dirty="0" smtClean="0"/>
              <a:t>Supporting code for </a:t>
            </a:r>
            <a:r>
              <a:rPr lang="en-US" dirty="0" err="1" smtClean="0"/>
              <a:t>SmallK</a:t>
            </a:r>
            <a:r>
              <a:rPr lang="en-US" dirty="0" smtClean="0"/>
              <a:t> and </a:t>
            </a:r>
            <a:r>
              <a:rPr lang="en-US" dirty="0" err="1" smtClean="0"/>
              <a:t>Pysmallk</a:t>
            </a:r>
            <a:r>
              <a:rPr lang="en-US" dirty="0" smtClean="0"/>
              <a:t> (older version which supports </a:t>
            </a:r>
            <a:r>
              <a:rPr lang="en-US" dirty="0" err="1" smtClean="0"/>
              <a:t>Pysmallk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diamondeye</a:t>
            </a:r>
            <a:r>
              <a:rPr lang="en-US" dirty="0" smtClean="0"/>
              <a:t>-basic</a:t>
            </a:r>
          </a:p>
          <a:p>
            <a:pPr lvl="2"/>
            <a:r>
              <a:rPr lang="en-US" dirty="0" smtClean="0"/>
              <a:t>Vagrant box for use in setting up a development environment</a:t>
            </a:r>
          </a:p>
          <a:p>
            <a:pPr lvl="2"/>
            <a:r>
              <a:rPr lang="en-US" dirty="0" smtClean="0"/>
              <a:t>Follow </a:t>
            </a:r>
            <a:r>
              <a:rPr lang="en-US" dirty="0"/>
              <a:t>the “Developer Instructions</a:t>
            </a:r>
            <a:r>
              <a:rPr lang="en-US" dirty="0" smtClean="0"/>
              <a:t>” or the “User Instructions”</a:t>
            </a:r>
          </a:p>
          <a:p>
            <a:pPr lvl="1"/>
            <a:r>
              <a:rPr lang="en-US" dirty="0" err="1" smtClean="0"/>
              <a:t>diamondeye</a:t>
            </a:r>
            <a:r>
              <a:rPr lang="en-US" dirty="0" smtClean="0"/>
              <a:t>-bells</a:t>
            </a:r>
          </a:p>
          <a:p>
            <a:pPr lvl="2"/>
            <a:r>
              <a:rPr lang="en-US" dirty="0" smtClean="0"/>
              <a:t>Vagrant box with all additional repos for use in setting up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lvl="2"/>
            <a:r>
              <a:rPr lang="en-US" dirty="0" smtClean="0"/>
              <a:t>Follow the “User Instructions”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Python 2.7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Java 8</a:t>
            </a:r>
          </a:p>
          <a:p>
            <a:r>
              <a:rPr lang="en-US" dirty="0" smtClean="0"/>
              <a:t>Mongo server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Python 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flask, flask-restful, flask-</a:t>
            </a:r>
            <a:r>
              <a:rPr lang="en-US" dirty="0" err="1" smtClean="0"/>
              <a:t>cors</a:t>
            </a:r>
            <a:r>
              <a:rPr lang="en-US" dirty="0" smtClean="0"/>
              <a:t>, flask-</a:t>
            </a:r>
            <a:r>
              <a:rPr lang="en-US" dirty="0" err="1" smtClean="0"/>
              <a:t>restplus</a:t>
            </a:r>
            <a:r>
              <a:rPr lang="en-US" dirty="0" smtClean="0"/>
              <a:t>,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xlrd</a:t>
            </a:r>
            <a:endParaRPr lang="en-US" dirty="0" smtClean="0"/>
          </a:p>
          <a:p>
            <a:pPr lvl="1"/>
            <a:r>
              <a:rPr lang="en-US" dirty="0" smtClean="0"/>
              <a:t>arrow, </a:t>
            </a:r>
            <a:r>
              <a:rPr lang="en-US" dirty="0" err="1" smtClean="0"/>
              <a:t>parsedatetime</a:t>
            </a:r>
            <a:r>
              <a:rPr lang="en-US" dirty="0" smtClean="0"/>
              <a:t>, </a:t>
            </a:r>
            <a:r>
              <a:rPr lang="en-US" dirty="0" err="1" smtClean="0"/>
              <a:t>geocoder</a:t>
            </a:r>
            <a:endParaRPr lang="en-US" dirty="0" smtClean="0"/>
          </a:p>
          <a:p>
            <a:pPr lvl="1"/>
            <a:r>
              <a:rPr lang="en-US" dirty="0" smtClean="0"/>
              <a:t>brewer2mpl, </a:t>
            </a:r>
            <a:r>
              <a:rPr lang="en-US" dirty="0" err="1" smtClean="0"/>
              <a:t>vincent</a:t>
            </a:r>
            <a:r>
              <a:rPr lang="en-US" dirty="0" smtClean="0"/>
              <a:t>, </a:t>
            </a:r>
            <a:r>
              <a:rPr lang="en-US" dirty="0" smtClean="0"/>
              <a:t>markdown</a:t>
            </a:r>
          </a:p>
          <a:p>
            <a:pPr lvl="1"/>
            <a:r>
              <a:rPr lang="en-US" dirty="0" err="1" smtClean="0"/>
              <a:t>feedparser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2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 for </a:t>
            </a:r>
            <a:r>
              <a:rPr lang="en-US" dirty="0" err="1" smtClean="0"/>
              <a:t>Submodules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3" y="1397913"/>
            <a:ext cx="585430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 smtClean="0"/>
                <a:t>dataloader</a:t>
              </a:r>
              <a:endParaRPr lang="en-US" sz="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607787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 smtClean="0"/>
                <a:t>conf</a:t>
              </a:r>
              <a:endParaRPr lang="en-US" sz="1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3" y="2140727"/>
            <a:ext cx="585430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analytics</a:t>
              </a:r>
              <a:endParaRPr lang="en-US" sz="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3" y="2853210"/>
            <a:ext cx="585430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visualization</a:t>
              </a:r>
              <a:endParaRPr lang="en-US" sz="5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607787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minimal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607787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docs</a:t>
              </a:r>
              <a:endParaRPr lang="en-US" sz="10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7" y="5804083"/>
            <a:ext cx="585430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err="1" smtClean="0"/>
              <a:t>configure.py</a:t>
            </a:r>
            <a:endParaRPr lang="en-US" sz="500" dirty="0"/>
          </a:p>
        </p:txBody>
      </p:sp>
      <p:sp>
        <p:nvSpPr>
          <p:cNvPr id="5" name="Rectangle 4"/>
          <p:cNvSpPr/>
          <p:nvPr/>
        </p:nvSpPr>
        <p:spPr>
          <a:xfrm>
            <a:off x="2267362" y="1418580"/>
            <a:ext cx="6731582" cy="23806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328452" y="1538605"/>
            <a:ext cx="585430" cy="594754"/>
            <a:chOff x="2101943" y="2551493"/>
            <a:chExt cx="1138553" cy="919247"/>
          </a:xfrm>
        </p:grpSpPr>
        <p:sp>
          <p:nvSpPr>
            <p:cNvPr id="63" name="Rounded Rectangle 6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data</a:t>
              </a:r>
              <a:endParaRPr lang="en-US" sz="6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43998" y="2236174"/>
            <a:ext cx="585430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python</a:t>
              </a:r>
              <a:endParaRPr lang="en-US" sz="6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343998" y="2955085"/>
            <a:ext cx="585430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 smtClean="0"/>
                <a:t>wsgi</a:t>
              </a:r>
              <a:endParaRPr lang="en-US" sz="6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2973210" y="2566874"/>
            <a:ext cx="206689" cy="818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226492" y="2300673"/>
            <a:ext cx="585430" cy="594754"/>
            <a:chOff x="2101943" y="2551493"/>
            <a:chExt cx="1138553" cy="919247"/>
          </a:xfrm>
        </p:grpSpPr>
        <p:sp>
          <p:nvSpPr>
            <p:cNvPr id="57" name="Rounded Rectangle 5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Analytics</a:t>
              </a:r>
              <a:endParaRPr lang="en-US" sz="600" dirty="0"/>
            </a:p>
          </p:txBody>
        </p:sp>
      </p:grpSp>
      <p:sp>
        <p:nvSpPr>
          <p:cNvPr id="2" name="Snip Single Corner Rectangle 1"/>
          <p:cNvSpPr/>
          <p:nvPr/>
        </p:nvSpPr>
        <p:spPr>
          <a:xfrm>
            <a:off x="3226491" y="2966727"/>
            <a:ext cx="849719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AnalyticsAPIv01.py</a:t>
            </a:r>
            <a:endParaRPr lang="en-US" sz="5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048539" y="2481802"/>
            <a:ext cx="206689" cy="818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857970" y="2609850"/>
            <a:ext cx="358588" cy="9936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238454" y="2298216"/>
            <a:ext cx="585430" cy="594754"/>
            <a:chOff x="2101943" y="2551493"/>
            <a:chExt cx="1138553" cy="919247"/>
          </a:xfrm>
        </p:grpSpPr>
        <p:sp>
          <p:nvSpPr>
            <p:cNvPr id="76" name="Rounded Rectangle 75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algorithms</a:t>
              </a:r>
              <a:endParaRPr lang="en-US" sz="600" dirty="0"/>
            </a:p>
          </p:txBody>
        </p:sp>
      </p:grpSp>
      <p:sp>
        <p:nvSpPr>
          <p:cNvPr id="86" name="Snip Single Corner Rectangle 85"/>
          <p:cNvSpPr/>
          <p:nvPr/>
        </p:nvSpPr>
        <p:spPr>
          <a:xfrm>
            <a:off x="4221155" y="3041603"/>
            <a:ext cx="1054598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Various other helper files</a:t>
            </a:r>
            <a:endParaRPr lang="en-US" sz="5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83508" y="2360331"/>
            <a:ext cx="837225" cy="594754"/>
            <a:chOff x="2101943" y="2551493"/>
            <a:chExt cx="1138553" cy="919247"/>
          </a:xfrm>
        </p:grpSpPr>
        <p:sp>
          <p:nvSpPr>
            <p:cNvPr id="79" name="Rounded Rectangle 7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solidFill>
              <a:srgbClr val="FF8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solidFill>
              <a:srgbClr val="FF8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solidFill>
              <a:srgbClr val="FFDF8C"/>
            </a:solidFill>
            <a:ln>
              <a:solidFill>
                <a:srgbClr val="FF66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smallk</a:t>
              </a:r>
              <a:endParaRPr lang="en-US" sz="1000" dirty="0" smtClean="0"/>
            </a:p>
            <a:p>
              <a:pPr algn="ctr"/>
              <a:r>
                <a:rPr lang="en-US" sz="600" dirty="0" smtClean="0"/>
                <a:t>(separate </a:t>
              </a:r>
              <a:r>
                <a:rPr lang="en-US" sz="600" dirty="0" err="1" smtClean="0"/>
                <a:t>git</a:t>
              </a:r>
              <a:r>
                <a:rPr lang="en-US" sz="600" dirty="0" smtClean="0"/>
                <a:t> repo)</a:t>
              </a:r>
              <a:endParaRPr lang="en-US" sz="6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4823884" y="2631839"/>
            <a:ext cx="559624" cy="993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624334" y="2357171"/>
            <a:ext cx="837225" cy="594754"/>
            <a:chOff x="2101943" y="2551493"/>
            <a:chExt cx="1138553" cy="919247"/>
          </a:xfrm>
        </p:grpSpPr>
        <p:sp>
          <p:nvSpPr>
            <p:cNvPr id="85" name="Rounded Rectangle 84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solidFill>
              <a:srgbClr val="FF8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solidFill>
              <a:srgbClr val="FF8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solidFill>
              <a:srgbClr val="FFDF8C"/>
            </a:solidFill>
            <a:ln>
              <a:solidFill>
                <a:srgbClr val="FF66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cxnSp>
        <p:nvCxnSpPr>
          <p:cNvPr id="89" name="Straight Arrow Connector 88"/>
          <p:cNvCxnSpPr>
            <a:stCxn id="81" idx="3"/>
            <a:endCxn id="88" idx="1"/>
          </p:cNvCxnSpPr>
          <p:nvPr/>
        </p:nvCxnSpPr>
        <p:spPr>
          <a:xfrm flipV="1">
            <a:off x="6220733" y="2700449"/>
            <a:ext cx="403601" cy="316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Snip Single Corner Rectangle 90"/>
          <p:cNvSpPr/>
          <p:nvPr/>
        </p:nvSpPr>
        <p:spPr>
          <a:xfrm>
            <a:off x="6624334" y="3074546"/>
            <a:ext cx="837225" cy="171715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__</a:t>
            </a:r>
            <a:r>
              <a:rPr lang="en-US" sz="1000" dirty="0" err="1" smtClean="0"/>
              <a:t>init</a:t>
            </a:r>
            <a:r>
              <a:rPr lang="en-US" sz="1000" dirty="0" smtClean="0"/>
              <a:t>__.</a:t>
            </a:r>
            <a:r>
              <a:rPr lang="en-US" sz="1000" dirty="0" err="1" smtClean="0"/>
              <a:t>py</a:t>
            </a:r>
            <a:endParaRPr 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7461559" y="2685896"/>
            <a:ext cx="403601" cy="316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Snip Single Corner Rectangle 92"/>
          <p:cNvSpPr/>
          <p:nvPr/>
        </p:nvSpPr>
        <p:spPr>
          <a:xfrm>
            <a:off x="7894697" y="2600038"/>
            <a:ext cx="837225" cy="171715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__</a:t>
            </a:r>
            <a:r>
              <a:rPr lang="en-US" sz="1000" dirty="0" err="1" smtClean="0"/>
              <a:t>init</a:t>
            </a:r>
            <a:r>
              <a:rPr lang="en-US" sz="1000" dirty="0" smtClean="0"/>
              <a:t>__.</a:t>
            </a:r>
            <a:r>
              <a:rPr lang="en-US" sz="1000" dirty="0" err="1" smtClean="0"/>
              <a:t>py</a:t>
            </a:r>
            <a:endParaRPr lang="en-US" sz="1000" dirty="0"/>
          </a:p>
        </p:txBody>
      </p:sp>
      <p:sp>
        <p:nvSpPr>
          <p:cNvPr id="94" name="Snip Single Corner Rectangle 93"/>
          <p:cNvSpPr/>
          <p:nvPr/>
        </p:nvSpPr>
        <p:spPr>
          <a:xfrm>
            <a:off x="7894697" y="2895427"/>
            <a:ext cx="837225" cy="171715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hiernmf.py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43998" y="4189339"/>
            <a:ext cx="655641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5000"/>
              </a:lnSpc>
              <a:buFont typeface="Arial"/>
              <a:buChar char="•"/>
            </a:pPr>
            <a:r>
              <a:rPr lang="en-US" sz="1400" dirty="0" smtClean="0"/>
              <a:t>When adding </a:t>
            </a:r>
            <a:r>
              <a:rPr lang="en-US" sz="1400" dirty="0" err="1" smtClean="0"/>
              <a:t>submodules</a:t>
            </a:r>
            <a:r>
              <a:rPr lang="en-US" sz="1400" dirty="0" smtClean="0"/>
              <a:t>, place the module repo within the module directory (‘algorithms’ in this case)</a:t>
            </a:r>
          </a:p>
          <a:p>
            <a:pPr marL="285750" indent="-285750">
              <a:lnSpc>
                <a:spcPct val="85000"/>
              </a:lnSpc>
              <a:buFont typeface="Arial"/>
              <a:buChar char="•"/>
            </a:pPr>
            <a:r>
              <a:rPr lang="en-US" sz="1400" dirty="0" smtClean="0"/>
              <a:t>The </a:t>
            </a:r>
            <a:r>
              <a:rPr lang="en-US" sz="1400" dirty="0" err="1" smtClean="0"/>
              <a:t>submodule</a:t>
            </a:r>
            <a:r>
              <a:rPr lang="en-US" sz="1400" dirty="0" smtClean="0"/>
              <a:t> must include __</a:t>
            </a:r>
            <a:r>
              <a:rPr lang="en-US" sz="1400" dirty="0" err="1" smtClean="0"/>
              <a:t>init</a:t>
            </a:r>
            <a:r>
              <a:rPr lang="en-US" sz="1400" dirty="0" smtClean="0"/>
              <a:t>__.</a:t>
            </a:r>
            <a:r>
              <a:rPr lang="en-US" sz="1400" dirty="0" err="1" smtClean="0"/>
              <a:t>py</a:t>
            </a:r>
            <a:r>
              <a:rPr lang="en-US" sz="1400" dirty="0" smtClean="0"/>
              <a:t> files all the way down</a:t>
            </a:r>
          </a:p>
          <a:p>
            <a:pPr marL="285750" indent="-285750">
              <a:lnSpc>
                <a:spcPct val="85000"/>
              </a:lnSpc>
              <a:buFont typeface="Arial"/>
              <a:buChar char="•"/>
            </a:pPr>
            <a:r>
              <a:rPr lang="en-US" sz="1400" dirty="0" smtClean="0"/>
              <a:t>There must be a file that conforms to the appropriate interface</a:t>
            </a:r>
          </a:p>
          <a:p>
            <a:pPr marL="285750" indent="-285750">
              <a:lnSpc>
                <a:spcPct val="85000"/>
              </a:lnSpc>
              <a:buFont typeface="Arial"/>
              <a:buChar char="•"/>
            </a:pPr>
            <a:r>
              <a:rPr lang="en-US" sz="1400" dirty="0" smtClean="0"/>
              <a:t>When using </a:t>
            </a:r>
            <a:r>
              <a:rPr lang="en-US" sz="1400" dirty="0" err="1" smtClean="0"/>
              <a:t>configure.py</a:t>
            </a:r>
            <a:r>
              <a:rPr lang="en-US" sz="1400" dirty="0" smtClean="0"/>
              <a:t> to register the new module, you include the relative path to the file:</a:t>
            </a:r>
          </a:p>
          <a:p>
            <a:pPr marL="742950" lvl="1" indent="-285750">
              <a:lnSpc>
                <a:spcPct val="85000"/>
              </a:lnSpc>
              <a:buFont typeface="Arial"/>
              <a:buChar char="•"/>
            </a:pPr>
            <a:r>
              <a:rPr lang="en-US" sz="1400" dirty="0" smtClean="0"/>
              <a:t>python </a:t>
            </a:r>
            <a:r>
              <a:rPr lang="en-US" sz="1400" dirty="0" err="1" smtClean="0"/>
              <a:t>configure.py</a:t>
            </a:r>
            <a:r>
              <a:rPr lang="en-US" sz="1400" dirty="0" smtClean="0"/>
              <a:t> </a:t>
            </a:r>
          </a:p>
          <a:p>
            <a:pPr marL="1371279" lvl="3" indent="0">
              <a:buNone/>
            </a:pPr>
            <a:r>
              <a:rPr lang="en-US" sz="1400" dirty="0" smtClean="0"/>
              <a:t>--</a:t>
            </a:r>
            <a:r>
              <a:rPr lang="en-US" sz="1400" dirty="0" err="1" smtClean="0"/>
              <a:t>api</a:t>
            </a:r>
            <a:r>
              <a:rPr lang="en-US" sz="1400" dirty="0" smtClean="0"/>
              <a:t> analytics</a:t>
            </a:r>
          </a:p>
          <a:p>
            <a:pPr marL="1371279" lvl="3" indent="0">
              <a:buNone/>
            </a:pPr>
            <a:r>
              <a:rPr lang="en-US" sz="1400" dirty="0" smtClean="0"/>
              <a:t>	--filename </a:t>
            </a:r>
            <a:r>
              <a:rPr lang="en-US" sz="1400" dirty="0" err="1" smtClean="0"/>
              <a:t>smallk.python.hiernmf</a:t>
            </a:r>
            <a:endParaRPr lang="en-US" sz="1400" dirty="0" smtClean="0"/>
          </a:p>
          <a:p>
            <a:pPr marL="1371279" lvl="3" indent="0">
              <a:buNone/>
            </a:pPr>
            <a:r>
              <a:rPr lang="en-US" sz="1400" dirty="0" smtClean="0"/>
              <a:t>	--mode add</a:t>
            </a:r>
          </a:p>
          <a:p>
            <a:pPr marL="742950" lvl="1" indent="-285750">
              <a:lnSpc>
                <a:spcPct val="85000"/>
              </a:lnSpc>
              <a:buFont typeface="Arial"/>
              <a:buChar char="•"/>
            </a:pPr>
            <a:endParaRPr lang="en-US" sz="1400" dirty="0" smtClean="0"/>
          </a:p>
          <a:p>
            <a:pPr>
              <a:lnSpc>
                <a:spcPct val="85000"/>
              </a:lnSpc>
            </a:pP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39148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9522" y="1393147"/>
            <a:ext cx="8710083" cy="4921228"/>
            <a:chOff x="243418" y="1407583"/>
            <a:chExt cx="8710083" cy="49212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500419" y="2180166"/>
              <a:ext cx="0" cy="25397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4549785" y="2180166"/>
              <a:ext cx="0" cy="25397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9" idx="0"/>
            </p:cNvCxnSpPr>
            <p:nvPr/>
          </p:nvCxnSpPr>
          <p:spPr>
            <a:xfrm flipV="1">
              <a:off x="1602321" y="2180166"/>
              <a:ext cx="0" cy="25397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18128" y="5884311"/>
              <a:ext cx="6940542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lg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 System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4" y="2434141"/>
              <a:ext cx="2379134" cy="19621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DataLoader</a:t>
              </a:r>
              <a:r>
                <a:rPr lang="en-US" dirty="0" smtClean="0">
                  <a:solidFill>
                    <a:schemeClr val="tx1"/>
                  </a:solidFill>
                </a:rPr>
                <a:t> API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21060" y="2434141"/>
              <a:ext cx="2457449" cy="19621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Analytics API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84906" y="2434141"/>
              <a:ext cx="2571750" cy="19621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Visualization API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3461" y="5439809"/>
              <a:ext cx="7162800" cy="4445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261" y="4878891"/>
              <a:ext cx="7323667" cy="5291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Resource Management Layer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9" idx="2"/>
            </p:cNvCxnSpPr>
            <p:nvPr/>
          </p:nvCxnSpPr>
          <p:spPr>
            <a:xfrm>
              <a:off x="1602321" y="4396291"/>
              <a:ext cx="0" cy="482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49785" y="4396291"/>
              <a:ext cx="0" cy="482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470781" y="4396291"/>
              <a:ext cx="0" cy="482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nip Single Corner Rectangle 19"/>
            <p:cNvSpPr/>
            <p:nvPr/>
          </p:nvSpPr>
          <p:spPr>
            <a:xfrm>
              <a:off x="3435019" y="2942136"/>
              <a:ext cx="1114766" cy="57150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Python Algorithms</a:t>
              </a:r>
              <a:endParaRPr lang="en-US" sz="1400" dirty="0"/>
            </a:p>
          </p:txBody>
        </p:sp>
        <p:sp>
          <p:nvSpPr>
            <p:cNvPr id="21" name="Snip Single Corner Rectangle 20"/>
            <p:cNvSpPr/>
            <p:nvPr/>
          </p:nvSpPr>
          <p:spPr>
            <a:xfrm>
              <a:off x="4719836" y="2910381"/>
              <a:ext cx="815251" cy="571500"/>
            </a:xfrm>
            <a:prstGeom prst="snip1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SmallK</a:t>
              </a:r>
              <a:endParaRPr lang="en-US" sz="14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3528153" y="3596194"/>
              <a:ext cx="1021632" cy="571500"/>
            </a:xfrm>
            <a:prstGeom prst="snip1Rect">
              <a:avLst/>
            </a:prstGeom>
            <a:solidFill>
              <a:srgbClr val="BCFDFB"/>
            </a:solidFill>
            <a:ln w="76200" cmpd="sng">
              <a:solidFill>
                <a:srgbClr val="04F2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Sentiment</a:t>
              </a:r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4839769" y="3596194"/>
              <a:ext cx="695318" cy="571500"/>
            </a:xfrm>
            <a:prstGeom prst="snip1Rect">
              <a:avLst/>
            </a:prstGeom>
            <a:solidFill>
              <a:srgbClr val="BCFDFB"/>
            </a:solidFill>
            <a:ln w="76200" cmpd="sng">
              <a:solidFill>
                <a:srgbClr val="04F2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Stats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6356015" y="2942136"/>
              <a:ext cx="1114766" cy="571500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Easy Vis</a:t>
              </a:r>
              <a:endParaRPr lang="en-US" sz="1400" dirty="0"/>
            </a:p>
          </p:txBody>
        </p:sp>
        <p:sp>
          <p:nvSpPr>
            <p:cNvPr id="25" name="Snip Single Corner Rectangle 24"/>
            <p:cNvSpPr/>
            <p:nvPr/>
          </p:nvSpPr>
          <p:spPr>
            <a:xfrm>
              <a:off x="7470781" y="3649106"/>
              <a:ext cx="1114766" cy="571500"/>
            </a:xfrm>
            <a:prstGeom prst="snip1Rect">
              <a:avLst/>
            </a:prstGeom>
            <a:solidFill>
              <a:srgbClr val="BCFDFB"/>
            </a:solidFill>
            <a:ln w="76200" cmpd="sng">
              <a:solidFill>
                <a:srgbClr val="04F2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Special Vis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43418" y="1407583"/>
              <a:ext cx="8710083" cy="77258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Custom Dashboard (</a:t>
              </a:r>
              <a:r>
                <a:rPr lang="en-US" dirty="0" err="1" smtClean="0">
                  <a:solidFill>
                    <a:srgbClr val="FFFFFF"/>
                  </a:solidFill>
                </a:rPr>
                <a:t>DiamondEye</a:t>
              </a:r>
              <a:r>
                <a:rPr lang="en-US" dirty="0" smtClean="0">
                  <a:solidFill>
                    <a:srgbClr val="FFFFFF"/>
                  </a:solidFill>
                </a:rPr>
                <a:t>, MINT)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439248" y="2792878"/>
            <a:ext cx="1191143" cy="156885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 smtClean="0"/>
              <a:t>Ingest Modules</a:t>
            </a:r>
            <a:endParaRPr lang="en-US" sz="11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633701" y="3123161"/>
            <a:ext cx="804379" cy="316935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CSV/XLSX</a:t>
            </a:r>
            <a:endParaRPr lang="en-US" sz="800" dirty="0"/>
          </a:p>
        </p:txBody>
      </p:sp>
      <p:sp>
        <p:nvSpPr>
          <p:cNvPr id="31" name="Snip Single Corner Rectangle 30"/>
          <p:cNvSpPr/>
          <p:nvPr/>
        </p:nvSpPr>
        <p:spPr>
          <a:xfrm>
            <a:off x="633701" y="3545818"/>
            <a:ext cx="804379" cy="316935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MongoDB</a:t>
            </a:r>
            <a:endParaRPr lang="en-US" sz="800" dirty="0" smtClean="0"/>
          </a:p>
        </p:txBody>
      </p:sp>
      <p:sp>
        <p:nvSpPr>
          <p:cNvPr id="32" name="Snip Single Corner Rectangle 31"/>
          <p:cNvSpPr/>
          <p:nvPr/>
        </p:nvSpPr>
        <p:spPr>
          <a:xfrm>
            <a:off x="633701" y="3967608"/>
            <a:ext cx="804379" cy="316935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Text Documents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712587" y="2800528"/>
            <a:ext cx="993425" cy="156885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 smtClean="0"/>
              <a:t>Filters</a:t>
            </a:r>
            <a:endParaRPr lang="en-US" sz="1100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1793649" y="3103797"/>
            <a:ext cx="804379" cy="316935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DateTime</a:t>
            </a:r>
            <a:endParaRPr lang="en-US" sz="800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1804144" y="3538283"/>
            <a:ext cx="761881" cy="324470"/>
          </a:xfrm>
          <a:prstGeom prst="snip1Rect">
            <a:avLst/>
          </a:prstGeom>
          <a:solidFill>
            <a:srgbClr val="BCFDFB"/>
          </a:solidFill>
          <a:ln w="76200" cmpd="sng">
            <a:solidFill>
              <a:srgbClr val="04F2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GTRI LEAN</a:t>
            </a:r>
            <a:endParaRPr lang="en-US" sz="1000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1751669" y="3959642"/>
            <a:ext cx="912363" cy="316935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Text Processing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15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1"/>
            <a:r>
              <a:rPr lang="en-US" b="1" dirty="0" smtClean="0"/>
              <a:t>All interfaces: docs/</a:t>
            </a:r>
          </a:p>
          <a:p>
            <a:pPr lvl="2"/>
            <a:r>
              <a:rPr lang="en-US" dirty="0" err="1" smtClean="0"/>
              <a:t>INGEST_INTERFACE.py</a:t>
            </a:r>
            <a:endParaRPr lang="en-US" dirty="0" smtClean="0"/>
          </a:p>
          <a:p>
            <a:pPr lvl="2"/>
            <a:r>
              <a:rPr lang="en-US" dirty="0" err="1" smtClean="0"/>
              <a:t>FILTER_INTERFACE.py</a:t>
            </a:r>
            <a:endParaRPr lang="en-US" dirty="0" smtClean="0"/>
          </a:p>
          <a:p>
            <a:pPr lvl="2"/>
            <a:r>
              <a:rPr lang="en-US" dirty="0" err="1" smtClean="0"/>
              <a:t>ANALYTIC_INTERFACE.py</a:t>
            </a:r>
            <a:endParaRPr lang="en-US" dirty="0" smtClean="0"/>
          </a:p>
          <a:p>
            <a:pPr lvl="2"/>
            <a:r>
              <a:rPr lang="en-US" dirty="0" err="1" smtClean="0"/>
              <a:t>VISUALIZATION_INTERFACE.py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Utility Command-Line application:</a:t>
            </a:r>
          </a:p>
          <a:p>
            <a:pPr lvl="2"/>
            <a:r>
              <a:rPr lang="en-US" dirty="0" err="1" smtClean="0"/>
              <a:t>configure.py</a:t>
            </a:r>
            <a:endParaRPr lang="en-US" dirty="0" smtClean="0"/>
          </a:p>
          <a:p>
            <a:pPr lvl="2"/>
            <a:r>
              <a:rPr lang="en-US" dirty="0" smtClean="0"/>
              <a:t>Usage: python </a:t>
            </a:r>
            <a:r>
              <a:rPr lang="en-US" dirty="0" err="1" smtClean="0"/>
              <a:t>configure.py</a:t>
            </a:r>
            <a:r>
              <a:rPr lang="en-US" dirty="0" smtClean="0"/>
              <a:t> </a:t>
            </a:r>
          </a:p>
          <a:p>
            <a:pPr marL="1371279" lvl="3" indent="0">
              <a:buNone/>
            </a:pPr>
            <a:r>
              <a:rPr lang="en-US" dirty="0"/>
              <a:t>	</a:t>
            </a:r>
            <a:r>
              <a:rPr lang="en-US" dirty="0" smtClean="0"/>
              <a:t>	--</a:t>
            </a:r>
            <a:r>
              <a:rPr lang="en-US" dirty="0" err="1" smtClean="0"/>
              <a:t>api</a:t>
            </a:r>
            <a:r>
              <a:rPr lang="en-US" dirty="0" smtClean="0"/>
              <a:t> {ingest, filters, analytics, visualization} </a:t>
            </a:r>
          </a:p>
          <a:p>
            <a:pPr marL="1371279" lvl="3" indent="0">
              <a:buNone/>
            </a:pPr>
            <a:r>
              <a:rPr lang="en-US" dirty="0"/>
              <a:t>	</a:t>
            </a:r>
            <a:r>
              <a:rPr lang="en-US" dirty="0" smtClean="0"/>
              <a:t>	--filename [filename of filter without .</a:t>
            </a:r>
            <a:r>
              <a:rPr lang="en-US" dirty="0" err="1" smtClean="0"/>
              <a:t>py</a:t>
            </a:r>
            <a:r>
              <a:rPr lang="en-US" dirty="0" smtClean="0"/>
              <a:t> extension]</a:t>
            </a:r>
          </a:p>
          <a:p>
            <a:pPr marL="1371279" lvl="3" indent="0">
              <a:buNone/>
            </a:pPr>
            <a:r>
              <a:rPr lang="en-US" dirty="0"/>
              <a:t>	</a:t>
            </a:r>
            <a:r>
              <a:rPr lang="en-US" dirty="0" smtClean="0"/>
              <a:t>	--mode {add, remove}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331843" y="5328071"/>
            <a:ext cx="2685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Interface documentation and templates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31843" y="4608356"/>
            <a:ext cx="3118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Sample data optionally used during installation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09947" y="3830116"/>
            <a:ext cx="3903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Apache web server configuration file for default installation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9947" y="5804083"/>
            <a:ext cx="44941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Command-line application for adding/removing modules fro the APIs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88054" y="1608483"/>
            <a:ext cx="115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err="1" smtClean="0"/>
              <a:t>DataLoader</a:t>
            </a:r>
            <a:r>
              <a:rPr lang="en-US" sz="1200" dirty="0" smtClean="0"/>
              <a:t> API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9109" y="2341165"/>
            <a:ext cx="986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Analytics API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88925" y="3078123"/>
            <a:ext cx="12170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Visualization API</a:t>
            </a:r>
          </a:p>
        </p:txBody>
      </p:sp>
    </p:spTree>
    <p:extLst>
      <p:ext uri="{BB962C8B-B14F-4D97-AF65-F5344CB8AC3E}">
        <p14:creationId xmlns:p14="http://schemas.microsoft.com/office/powerpoint/2010/main" val="18915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2" idx="3"/>
          </p:cNvCxnSpPr>
          <p:nvPr/>
        </p:nvCxnSpPr>
        <p:spPr>
          <a:xfrm>
            <a:off x="2266157" y="1691606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730832" y="1588190"/>
            <a:ext cx="837225" cy="594754"/>
            <a:chOff x="2101943" y="2551493"/>
            <a:chExt cx="1138553" cy="919247"/>
          </a:xfrm>
        </p:grpSpPr>
        <p:sp>
          <p:nvSpPr>
            <p:cNvPr id="63" name="Rounded Rectangle 6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data</a:t>
              </a:r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583603" y="1794612"/>
            <a:ext cx="3147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Location for storing source files and matrix files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83603" y="2481802"/>
            <a:ext cx="2312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Python files for the associated API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83603" y="3209147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WSGI configuration file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68057" y="4012796"/>
            <a:ext cx="4354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JavaScript files – used for </a:t>
            </a:r>
            <a:r>
              <a:rPr lang="en-US" sz="1200" dirty="0" err="1" smtClean="0"/>
              <a:t>DetectDatatype</a:t>
            </a:r>
            <a:r>
              <a:rPr lang="en-US" sz="1200" dirty="0" smtClean="0"/>
              <a:t> exploration of </a:t>
            </a:r>
            <a:r>
              <a:rPr lang="en-US" sz="1200" dirty="0" err="1" smtClean="0"/>
              <a:t>MongoDB</a:t>
            </a:r>
            <a:endParaRPr lang="en-US" sz="1200" dirty="0" smtClean="0"/>
          </a:p>
        </p:txBody>
      </p:sp>
      <p:grpSp>
        <p:nvGrpSpPr>
          <p:cNvPr id="82" name="Group 81"/>
          <p:cNvGrpSpPr/>
          <p:nvPr/>
        </p:nvGrpSpPr>
        <p:grpSpPr>
          <a:xfrm>
            <a:off x="2746378" y="3768444"/>
            <a:ext cx="837225" cy="594754"/>
            <a:chOff x="2101943" y="2551493"/>
            <a:chExt cx="1138553" cy="919247"/>
          </a:xfrm>
        </p:grpSpPr>
        <p:sp>
          <p:nvSpPr>
            <p:cNvPr id="83" name="Rounded Rectangle 8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js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886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2" idx="3"/>
          </p:cNvCxnSpPr>
          <p:nvPr/>
        </p:nvCxnSpPr>
        <p:spPr>
          <a:xfrm>
            <a:off x="2266157" y="1691606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730832" y="1588190"/>
            <a:ext cx="837225" cy="594754"/>
            <a:chOff x="2101943" y="2551493"/>
            <a:chExt cx="1138553" cy="919247"/>
          </a:xfrm>
        </p:grpSpPr>
        <p:sp>
          <p:nvSpPr>
            <p:cNvPr id="63" name="Rounded Rectangle 6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data</a:t>
              </a:r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46378" y="3768444"/>
            <a:ext cx="837225" cy="594754"/>
            <a:chOff x="2101943" y="2551493"/>
            <a:chExt cx="1138553" cy="919247"/>
          </a:xfrm>
        </p:grpSpPr>
        <p:sp>
          <p:nvSpPr>
            <p:cNvPr id="78" name="Rounded Rectangle 7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js</a:t>
              </a:r>
              <a:endParaRPr lang="en-US" sz="1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3583603" y="261645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879189" y="2285759"/>
            <a:ext cx="837225" cy="594754"/>
            <a:chOff x="2101943" y="2551493"/>
            <a:chExt cx="1138553" cy="919247"/>
          </a:xfrm>
        </p:grpSpPr>
        <p:sp>
          <p:nvSpPr>
            <p:cNvPr id="57" name="Rounded Rectangle 5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sp>
        <p:nvSpPr>
          <p:cNvPr id="2" name="Snip Single Corner Rectangle 1"/>
          <p:cNvSpPr/>
          <p:nvPr/>
        </p:nvSpPr>
        <p:spPr>
          <a:xfrm>
            <a:off x="3879189" y="2951813"/>
            <a:ext cx="1215186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DataLoaderAPIv01.py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716414" y="2527792"/>
            <a:ext cx="2954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Python Module for </a:t>
            </a:r>
            <a:r>
              <a:rPr lang="en-US" sz="1200" dirty="0" err="1" smtClean="0"/>
              <a:t>DataLoader</a:t>
            </a:r>
            <a:r>
              <a:rPr lang="en-US" sz="1200" dirty="0" smtClean="0"/>
              <a:t> functionality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94375" y="2933916"/>
            <a:ext cx="2557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Flask file for controlling API endpoints</a:t>
            </a:r>
          </a:p>
        </p:txBody>
      </p:sp>
    </p:spTree>
    <p:extLst>
      <p:ext uri="{BB962C8B-B14F-4D97-AF65-F5344CB8AC3E}">
        <p14:creationId xmlns:p14="http://schemas.microsoft.com/office/powerpoint/2010/main" val="197014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2" idx="3"/>
          </p:cNvCxnSpPr>
          <p:nvPr/>
        </p:nvCxnSpPr>
        <p:spPr>
          <a:xfrm>
            <a:off x="2266157" y="1691606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730832" y="1588190"/>
            <a:ext cx="837225" cy="594754"/>
            <a:chOff x="2101943" y="2551493"/>
            <a:chExt cx="1138553" cy="919247"/>
          </a:xfrm>
        </p:grpSpPr>
        <p:sp>
          <p:nvSpPr>
            <p:cNvPr id="63" name="Rounded Rectangle 6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data</a:t>
              </a:r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46378" y="3768444"/>
            <a:ext cx="837225" cy="594754"/>
            <a:chOff x="2101943" y="2551493"/>
            <a:chExt cx="1138553" cy="919247"/>
          </a:xfrm>
        </p:grpSpPr>
        <p:sp>
          <p:nvSpPr>
            <p:cNvPr id="78" name="Rounded Rectangle 7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js</a:t>
              </a:r>
              <a:endParaRPr lang="en-US" sz="1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3583603" y="261645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879189" y="2285759"/>
            <a:ext cx="837225" cy="594754"/>
            <a:chOff x="2101943" y="2551493"/>
            <a:chExt cx="1138553" cy="919247"/>
          </a:xfrm>
        </p:grpSpPr>
        <p:sp>
          <p:nvSpPr>
            <p:cNvPr id="57" name="Rounded Rectangle 5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sp>
        <p:nvSpPr>
          <p:cNvPr id="2" name="Snip Single Corner Rectangle 1"/>
          <p:cNvSpPr/>
          <p:nvPr/>
        </p:nvSpPr>
        <p:spPr>
          <a:xfrm>
            <a:off x="3879189" y="2951813"/>
            <a:ext cx="1215186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DataLoaderAPIv01.py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720145" y="2609850"/>
            <a:ext cx="512818" cy="6609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252848" y="2285759"/>
            <a:ext cx="837225" cy="594754"/>
            <a:chOff x="2101943" y="2551493"/>
            <a:chExt cx="1138553" cy="919247"/>
          </a:xfrm>
        </p:grpSpPr>
        <p:sp>
          <p:nvSpPr>
            <p:cNvPr id="75" name="Rounded Rectangle 74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filters</a:t>
              </a:r>
              <a:endParaRPr lang="en-US" sz="1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257446" y="2966910"/>
            <a:ext cx="837225" cy="594754"/>
            <a:chOff x="2101943" y="2551493"/>
            <a:chExt cx="1138553" cy="919247"/>
          </a:xfrm>
        </p:grpSpPr>
        <p:sp>
          <p:nvSpPr>
            <p:cNvPr id="84" name="Rounded Rectangle 83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ingest</a:t>
              </a:r>
              <a:endParaRPr lang="en-US" sz="10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094671" y="2494945"/>
            <a:ext cx="2462621" cy="38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Location of all Filter modules;</a:t>
            </a:r>
          </a:p>
          <a:p>
            <a:pPr>
              <a:lnSpc>
                <a:spcPct val="85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when adding a new Filter, the file goes here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94671" y="3173907"/>
            <a:ext cx="2510335" cy="541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Location of all Ingest modules;</a:t>
            </a:r>
          </a:p>
          <a:p>
            <a:pPr>
              <a:lnSpc>
                <a:spcPct val="85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when adding a new Ingest, the file goes here</a:t>
            </a:r>
          </a:p>
          <a:p>
            <a:pPr>
              <a:lnSpc>
                <a:spcPct val="85000"/>
              </a:lnSpc>
            </a:pPr>
            <a:endParaRPr lang="en-US" sz="1200" dirty="0" smtClean="0"/>
          </a:p>
        </p:txBody>
      </p:sp>
      <p:sp>
        <p:nvSpPr>
          <p:cNvPr id="89" name="Snip Single Corner Rectangle 88"/>
          <p:cNvSpPr/>
          <p:nvPr/>
        </p:nvSpPr>
        <p:spPr>
          <a:xfrm>
            <a:off x="5257445" y="3693873"/>
            <a:ext cx="1508183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Various other helper files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3903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266157" y="2481802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730832" y="1588190"/>
            <a:ext cx="837225" cy="594754"/>
            <a:chOff x="2101943" y="2551493"/>
            <a:chExt cx="1138553" cy="919247"/>
          </a:xfrm>
        </p:grpSpPr>
        <p:sp>
          <p:nvSpPr>
            <p:cNvPr id="63" name="Rounded Rectangle 6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data</a:t>
              </a:r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583603" y="1794612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Location for storing results files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83603" y="2481802"/>
            <a:ext cx="2312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Python files for the associated API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83603" y="3209147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WSGI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293933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720" y="426095"/>
            <a:ext cx="5752896" cy="353302"/>
          </a:xfrm>
        </p:spPr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449" y="1301802"/>
            <a:ext cx="1008051" cy="756554"/>
            <a:chOff x="2101943" y="2551493"/>
            <a:chExt cx="1138553" cy="919247"/>
          </a:xfrm>
        </p:grpSpPr>
        <p:sp>
          <p:nvSpPr>
            <p:cNvPr id="8" name="Rounded Rectangle 7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  <a:r>
                <a:rPr lang="en-US" sz="1000" dirty="0" smtClean="0"/>
                <a:t>nalytics-framework</a:t>
              </a:r>
              <a:endParaRPr lang="en-US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28932" y="1397913"/>
            <a:ext cx="837225" cy="594754"/>
            <a:chOff x="2101943" y="2551493"/>
            <a:chExt cx="1138553" cy="919247"/>
          </a:xfrm>
        </p:grpSpPr>
        <p:sp>
          <p:nvSpPr>
            <p:cNvPr id="11" name="Rounded Rectangle 1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dataloader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18856" y="3594585"/>
            <a:ext cx="869198" cy="594754"/>
            <a:chOff x="2101943" y="2551493"/>
            <a:chExt cx="1138553" cy="919247"/>
          </a:xfrm>
        </p:grpSpPr>
        <p:sp>
          <p:nvSpPr>
            <p:cNvPr id="31" name="Rounded Rectangle 3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conf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28932" y="2140727"/>
            <a:ext cx="837225" cy="594754"/>
            <a:chOff x="2101943" y="2551493"/>
            <a:chExt cx="1138553" cy="919247"/>
          </a:xfrm>
        </p:grpSpPr>
        <p:sp>
          <p:nvSpPr>
            <p:cNvPr id="39" name="Rounded Rectangle 38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8932" y="2853210"/>
            <a:ext cx="837225" cy="594754"/>
            <a:chOff x="2101943" y="2551493"/>
            <a:chExt cx="1138553" cy="919247"/>
          </a:xfrm>
        </p:grpSpPr>
        <p:sp>
          <p:nvSpPr>
            <p:cNvPr id="43" name="Rounded Rectangle 4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visualization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18856" y="4341739"/>
            <a:ext cx="869198" cy="594754"/>
            <a:chOff x="2101943" y="2551493"/>
            <a:chExt cx="1138553" cy="919247"/>
          </a:xfrm>
        </p:grpSpPr>
        <p:sp>
          <p:nvSpPr>
            <p:cNvPr id="47" name="Rounded Rectangle 4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minimal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18856" y="5088893"/>
            <a:ext cx="869198" cy="594754"/>
            <a:chOff x="2101943" y="2551493"/>
            <a:chExt cx="1138553" cy="919247"/>
          </a:xfrm>
        </p:grpSpPr>
        <p:sp>
          <p:nvSpPr>
            <p:cNvPr id="51" name="Rounded Rectangle 5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docs</a:t>
              </a:r>
              <a:endParaRPr lang="en-US" sz="1400" dirty="0"/>
            </a:p>
          </p:txBody>
        </p:sp>
      </p:grpSp>
      <p:sp>
        <p:nvSpPr>
          <p:cNvPr id="54" name="Snip Single Corner Rectangle 53"/>
          <p:cNvSpPr/>
          <p:nvPr/>
        </p:nvSpPr>
        <p:spPr>
          <a:xfrm>
            <a:off x="1418856" y="5804083"/>
            <a:ext cx="837225" cy="184864"/>
          </a:xfrm>
          <a:prstGeom prst="snip1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configure.py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49061" y="1408004"/>
            <a:ext cx="6207301" cy="32780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730832" y="1588190"/>
            <a:ext cx="837225" cy="594754"/>
            <a:chOff x="2101943" y="2551493"/>
            <a:chExt cx="1138553" cy="919247"/>
          </a:xfrm>
        </p:grpSpPr>
        <p:sp>
          <p:nvSpPr>
            <p:cNvPr id="63" name="Rounded Rectangle 62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data</a:t>
              </a:r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46378" y="2285759"/>
            <a:ext cx="837225" cy="594754"/>
            <a:chOff x="2101943" y="2551493"/>
            <a:chExt cx="1138553" cy="919247"/>
          </a:xfrm>
        </p:grpSpPr>
        <p:sp>
          <p:nvSpPr>
            <p:cNvPr id="67" name="Rounded Rectangle 6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python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6378" y="3004670"/>
            <a:ext cx="837225" cy="594754"/>
            <a:chOff x="2101943" y="2551493"/>
            <a:chExt cx="1138553" cy="919247"/>
          </a:xfrm>
        </p:grpSpPr>
        <p:sp>
          <p:nvSpPr>
            <p:cNvPr id="71" name="Rounded Rectangle 70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wsgi</a:t>
              </a:r>
              <a:endParaRPr lang="en-US" sz="1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3583603" y="2616459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879189" y="2285759"/>
            <a:ext cx="837225" cy="594754"/>
            <a:chOff x="2101943" y="2551493"/>
            <a:chExt cx="1138553" cy="919247"/>
          </a:xfrm>
        </p:grpSpPr>
        <p:sp>
          <p:nvSpPr>
            <p:cNvPr id="57" name="Rounded Rectangle 56"/>
            <p:cNvSpPr/>
            <p:nvPr/>
          </p:nvSpPr>
          <p:spPr>
            <a:xfrm>
              <a:off x="2177709" y="2551493"/>
              <a:ext cx="307402" cy="1524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101943" y="2616744"/>
              <a:ext cx="1138553" cy="777358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01943" y="2693382"/>
              <a:ext cx="1138553" cy="7773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Analytics</a:t>
              </a:r>
              <a:endParaRPr lang="en-US" sz="1000" dirty="0"/>
            </a:p>
          </p:txBody>
        </p:sp>
      </p:grpSp>
      <p:sp>
        <p:nvSpPr>
          <p:cNvPr id="2" name="Snip Single Corner Rectangle 1"/>
          <p:cNvSpPr/>
          <p:nvPr/>
        </p:nvSpPr>
        <p:spPr>
          <a:xfrm>
            <a:off x="3879189" y="2951813"/>
            <a:ext cx="1215186" cy="193677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AnalyticsAPIv01.py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716414" y="2527792"/>
            <a:ext cx="2787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Python Module for Analytics functionality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94375" y="2933916"/>
            <a:ext cx="2557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Flask file for controlling API endpoints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266157" y="2481802"/>
            <a:ext cx="295586" cy="5444"/>
          </a:xfrm>
          <a:prstGeom prst="straightConnector1">
            <a:avLst/>
          </a:prstGeom>
          <a:ln>
            <a:solidFill>
              <a:srgbClr val="BE9B6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1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TRI">
  <a:themeElements>
    <a:clrScheme name="GT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1982C3"/>
      </a:accent4>
      <a:accent5>
        <a:srgbClr val="A5A5A5"/>
      </a:accent5>
      <a:accent6>
        <a:srgbClr val="D7C3A5"/>
      </a:accent6>
      <a:hlink>
        <a:srgbClr val="2A94FE"/>
      </a:hlink>
      <a:folHlink>
        <a:srgbClr val="88A6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BE9B69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85000"/>
          </a:lnSpc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GTRI 2011 Blue">
  <a:themeElements>
    <a:clrScheme name="GT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1982C3"/>
      </a:accent4>
      <a:accent5>
        <a:srgbClr val="A5A5A5"/>
      </a:accent5>
      <a:accent6>
        <a:srgbClr val="D7C3A5"/>
      </a:accent6>
      <a:hlink>
        <a:srgbClr val="2A94FE"/>
      </a:hlink>
      <a:folHlink>
        <a:srgbClr val="88A6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GTRI.thmx</Template>
  <TotalTime>7289</TotalTime>
  <Words>678</Words>
  <Application>Microsoft Macintosh PowerPoint</Application>
  <PresentationFormat>On-screen Show (4:3)</PresentationFormat>
  <Paragraphs>269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GTRI</vt:lpstr>
      <vt:lpstr>GTRI 2011 Blue</vt:lpstr>
      <vt:lpstr>Quick Start Guide</vt:lpstr>
      <vt:lpstr>Architecture</vt:lpstr>
      <vt:lpstr>Documentation</vt:lpstr>
      <vt:lpstr>Repository Structure</vt:lpstr>
      <vt:lpstr>Repository Structure</vt:lpstr>
      <vt:lpstr>Repository Structure</vt:lpstr>
      <vt:lpstr>Repository Structure</vt:lpstr>
      <vt:lpstr>Repository Structure</vt:lpstr>
      <vt:lpstr>Repository Structure</vt:lpstr>
      <vt:lpstr>Repository Structure</vt:lpstr>
      <vt:lpstr>Repository Structure</vt:lpstr>
      <vt:lpstr>Repository Structure</vt:lpstr>
      <vt:lpstr>Repository Structure</vt:lpstr>
      <vt:lpstr>Repositories</vt:lpstr>
      <vt:lpstr>Available libraries</vt:lpstr>
      <vt:lpstr>Repository Structure for Submodules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TI</dc:title>
  <dc:creator>Ashley</dc:creator>
  <cp:lastModifiedBy>Ashley</cp:lastModifiedBy>
  <cp:revision>54</cp:revision>
  <dcterms:created xsi:type="dcterms:W3CDTF">2015-02-27T19:50:16Z</dcterms:created>
  <dcterms:modified xsi:type="dcterms:W3CDTF">2015-03-12T12:55:52Z</dcterms:modified>
</cp:coreProperties>
</file>