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8" r:id="rId2"/>
    <p:sldId id="262" r:id="rId3"/>
    <p:sldId id="267" r:id="rId4"/>
    <p:sldId id="270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EA7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5494" autoAdjust="0"/>
  </p:normalViewPr>
  <p:slideViewPr>
    <p:cSldViewPr snapToGrid="0">
      <p:cViewPr varScale="1">
        <p:scale>
          <a:sx n="97" d="100"/>
          <a:sy n="97" d="100"/>
        </p:scale>
        <p:origin x="4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2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B131-D1C5-4221-A5F8-B0F1166B6CBC}" type="datetimeFigureOut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8D4C8-5E96-455B-A10F-80248D4D8C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mtClean="0">
                <a:latin typeface="Times New Roman" pitchFamily="18" charset="0"/>
              </a:rPr>
              <a:t>© 우균, 창병모</a:t>
            </a:r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Lucida Console" pitchFamily="49" charset="0"/>
                <a:ea typeface="굴림" pitchFamily="50" charset="-127"/>
              </a:defRPr>
            </a:lvl9pPr>
          </a:lstStyle>
          <a:p>
            <a:pPr eaLnBrk="1" hangingPunct="1"/>
            <a:fld id="{F49D5FE5-0B97-4902-8F86-ECF653EA9BE5}" type="slidenum">
              <a:rPr lang="ko-KR" altLang="ko-KR" smtClean="0">
                <a:latin typeface="Times New Roman" pitchFamily="18" charset="0"/>
              </a:rPr>
              <a:pPr eaLnBrk="1" hangingPunct="1"/>
              <a:t>2</a:t>
            </a:fld>
            <a:endParaRPr lang="ko-KR" altLang="ko-KR" smtClean="0">
              <a:latin typeface="Times New Roman" pitchFamily="18" charset="0"/>
            </a:endParaRPr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ko-KR" dirty="0" smtClean="0"/>
              <a:t>C</a:t>
            </a:r>
            <a:r>
              <a:rPr lang="ko-KR" altLang="en-US" dirty="0" smtClean="0"/>
              <a:t>로 작성된 프로그램을 컴파일하고 실행하려면 컴파일러가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컴파일러는 자신이 사용하는 개발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작성한 프로그램이 실행될 환경에 맞추어 선택할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 </a:t>
            </a:r>
            <a:r>
              <a:rPr lang="en-US" altLang="ko-KR" dirty="0" smtClean="0"/>
              <a:t>Windows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환경에서는 </a:t>
            </a:r>
            <a:r>
              <a:rPr lang="en-US" altLang="ko-KR" baseline="0" dirty="0" smtClean="0"/>
              <a:t>visual studio, DEV C++ </a:t>
            </a:r>
            <a:r>
              <a:rPr lang="ko-KR" altLang="en-US" baseline="0" dirty="0" smtClean="0"/>
              <a:t>을 사용할 수 있고</a:t>
            </a:r>
            <a:r>
              <a:rPr lang="en-US" altLang="ko-KR" baseline="0" dirty="0" smtClean="0"/>
              <a:t>, Apple/Mac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, Linux </a:t>
            </a:r>
            <a:r>
              <a:rPr lang="ko-KR" altLang="en-US" baseline="0" dirty="0" smtClean="0"/>
              <a:t>환경이라면 </a:t>
            </a:r>
            <a:r>
              <a:rPr lang="en-US" altLang="ko-KR" baseline="0" dirty="0" smtClean="0"/>
              <a:t>cc </a:t>
            </a:r>
            <a:r>
              <a:rPr lang="ko-KR" altLang="en-US" baseline="0" dirty="0" smtClean="0"/>
              <a:t>또는 </a:t>
            </a:r>
            <a:r>
              <a:rPr lang="en-US" altLang="ko-KR" baseline="0" dirty="0" err="1" smtClean="0"/>
              <a:t>gcc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를 이용할 수 있다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이 책에서는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기반으로 하고 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부득이한 경우를 제외하면 여러분도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선택하기를 바란다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이유는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여러분이 쓰고 있는 컴퓨터가 윈도우 환경일 가능성이 높고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개발한 프로그램이 동작할 환경 역시 윈도우 환경이며</a:t>
            </a:r>
            <a:r>
              <a:rPr lang="en-US" altLang="ko-KR" baseline="0" dirty="0" smtClean="0"/>
              <a:t>, Visual Studio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C </a:t>
            </a:r>
            <a:r>
              <a:rPr lang="ko-KR" altLang="en-US" baseline="0" dirty="0" err="1" smtClean="0"/>
              <a:t>개발도구중</a:t>
            </a:r>
            <a:r>
              <a:rPr lang="ko-KR" altLang="en-US" baseline="0" dirty="0" smtClean="0"/>
              <a:t> 가장 고도화되고 안정된 개발 도구이기 때문이다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r>
              <a:rPr lang="ko-KR" altLang="en-US" baseline="0" dirty="0" smtClean="0"/>
              <a:t>또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는 매우 많은 개발자들이 쓰고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그렇기 때문에 도움을 받기도 쉽다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특히 우리나라처럼 윈도우 이외의 환경이 별로 없는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혼자만 </a:t>
            </a:r>
            <a:r>
              <a:rPr lang="en-US" altLang="ko-KR" baseline="0" dirty="0" smtClean="0"/>
              <a:t>Mac</a:t>
            </a:r>
            <a:r>
              <a:rPr lang="ko-KR" altLang="en-US" baseline="0" dirty="0" smtClean="0"/>
              <a:t>을 사용할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사소한 도움이라도 받기가 어렵다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그래서 나중에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용 또는 </a:t>
            </a:r>
            <a:r>
              <a:rPr lang="en-US" altLang="ko-KR" baseline="0" dirty="0" smtClean="0"/>
              <a:t>Linux </a:t>
            </a:r>
            <a:r>
              <a:rPr lang="ko-KR" altLang="en-US" baseline="0" dirty="0" smtClean="0"/>
              <a:t>용 </a:t>
            </a:r>
            <a:r>
              <a:rPr lang="en-US" altLang="ko-KR" baseline="0" dirty="0" smtClean="0"/>
              <a:t>C </a:t>
            </a:r>
            <a:r>
              <a:rPr lang="ko-KR" altLang="en-US" baseline="0" dirty="0" smtClean="0"/>
              <a:t>프로그램을 개발할 예정이라 하더라도 </a:t>
            </a:r>
            <a:r>
              <a:rPr lang="en-US" altLang="ko-KR" baseline="0" dirty="0" smtClean="0"/>
              <a:t>C</a:t>
            </a:r>
            <a:r>
              <a:rPr lang="ko-KR" altLang="en-US" baseline="0" dirty="0" smtClean="0"/>
              <a:t>언어를 배울 때까지는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사용하기를 권장한다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책의 모든 설명도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할 것이다</a:t>
            </a:r>
            <a:r>
              <a:rPr lang="en-US" altLang="ko-KR" baseline="0" dirty="0" smtClean="0"/>
              <a:t>. </a:t>
            </a:r>
          </a:p>
          <a:p>
            <a:pPr eaLnBrk="1" hangingPunct="1"/>
            <a:endParaRPr lang="en-US" altLang="ko-KR" baseline="0" dirty="0" smtClean="0"/>
          </a:p>
          <a:p>
            <a:pPr eaLnBrk="1" hangingPunct="1"/>
            <a:r>
              <a:rPr lang="ko-KR" altLang="en-US" baseline="0" dirty="0" smtClean="0"/>
              <a:t>그럼에도 불구하고 맥에서 </a:t>
            </a:r>
            <a:r>
              <a:rPr lang="en-US" altLang="ko-KR" baseline="0" dirty="0" err="1" smtClean="0"/>
              <a:t>xcode</a:t>
            </a:r>
            <a:r>
              <a:rPr lang="ko-KR" altLang="en-US" baseline="0" dirty="0" smtClean="0"/>
              <a:t>나 </a:t>
            </a:r>
            <a:r>
              <a:rPr lang="ko-KR" altLang="en-US" baseline="0" dirty="0" err="1" smtClean="0"/>
              <a:t>리눅스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gcc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써야겠더라도</a:t>
            </a:r>
            <a:r>
              <a:rPr lang="ko-KR" altLang="en-US" baseline="0" dirty="0" smtClean="0"/>
              <a:t> 걱정할 필요가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부록에 이들 환경에서의 사용법을 간단히 정리해 두었으니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부분을 보면 이 책에서 설명한 내용들을 진행하는데 큰 무리가 없을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책이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를 기준으로 설명하더라도 대부분의 개발도구들의 기능이 비슷하기 때문에 </a:t>
            </a:r>
            <a:r>
              <a:rPr lang="en-US" altLang="ko-KR" baseline="0" dirty="0" smtClean="0"/>
              <a:t>Mac </a:t>
            </a:r>
            <a:r>
              <a:rPr lang="ko-KR" altLang="en-US" baseline="0" dirty="0" smtClean="0"/>
              <a:t>환경이라 하더라도 </a:t>
            </a:r>
            <a:r>
              <a:rPr lang="en-US" altLang="ko-KR" baseline="0" dirty="0" smtClean="0"/>
              <a:t>Visual Studio</a:t>
            </a:r>
            <a:r>
              <a:rPr lang="ko-KR" altLang="en-US" baseline="0" dirty="0" smtClean="0"/>
              <a:t>와 크게 다른 것은 아니다</a:t>
            </a:r>
            <a:r>
              <a:rPr lang="en-US" altLang="ko-KR" baseline="0" dirty="0" smtClean="0"/>
              <a:t>.(</a:t>
            </a:r>
            <a:r>
              <a:rPr lang="ko-KR" altLang="en-US" baseline="0" dirty="0" smtClean="0"/>
              <a:t>크게 다른 부분들은 이 책의 범위에 없는 고급 기능들이 대부분이다</a:t>
            </a:r>
            <a:r>
              <a:rPr lang="en-US" altLang="ko-KR" baseline="0" dirty="0" smtClean="0"/>
              <a:t>)</a:t>
            </a:r>
            <a:endParaRPr lang="ko-KR" altLang="en-US" dirty="0" smtClean="0"/>
          </a:p>
          <a:p>
            <a:pPr eaLnBrk="1" hangingPunct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210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4656" y="2130425"/>
            <a:ext cx="7663543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069D7-2BFE-4652-8510-B4DE6FAA41FD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1" y="0"/>
            <a:ext cx="370115" cy="685800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773-3E32-45E3-9D1C-EB414E8C826F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F1BC-AC41-4C21-9FCA-E8AFAAD3776D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6EA7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366" y="1088570"/>
            <a:ext cx="8229600" cy="4972277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7758E-37DB-41D3-95C1-37C065A51913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37D1-7AD6-497F-A1DE-22B63157C9FC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23B1B-A180-452D-AC45-3D120E59F111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8CFA-FE46-44E8-814B-9CA5DCC56E22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1D6A-EBDB-4027-8D25-A7E75EB41219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FD9-2C4F-4006-998E-725042CE4680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8D8B8-AE38-4A52-9952-574A89E35ED7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FCF5-B186-4D51-867C-8356F1DE7828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5943"/>
            <a:ext cx="8229600" cy="489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3886"/>
            <a:ext cx="8229600" cy="497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F93DD-D126-4444-B9E3-04C2C4AE8BE5}" type="datetime1">
              <a:rPr lang="ko-KR" altLang="en-US" smtClean="0"/>
              <a:t>2019-01-24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-11575" y="836712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-11575" y="873995"/>
            <a:ext cx="9144000" cy="0"/>
          </a:xfrm>
          <a:prstGeom prst="line">
            <a:avLst/>
          </a:prstGeom>
          <a:ln w="12700">
            <a:solidFill>
              <a:srgbClr val="3F6E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0" y="0"/>
            <a:ext cx="323528" cy="83671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Tx/>
        <a:buBlip>
          <a:blip r:embed="rId13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sz="4000" dirty="0">
                <a:solidFill>
                  <a:srgbClr val="3F6EA7"/>
                </a:solidFill>
              </a:rPr>
              <a:t>과제 </a:t>
            </a:r>
            <a:r>
              <a:rPr lang="en-US" altLang="ko-KR" sz="4000" dirty="0">
                <a:solidFill>
                  <a:srgbClr val="3F6EA7"/>
                </a:solidFill>
              </a:rPr>
              <a:t>1. </a:t>
            </a:r>
            <a:endParaRPr lang="ko-KR" altLang="en-US" sz="2800" dirty="0">
              <a:solidFill>
                <a:srgbClr val="3F6EA7"/>
              </a:solidFill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컴퓨팅적 사고와 문제 해결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경주 게임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명의 사용자가 주사위를 던져서 나온 만큼 이동한다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먼저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에 도달하면 승리한다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컴퓨터가 혼자 진행한다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주사위는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이용하세요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실행 예</a:t>
            </a:r>
            <a:r>
              <a:rPr lang="en-US" altLang="ko-KR" dirty="0" smtClean="0"/>
              <a:t>)  1 </a:t>
            </a:r>
            <a:r>
              <a:rPr lang="ko-KR" altLang="en-US" dirty="0" smtClean="0"/>
              <a:t>플레이어의 이름은</a:t>
            </a:r>
            <a:r>
              <a:rPr lang="en-US" altLang="ko-KR" dirty="0" smtClean="0"/>
              <a:t>? 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   2 </a:t>
            </a:r>
            <a:r>
              <a:rPr lang="ko-KR" altLang="en-US" dirty="0" smtClean="0"/>
              <a:t>플레이어의 이름은</a:t>
            </a:r>
            <a:r>
              <a:rPr lang="en-US" altLang="ko-KR" dirty="0" smtClean="0"/>
              <a:t>?  </a:t>
            </a:r>
            <a:r>
              <a:rPr lang="ko-KR" altLang="en-US" dirty="0" smtClean="0"/>
              <a:t>심청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 </a:t>
            </a:r>
            <a:r>
              <a:rPr lang="ko-KR" altLang="en-US" dirty="0" smtClean="0"/>
              <a:t>라운드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홍길동은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 나왔습니다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위치 </a:t>
            </a:r>
            <a:r>
              <a:rPr lang="en-US" altLang="ko-KR" dirty="0" smtClean="0"/>
              <a:t>4</a:t>
            </a:r>
            <a:br>
              <a:rPr lang="en-US" altLang="ko-KR" dirty="0" smtClean="0"/>
            </a:br>
            <a:r>
              <a:rPr lang="en-US" altLang="ko-KR" dirty="0" smtClean="0"/>
              <a:t>                 </a:t>
            </a:r>
            <a:r>
              <a:rPr lang="ko-KR" altLang="en-US" dirty="0" smtClean="0"/>
              <a:t>심청은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 나왔습니다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현재 위치 </a:t>
            </a:r>
            <a:r>
              <a:rPr lang="en-US" altLang="ko-KR" dirty="0" smtClean="0"/>
              <a:t>3</a:t>
            </a:r>
            <a:br>
              <a:rPr lang="en-US" altLang="ko-KR" dirty="0" smtClean="0"/>
            </a:br>
            <a:r>
              <a:rPr lang="en-US" altLang="ko-KR" dirty="0" smtClean="0"/>
              <a:t>2 </a:t>
            </a:r>
            <a:r>
              <a:rPr lang="ko-KR" altLang="en-US" dirty="0"/>
              <a:t>라운드 </a:t>
            </a:r>
            <a:r>
              <a:rPr lang="en-US" altLang="ko-KR" dirty="0"/>
              <a:t>:  </a:t>
            </a:r>
            <a:r>
              <a:rPr lang="ko-KR" altLang="en-US" dirty="0"/>
              <a:t>홍길동은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 </a:t>
            </a:r>
            <a:r>
              <a:rPr lang="ko-KR" altLang="en-US" dirty="0"/>
              <a:t>나왔습니다</a:t>
            </a:r>
            <a:r>
              <a:rPr lang="en-US" altLang="ko-KR" dirty="0"/>
              <a:t>. </a:t>
            </a:r>
            <a:r>
              <a:rPr lang="ko-KR" altLang="en-US" dirty="0"/>
              <a:t>현재 위치 </a:t>
            </a:r>
            <a:r>
              <a:rPr lang="en-US" altLang="ko-KR" dirty="0" smtClean="0"/>
              <a:t>10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  </a:t>
            </a:r>
            <a:r>
              <a:rPr lang="ko-KR" altLang="en-US" dirty="0"/>
              <a:t>심청은 </a:t>
            </a:r>
            <a:r>
              <a:rPr lang="en-US" altLang="ko-KR" dirty="0"/>
              <a:t>3</a:t>
            </a:r>
            <a:r>
              <a:rPr lang="ko-KR" altLang="en-US" dirty="0"/>
              <a:t>가 나왔습니다</a:t>
            </a:r>
            <a:r>
              <a:rPr lang="en-US" altLang="ko-KR" dirty="0"/>
              <a:t>. </a:t>
            </a:r>
            <a:r>
              <a:rPr lang="ko-KR" altLang="en-US" dirty="0"/>
              <a:t>현재 위치 </a:t>
            </a:r>
            <a:r>
              <a:rPr lang="en-US" altLang="ko-KR" dirty="0" smtClean="0"/>
              <a:t>6</a:t>
            </a:r>
            <a:br>
              <a:rPr lang="en-US" altLang="ko-KR" dirty="0" smtClean="0"/>
            </a:br>
            <a:r>
              <a:rPr lang="en-US" altLang="ko-KR" dirty="0" smtClean="0"/>
              <a:t>               …</a:t>
            </a:r>
            <a:br>
              <a:rPr lang="en-US" altLang="ko-KR" dirty="0" smtClean="0"/>
            </a:br>
            <a:r>
              <a:rPr lang="en-US" altLang="ko-KR" dirty="0" smtClean="0"/>
              <a:t>8 </a:t>
            </a:r>
            <a:r>
              <a:rPr lang="ko-KR" altLang="en-US" dirty="0"/>
              <a:t>라운드 </a:t>
            </a:r>
            <a:r>
              <a:rPr lang="en-US" altLang="ko-KR" dirty="0"/>
              <a:t>:  </a:t>
            </a:r>
            <a:r>
              <a:rPr lang="ko-KR" altLang="en-US" dirty="0"/>
              <a:t>홍길동은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 </a:t>
            </a:r>
            <a:r>
              <a:rPr lang="ko-KR" altLang="en-US" dirty="0"/>
              <a:t>나왔습니다</a:t>
            </a:r>
            <a:r>
              <a:rPr lang="en-US" altLang="ko-KR" dirty="0"/>
              <a:t>. </a:t>
            </a:r>
            <a:r>
              <a:rPr lang="ko-KR" altLang="en-US" dirty="0"/>
              <a:t>현재 위치 </a:t>
            </a:r>
            <a:r>
              <a:rPr lang="en-US" altLang="ko-KR" dirty="0" smtClean="0"/>
              <a:t>30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        </a:t>
            </a:r>
            <a:r>
              <a:rPr lang="ko-KR" altLang="en-US" dirty="0"/>
              <a:t>심청은 </a:t>
            </a:r>
            <a:r>
              <a:rPr lang="en-US" altLang="ko-KR" dirty="0"/>
              <a:t>3</a:t>
            </a:r>
            <a:r>
              <a:rPr lang="ko-KR" altLang="en-US" dirty="0"/>
              <a:t>가 나왔습니다</a:t>
            </a:r>
            <a:r>
              <a:rPr lang="en-US" altLang="ko-KR" dirty="0"/>
              <a:t>. </a:t>
            </a:r>
            <a:r>
              <a:rPr lang="ko-KR" altLang="en-US" dirty="0"/>
              <a:t>현재 위치 </a:t>
            </a:r>
            <a:r>
              <a:rPr lang="en-US" altLang="ko-KR" dirty="0" smtClean="0"/>
              <a:t>21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8 </a:t>
            </a:r>
            <a:r>
              <a:rPr lang="ko-KR" altLang="en-US" dirty="0" err="1" smtClean="0"/>
              <a:t>라운드만에</a:t>
            </a:r>
            <a:r>
              <a:rPr lang="ko-KR" altLang="en-US" dirty="0" smtClean="0"/>
              <a:t> 홍길동이 이겼습니다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컴퓨팅 사고력 </a:t>
            </a:r>
            <a:r>
              <a:rPr lang="en-US" altLang="ko-KR" smtClean="0"/>
              <a:t>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사인 그래프 그리기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사인 </a:t>
            </a:r>
            <a:r>
              <a:rPr lang="en-US" altLang="ko-KR" dirty="0" smtClean="0"/>
              <a:t>sin (  )</a:t>
            </a:r>
          </a:p>
          <a:p>
            <a:pPr lvl="1"/>
            <a:r>
              <a:rPr lang="en-US" altLang="ko-KR" dirty="0" smtClean="0"/>
              <a:t>import math</a:t>
            </a:r>
          </a:p>
          <a:p>
            <a:pPr lvl="1"/>
            <a:r>
              <a:rPr lang="en-US" altLang="ko-KR" dirty="0" smtClean="0"/>
              <a:t>sin( )</a:t>
            </a:r>
            <a:r>
              <a:rPr lang="ko-KR" altLang="en-US" dirty="0" smtClean="0"/>
              <a:t>의 괄호 안에는 각도가 아니라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라디안 값을 넣어야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sin 90</a:t>
            </a:r>
            <a:r>
              <a:rPr lang="ko-KR" altLang="en-US" dirty="0" smtClean="0"/>
              <a:t>도를 알고 싶다면 </a:t>
            </a:r>
            <a:r>
              <a:rPr lang="en-US" altLang="ko-KR" dirty="0" smtClean="0"/>
              <a:t>90</a:t>
            </a:r>
            <a:r>
              <a:rPr lang="ko-KR" altLang="en-US" dirty="0" smtClean="0"/>
              <a:t>도는 </a:t>
            </a:r>
            <a:r>
              <a:rPr lang="el-GR" altLang="ko-KR" dirty="0" smtClean="0">
                <a:ea typeface="맑은 고딕" panose="020B0503020000020004" pitchFamily="50" charset="-127"/>
              </a:rPr>
              <a:t>π</a:t>
            </a:r>
            <a:r>
              <a:rPr lang="en-US" altLang="ko-KR" dirty="0" smtClean="0">
                <a:ea typeface="맑은 고딕" panose="020B0503020000020004" pitchFamily="50" charset="-127"/>
              </a:rPr>
              <a:t>/2 </a:t>
            </a:r>
            <a:r>
              <a:rPr lang="ko-KR" altLang="en-US" dirty="0" smtClean="0">
                <a:ea typeface="맑은 고딕" panose="020B0503020000020004" pitchFamily="50" charset="-127"/>
              </a:rPr>
              <a:t>라디안이므로</a:t>
            </a:r>
            <a:r>
              <a:rPr lang="en-US" altLang="ko-KR" dirty="0" smtClean="0">
                <a:ea typeface="맑은 고딕" panose="020B0503020000020004" pitchFamily="50" charset="-127"/>
              </a:rPr>
              <a:t>,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print( sin(</a:t>
            </a:r>
            <a:r>
              <a:rPr lang="en-US" altLang="ko-KR" dirty="0" err="1" smtClean="0">
                <a:ea typeface="맑은 고딕" panose="020B0503020000020004" pitchFamily="50" charset="-127"/>
              </a:rPr>
              <a:t>math.pi</a:t>
            </a:r>
            <a:r>
              <a:rPr lang="en-US" altLang="ko-KR" dirty="0" smtClean="0">
                <a:ea typeface="맑은 고딕" panose="020B0503020000020004" pitchFamily="50" charset="-127"/>
              </a:rPr>
              <a:t> / 2) )</a:t>
            </a:r>
            <a:r>
              <a:rPr lang="ko-KR" altLang="en-US" dirty="0" smtClean="0">
                <a:ea typeface="맑은 고딕" panose="020B0503020000020004" pitchFamily="50" charset="-127"/>
              </a:rPr>
              <a:t>를 해야 한다</a:t>
            </a:r>
            <a:r>
              <a:rPr lang="en-US" altLang="ko-KR" dirty="0" smtClean="0">
                <a:ea typeface="맑은 고딕" panose="020B0503020000020004" pitchFamily="50" charset="-127"/>
              </a:rPr>
              <a:t>.</a:t>
            </a:r>
          </a:p>
          <a:p>
            <a:pPr lvl="1"/>
            <a:r>
              <a:rPr lang="ko-KR" altLang="en-US" dirty="0" smtClean="0">
                <a:ea typeface="맑은 고딕" panose="020B0503020000020004" pitchFamily="50" charset="-127"/>
              </a:rPr>
              <a:t>그래프</a:t>
            </a:r>
            <a:r>
              <a:rPr lang="en-US" altLang="ko-KR" dirty="0" smtClean="0"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ea typeface="맑은 고딕" panose="020B0503020000020004" pitchFamily="50" charset="-127"/>
              </a:rPr>
              <a:t>그리는 방법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pPr lvl="2"/>
            <a:r>
              <a:rPr lang="en-US" altLang="ko-KR" dirty="0" smtClean="0">
                <a:ea typeface="맑은 고딕" panose="020B0503020000020004" pitchFamily="50" charset="-127"/>
              </a:rPr>
              <a:t>sin (0)</a:t>
            </a:r>
            <a:r>
              <a:rPr lang="ko-KR" altLang="en-US" dirty="0" smtClean="0">
                <a:ea typeface="맑은 고딕" panose="020B0503020000020004" pitchFamily="50" charset="-127"/>
              </a:rPr>
              <a:t>은 </a:t>
            </a:r>
            <a:r>
              <a:rPr lang="en-US" altLang="ko-KR" dirty="0" smtClean="0">
                <a:ea typeface="맑은 고딕" panose="020B0503020000020004" pitchFamily="50" charset="-127"/>
              </a:rPr>
              <a:t>0, sin(90</a:t>
            </a:r>
            <a:r>
              <a:rPr lang="ko-KR" altLang="en-US" dirty="0" smtClean="0">
                <a:ea typeface="맑은 고딕" panose="020B0503020000020004" pitchFamily="50" charset="-127"/>
              </a:rPr>
              <a:t>도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ea typeface="맑은 고딕" panose="020B0503020000020004" pitchFamily="50" charset="-127"/>
              </a:rPr>
              <a:t>는 </a:t>
            </a:r>
            <a:r>
              <a:rPr lang="en-US" altLang="ko-KR" dirty="0" smtClean="0">
                <a:ea typeface="맑은 고딕" panose="020B0503020000020004" pitchFamily="50" charset="-127"/>
              </a:rPr>
              <a:t>1, sin(180</a:t>
            </a:r>
            <a:r>
              <a:rPr lang="ko-KR" altLang="en-US" dirty="0" smtClean="0">
                <a:ea typeface="맑은 고딕" panose="020B0503020000020004" pitchFamily="50" charset="-127"/>
              </a:rPr>
              <a:t>도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ea typeface="맑은 고딕" panose="020B0503020000020004" pitchFamily="50" charset="-127"/>
              </a:rPr>
              <a:t>은 </a:t>
            </a:r>
            <a:r>
              <a:rPr lang="en-US" altLang="ko-KR" dirty="0" smtClean="0">
                <a:ea typeface="맑은 고딕" panose="020B0503020000020004" pitchFamily="50" charset="-127"/>
              </a:rPr>
              <a:t>0, </a:t>
            </a:r>
            <a:br>
              <a:rPr lang="en-US" altLang="ko-KR" dirty="0" smtClean="0">
                <a:ea typeface="맑은 고딕" panose="020B0503020000020004" pitchFamily="50" charset="-127"/>
              </a:rPr>
            </a:br>
            <a:r>
              <a:rPr lang="en-US" altLang="ko-KR" dirty="0" smtClean="0">
                <a:ea typeface="맑은 고딕" panose="020B0503020000020004" pitchFamily="50" charset="-127"/>
              </a:rPr>
              <a:t>sin(270</a:t>
            </a:r>
            <a:r>
              <a:rPr lang="ko-KR" altLang="en-US" dirty="0" smtClean="0">
                <a:ea typeface="맑은 고딕" panose="020B0503020000020004" pitchFamily="50" charset="-127"/>
              </a:rPr>
              <a:t>도</a:t>
            </a:r>
            <a:r>
              <a:rPr lang="en-US" altLang="ko-KR" dirty="0" smtClean="0">
                <a:ea typeface="맑은 고딕" panose="020B0503020000020004" pitchFamily="50" charset="-127"/>
              </a:rPr>
              <a:t>)</a:t>
            </a:r>
            <a:r>
              <a:rPr lang="ko-KR" altLang="en-US" dirty="0" smtClean="0">
                <a:ea typeface="맑은 고딕" panose="020B0503020000020004" pitchFamily="50" charset="-127"/>
              </a:rPr>
              <a:t>는 </a:t>
            </a:r>
            <a:r>
              <a:rPr lang="en-US" altLang="ko-KR" dirty="0" smtClean="0">
                <a:ea typeface="맑은 고딕" panose="020B0503020000020004" pitchFamily="50" charset="-127"/>
              </a:rPr>
              <a:t>-1 </a:t>
            </a:r>
            <a:r>
              <a:rPr lang="ko-KR" altLang="en-US" dirty="0" smtClean="0">
                <a:ea typeface="맑은 고딕" panose="020B0503020000020004" pitchFamily="50" charset="-127"/>
              </a:rPr>
              <a:t>이다</a:t>
            </a:r>
            <a:r>
              <a:rPr lang="en-US" altLang="ko-KR" dirty="0" smtClean="0">
                <a:ea typeface="맑은 고딕" panose="020B0503020000020004" pitchFamily="50" charset="-127"/>
              </a:rPr>
              <a:t>.</a:t>
            </a:r>
          </a:p>
          <a:p>
            <a:pPr lvl="2"/>
            <a:r>
              <a:rPr lang="ko-KR" altLang="en-US" dirty="0" smtClean="0">
                <a:ea typeface="맑은 고딕" panose="020B0503020000020004" pitchFamily="50" charset="-127"/>
              </a:rPr>
              <a:t>각도를 </a:t>
            </a:r>
            <a:r>
              <a:rPr lang="en-US" altLang="ko-KR" dirty="0" smtClean="0">
                <a:ea typeface="맑은 고딕" panose="020B0503020000020004" pitchFamily="50" charset="-127"/>
              </a:rPr>
              <a:t>10</a:t>
            </a:r>
            <a:r>
              <a:rPr lang="ko-KR" altLang="en-US" dirty="0" smtClean="0">
                <a:ea typeface="맑은 고딕" panose="020B0503020000020004" pitchFamily="50" charset="-127"/>
              </a:rPr>
              <a:t>도씩 증가시키면서 계산된 </a:t>
            </a:r>
            <a:r>
              <a:rPr lang="en-US" altLang="ko-KR" dirty="0" smtClean="0">
                <a:ea typeface="맑은 고딕" panose="020B0503020000020004" pitchFamily="50" charset="-127"/>
              </a:rPr>
              <a:t>sin </a:t>
            </a:r>
            <a:r>
              <a:rPr lang="ko-KR" altLang="en-US" dirty="0" smtClean="0">
                <a:ea typeface="맑은 고딕" panose="020B0503020000020004" pitchFamily="50" charset="-127"/>
              </a:rPr>
              <a:t>값에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10</a:t>
            </a:r>
            <a:r>
              <a:rPr lang="ko-KR" altLang="en-US" dirty="0" smtClean="0"/>
              <a:t>을 곱하면 </a:t>
            </a:r>
            <a:r>
              <a:rPr lang="en-US" altLang="ko-KR" dirty="0" smtClean="0"/>
              <a:t>-10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사이의 숫자가 온다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이 숫자가 </a:t>
            </a:r>
            <a:r>
              <a:rPr lang="en-US" altLang="ko-KR" dirty="0" smtClean="0"/>
              <a:t>*</a:t>
            </a:r>
            <a:r>
              <a:rPr lang="ko-KR" altLang="en-US" dirty="0" smtClean="0"/>
              <a:t>을 표시하기 전에 나오는 공백의 숫자이다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컴퓨팅 사고력 </a:t>
            </a:r>
            <a:r>
              <a:rPr lang="en-US" altLang="ko-KR" smtClean="0"/>
              <a:t>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7608720" y="1016304"/>
            <a:ext cx="0" cy="54726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7464704" y="944296"/>
            <a:ext cx="9364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*</a:t>
            </a:r>
          </a:p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rot="10800000">
            <a:off x="6672245" y="4242142"/>
            <a:ext cx="9364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</a:t>
            </a:r>
          </a:p>
          <a:p>
            <a:r>
              <a:rPr lang="en-US" altLang="ko-KR" dirty="0"/>
              <a:t>  </a:t>
            </a:r>
            <a:r>
              <a:rPr lang="en-US" altLang="ko-KR" dirty="0" smtClean="0"/>
              <a:t>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*</a:t>
            </a:r>
          </a:p>
          <a:p>
            <a:r>
              <a:rPr lang="en-US" altLang="ko-KR" dirty="0"/>
              <a:t>*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27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/>
              <a:t>과제 </a:t>
            </a:r>
            <a:r>
              <a:rPr lang="en-US" altLang="ko-KR" dirty="0" smtClean="0"/>
              <a:t>1</a:t>
            </a:r>
            <a:endParaRPr lang="ko-KR" alt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제출 마감일 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</a:t>
            </a:r>
            <a:r>
              <a:rPr lang="ko-KR" altLang="en-US" dirty="0"/>
              <a:t>일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)  11:59pm</a:t>
            </a:r>
          </a:p>
          <a:p>
            <a:pPr lvl="1"/>
            <a:r>
              <a:rPr lang="ko-KR" altLang="en-US" dirty="0" smtClean="0"/>
              <a:t>늦으면 </a:t>
            </a:r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막혀서 제출이 불가능함</a:t>
            </a:r>
            <a:endParaRPr lang="en-US" altLang="ko-KR" dirty="0" smtClean="0"/>
          </a:p>
          <a:p>
            <a:r>
              <a:rPr lang="en-US" altLang="ko-KR" dirty="0" err="1" smtClean="0"/>
              <a:t>eClass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과제방에</a:t>
            </a:r>
            <a:r>
              <a:rPr lang="ko-KR" altLang="en-US" dirty="0" smtClean="0"/>
              <a:t> 제출</a:t>
            </a:r>
            <a:endParaRPr lang="en-US" altLang="ko-KR" dirty="0" smtClean="0"/>
          </a:p>
          <a:p>
            <a:r>
              <a:rPr lang="ko-KR" altLang="en-US" dirty="0" smtClean="0"/>
              <a:t>개인 </a:t>
            </a:r>
            <a:r>
              <a:rPr lang="ko-KR" altLang="en-US" dirty="0" smtClean="0"/>
              <a:t>과제</a:t>
            </a:r>
            <a:endParaRPr lang="en-US" altLang="ko-KR" dirty="0" smtClean="0"/>
          </a:p>
          <a:p>
            <a:r>
              <a:rPr lang="ko-KR" altLang="en-US" dirty="0" smtClean="0"/>
              <a:t>제출 양식</a:t>
            </a:r>
            <a:endParaRPr lang="en-US" altLang="ko-KR" dirty="0" smtClean="0"/>
          </a:p>
          <a:p>
            <a:pPr lvl="1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문서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표지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소스코드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결과 화면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캡쳐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lvl="1"/>
            <a:r>
              <a:rPr lang="ko-KR" altLang="en-US" dirty="0" smtClean="0"/>
              <a:t>문서의 양은 중요하지 않으며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설명하고자 하는 내용만 이해하기 쉽도록 요약하여 설명한다</a:t>
            </a:r>
            <a:r>
              <a:rPr lang="en-US" altLang="ko-KR" dirty="0" smtClean="0"/>
              <a:t>.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 smtClean="0"/>
              <a:t>보고서는 </a:t>
            </a:r>
            <a:r>
              <a:rPr lang="en-US" altLang="ko-KR" dirty="0" smtClean="0"/>
              <a:t>Word/HWP/PPT/PDF </a:t>
            </a:r>
            <a:r>
              <a:rPr lang="ko-KR" altLang="en-US" dirty="0" smtClean="0"/>
              <a:t>로 제출</a:t>
            </a:r>
            <a:endParaRPr lang="en-US" altLang="ko-KR" dirty="0" smtClean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 dirty="0"/>
          </a:p>
        </p:txBody>
      </p:sp>
      <p:sp>
        <p:nvSpPr>
          <p:cNvPr id="1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D271B-6F07-40B7-9F0B-49A4EEB1E270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868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절대값 출력하기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사용자로부터 숫자 하나를 입력 받은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절대값을 화면에 출력하라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입력할 때까지 이 과정을 반복하라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숫자를 입력하세요  </a:t>
            </a:r>
            <a:r>
              <a:rPr lang="en-US" altLang="ko-KR" b="1" i="1" dirty="0" smtClean="0">
                <a:solidFill>
                  <a:srgbClr val="FF0000"/>
                </a:solidFill>
              </a:rPr>
              <a:t>98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98</a:t>
            </a:r>
            <a:br>
              <a:rPr lang="en-US" altLang="ko-KR" dirty="0" smtClean="0"/>
            </a:br>
            <a:r>
              <a:rPr lang="ko-KR" altLang="en-US" dirty="0" smtClean="0"/>
              <a:t>숫자를 입력하세요 </a:t>
            </a:r>
            <a:r>
              <a:rPr lang="en-US" altLang="ko-KR" b="1" i="1" dirty="0" smtClean="0">
                <a:solidFill>
                  <a:srgbClr val="FF0000"/>
                </a:solidFill>
              </a:rPr>
              <a:t>-6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6</a:t>
            </a:r>
            <a:br>
              <a:rPr lang="en-US" altLang="ko-KR" dirty="0" smtClean="0"/>
            </a:br>
            <a:r>
              <a:rPr lang="ko-KR" altLang="en-US" dirty="0" smtClean="0"/>
              <a:t>숫자를 입력하세요 </a:t>
            </a:r>
            <a:r>
              <a:rPr lang="en-US" altLang="ko-KR" b="1" i="1" dirty="0">
                <a:solidFill>
                  <a:srgbClr val="FF0000"/>
                </a:solidFill>
              </a:rPr>
              <a:t>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6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리스트에서 데이터 찾기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다음의 데이터를 리스트에 넣자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r>
              <a:rPr lang="en-US" altLang="ko-KR" dirty="0" smtClean="0"/>
              <a:t>[‘</a:t>
            </a:r>
            <a:r>
              <a:rPr lang="ko-KR" altLang="en-US" dirty="0" smtClean="0"/>
              <a:t>흑석동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사당동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상도동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노량진동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규동</a:t>
            </a:r>
            <a:r>
              <a:rPr lang="en-US" altLang="ko-KR" dirty="0" smtClean="0"/>
              <a:t>’]</a:t>
            </a:r>
          </a:p>
          <a:p>
            <a:pPr lvl="1"/>
            <a:r>
              <a:rPr lang="ko-KR" altLang="en-US" dirty="0" smtClean="0"/>
              <a:t>사용자로부터 문자열을 입력 받은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리스트에 없는 동이면 리스트에 추가하고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리스트에 있는 동이면 해당 동이 몇 번째 데이터인지 화면에 표시하라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실행 예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동을 입력하세요</a:t>
            </a:r>
            <a:r>
              <a:rPr lang="en-US" altLang="ko-KR" b="1" dirty="0" smtClean="0"/>
              <a:t>.  </a:t>
            </a:r>
            <a:r>
              <a:rPr lang="ko-KR" altLang="en-US" b="1" dirty="0" smtClean="0">
                <a:solidFill>
                  <a:srgbClr val="FF0000"/>
                </a:solidFill>
              </a:rPr>
              <a:t>사당동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         2</a:t>
            </a:r>
            <a:r>
              <a:rPr lang="ko-KR" altLang="en-US" b="1" dirty="0" smtClean="0"/>
              <a:t>번째 동입니다</a:t>
            </a:r>
            <a:r>
              <a:rPr lang="en-US" altLang="ko-KR" b="1" dirty="0" smtClean="0"/>
              <a:t>.</a:t>
            </a:r>
            <a:br>
              <a:rPr lang="en-US" altLang="ko-KR" b="1" dirty="0" smtClean="0"/>
            </a:br>
            <a:r>
              <a:rPr lang="en-US" altLang="ko-KR" b="1" dirty="0" smtClean="0"/>
              <a:t>             </a:t>
            </a:r>
            <a:r>
              <a:rPr lang="ko-KR" altLang="en-US" b="1" dirty="0" smtClean="0"/>
              <a:t>동을 입력하세요</a:t>
            </a:r>
            <a:r>
              <a:rPr lang="en-US" altLang="ko-KR" b="1" dirty="0" smtClean="0"/>
              <a:t>. 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가츠동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        6</a:t>
            </a:r>
            <a:r>
              <a:rPr lang="ko-KR" altLang="en-US" b="1" dirty="0" smtClean="0"/>
              <a:t>번째 동으로 등록합니다</a:t>
            </a:r>
            <a:r>
              <a:rPr lang="en-US" altLang="ko-KR" b="1" dirty="0" smtClean="0"/>
              <a:t>.</a:t>
            </a:r>
            <a:br>
              <a:rPr lang="en-US" altLang="ko-KR" b="1" dirty="0" smtClean="0"/>
            </a:br>
            <a:r>
              <a:rPr lang="en-US" altLang="ko-KR" b="1" dirty="0" smtClean="0"/>
              <a:t>             </a:t>
            </a:r>
            <a:r>
              <a:rPr lang="ko-KR" altLang="en-US" b="1" dirty="0" smtClean="0"/>
              <a:t>동을 입력하세요</a:t>
            </a:r>
            <a:r>
              <a:rPr lang="en-US" altLang="ko-KR" b="1" dirty="0" smtClean="0"/>
              <a:t>. 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가츠동</a:t>
            </a:r>
            <a:r>
              <a:rPr lang="en-US" altLang="ko-KR" b="1" dirty="0" smtClean="0"/>
              <a:t/>
            </a:r>
            <a:br>
              <a:rPr lang="en-US" altLang="ko-KR" b="1" dirty="0" smtClean="0"/>
            </a:br>
            <a:r>
              <a:rPr lang="en-US" altLang="ko-KR" b="1" dirty="0" smtClean="0"/>
              <a:t>             6</a:t>
            </a:r>
            <a:r>
              <a:rPr lang="ko-KR" altLang="en-US" b="1" dirty="0" smtClean="0"/>
              <a:t>번째 동입니다</a:t>
            </a:r>
            <a:r>
              <a:rPr lang="en-US" altLang="ko-KR" b="1" dirty="0" smtClean="0"/>
              <a:t>.</a:t>
            </a:r>
          </a:p>
          <a:p>
            <a:pPr lvl="1"/>
            <a:endParaRPr lang="ko-KR" altLang="en-US" b="1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2018 </a:t>
            </a:r>
            <a:r>
              <a:rPr lang="ko-KR" altLang="en-US" smtClean="0"/>
              <a:t>컴퓨팅사고력 </a:t>
            </a:r>
            <a:r>
              <a:rPr lang="en-US" altLang="ko-KR" smtClean="0"/>
              <a:t>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87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식당 </a:t>
            </a:r>
            <a:r>
              <a:rPr lang="ko-KR" altLang="en-US" dirty="0" err="1" smtClean="0"/>
              <a:t>메뉴표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smtClean="0"/>
              <a:t>식당에 다음의 메뉴가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메뉴를 선택하면 가격을 알려주는 프로그램을 작성하라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다음의 </a:t>
            </a:r>
            <a:r>
              <a:rPr lang="ko-KR" altLang="en-US" dirty="0" smtClean="0"/>
              <a:t>자료를 이용하라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‘noodle’:500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‘ham’:200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‘egg’:100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, ‘spaghetti’:900</a:t>
            </a:r>
            <a:r>
              <a:rPr lang="ko-KR" altLang="en-US" dirty="0" smtClean="0"/>
              <a:t>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dirty="0" smtClean="0"/>
              <a:t>안녕하세요 다음의 메뉴 중 원하는 메뉴를 선택하세요</a:t>
            </a:r>
            <a:r>
              <a:rPr lang="en-US" altLang="ko-KR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(noodle, ham, egg, spaghetti )   </a:t>
            </a:r>
            <a:r>
              <a:rPr lang="en-US" altLang="ko-KR" b="1" i="1" dirty="0" smtClean="0">
                <a:solidFill>
                  <a:srgbClr val="FF0000"/>
                </a:solidFill>
              </a:rPr>
              <a:t>ham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 smtClean="0"/>
              <a:t>200</a:t>
            </a:r>
            <a:r>
              <a:rPr lang="ko-KR" altLang="en-US" dirty="0" smtClean="0"/>
              <a:t>원입니다</a:t>
            </a:r>
            <a:r>
              <a:rPr lang="en-US" altLang="ko-KR" dirty="0" smtClean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dirty="0"/>
              <a:t>안녕하세요 다음의 메뉴 중 원하는 메뉴를 선택하세요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/>
              <a:t>(noodle, ham, egg, spaghetti )   </a:t>
            </a:r>
            <a:r>
              <a:rPr lang="en-US" altLang="ko-KR" b="1" i="1" dirty="0">
                <a:solidFill>
                  <a:srgbClr val="FF0000"/>
                </a:solidFill>
              </a:rPr>
              <a:t>bread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ko-KR" altLang="en-US" dirty="0" smtClean="0"/>
              <a:t>그런 메뉴는 없습니다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2018 </a:t>
            </a:r>
            <a:r>
              <a:rPr lang="ko-KR" altLang="en-US" dirty="0" smtClean="0"/>
              <a:t>컴퓨팅사고력 </a:t>
            </a:r>
            <a:r>
              <a:rPr lang="en-US" altLang="ko-KR" dirty="0" smtClean="0"/>
              <a:t>I</a:t>
            </a:r>
            <a:endParaRPr lang="ko-KR" altLang="en-US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7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오름차순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사용자로부터 </a:t>
            </a:r>
            <a:r>
              <a:rPr lang="en-US" altLang="ko-KR" dirty="0" smtClean="0"/>
              <a:t>N </a:t>
            </a:r>
            <a:r>
              <a:rPr lang="ko-KR" altLang="en-US" dirty="0" smtClean="0"/>
              <a:t>개의 숫자를 입력 받은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오름차순으로 정렬하여 화면에 출력하라</a:t>
            </a:r>
            <a:r>
              <a:rPr lang="en-US" altLang="ko-KR" dirty="0" smtClean="0"/>
              <a:t>. 0</a:t>
            </a:r>
            <a:r>
              <a:rPr lang="ko-KR" altLang="en-US" dirty="0" smtClean="0"/>
              <a:t>을 입력하면 입력을 종료한다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0</a:t>
            </a:r>
            <a:r>
              <a:rPr lang="ko-KR" altLang="en-US" dirty="0" smtClean="0"/>
              <a:t>은 데이터가 아니다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입력하기 전까지 입력하는 데이터가 데이터의 개수다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실행 예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데이터를 입력하세요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입력을 마치려면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을 입력하세요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b="1" i="1" dirty="0" smtClean="0">
                <a:solidFill>
                  <a:srgbClr val="FF0000"/>
                </a:solidFill>
              </a:rPr>
              <a:t>90</a:t>
            </a:r>
            <a:br>
              <a:rPr lang="en-US" altLang="ko-KR" b="1" i="1" dirty="0" smtClean="0">
                <a:solidFill>
                  <a:srgbClr val="FF0000"/>
                </a:solidFill>
              </a:rPr>
            </a:br>
            <a:r>
              <a:rPr lang="en-US" altLang="ko-KR" b="1" i="1" dirty="0" smtClean="0">
                <a:solidFill>
                  <a:srgbClr val="FF0000"/>
                </a:solidFill>
              </a:rPr>
              <a:t>55</a:t>
            </a:r>
            <a:br>
              <a:rPr lang="en-US" altLang="ko-KR" b="1" i="1" dirty="0" smtClean="0">
                <a:solidFill>
                  <a:srgbClr val="FF0000"/>
                </a:solidFill>
              </a:rPr>
            </a:br>
            <a:r>
              <a:rPr lang="en-US" altLang="ko-KR" b="1" i="1" dirty="0" smtClean="0">
                <a:solidFill>
                  <a:srgbClr val="FF0000"/>
                </a:solidFill>
              </a:rPr>
              <a:t>86</a:t>
            </a:r>
            <a:br>
              <a:rPr lang="en-US" altLang="ko-KR" b="1" i="1" dirty="0" smtClean="0">
                <a:solidFill>
                  <a:srgbClr val="FF0000"/>
                </a:solidFill>
              </a:rPr>
            </a:br>
            <a:r>
              <a:rPr lang="en-US" altLang="ko-KR" b="1" i="1" dirty="0" smtClean="0">
                <a:solidFill>
                  <a:srgbClr val="FF0000"/>
                </a:solidFill>
              </a:rPr>
              <a:t>79</a:t>
            </a:r>
            <a:br>
              <a:rPr lang="en-US" altLang="ko-KR" b="1" i="1" dirty="0" smtClean="0">
                <a:solidFill>
                  <a:srgbClr val="FF0000"/>
                </a:solidFill>
              </a:rPr>
            </a:br>
            <a:r>
              <a:rPr lang="en-US" altLang="ko-KR" b="1" i="1" dirty="0" smtClean="0">
                <a:solidFill>
                  <a:srgbClr val="FF0000"/>
                </a:solidFill>
              </a:rPr>
              <a:t>91</a:t>
            </a:r>
            <a:br>
              <a:rPr lang="en-US" altLang="ko-KR" b="1" i="1" dirty="0" smtClean="0">
                <a:solidFill>
                  <a:srgbClr val="FF0000"/>
                </a:solidFill>
              </a:rPr>
            </a:br>
            <a:r>
              <a:rPr lang="en-US" altLang="ko-KR" b="1" i="1" dirty="0" smtClean="0">
                <a:solidFill>
                  <a:srgbClr val="FF0000"/>
                </a:solidFill>
              </a:rPr>
              <a:t>0                   </a:t>
            </a:r>
            <a:r>
              <a:rPr lang="en-US" altLang="ko-KR" dirty="0" smtClean="0">
                <a:solidFill>
                  <a:srgbClr val="FF0000"/>
                </a:solidFill>
              </a:rPr>
              <a:t>&lt;- </a:t>
            </a:r>
            <a:r>
              <a:rPr lang="ko-KR" altLang="en-US" dirty="0" smtClean="0">
                <a:solidFill>
                  <a:srgbClr val="FF0000"/>
                </a:solidFill>
              </a:rPr>
              <a:t>데이터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입력 끝을 나타내는 </a:t>
            </a:r>
            <a:r>
              <a:rPr lang="en-US" altLang="ko-KR" dirty="0" smtClean="0">
                <a:solidFill>
                  <a:srgbClr val="FF0000"/>
                </a:solidFill>
              </a:rPr>
              <a:t>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결과 </a:t>
            </a:r>
            <a:r>
              <a:rPr lang="en-US" altLang="ko-KR" dirty="0" smtClean="0"/>
              <a:t>: 55 79 86 90 91 (5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컴퓨팅 사고력 </a:t>
            </a:r>
            <a:r>
              <a:rPr lang="en-US" altLang="ko-KR" smtClean="0"/>
              <a:t>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구구단을 화면에 출력하되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표시한다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사용자에게 구구단의 시작 단과 끝 단을 입력 받는다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한 화면에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단까지만 표시한다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시작과 끝 차이가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를 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 </a:t>
            </a:r>
            <a:r>
              <a:rPr lang="ko-KR" altLang="en-US" dirty="0" smtClean="0"/>
              <a:t>시작 단 </a:t>
            </a:r>
            <a:r>
              <a:rPr lang="en-US" altLang="ko-KR" dirty="0" smtClean="0"/>
              <a:t>? </a:t>
            </a:r>
            <a:r>
              <a:rPr lang="en-US" altLang="ko-KR" b="1" i="1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</a:t>
            </a:r>
            <a:r>
              <a:rPr lang="ko-KR" altLang="en-US" dirty="0" smtClean="0"/>
              <a:t>끝 단 </a:t>
            </a:r>
            <a:r>
              <a:rPr lang="en-US" altLang="ko-KR" dirty="0" smtClean="0"/>
              <a:t>?   </a:t>
            </a:r>
            <a:r>
              <a:rPr lang="en-US" altLang="ko-KR" b="1" i="1" dirty="0" smtClean="0">
                <a:solidFill>
                  <a:srgbClr val="FF0000"/>
                </a:solidFill>
              </a:rPr>
              <a:t>6</a:t>
            </a:r>
            <a:r>
              <a:rPr lang="en-US" altLang="ko-KR" dirty="0" smtClean="0"/>
              <a:t>      (3</a:t>
            </a:r>
            <a:r>
              <a:rPr lang="ko-KR" altLang="en-US" dirty="0" smtClean="0"/>
              <a:t>단에서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단까지 출력하라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컴퓨팅 사고력 </a:t>
            </a:r>
            <a:r>
              <a:rPr lang="en-US" altLang="ko-KR" smtClean="0"/>
              <a:t>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8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컴퓨팅 사고력 </a:t>
            </a:r>
            <a:r>
              <a:rPr lang="en-US" altLang="ko-KR" smtClean="0"/>
              <a:t>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1302880"/>
            <a:ext cx="3384376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331640" y="1446896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771800" y="1446896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67078" y="1302880"/>
            <a:ext cx="3384376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527118" y="1446896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535230" y="1446896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543342" y="1446896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067890" y="3659126"/>
            <a:ext cx="3384376" cy="1532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211906" y="3803142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076002" y="3803142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940098" y="3803142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5732186" y="3803142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9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55722" y="1086856"/>
            <a:ext cx="151216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2</a:t>
            </a:r>
            <a:r>
              <a:rPr lang="ko-KR" altLang="en-US" sz="1400" dirty="0" smtClean="0"/>
              <a:t>단에서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단까지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6031174" y="1086856"/>
            <a:ext cx="151216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</a:t>
            </a:r>
            <a:r>
              <a:rPr lang="ko-KR" altLang="en-US" sz="1400" dirty="0" smtClean="0"/>
              <a:t>단에서 </a:t>
            </a:r>
            <a:r>
              <a:rPr lang="en-US" altLang="ko-KR" sz="1400" dirty="0" smtClean="0"/>
              <a:t>6</a:t>
            </a:r>
            <a:r>
              <a:rPr lang="ko-KR" altLang="en-US" sz="1400" dirty="0" smtClean="0"/>
              <a:t>단까지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959708" y="3443102"/>
            <a:ext cx="1512168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6</a:t>
            </a:r>
            <a:r>
              <a:rPr lang="ko-KR" altLang="en-US" sz="1400" dirty="0" smtClean="0"/>
              <a:t>단에서 </a:t>
            </a:r>
            <a:r>
              <a:rPr lang="en-US" altLang="ko-KR" sz="1400" dirty="0" smtClean="0"/>
              <a:t>9</a:t>
            </a:r>
            <a:r>
              <a:rPr lang="ko-KR" altLang="en-US" sz="1400" dirty="0" smtClean="0"/>
              <a:t>단까지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209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구구단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기왕 출력하는 것 예쁘게 출력하자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②, ③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간격이 일정하게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컴퓨팅 사고력 </a:t>
            </a:r>
            <a:r>
              <a:rPr lang="en-US" altLang="ko-KR" smtClean="0"/>
              <a:t>I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302424" y="1972903"/>
            <a:ext cx="3384376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950496" y="2116919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390656" y="2116919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310536" y="1756879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N=2, M=3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endCxn id="7" idx="1"/>
          </p:cNvCxnSpPr>
          <p:nvPr/>
        </p:nvCxnSpPr>
        <p:spPr>
          <a:xfrm>
            <a:off x="5302424" y="2440955"/>
            <a:ext cx="64807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6526560" y="2593355"/>
            <a:ext cx="86409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5390982" y="2116919"/>
            <a:ext cx="4154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/>
              <a:t>①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759134" y="2548967"/>
            <a:ext cx="4154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/>
              <a:t>②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966720" y="2440955"/>
            <a:ext cx="64807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직사각형 14"/>
          <p:cNvSpPr/>
          <p:nvPr/>
        </p:nvSpPr>
        <p:spPr>
          <a:xfrm>
            <a:off x="8127286" y="2116919"/>
            <a:ext cx="4154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508104" y="4152635"/>
            <a:ext cx="3178696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868144" y="4296651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6803671" y="4296651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7750696" y="4296651"/>
            <a:ext cx="576064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r>
              <a:rPr lang="ko-KR" altLang="en-US" dirty="0" smtClean="0"/>
              <a:t>단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6516216" y="4008619"/>
            <a:ext cx="1080120" cy="288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N=4, M=6</a:t>
            </a:r>
            <a:endParaRPr lang="ko-KR" altLang="en-US" sz="14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5508104" y="4568082"/>
            <a:ext cx="36004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444208" y="4568082"/>
            <a:ext cx="36004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7379735" y="4568082"/>
            <a:ext cx="36004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8326760" y="4568082"/>
            <a:ext cx="36004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1229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강C헤딩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769</Words>
  <Application>Microsoft Office PowerPoint</Application>
  <PresentationFormat>화면 슬라이드 쇼(4:3)</PresentationFormat>
  <Paragraphs>129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나눔고딕</vt:lpstr>
      <vt:lpstr>맑은 고딕</vt:lpstr>
      <vt:lpstr>Arial</vt:lpstr>
      <vt:lpstr>Times New Roman</vt:lpstr>
      <vt:lpstr>Office 테마</vt:lpstr>
      <vt:lpstr>과제 1. </vt:lpstr>
      <vt:lpstr>과제 1</vt:lpstr>
      <vt:lpstr>1. 절대값 출력하기</vt:lpstr>
      <vt:lpstr>2. 리스트에서 데이터 찾기</vt:lpstr>
      <vt:lpstr>3. 식당 메뉴표</vt:lpstr>
      <vt:lpstr>4. 오름차순 출력</vt:lpstr>
      <vt:lpstr>5. 구구단</vt:lpstr>
      <vt:lpstr>5. 구구단</vt:lpstr>
      <vt:lpstr>5. 구구단</vt:lpstr>
      <vt:lpstr>6. 경주 게임</vt:lpstr>
      <vt:lpstr>7. 사인 그래프 그리기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김 승태</cp:lastModifiedBy>
  <cp:revision>139</cp:revision>
  <dcterms:created xsi:type="dcterms:W3CDTF">2006-10-05T04:04:58Z</dcterms:created>
  <dcterms:modified xsi:type="dcterms:W3CDTF">2019-01-24T02:34:45Z</dcterms:modified>
</cp:coreProperties>
</file>