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62" r:id="rId4"/>
    <p:sldId id="260" r:id="rId5"/>
    <p:sldId id="274" r:id="rId6"/>
    <p:sldId id="269" r:id="rId7"/>
    <p:sldId id="275" r:id="rId8"/>
    <p:sldId id="276" r:id="rId9"/>
    <p:sldId id="270" r:id="rId10"/>
    <p:sldId id="271" r:id="rId11"/>
    <p:sldId id="272" r:id="rId12"/>
    <p:sldId id="27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4660"/>
  </p:normalViewPr>
  <p:slideViewPr>
    <p:cSldViewPr snapToObjects="1">
      <p:cViewPr varScale="1">
        <p:scale>
          <a:sx n="156" d="100"/>
          <a:sy n="156" d="100"/>
        </p:scale>
        <p:origin x="1782" y="150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A3AF-97BF-4453-BF62-996276B0B915}" type="datetimeFigureOut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D087861-7343-4ED5-A2C2-4E33DEFF84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A3AF-97BF-4453-BF62-996276B0B915}" type="datetimeFigureOut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7D087861-7343-4ED5-A2C2-4E33DEFF84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A3AF-97BF-4453-BF62-996276B0B915}" type="datetimeFigureOut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7D087861-7343-4ED5-A2C2-4E33DEFF84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126288" y="227504"/>
            <a:ext cx="5401631" cy="27404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 마스터 제목 스타일 편집</a:t>
            </a:r>
            <a:endParaRPr lang="ko-KR" altLang="en-US"/>
          </a:p>
        </p:txBody>
      </p:sp>
      <p:sp>
        <p:nvSpPr>
          <p:cNvPr id="6" name="Text Box 16"/>
          <p:cNvSpPr txBox="1">
            <a:spLocks noChangeArrowheads="1"/>
          </p:cNvSpPr>
          <p:nvPr userDrawn="1"/>
        </p:nvSpPr>
        <p:spPr bwMode="auto">
          <a:xfrm>
            <a:off x="8761657" y="6570622"/>
            <a:ext cx="325185" cy="23553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lIns="80851" tIns="40426" rIns="80851" bIns="40426" anchor="ctr">
            <a:spAutoFit/>
          </a:bodyPr>
          <a:lstStyle/>
          <a:p>
            <a:pPr algn="r" defTabSz="808038">
              <a:defRPr/>
            </a:pPr>
            <a:fld id="{8D1D6F6A-8F6C-4D41-8128-96EAC729F6AF}" type="slidenum">
              <a:rPr lang="en-US" altLang="ko-KR" sz="1000" b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pPr algn="r" defTabSz="808038">
                <a:defRPr/>
              </a:pPr>
              <a:t>‹#›</a:t>
            </a:fld>
            <a:endParaRPr lang="en-US" altLang="ko-KR" sz="800" b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02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A3AF-97BF-4453-BF62-996276B0B915}" type="datetimeFigureOut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7D087861-7343-4ED5-A2C2-4E33DEFF84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A3AF-97BF-4453-BF62-996276B0B915}" type="datetimeFigureOut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7D087861-7343-4ED5-A2C2-4E33DEFF84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A3AF-97BF-4453-BF62-996276B0B915}" type="datetimeFigureOut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7D087861-7343-4ED5-A2C2-4E33DEFF84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A3AF-97BF-4453-BF62-996276B0B915}" type="datetimeFigureOut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7D087861-7343-4ED5-A2C2-4E33DEFF84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A3AF-97BF-4453-BF62-996276B0B915}" type="datetimeFigureOut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7D087861-7343-4ED5-A2C2-4E33DEFF84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A3AF-97BF-4453-BF62-996276B0B915}" type="datetimeFigureOut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7D087861-7343-4ED5-A2C2-4E33DEFF84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A3AF-97BF-4453-BF62-996276B0B915}" type="datetimeFigureOut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7D087861-7343-4ED5-A2C2-4E33DEFF84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A3AF-97BF-4453-BF62-996276B0B915}" type="datetimeFigureOut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7D087861-7343-4ED5-A2C2-4E33DEFF84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ea typeface="문체부 쓰기 정체" panose="02030609000101010101" pitchFamily="17" charset="-127"/>
              </a:defRPr>
            </a:lvl1pPr>
          </a:lstStyle>
          <a:p>
            <a:fld id="{690EA3AF-97BF-4453-BF62-996276B0B915}" type="datetimeFigureOut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ea typeface="문체부 쓰기 정체" panose="02030609000101010101" pitchFamily="17" charset="-127"/>
              </a:defRPr>
            </a:lvl1pPr>
          </a:lstStyle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문체부 쓰기 정체" panose="02030609000101010101" pitchFamily="17" charset="-127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문체부 쓰기 정체" panose="02030609000101010101" pitchFamily="17" charset="-127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문체부 쓰기 정체" panose="02030609000101010101" pitchFamily="17" charset="-127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문체부 쓰기 정체" panose="02030609000101010101" pitchFamily="17" charset="-127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문체부 쓰기 정체" panose="02030609000101010101" pitchFamily="17" charset="-127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문체부 쓰기 정체" panose="02030609000101010101" pitchFamily="17" charset="-127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0418 </a:t>
            </a:r>
            <a:r>
              <a:rPr lang="ko-KR" altLang="en-US" dirty="0" smtClean="0"/>
              <a:t>이주호</a:t>
            </a:r>
            <a:endParaRPr lang="en-US" altLang="ko-KR" dirty="0" smtClean="0"/>
          </a:p>
          <a:p>
            <a:r>
              <a:rPr lang="en-US" altLang="ko-KR" dirty="0"/>
              <a:t>3</a:t>
            </a:r>
            <a:r>
              <a:rPr lang="en-US" altLang="ko-KR" dirty="0" smtClean="0"/>
              <a:t>0423 </a:t>
            </a:r>
            <a:r>
              <a:rPr lang="ko-KR" altLang="en-US" dirty="0" err="1" smtClean="0"/>
              <a:t>조나단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앱</a:t>
            </a:r>
            <a:r>
              <a:rPr lang="ko-KR" altLang="en-US" dirty="0" smtClean="0"/>
              <a:t> 기획서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74486" y="980728"/>
            <a:ext cx="4248150" cy="564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문체부 쓰기 정체" panose="02030609000101010101" pitchFamily="17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358470"/>
              </p:ext>
            </p:extLst>
          </p:nvPr>
        </p:nvGraphicFramePr>
        <p:xfrm>
          <a:off x="2886" y="0"/>
          <a:ext cx="915282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6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499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748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30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화면제목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개발자 추가 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Consolas" panose="020B0609020204030204" pitchFamily="49" charset="0"/>
                          <a:ea typeface="+mn-ea"/>
                        </a:rPr>
                        <a:t>단위업무</a:t>
                      </a:r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Consolas" panose="020B0609020204030204" pitchFamily="49" charset="0"/>
                          <a:ea typeface="+mn-ea"/>
                        </a:rPr>
                        <a:t>화면에 따른 정보 확인</a:t>
                      </a:r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Consolas" panose="020B0609020204030204" pitchFamily="49" charset="0"/>
                          <a:ea typeface="+mn-ea"/>
                        </a:rPr>
                        <a:t>디렉토리</a:t>
                      </a:r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>
                          <a:latin typeface="Consolas" panose="020B0609020204030204" pitchFamily="49" charset="0"/>
                          <a:ea typeface="+mn-ea"/>
                        </a:rPr>
                        <a:t>AboutFragment &gt; AboutActivity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latin typeface="Consolas" panose="020B0609020204030204" pitchFamily="49" charset="0"/>
                          <a:ea typeface="+mn-ea"/>
                        </a:rPr>
                        <a:t>SettingsActivity</a:t>
                      </a:r>
                      <a:r>
                        <a:rPr lang="en-US" altLang="ko-KR" sz="1000" baseline="0" dirty="0" smtClean="0">
                          <a:latin typeface="Consolas" panose="020B0609020204030204" pitchFamily="49" charset="0"/>
                          <a:ea typeface="+mn-ea"/>
                        </a:rPr>
                        <a:t> &gt; AboutActivity</a:t>
                      </a:r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Consolas" panose="020B0609020204030204" pitchFamily="49" charset="0"/>
                          <a:ea typeface="+mn-ea"/>
                        </a:rPr>
                        <a:t>작성자</a:t>
                      </a:r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Consolas" panose="020B0609020204030204" pitchFamily="49" charset="0"/>
                          <a:ea typeface="+mn-ea"/>
                        </a:rPr>
                        <a:t>작성일</a:t>
                      </a:r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538984"/>
              </p:ext>
            </p:extLst>
          </p:nvPr>
        </p:nvGraphicFramePr>
        <p:xfrm>
          <a:off x="5397648" y="980728"/>
          <a:ext cx="3389198" cy="5643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91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4356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 화면에서는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개발자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 정보를 확인 할 수 있습니다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사용자가 선택한 화면에 따라서 다른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Intent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사용해서 하나의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Activity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여러가지 화면을 보여줌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arenBoth"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 카드에는 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개발자 추가 정보를 선택한 경우에는 개발자 </a:t>
                      </a: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웹페이지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소셜 미디어 링크 등의 정보를 보여줍니다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(2)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상단 왼쪽의 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ActionBar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ko-KR" altLang="en-US" sz="11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뒤로가기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Action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통해서 이전 화면으로 돌아갈 수 있습니다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339752" y="5589240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(2)</a:t>
            </a:r>
            <a:endParaRPr lang="ko-KR" altLang="en-US" sz="9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07904" y="4293096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(1)</a:t>
            </a:r>
            <a:endParaRPr lang="ko-KR" altLang="en-US" sz="9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54990" y="5589240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(3)</a:t>
            </a:r>
            <a:endParaRPr lang="ko-KR" altLang="en-US" sz="9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68426" y="5589240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(4)</a:t>
            </a:r>
            <a:endParaRPr lang="ko-KR" altLang="en-US" sz="9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75" y="1282509"/>
            <a:ext cx="2520000" cy="50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직사각형 21"/>
          <p:cNvSpPr/>
          <p:nvPr/>
        </p:nvSpPr>
        <p:spPr>
          <a:xfrm>
            <a:off x="3707904" y="4515994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(1)</a:t>
            </a:r>
            <a:endParaRPr lang="ko-KR" altLang="en-US" sz="9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56742" y="1700808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(2)</a:t>
            </a:r>
            <a:endParaRPr lang="ko-KR" altLang="en-US" sz="9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934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/>
          </p:cNvSpPr>
          <p:nvPr/>
        </p:nvSpPr>
        <p:spPr>
          <a:xfrm>
            <a:off x="974725" y="980440"/>
            <a:ext cx="4248785" cy="56438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chemeClr val="tx1"/>
              </a:solidFill>
              <a:latin typeface="문체부 쓰기 정체" charset="0"/>
              <a:ea typeface="문체부 쓰기 정체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785" y="1282700"/>
            <a:ext cx="2520315" cy="50399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37982"/>
              </p:ext>
            </p:extLst>
          </p:nvPr>
        </p:nvGraphicFramePr>
        <p:xfrm>
          <a:off x="2886" y="0"/>
          <a:ext cx="9152828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664">
                  <a:extLst>
                    <a:ext uri="{9D8B030D-6E8A-4147-A177-3AD203B41FA5}">
                      <a16:colId xmlns:a16="http://schemas.microsoft.com/office/drawing/2014/main" xmlns:p14="http://schemas.microsoft.com/office/powerpoint/2010/main" xmlns="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xmlns:p14="http://schemas.microsoft.com/office/powerpoint/2010/main" xmlns="" val="20001"/>
                    </a:ext>
                  </a:extLst>
                </a:gridCol>
                <a:gridCol w="2249996">
                  <a:extLst>
                    <a:ext uri="{9D8B030D-6E8A-4147-A177-3AD203B41FA5}">
                      <a16:colId xmlns:a16="http://schemas.microsoft.com/office/drawing/2014/main" xmlns:p14="http://schemas.microsoft.com/office/powerpoint/2010/main" xmlns="" val="20002"/>
                    </a:ext>
                  </a:extLst>
                </a:gridCol>
                <a:gridCol w="2474848">
                  <a:extLst>
                    <a:ext uri="{9D8B030D-6E8A-4147-A177-3AD203B41FA5}">
                      <a16:colId xmlns:a16="http://schemas.microsoft.com/office/drawing/2014/main" xmlns:p14="http://schemas.microsoft.com/office/powerpoint/2010/main" xmlns="" val="20003"/>
                    </a:ext>
                  </a:extLst>
                </a:gridCol>
              </a:tblGrid>
              <a:tr h="230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화면제목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설정 화면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p14="http://schemas.microsoft.com/office/powerpoint/2010/main" xmlns="" val="10000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Consolas" panose="020B0609020204030204" pitchFamily="49" charset="0"/>
                          <a:ea typeface="+mn-ea"/>
                        </a:rPr>
                        <a:t>단위업무</a:t>
                      </a:r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Consolas" panose="020B0609020204030204" pitchFamily="49" charset="0"/>
                          <a:ea typeface="+mn-ea"/>
                        </a:rPr>
                        <a:t>어플리케이션 </a:t>
                      </a:r>
                      <a:r>
                        <a:rPr lang="ko-KR" altLang="en-US" sz="1000" dirty="0" smtClean="0">
                          <a:latin typeface="Consolas" panose="020B0609020204030204" pitchFamily="49" charset="0"/>
                          <a:ea typeface="+mn-ea"/>
                        </a:rPr>
                        <a:t>설정</a:t>
                      </a:r>
                      <a:r>
                        <a:rPr lang="ko-KR" altLang="en-US" sz="1000" baseline="0" dirty="0" smtClean="0">
                          <a:latin typeface="Consolas" panose="020B0609020204030204" pitchFamily="49" charset="0"/>
                          <a:ea typeface="+mn-ea"/>
                        </a:rPr>
                        <a:t> 변경</a:t>
                      </a:r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Consolas" panose="020B0609020204030204" pitchFamily="49" charset="0"/>
                          <a:ea typeface="+mn-ea"/>
                        </a:rPr>
                        <a:t>디렉토리</a:t>
                      </a:r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err="1" smtClean="0">
                          <a:latin typeface="Consolas" panose="020B0609020204030204" pitchFamily="49" charset="0"/>
                          <a:ea typeface="+mn-ea"/>
                        </a:rPr>
                        <a:t>MainActivity</a:t>
                      </a:r>
                      <a:r>
                        <a:rPr lang="en-US" altLang="ko-KR" sz="1000" baseline="0" dirty="0" smtClean="0">
                          <a:latin typeface="Consolas" panose="020B0609020204030204" pitchFamily="49" charset="0"/>
                          <a:ea typeface="+mn-ea"/>
                        </a:rPr>
                        <a:t> &gt; </a:t>
                      </a:r>
                      <a:r>
                        <a:rPr lang="en-US" altLang="ko-KR" sz="1000" baseline="0" dirty="0" err="1" smtClean="0">
                          <a:latin typeface="Consolas" panose="020B0609020204030204" pitchFamily="49" charset="0"/>
                          <a:ea typeface="+mn-ea"/>
                        </a:rPr>
                        <a:t>SettingsActivity</a:t>
                      </a:r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p14="http://schemas.microsoft.com/office/powerpoint/2010/main" xmlns="" val="10001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Consolas" panose="020B0609020204030204" pitchFamily="49" charset="0"/>
                          <a:ea typeface="+mn-ea"/>
                        </a:rPr>
                        <a:t>작성자</a:t>
                      </a:r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Consolas" panose="020B0609020204030204" pitchFamily="49" charset="0"/>
                          <a:ea typeface="+mn-ea"/>
                        </a:rPr>
                        <a:t>작성일</a:t>
                      </a:r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p14="http://schemas.microsoft.com/office/powerpoint/2010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503085"/>
              </p:ext>
            </p:extLst>
          </p:nvPr>
        </p:nvGraphicFramePr>
        <p:xfrm>
          <a:off x="5397500" y="980440"/>
          <a:ext cx="3388995" cy="5643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995"/>
              </a:tblGrid>
              <a:tr h="5643245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(1) 프리셋 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설정을 선택하면 프리셋을 변경할 수 있는 프리셋 스토어 화면으로 이동합니다.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(2) </a:t>
                      </a:r>
                      <a:r>
                        <a:rPr lang="en-US" altLang="ko-KR" sz="11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포커스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로스 시에 음소거 설정을 켜고 끌 수 있습니다. 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(3) 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반복되는 사운드를 한번의 터치로 중지하는 설정을 켜고 끌 수 있습니다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(4) </a:t>
                      </a:r>
                      <a:r>
                        <a:rPr lang="en-US" altLang="ko-KR" sz="11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설정을 선택하면 앱 실행지 시작할 페이지를 변경할 수 있습니다.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(5) 색 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설정을 선택하면 게임 플레이 시 버튼의 색을 변경할 수 있습니다.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(6)</a:t>
                      </a:r>
                      <a:r>
                        <a:rPr lang="en-US" altLang="ko-KR" sz="11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영역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크기 슬라이더를 이용해 게임을 플레이 시 영역 크기를 조절할 수 있습니다.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(7) ‘</a:t>
                      </a:r>
                      <a:r>
                        <a:rPr lang="en-US" altLang="ko-KR" sz="11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Tapad</a:t>
                      </a:r>
                      <a:r>
                        <a:rPr lang="en-US" altLang="ko-KR" sz="11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대해’ 버튼을 터치하면 어플리케이션의 정보를 확인할 수 있는 화면으로 이동합니다.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(8) ‘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개발자에 대해’ 버튼을 터치하면 개발자 추가 정보를 확인할 수 있는 화면으로 이동합니다.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(9) </a:t>
                      </a:r>
                      <a:r>
                        <a:rPr lang="en-US" altLang="ko-KR" sz="11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상단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왼쪽의 ActionBar의 뒤로가기 Action을 통해서 이전 화면으로 돌아갈 수 있습니다.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algn="l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 startAt="2"/>
                      </a:pP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algn="l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 startAt="2"/>
                      </a:pP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4267200" y="2101215"/>
            <a:ext cx="360045" cy="144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(1)</a:t>
            </a:r>
            <a:endParaRPr lang="ko-KR" altLang="en-US" sz="9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67200" y="2420620"/>
            <a:ext cx="360045" cy="144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(2)</a:t>
            </a:r>
            <a:endParaRPr lang="ko-KR" altLang="en-US" sz="9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67200" y="2740660"/>
            <a:ext cx="360045" cy="144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(3)</a:t>
            </a:r>
            <a:endParaRPr lang="ko-KR" altLang="en-US" sz="9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67200" y="3362960"/>
            <a:ext cx="360045" cy="144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(4)</a:t>
            </a:r>
            <a:endParaRPr lang="ko-KR" altLang="en-US" sz="9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67200" y="3686175"/>
            <a:ext cx="360045" cy="144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(5)</a:t>
            </a:r>
            <a:endParaRPr lang="ko-KR" altLang="en-US" sz="9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67200" y="4008755"/>
            <a:ext cx="360045" cy="144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(6)</a:t>
            </a:r>
            <a:endParaRPr lang="ko-KR" altLang="en-US" sz="9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69740" y="4710430"/>
            <a:ext cx="360045" cy="144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(7)</a:t>
            </a:r>
            <a:endParaRPr lang="ko-KR" altLang="en-US" sz="9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69740" y="5001260"/>
            <a:ext cx="360045" cy="144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(8)</a:t>
            </a:r>
            <a:endParaRPr lang="ko-KR" altLang="en-US" sz="9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79295" y="1700530"/>
            <a:ext cx="360045" cy="144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(9)</a:t>
            </a:r>
            <a:endParaRPr lang="ko-KR" altLang="en-US" sz="9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87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/>
          </p:cNvSpPr>
          <p:nvPr/>
        </p:nvSpPr>
        <p:spPr>
          <a:xfrm>
            <a:off x="974725" y="980440"/>
            <a:ext cx="4248785" cy="56438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chemeClr val="tx1"/>
              </a:solidFill>
              <a:latin typeface="문체부 쓰기 정체" charset="0"/>
              <a:ea typeface="문체부 쓰기 정체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46" y="1562062"/>
            <a:ext cx="2520000" cy="448000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163762"/>
              </p:ext>
            </p:extLst>
          </p:nvPr>
        </p:nvGraphicFramePr>
        <p:xfrm>
          <a:off x="2886" y="0"/>
          <a:ext cx="9152828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664">
                  <a:extLst>
                    <a:ext uri="{9D8B030D-6E8A-4147-A177-3AD203B41FA5}">
                      <a16:colId xmlns:a16="http://schemas.microsoft.com/office/drawing/2014/main" xmlns:p14="http://schemas.microsoft.com/office/powerpoint/2010/main" xmlns="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xmlns:p14="http://schemas.microsoft.com/office/powerpoint/2010/main" xmlns="" val="20001"/>
                    </a:ext>
                  </a:extLst>
                </a:gridCol>
                <a:gridCol w="2249996">
                  <a:extLst>
                    <a:ext uri="{9D8B030D-6E8A-4147-A177-3AD203B41FA5}">
                      <a16:colId xmlns:a16="http://schemas.microsoft.com/office/drawing/2014/main" xmlns:p14="http://schemas.microsoft.com/office/powerpoint/2010/main" xmlns="" val="20002"/>
                    </a:ext>
                  </a:extLst>
                </a:gridCol>
                <a:gridCol w="2474848">
                  <a:extLst>
                    <a:ext uri="{9D8B030D-6E8A-4147-A177-3AD203B41FA5}">
                      <a16:colId xmlns:a16="http://schemas.microsoft.com/office/drawing/2014/main" xmlns:p14="http://schemas.microsoft.com/office/powerpoint/2010/main" xmlns="" val="20003"/>
                    </a:ext>
                  </a:extLst>
                </a:gridCol>
              </a:tblGrid>
              <a:tr h="230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화면제목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색상 설정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화면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p14="http://schemas.microsoft.com/office/powerpoint/2010/main" xmlns="" val="10000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Consolas" panose="020B0609020204030204" pitchFamily="49" charset="0"/>
                          <a:ea typeface="+mn-ea"/>
                        </a:rPr>
                        <a:t>단위업무</a:t>
                      </a:r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Consolas" panose="020B0609020204030204" pitchFamily="49" charset="0"/>
                          <a:ea typeface="+mn-ea"/>
                        </a:rPr>
                        <a:t>게임</a:t>
                      </a:r>
                      <a:r>
                        <a:rPr lang="ko-KR" altLang="en-US" sz="1000" baseline="0" dirty="0" smtClean="0">
                          <a:latin typeface="Consolas" panose="020B0609020204030204" pitchFamily="49" charset="0"/>
                          <a:ea typeface="+mn-ea"/>
                        </a:rPr>
                        <a:t> 플레이 테마 색깔 관리</a:t>
                      </a:r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Consolas" panose="020B0609020204030204" pitchFamily="49" charset="0"/>
                          <a:ea typeface="+mn-ea"/>
                        </a:rPr>
                        <a:t>디렉토리</a:t>
                      </a:r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err="1" smtClean="0">
                          <a:latin typeface="Consolas" panose="020B0609020204030204" pitchFamily="49" charset="0"/>
                          <a:ea typeface="+mn-ea"/>
                        </a:rPr>
                        <a:t>SettingsActivity</a:t>
                      </a:r>
                      <a:r>
                        <a:rPr lang="en-US" altLang="ko-KR" sz="1000" baseline="0" dirty="0" smtClean="0">
                          <a:latin typeface="Consolas" panose="020B0609020204030204" pitchFamily="49" charset="0"/>
                          <a:ea typeface="+mn-ea"/>
                        </a:rPr>
                        <a:t> &gt; </a:t>
                      </a:r>
                      <a:r>
                        <a:rPr lang="en-US" altLang="ko-KR" sz="1000" baseline="0" dirty="0" err="1" smtClean="0">
                          <a:latin typeface="Consolas" panose="020B0609020204030204" pitchFamily="49" charset="0"/>
                          <a:ea typeface="+mn-ea"/>
                        </a:rPr>
                        <a:t>ColorActivity</a:t>
                      </a:r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p14="http://schemas.microsoft.com/office/powerpoint/2010/main" xmlns="" val="10001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Consolas" panose="020B0609020204030204" pitchFamily="49" charset="0"/>
                          <a:ea typeface="+mn-ea"/>
                        </a:rPr>
                        <a:t>작성자</a:t>
                      </a:r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Consolas" panose="020B0609020204030204" pitchFamily="49" charset="0"/>
                          <a:ea typeface="+mn-ea"/>
                        </a:rPr>
                        <a:t>작성일</a:t>
                      </a:r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p14="http://schemas.microsoft.com/office/powerpoint/2010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813096"/>
              </p:ext>
            </p:extLst>
          </p:nvPr>
        </p:nvGraphicFramePr>
        <p:xfrm>
          <a:off x="5397500" y="980440"/>
          <a:ext cx="3388995" cy="5643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995"/>
              </a:tblGrid>
              <a:tr h="5643245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(1) 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 버튼으로 테마로 사용할 기본 색상을 추가 할 수 있습니다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algn="l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altLang="ko-KR" sz="11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(2)</a:t>
                      </a:r>
                      <a:r>
                        <a:rPr lang="en-US" altLang="ko-KR" sz="11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이전에 사용한 추가한 색상을 선택 </a:t>
                      </a:r>
                      <a:r>
                        <a:rPr lang="en-US" altLang="ko-KR" sz="11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 색깔로 지정</a:t>
                      </a:r>
                      <a:r>
                        <a:rPr lang="en-US" altLang="ko-KR" sz="11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1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삭제할 수 있습니다</a:t>
                      </a:r>
                      <a:r>
                        <a:rPr lang="en-US" altLang="ko-KR" sz="11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algn="l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altLang="ko-KR" sz="11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(3) </a:t>
                      </a:r>
                      <a:r>
                        <a:rPr lang="en-US" altLang="ko-KR" sz="11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상단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왼쪽의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ActionBar의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뒤로가기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Action을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통해서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화면으로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돌아갈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 </a:t>
                      </a:r>
                      <a:r>
                        <a:rPr lang="en-US" altLang="ko-KR" sz="11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있습니다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algn="l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 startAt="2"/>
                      </a:pP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4178123" y="3729989"/>
            <a:ext cx="360045" cy="144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(1)</a:t>
            </a:r>
            <a:endParaRPr lang="ko-KR" altLang="en-US" sz="9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43808" y="5733256"/>
            <a:ext cx="360045" cy="144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(2)</a:t>
            </a:r>
            <a:endParaRPr lang="ko-KR" altLang="en-US" sz="9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79295" y="1700530"/>
            <a:ext cx="360045" cy="144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(3)</a:t>
            </a:r>
            <a:endParaRPr lang="ko-KR" altLang="en-US" sz="9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60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368257"/>
              </p:ext>
            </p:extLst>
          </p:nvPr>
        </p:nvGraphicFramePr>
        <p:xfrm>
          <a:off x="31939" y="404663"/>
          <a:ext cx="9144000" cy="6033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56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80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283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769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07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제목</a:t>
                      </a:r>
                      <a:endParaRPr lang="ko-KR" altLang="en-US" sz="1200" dirty="0">
                        <a:latin typeface="Segoe UI Semilight" panose="020B0402040204020203" pitchFamily="34" charset="0"/>
                        <a:ea typeface="문체부 쓰기 정체" panose="02030609000101010101" pitchFamily="17" charset="-127"/>
                        <a:cs typeface="Segoe UI Semilight" panose="020B0402040204020203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Tapad</a:t>
                      </a:r>
                      <a:endParaRPr lang="ko-KR" altLang="en-US" sz="1200" dirty="0">
                        <a:latin typeface="Segoe UI Semilight" panose="020B0402040204020203" pitchFamily="34" charset="0"/>
                        <a:ea typeface="문체부 쓰기 정체" panose="02030609000101010101" pitchFamily="17" charset="-127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분류</a:t>
                      </a:r>
                      <a:endParaRPr lang="en-US" altLang="ko-KR" sz="1200" dirty="0" smtClean="0">
                        <a:latin typeface="Segoe UI Semilight" panose="020B0402040204020203" pitchFamily="34" charset="0"/>
                        <a:ea typeface="문체부 쓰기 정체" panose="02030609000101010101" pitchFamily="17" charset="-127"/>
                        <a:cs typeface="Segoe UI Semilight" panose="020B0402040204020203" pitchFamily="34" charset="0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/</a:t>
                      </a:r>
                      <a:r>
                        <a:rPr lang="ko-KR" altLang="en-US" sz="120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대상</a:t>
                      </a:r>
                      <a:endParaRPr lang="en-US" altLang="ko-KR" sz="1200" dirty="0" smtClean="0">
                        <a:latin typeface="Segoe UI Semilight" panose="020B0402040204020203" pitchFamily="34" charset="0"/>
                        <a:ea typeface="문체부 쓰기 정체" panose="02030609000101010101" pitchFamily="17" charset="-127"/>
                        <a:cs typeface="Segoe UI Semilight" panose="020B0402040204020203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게임</a:t>
                      </a:r>
                      <a:endParaRPr lang="en-US" altLang="ko-KR" sz="1200" dirty="0" smtClean="0">
                        <a:latin typeface="Segoe UI Semilight" panose="020B0402040204020203" pitchFamily="34" charset="0"/>
                        <a:ea typeface="문체부 쓰기 정체" panose="02030609000101010101" pitchFamily="17" charset="-127"/>
                        <a:cs typeface="Segoe UI Semilight" panose="020B0402040204020203" pitchFamily="34" charset="0"/>
                      </a:endParaRPr>
                    </a:p>
                    <a:p>
                      <a:pPr latinLnBrk="1"/>
                      <a:endParaRPr lang="ko-KR" altLang="en-US" sz="1200" dirty="0">
                        <a:latin typeface="Segoe UI Semilight" panose="020B0402040204020203" pitchFamily="34" charset="0"/>
                        <a:ea typeface="문체부 쓰기 정체" panose="02030609000101010101" pitchFamily="17" charset="-127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스마트 폰 기기</a:t>
                      </a:r>
                      <a:endParaRPr lang="ko-KR" altLang="en-US" sz="1200" dirty="0">
                        <a:latin typeface="Segoe UI Semilight" panose="020B0402040204020203" pitchFamily="34" charset="0"/>
                        <a:ea typeface="문체부 쓰기 정체" panose="02030609000101010101" pitchFamily="17" charset="-127"/>
                        <a:cs typeface="Segoe UI Semilight" panose="020B0402040204020203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Galaxy</a:t>
                      </a:r>
                      <a:r>
                        <a:rPr lang="en-US" altLang="ko-KR" sz="1200" baseline="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 </a:t>
                      </a:r>
                      <a:r>
                        <a:rPr lang="en-US" altLang="ko-KR" sz="1200" baseline="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S8, Pixel 2, 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OnePlus One, Huawei P20 Lite</a:t>
                      </a:r>
                      <a:endParaRPr lang="ko-KR" altLang="en-US" sz="1200" dirty="0">
                        <a:latin typeface="Segoe UI Semilight" panose="020B0402040204020203" pitchFamily="34" charset="0"/>
                        <a:ea typeface="문체부 쓰기 정체" panose="02030609000101010101" pitchFamily="17" charset="-127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83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제작의도</a:t>
                      </a:r>
                      <a:endParaRPr lang="en-US" altLang="ko-KR" sz="1200" dirty="0" smtClean="0">
                        <a:latin typeface="Segoe UI Semilight" panose="020B0402040204020203" pitchFamily="34" charset="0"/>
                        <a:ea typeface="문체부 쓰기 정체" panose="02030609000101010101" pitchFamily="17" charset="-127"/>
                        <a:cs typeface="Segoe UI Semilight" panose="020B0402040204020203" pitchFamily="34" charset="0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활용방안</a:t>
                      </a:r>
                      <a:endParaRPr lang="ko-KR" altLang="en-US" sz="1200" dirty="0">
                        <a:latin typeface="Segoe UI Semilight" panose="020B0402040204020203" pitchFamily="34" charset="0"/>
                        <a:ea typeface="문체부 쓰기 정체" panose="02030609000101010101" pitchFamily="17" charset="-127"/>
                        <a:cs typeface="Segoe UI Semilight" panose="020B0402040204020203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&lt;</a:t>
                      </a:r>
                      <a:r>
                        <a:rPr lang="ko-KR" altLang="en-US" sz="140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제작 의도</a:t>
                      </a:r>
                      <a:r>
                        <a:rPr lang="en-US" altLang="ko-KR" sz="140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&gt;</a:t>
                      </a:r>
                    </a:p>
                    <a:p>
                      <a:pPr latinLnBrk="1"/>
                      <a:r>
                        <a:rPr lang="ko-KR" altLang="en-US" sz="140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노래를 만드는데 사용하는 </a:t>
                      </a:r>
                      <a:r>
                        <a:rPr lang="en-US" altLang="ko-KR" sz="140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MIDI </a:t>
                      </a:r>
                      <a:r>
                        <a:rPr lang="ko-KR" altLang="en-US" sz="140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기기인 런치패드를 사용하고 싶지만 비싼 가격으로 사용할 수 없는 사용자들을 위해서</a:t>
                      </a:r>
                      <a:r>
                        <a:rPr lang="ko-KR" altLang="en-US" sz="1400" baseline="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 소프트웨어로 개발하려고 합니다</a:t>
                      </a:r>
                      <a:r>
                        <a:rPr lang="en-US" altLang="ko-KR" sz="140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. </a:t>
                      </a:r>
                      <a:r>
                        <a:rPr lang="ko-KR" altLang="en-US" sz="140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같은 기능을 하는 다른 어플리케이션들이 있지만 낮은 퀄리티와 사용하기 어려운 </a:t>
                      </a:r>
                      <a:r>
                        <a:rPr lang="en-US" altLang="ko-KR" sz="140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UI</a:t>
                      </a:r>
                      <a:r>
                        <a:rPr lang="ko-KR" altLang="en-US" sz="140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를 보고 새로 만들기로 했습니다</a:t>
                      </a:r>
                      <a:r>
                        <a:rPr lang="en-US" altLang="ko-KR" sz="140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.</a:t>
                      </a:r>
                      <a:endParaRPr lang="en-US" altLang="ko-KR" sz="1600" dirty="0" smtClean="0">
                        <a:latin typeface="Segoe UI Semilight" panose="020B0402040204020203" pitchFamily="34" charset="0"/>
                        <a:ea typeface="문체부 쓰기 정체" panose="02030609000101010101" pitchFamily="17" charset="-127"/>
                        <a:cs typeface="Segoe UI Semilight" panose="020B0402040204020203" pitchFamily="34" charset="0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추가적인 기능으로 </a:t>
                      </a:r>
                      <a:r>
                        <a:rPr lang="ko-KR" altLang="en-US" sz="1400" dirty="0" err="1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프리셋을</a:t>
                      </a:r>
                      <a:r>
                        <a:rPr lang="ko-KR" altLang="en-US" sz="140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 온라인으로 제공함으로서 사용자들이 서로 공유하며 더 많은 노래를 플레이 할 수 있게 만들 예정입니다</a:t>
                      </a:r>
                      <a:r>
                        <a:rPr lang="en-US" altLang="ko-KR" sz="140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&lt;</a:t>
                      </a:r>
                      <a:r>
                        <a:rPr lang="ko-KR" altLang="en-US" sz="140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활용방안</a:t>
                      </a:r>
                      <a:r>
                        <a:rPr lang="en-US" altLang="ko-KR" sz="140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&gt;</a:t>
                      </a:r>
                    </a:p>
                    <a:p>
                      <a:pPr latinLnBrk="1"/>
                      <a:r>
                        <a:rPr lang="ko-KR" altLang="en-US" sz="140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여러가지 </a:t>
                      </a:r>
                      <a:r>
                        <a:rPr lang="ko-KR" altLang="en-US" sz="1400" dirty="0" err="1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프리셋과</a:t>
                      </a:r>
                      <a:r>
                        <a:rPr lang="ko-KR" altLang="en-US" sz="140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 악기들을 활용해 손쉽게 작곡할 수 있습니다</a:t>
                      </a:r>
                      <a:r>
                        <a:rPr lang="en-US" altLang="ko-KR" sz="140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여러 </a:t>
                      </a:r>
                      <a:r>
                        <a:rPr lang="ko-KR" altLang="en-US" sz="1400" baseline="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아티스트가 만든 </a:t>
                      </a:r>
                      <a:r>
                        <a:rPr lang="ko-KR" altLang="en-US" sz="1400" baseline="0" dirty="0" err="1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프리셋을</a:t>
                      </a:r>
                      <a:r>
                        <a:rPr lang="ko-KR" altLang="en-US" sz="1400" baseline="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 가져와 플레이 할 수 있습니다</a:t>
                      </a:r>
                      <a:r>
                        <a:rPr lang="en-US" altLang="ko-KR" sz="1400" baseline="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.</a:t>
                      </a:r>
                      <a:endParaRPr lang="en-US" altLang="ko-KR" sz="1400" dirty="0" smtClean="0">
                        <a:latin typeface="Segoe UI Semilight" panose="020B0402040204020203" pitchFamily="34" charset="0"/>
                        <a:ea typeface="문체부 쓰기 정체" panose="02030609000101010101" pitchFamily="17" charset="-127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706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주요 기능 및 </a:t>
                      </a:r>
                      <a:endParaRPr lang="en-US" altLang="ko-KR" sz="1200" dirty="0" smtClean="0">
                        <a:latin typeface="Segoe UI Semilight" panose="020B0402040204020203" pitchFamily="34" charset="0"/>
                        <a:ea typeface="문체부 쓰기 정체" panose="02030609000101010101" pitchFamily="17" charset="-127"/>
                        <a:cs typeface="Segoe UI Semilight" panose="020B0402040204020203" pitchFamily="34" charset="0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구현방법</a:t>
                      </a:r>
                      <a:endParaRPr lang="ko-KR" altLang="en-US" sz="1200" dirty="0">
                        <a:latin typeface="Segoe UI Semilight" panose="020B0402040204020203" pitchFamily="34" charset="0"/>
                        <a:ea typeface="문체부 쓰기 정체" panose="02030609000101010101" pitchFamily="17" charset="-127"/>
                        <a:cs typeface="Segoe UI Semilight" panose="020B0402040204020203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여러가지 </a:t>
                      </a:r>
                      <a:r>
                        <a:rPr lang="ko-KR" altLang="en-US" sz="1400" dirty="0" err="1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프리셋과</a:t>
                      </a:r>
                      <a:r>
                        <a:rPr lang="ko-KR" altLang="en-US" sz="140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 악기들을 활용해 손쉽게 작곡할 수 있습니다</a:t>
                      </a:r>
                      <a:r>
                        <a:rPr lang="en-US" altLang="ko-KR" sz="140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&gt; Thread </a:t>
                      </a:r>
                      <a:r>
                        <a:rPr lang="ko-KR" altLang="en-US" sz="140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와 애니메이션을 사용한</a:t>
                      </a:r>
                      <a:r>
                        <a:rPr lang="en-US" altLang="ko-KR" sz="140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 </a:t>
                      </a:r>
                      <a:r>
                        <a:rPr lang="ko-KR" altLang="en-US" sz="1400" dirty="0" err="1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튜토리얼</a:t>
                      </a:r>
                      <a:r>
                        <a:rPr lang="ko-KR" altLang="en-US" sz="140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 모드를 사용해서 사용자가 플레이</a:t>
                      </a:r>
                      <a:r>
                        <a:rPr lang="ko-KR" altLang="en-US" sz="1400" baseline="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 방법을 쉽게 터득할 수 있도록 구현합니다</a:t>
                      </a:r>
                      <a:r>
                        <a:rPr lang="en-US" altLang="ko-KR" sz="1400" baseline="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.</a:t>
                      </a:r>
                      <a:endParaRPr lang="en-US" altLang="ko-KR" sz="1400" dirty="0" smtClean="0">
                        <a:latin typeface="Segoe UI Semilight" panose="020B0402040204020203" pitchFamily="34" charset="0"/>
                        <a:ea typeface="문체부 쓰기 정체" panose="02030609000101010101" pitchFamily="17" charset="-127"/>
                        <a:cs typeface="Segoe UI Semilight" panose="020B0402040204020203" pitchFamily="34" charset="0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Segoe UI Semilight" panose="020B0402040204020203" pitchFamily="34" charset="0"/>
                        <a:ea typeface="문체부 쓰기 정체" panose="02030609000101010101" pitchFamily="17" charset="-127"/>
                        <a:cs typeface="Segoe UI Semilight" panose="020B0402040204020203" pitchFamily="34" charset="0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여러 아마추어</a:t>
                      </a:r>
                      <a:r>
                        <a:rPr lang="en-US" altLang="ko-KR" sz="140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,</a:t>
                      </a:r>
                      <a:r>
                        <a:rPr lang="ko-KR" altLang="en-US" sz="1400" baseline="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 프로 아티스트가 만든 </a:t>
                      </a:r>
                      <a:r>
                        <a:rPr lang="ko-KR" altLang="en-US" sz="1400" baseline="0" dirty="0" err="1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프리셋을</a:t>
                      </a:r>
                      <a:r>
                        <a:rPr lang="ko-KR" altLang="en-US" sz="1400" baseline="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 가져와 활용할 수 있습니다</a:t>
                      </a:r>
                      <a:r>
                        <a:rPr lang="en-US" altLang="ko-KR" sz="1400" baseline="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&gt; </a:t>
                      </a:r>
                      <a:r>
                        <a:rPr lang="ko-KR" altLang="en-US" sz="1400" baseline="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서버와 연결해서 </a:t>
                      </a:r>
                      <a:r>
                        <a:rPr lang="ko-KR" altLang="en-US" sz="1400" baseline="0" dirty="0" err="1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프리셋을</a:t>
                      </a:r>
                      <a:r>
                        <a:rPr lang="ko-KR" altLang="en-US" sz="1400" baseline="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 내부 저장소에 저장해서 추후에 오프라인으로 플레이 할 수 있게 구현합니다</a:t>
                      </a:r>
                      <a:r>
                        <a:rPr lang="en-US" altLang="ko-KR" sz="1400" baseline="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.</a:t>
                      </a:r>
                      <a:endParaRPr lang="en-US" altLang="ko-KR" sz="1400" dirty="0" smtClean="0">
                        <a:latin typeface="Segoe UI Semilight" panose="020B0402040204020203" pitchFamily="34" charset="0"/>
                        <a:ea typeface="문체부 쓰기 정체" panose="02030609000101010101" pitchFamily="17" charset="-127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01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참고 </a:t>
                      </a:r>
                      <a:r>
                        <a:rPr lang="ko-KR" altLang="en-US" sz="1200" dirty="0" err="1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어플</a:t>
                      </a:r>
                      <a:r>
                        <a:rPr lang="en-US" altLang="ko-KR" sz="120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사이트</a:t>
                      </a:r>
                      <a:endParaRPr lang="ko-KR" altLang="en-US" sz="1200" dirty="0">
                        <a:latin typeface="Segoe UI Semilight" panose="020B0402040204020203" pitchFamily="34" charset="0"/>
                        <a:ea typeface="문체부 쓰기 정체" panose="02030609000101010101" pitchFamily="17" charset="-127"/>
                        <a:cs typeface="Segoe UI Semilight" panose="020B0402040204020203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developer.android.com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Segoe UI Semilight" panose="020B0402040204020203" pitchFamily="34" charset="0"/>
                          <a:ea typeface="문체부 쓰기 정체" panose="02030609000101010101" pitchFamily="17" charset="-127"/>
                          <a:cs typeface="Segoe UI Semilight" panose="020B0402040204020203" pitchFamily="34" charset="0"/>
                        </a:rPr>
                        <a:t>berict.com</a:t>
                      </a:r>
                      <a:endParaRPr lang="ko-KR" altLang="en-US" sz="1200" dirty="0">
                        <a:latin typeface="Segoe UI Semilight" panose="020B0402040204020203" pitchFamily="34" charset="0"/>
                        <a:ea typeface="문체부 쓰기 정체" panose="02030609000101010101" pitchFamily="17" charset="-127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Segoe UI Semilight" panose="020B0402040204020203" pitchFamily="34" charset="0"/>
                        <a:ea typeface="문체부 쓰기 정체" panose="02030609000101010101" pitchFamily="17" charset="-127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onsolas" panose="020B0609020204030204" pitchFamily="49" charset="0"/>
                <a:ea typeface="문체부 쓰기 정체" panose="02030609000101010101" pitchFamily="17" charset="-127"/>
              </a:rPr>
              <a:t> Process(</a:t>
            </a:r>
            <a:r>
              <a:rPr lang="ko-KR" altLang="en-US" dirty="0" smtClean="0">
                <a:latin typeface="Consolas" panose="020B0609020204030204" pitchFamily="49" charset="0"/>
                <a:ea typeface="문체부 쓰기 정체" panose="02030609000101010101" pitchFamily="17" charset="-127"/>
              </a:rPr>
              <a:t>화면</a:t>
            </a:r>
            <a:r>
              <a:rPr lang="en-US" altLang="ko-KR" dirty="0" smtClean="0">
                <a:latin typeface="Consolas" panose="020B0609020204030204" pitchFamily="49" charset="0"/>
                <a:ea typeface="문체부 쓰기 정체" panose="02030609000101010101" pitchFamily="17" charset="-127"/>
              </a:rPr>
              <a:t>) </a:t>
            </a:r>
            <a:r>
              <a:rPr lang="ko-KR" altLang="en-US" dirty="0" smtClean="0">
                <a:latin typeface="Consolas" panose="020B0609020204030204" pitchFamily="49" charset="0"/>
                <a:ea typeface="문체부 쓰기 정체" panose="02030609000101010101" pitchFamily="17" charset="-127"/>
              </a:rPr>
              <a:t>구조</a:t>
            </a:r>
            <a:r>
              <a:rPr lang="ko-KR" altLang="en-US" dirty="0">
                <a:latin typeface="Consolas" panose="020B0609020204030204" pitchFamily="49" charset="0"/>
                <a:ea typeface="문체부 쓰기 정체" panose="02030609000101010101" pitchFamily="17" charset="-127"/>
              </a:rPr>
              <a:t>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2456" y="3320587"/>
            <a:ext cx="171874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  <a:ea typeface="문체부 쓰기 정체" panose="02030609000101010101" pitchFamily="17" charset="-127"/>
              </a:rPr>
              <a:t>MainActivity</a:t>
            </a:r>
            <a:endParaRPr lang="en-US" altLang="ko-KR" dirty="0" smtClean="0">
              <a:latin typeface="Consolas" panose="020B0609020204030204" pitchFamily="49" charset="0"/>
              <a:ea typeface="문체부 쓰기 정체" panose="02030609000101010101" pitchFamily="17" charset="-127"/>
            </a:endParaRPr>
          </a:p>
          <a:p>
            <a:r>
              <a:rPr lang="en-US" altLang="ko-KR" dirty="0" smtClean="0">
                <a:latin typeface="Consolas" panose="020B0609020204030204" pitchFamily="49" charset="0"/>
                <a:ea typeface="문체부 쓰기 정체" panose="02030609000101010101" pitchFamily="17" charset="-127"/>
              </a:rPr>
              <a:t>(</a:t>
            </a:r>
            <a:r>
              <a:rPr lang="ko-KR" altLang="en-US" dirty="0" smtClean="0">
                <a:latin typeface="Consolas" panose="020B0609020204030204" pitchFamily="49" charset="0"/>
                <a:ea typeface="문체부 쓰기 정체" panose="02030609000101010101" pitchFamily="17" charset="-127"/>
              </a:rPr>
              <a:t>플레이 화면</a:t>
            </a:r>
            <a:r>
              <a:rPr lang="en-US" altLang="ko-KR" dirty="0" smtClean="0">
                <a:latin typeface="Consolas" panose="020B0609020204030204" pitchFamily="49" charset="0"/>
                <a:ea typeface="문체부 쓰기 정체" panose="02030609000101010101" pitchFamily="17" charset="-127"/>
              </a:rPr>
              <a:t>)</a:t>
            </a:r>
            <a:endParaRPr lang="ko-KR" altLang="en-US" dirty="0">
              <a:latin typeface="Consolas" panose="020B0609020204030204" pitchFamily="49" charset="0"/>
              <a:ea typeface="문체부 쓰기 정체" panose="02030609000101010101" pitchFamily="17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91880" y="1700808"/>
            <a:ext cx="183095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  <a:ea typeface="문체부 쓰기 정체" panose="02030609000101010101" pitchFamily="17" charset="-127"/>
              </a:rPr>
              <a:t>AboutFragment</a:t>
            </a:r>
            <a:endParaRPr lang="en-US" altLang="ko-KR" dirty="0" smtClean="0">
              <a:latin typeface="Consolas" panose="020B0609020204030204" pitchFamily="49" charset="0"/>
              <a:ea typeface="문체부 쓰기 정체" panose="02030609000101010101" pitchFamily="17" charset="-127"/>
            </a:endParaRPr>
          </a:p>
          <a:p>
            <a:r>
              <a:rPr lang="en-US" altLang="ko-KR" dirty="0" smtClean="0">
                <a:latin typeface="Consolas" panose="020B0609020204030204" pitchFamily="49" charset="0"/>
                <a:ea typeface="문체부 쓰기 정체" panose="02030609000101010101" pitchFamily="17" charset="-127"/>
              </a:rPr>
              <a:t>(</a:t>
            </a:r>
            <a:r>
              <a:rPr lang="ko-KR" altLang="en-US" dirty="0" smtClean="0">
                <a:latin typeface="Consolas" panose="020B0609020204030204" pitchFamily="49" charset="0"/>
                <a:ea typeface="문체부 쓰기 정체" panose="02030609000101010101" pitchFamily="17" charset="-127"/>
              </a:rPr>
              <a:t>추가 정보</a:t>
            </a:r>
            <a:r>
              <a:rPr lang="en-US" altLang="ko-KR" dirty="0" smtClean="0">
                <a:latin typeface="Consolas" panose="020B0609020204030204" pitchFamily="49" charset="0"/>
                <a:ea typeface="문체부 쓰기 정체" panose="02030609000101010101" pitchFamily="17" charset="-127"/>
              </a:rPr>
              <a:t>)</a:t>
            </a:r>
            <a:endParaRPr lang="ko-KR" altLang="en-US" dirty="0">
              <a:latin typeface="Consolas" panose="020B0609020204030204" pitchFamily="49" charset="0"/>
              <a:ea typeface="문체부 쓰기 정체" panose="02030609000101010101" pitchFamily="17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1880" y="2508722"/>
            <a:ext cx="221086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  <a:ea typeface="문체부 쓰기 정체" panose="02030609000101010101" pitchFamily="17" charset="-127"/>
              </a:rPr>
              <a:t>SettingsActivity</a:t>
            </a:r>
            <a:endParaRPr lang="en-US" altLang="ko-KR" dirty="0" smtClean="0">
              <a:latin typeface="Consolas" panose="020B0609020204030204" pitchFamily="49" charset="0"/>
              <a:ea typeface="문체부 쓰기 정체" panose="02030609000101010101" pitchFamily="17" charset="-127"/>
            </a:endParaRPr>
          </a:p>
          <a:p>
            <a:r>
              <a:rPr lang="en-US" altLang="ko-KR" dirty="0" smtClean="0">
                <a:latin typeface="Consolas" panose="020B0609020204030204" pitchFamily="49" charset="0"/>
                <a:ea typeface="문체부 쓰기 정체" panose="02030609000101010101" pitchFamily="17" charset="-127"/>
              </a:rPr>
              <a:t>(</a:t>
            </a:r>
            <a:r>
              <a:rPr lang="ko-KR" altLang="en-US" dirty="0" smtClean="0">
                <a:latin typeface="Consolas" panose="020B0609020204030204" pitchFamily="49" charset="0"/>
                <a:ea typeface="문체부 쓰기 정체" panose="02030609000101010101" pitchFamily="17" charset="-127"/>
              </a:rPr>
              <a:t>설정</a:t>
            </a:r>
            <a:r>
              <a:rPr lang="en-US" altLang="ko-KR" dirty="0" smtClean="0">
                <a:latin typeface="Consolas" panose="020B0609020204030204" pitchFamily="49" charset="0"/>
                <a:ea typeface="문체부 쓰기 정체" panose="02030609000101010101" pitchFamily="17" charset="-127"/>
              </a:rPr>
              <a:t>)</a:t>
            </a:r>
            <a:endParaRPr lang="ko-KR" altLang="en-US" dirty="0">
              <a:latin typeface="Consolas" panose="020B0609020204030204" pitchFamily="49" charset="0"/>
              <a:ea typeface="문체부 쓰기 정체" panose="02030609000101010101" pitchFamily="17" charset="-127"/>
            </a:endParaRPr>
          </a:p>
        </p:txBody>
      </p:sp>
      <p:cxnSp>
        <p:nvCxnSpPr>
          <p:cNvPr id="17" name="꺾인 연결선 16"/>
          <p:cNvCxnSpPr>
            <a:stCxn id="3" idx="3"/>
            <a:endCxn id="12" idx="1"/>
          </p:cNvCxnSpPr>
          <p:nvPr/>
        </p:nvCxnSpPr>
        <p:spPr>
          <a:xfrm flipV="1">
            <a:off x="2511196" y="2831888"/>
            <a:ext cx="980684" cy="8118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3" idx="3"/>
            <a:endCxn id="40" idx="1"/>
          </p:cNvCxnSpPr>
          <p:nvPr/>
        </p:nvCxnSpPr>
        <p:spPr>
          <a:xfrm flipV="1">
            <a:off x="2511196" y="2023974"/>
            <a:ext cx="980684" cy="16197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91880" y="3316636"/>
            <a:ext cx="259077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  <a:ea typeface="문체부 쓰기 정체" panose="02030609000101010101" pitchFamily="17" charset="-127"/>
              </a:rPr>
              <a:t>PresetStoreActivity</a:t>
            </a:r>
            <a:endParaRPr lang="en-US" altLang="ko-KR" dirty="0" smtClean="0">
              <a:latin typeface="Consolas" panose="020B0609020204030204" pitchFamily="49" charset="0"/>
              <a:ea typeface="문체부 쓰기 정체" panose="02030609000101010101" pitchFamily="17" charset="-127"/>
            </a:endParaRPr>
          </a:p>
          <a:p>
            <a:r>
              <a:rPr lang="en-US" altLang="ko-KR" dirty="0" smtClean="0">
                <a:latin typeface="Consolas" panose="020B0609020204030204" pitchFamily="49" charset="0"/>
                <a:ea typeface="문체부 쓰기 정체" panose="02030609000101010101" pitchFamily="17" charset="-127"/>
              </a:rPr>
              <a:t>(</a:t>
            </a:r>
            <a:r>
              <a:rPr lang="ko-KR" altLang="en-US" dirty="0" smtClean="0">
                <a:latin typeface="Consolas" panose="020B0609020204030204" pitchFamily="49" charset="0"/>
                <a:ea typeface="문체부 쓰기 정체" panose="02030609000101010101" pitchFamily="17" charset="-127"/>
              </a:rPr>
              <a:t>프리셋 스토어</a:t>
            </a:r>
            <a:r>
              <a:rPr lang="en-US" altLang="ko-KR" dirty="0" smtClean="0">
                <a:latin typeface="Consolas" panose="020B0609020204030204" pitchFamily="49" charset="0"/>
                <a:ea typeface="문체부 쓰기 정체" panose="02030609000101010101" pitchFamily="17" charset="-127"/>
              </a:rPr>
              <a:t>)</a:t>
            </a:r>
            <a:endParaRPr lang="ko-KR" altLang="en-US" dirty="0">
              <a:latin typeface="Consolas" panose="020B0609020204030204" pitchFamily="49" charset="0"/>
              <a:ea typeface="문체부 쓰기 정체" panose="02030609000101010101" pitchFamily="17" charset="-127"/>
            </a:endParaRPr>
          </a:p>
        </p:txBody>
      </p:sp>
      <p:cxnSp>
        <p:nvCxnSpPr>
          <p:cNvPr id="36" name="꺾인 연결선 35"/>
          <p:cNvCxnSpPr>
            <a:stCxn id="3" idx="3"/>
            <a:endCxn id="35" idx="1"/>
          </p:cNvCxnSpPr>
          <p:nvPr/>
        </p:nvCxnSpPr>
        <p:spPr>
          <a:xfrm flipV="1">
            <a:off x="2511196" y="3639802"/>
            <a:ext cx="980684" cy="39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91880" y="4124550"/>
            <a:ext cx="221086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  <a:ea typeface="문체부 쓰기 정체" panose="02030609000101010101" pitchFamily="17" charset="-127"/>
              </a:rPr>
              <a:t>FeedbackActivity</a:t>
            </a:r>
            <a:endParaRPr lang="en-US" altLang="ko-KR" dirty="0" smtClean="0">
              <a:latin typeface="Consolas" panose="020B0609020204030204" pitchFamily="49" charset="0"/>
              <a:ea typeface="문체부 쓰기 정체" panose="02030609000101010101" pitchFamily="17" charset="-127"/>
            </a:endParaRPr>
          </a:p>
          <a:p>
            <a:r>
              <a:rPr lang="en-US" altLang="ko-KR" dirty="0" smtClean="0">
                <a:latin typeface="Consolas" panose="020B0609020204030204" pitchFamily="49" charset="0"/>
                <a:ea typeface="문체부 쓰기 정체" panose="02030609000101010101" pitchFamily="17" charset="-127"/>
              </a:rPr>
              <a:t>(</a:t>
            </a:r>
            <a:r>
              <a:rPr lang="ko-KR" altLang="en-US" dirty="0" smtClean="0">
                <a:latin typeface="Consolas" panose="020B0609020204030204" pitchFamily="49" charset="0"/>
                <a:ea typeface="문체부 쓰기 정체" panose="02030609000101010101" pitchFamily="17" charset="-127"/>
              </a:rPr>
              <a:t>사용자 피드백</a:t>
            </a:r>
            <a:r>
              <a:rPr lang="en-US" altLang="ko-KR" dirty="0" smtClean="0">
                <a:latin typeface="Consolas" panose="020B0609020204030204" pitchFamily="49" charset="0"/>
                <a:ea typeface="문체부 쓰기 정체" panose="02030609000101010101" pitchFamily="17" charset="-127"/>
              </a:rPr>
              <a:t>)</a:t>
            </a:r>
            <a:endParaRPr lang="ko-KR" altLang="en-US" dirty="0">
              <a:latin typeface="Consolas" panose="020B0609020204030204" pitchFamily="49" charset="0"/>
              <a:ea typeface="문체부 쓰기 정체" panose="02030609000101010101" pitchFamily="17" charset="-127"/>
            </a:endParaRPr>
          </a:p>
        </p:txBody>
      </p:sp>
      <p:cxnSp>
        <p:nvCxnSpPr>
          <p:cNvPr id="43" name="꺾인 연결선 42"/>
          <p:cNvCxnSpPr>
            <a:stCxn id="3" idx="3"/>
            <a:endCxn id="39" idx="1"/>
          </p:cNvCxnSpPr>
          <p:nvPr/>
        </p:nvCxnSpPr>
        <p:spPr>
          <a:xfrm>
            <a:off x="2511196" y="3643753"/>
            <a:ext cx="980684" cy="8039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91880" y="4932464"/>
            <a:ext cx="221086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  <a:ea typeface="문체부 쓰기 정체" panose="02030609000101010101" pitchFamily="17" charset="-127"/>
              </a:rPr>
              <a:t>HelpActivity</a:t>
            </a:r>
            <a:endParaRPr lang="en-US" altLang="ko-KR" dirty="0" smtClean="0">
              <a:latin typeface="Consolas" panose="020B0609020204030204" pitchFamily="49" charset="0"/>
              <a:ea typeface="문체부 쓰기 정체" panose="02030609000101010101" pitchFamily="17" charset="-127"/>
            </a:endParaRPr>
          </a:p>
          <a:p>
            <a:r>
              <a:rPr lang="en-US" altLang="ko-KR" dirty="0" smtClean="0">
                <a:latin typeface="Consolas" panose="020B0609020204030204" pitchFamily="49" charset="0"/>
                <a:ea typeface="문체부 쓰기 정체" panose="02030609000101010101" pitchFamily="17" charset="-127"/>
              </a:rPr>
              <a:t>(</a:t>
            </a:r>
            <a:r>
              <a:rPr lang="ko-KR" altLang="en-US" dirty="0" smtClean="0">
                <a:latin typeface="Consolas" panose="020B0609020204030204" pitchFamily="49" charset="0"/>
                <a:ea typeface="문체부 쓰기 정체" panose="02030609000101010101" pitchFamily="17" charset="-127"/>
              </a:rPr>
              <a:t>도움말</a:t>
            </a:r>
            <a:r>
              <a:rPr lang="en-US" altLang="ko-KR" dirty="0" smtClean="0">
                <a:latin typeface="Consolas" panose="020B0609020204030204" pitchFamily="49" charset="0"/>
                <a:ea typeface="문체부 쓰기 정체" panose="02030609000101010101" pitchFamily="17" charset="-127"/>
              </a:rPr>
              <a:t>)</a:t>
            </a:r>
            <a:endParaRPr lang="ko-KR" altLang="en-US" dirty="0">
              <a:latin typeface="Consolas" panose="020B0609020204030204" pitchFamily="49" charset="0"/>
              <a:ea typeface="문체부 쓰기 정체" panose="02030609000101010101" pitchFamily="17" charset="-127"/>
            </a:endParaRPr>
          </a:p>
        </p:txBody>
      </p:sp>
      <p:cxnSp>
        <p:nvCxnSpPr>
          <p:cNvPr id="47" name="꺾인 연결선 46"/>
          <p:cNvCxnSpPr>
            <a:stCxn id="3" idx="3"/>
            <a:endCxn id="45" idx="1"/>
          </p:cNvCxnSpPr>
          <p:nvPr/>
        </p:nvCxnSpPr>
        <p:spPr>
          <a:xfrm>
            <a:off x="2511196" y="3643753"/>
            <a:ext cx="980684" cy="1611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588224" y="1700807"/>
            <a:ext cx="230704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  <a:ea typeface="문체부 쓰기 정체" panose="02030609000101010101" pitchFamily="17" charset="-127"/>
              </a:rPr>
              <a:t>AboutActivity</a:t>
            </a:r>
            <a:endParaRPr lang="en-US" altLang="ko-KR" dirty="0" smtClean="0">
              <a:latin typeface="Consolas" panose="020B0609020204030204" pitchFamily="49" charset="0"/>
              <a:ea typeface="문체부 쓰기 정체" panose="02030609000101010101" pitchFamily="17" charset="-127"/>
            </a:endParaRPr>
          </a:p>
          <a:p>
            <a:r>
              <a:rPr lang="en-US" altLang="ko-KR" dirty="0" smtClean="0">
                <a:latin typeface="Consolas" panose="020B0609020204030204" pitchFamily="49" charset="0"/>
                <a:ea typeface="문체부 쓰기 정체" panose="02030609000101010101" pitchFamily="17" charset="-127"/>
              </a:rPr>
              <a:t>(</a:t>
            </a:r>
            <a:r>
              <a:rPr lang="ko-KR" altLang="en-US" dirty="0" smtClean="0">
                <a:latin typeface="Consolas" panose="020B0609020204030204" pitchFamily="49" charset="0"/>
                <a:ea typeface="문체부 쓰기 정체" panose="02030609000101010101" pitchFamily="17" charset="-127"/>
              </a:rPr>
              <a:t>프리셋 추가 정보</a:t>
            </a:r>
            <a:r>
              <a:rPr lang="en-US" altLang="ko-KR" dirty="0" smtClean="0">
                <a:latin typeface="Consolas" panose="020B0609020204030204" pitchFamily="49" charset="0"/>
                <a:ea typeface="문체부 쓰기 정체" panose="02030609000101010101" pitchFamily="17" charset="-127"/>
              </a:rPr>
              <a:t>)</a:t>
            </a:r>
            <a:endParaRPr lang="ko-KR" altLang="en-US" dirty="0">
              <a:latin typeface="Consolas" panose="020B0609020204030204" pitchFamily="49" charset="0"/>
              <a:ea typeface="문체부 쓰기 정체" panose="02030609000101010101" pitchFamily="17" charset="-127"/>
            </a:endParaRPr>
          </a:p>
        </p:txBody>
      </p:sp>
      <p:cxnSp>
        <p:nvCxnSpPr>
          <p:cNvPr id="57" name="꺾인 연결선 56"/>
          <p:cNvCxnSpPr>
            <a:stCxn id="40" idx="3"/>
            <a:endCxn id="56" idx="1"/>
          </p:cNvCxnSpPr>
          <p:nvPr/>
        </p:nvCxnSpPr>
        <p:spPr>
          <a:xfrm flipV="1">
            <a:off x="5322830" y="2023973"/>
            <a:ext cx="126539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40" idx="3"/>
            <a:endCxn id="12" idx="3"/>
          </p:cNvCxnSpPr>
          <p:nvPr/>
        </p:nvCxnSpPr>
        <p:spPr>
          <a:xfrm>
            <a:off x="5322830" y="2023974"/>
            <a:ext cx="379912" cy="807914"/>
          </a:xfrm>
          <a:prstGeom prst="bentConnector3">
            <a:avLst>
              <a:gd name="adj1" fmla="val 2596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40" idx="3"/>
            <a:endCxn id="35" idx="3"/>
          </p:cNvCxnSpPr>
          <p:nvPr/>
        </p:nvCxnSpPr>
        <p:spPr>
          <a:xfrm>
            <a:off x="5322830" y="2023974"/>
            <a:ext cx="759824" cy="1615828"/>
          </a:xfrm>
          <a:prstGeom prst="bentConnector3">
            <a:avLst>
              <a:gd name="adj1" fmla="val 1300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58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74486" y="980728"/>
            <a:ext cx="4248150" cy="564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문체부 쓰기 정체" panose="02030609000101010101" pitchFamily="17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551671"/>
              </p:ext>
            </p:extLst>
          </p:nvPr>
        </p:nvGraphicFramePr>
        <p:xfrm>
          <a:off x="2886" y="0"/>
          <a:ext cx="9152828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6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499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748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30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화면제목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메인 화면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시작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화면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Consolas" panose="020B0609020204030204" pitchFamily="49" charset="0"/>
                          <a:ea typeface="+mn-ea"/>
                        </a:rPr>
                        <a:t>단위업무</a:t>
                      </a:r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Consolas" panose="020B0609020204030204" pitchFamily="49" charset="0"/>
                          <a:ea typeface="+mn-ea"/>
                        </a:rPr>
                        <a:t>프리셋 </a:t>
                      </a:r>
                      <a:r>
                        <a:rPr lang="ko-KR" altLang="en-US" sz="1000" dirty="0" smtClean="0">
                          <a:latin typeface="Consolas" panose="020B0609020204030204" pitchFamily="49" charset="0"/>
                          <a:ea typeface="+mn-ea"/>
                        </a:rPr>
                        <a:t>스토어 이동</a:t>
                      </a:r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Consolas" panose="020B0609020204030204" pitchFamily="49" charset="0"/>
                          <a:ea typeface="+mn-ea"/>
                        </a:rPr>
                        <a:t>디렉토리</a:t>
                      </a:r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Consolas" panose="020B0609020204030204" pitchFamily="49" charset="0"/>
                          <a:ea typeface="+mn-ea"/>
                        </a:rPr>
                        <a:t>LauncherActivity</a:t>
                      </a:r>
                      <a:r>
                        <a:rPr lang="en-US" altLang="ko-KR" sz="1000" baseline="0" dirty="0" smtClean="0">
                          <a:latin typeface="Consolas" panose="020B0609020204030204" pitchFamily="49" charset="0"/>
                          <a:ea typeface="+mn-ea"/>
                        </a:rPr>
                        <a:t> &gt; </a:t>
                      </a:r>
                      <a:r>
                        <a:rPr lang="en-US" altLang="ko-KR" sz="1000" baseline="0" dirty="0" err="1" smtClean="0">
                          <a:latin typeface="Consolas" panose="020B0609020204030204" pitchFamily="49" charset="0"/>
                          <a:ea typeface="+mn-ea"/>
                        </a:rPr>
                        <a:t>MainActivity</a:t>
                      </a:r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Consolas" panose="020B0609020204030204" pitchFamily="49" charset="0"/>
                          <a:ea typeface="+mn-ea"/>
                        </a:rPr>
                        <a:t>작성자</a:t>
                      </a:r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Consolas" panose="020B0609020204030204" pitchFamily="49" charset="0"/>
                          <a:ea typeface="+mn-ea"/>
                        </a:rPr>
                        <a:t>작성일</a:t>
                      </a:r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969045"/>
              </p:ext>
            </p:extLst>
          </p:nvPr>
        </p:nvGraphicFramePr>
        <p:xfrm>
          <a:off x="5397648" y="980728"/>
          <a:ext cx="3389198" cy="5643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91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4356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다운로드 프리셋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(1)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선택하면 프리셋 스토어로 이동할 수 있습니다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하단의 정보 아이콘의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FAB(Floating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Action Button)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클릭하면 나오는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네 가지 아이콘을 통해 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(2)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어플리케이션의 정보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(3)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프리셋 스토어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(4)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튜토리얼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모드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(5)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어플리케이션 설정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화면으로 이동할 수 있습니다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 메인 화면은 사용자의 저장소에 </a:t>
                      </a: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프리셋이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저장되어 있지 않을 때 볼 수 있고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하나라도 </a:t>
                      </a: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프리셋이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저장되어 있다면 해당 </a:t>
                      </a: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프리셋의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플레이 화면으로 로드 됩니다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우측 상단의 메뉴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(6)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어플리케이션의 정보와 설정 화면으로 넘어갈 수 있습니다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722" y="1282509"/>
            <a:ext cx="2520000" cy="50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직사각형 5"/>
          <p:cNvSpPr/>
          <p:nvPr/>
        </p:nvSpPr>
        <p:spPr>
          <a:xfrm>
            <a:off x="2339752" y="5589240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(2)</a:t>
            </a:r>
            <a:endParaRPr lang="ko-KR" altLang="en-US" sz="9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07904" y="4293096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(1)</a:t>
            </a:r>
            <a:endParaRPr lang="ko-KR" altLang="en-US" sz="9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54990" y="5589240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(3)</a:t>
            </a:r>
            <a:endParaRPr lang="ko-KR" altLang="en-US" sz="9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68426" y="5589240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(4)</a:t>
            </a:r>
            <a:endParaRPr lang="ko-KR" altLang="en-US" sz="9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81862" y="5589240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(5)</a:t>
            </a:r>
            <a:endParaRPr lang="ko-KR" altLang="en-US" sz="9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67944" y="1700808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(6)</a:t>
            </a:r>
            <a:endParaRPr lang="ko-KR" altLang="en-US" sz="9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74486" y="980728"/>
            <a:ext cx="4248150" cy="564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문체부 쓰기 정체" panose="02030609000101010101" pitchFamily="17" charset="-127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61" y="1562509"/>
            <a:ext cx="2520000" cy="44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886" y="0"/>
          <a:ext cx="9152828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6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499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748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30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화면제목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메인 화면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플레이 화면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Consolas" panose="020B0609020204030204" pitchFamily="49" charset="0"/>
                          <a:ea typeface="+mn-ea"/>
                        </a:rPr>
                        <a:t>단위업무</a:t>
                      </a:r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Consolas" panose="020B0609020204030204" pitchFamily="49" charset="0"/>
                          <a:ea typeface="+mn-ea"/>
                        </a:rPr>
                        <a:t>게임 플레이</a:t>
                      </a:r>
                      <a:r>
                        <a:rPr lang="en-US" altLang="ko-KR" sz="1000" dirty="0" smtClean="0">
                          <a:latin typeface="Consolas" panose="020B0609020204030204" pitchFamily="49" charset="0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Consolas" panose="020B0609020204030204" pitchFamily="49" charset="0"/>
                          <a:ea typeface="+mn-ea"/>
                        </a:rPr>
                        <a:t>프리셋 스토어 이동</a:t>
                      </a:r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Consolas" panose="020B0609020204030204" pitchFamily="49" charset="0"/>
                          <a:ea typeface="+mn-ea"/>
                        </a:rPr>
                        <a:t>디렉토리</a:t>
                      </a:r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Consolas" panose="020B0609020204030204" pitchFamily="49" charset="0"/>
                          <a:ea typeface="+mn-ea"/>
                        </a:rPr>
                        <a:t>LauncherActivity</a:t>
                      </a:r>
                      <a:r>
                        <a:rPr lang="en-US" altLang="ko-KR" sz="1000" baseline="0" dirty="0" smtClean="0">
                          <a:latin typeface="Consolas" panose="020B0609020204030204" pitchFamily="49" charset="0"/>
                          <a:ea typeface="+mn-ea"/>
                        </a:rPr>
                        <a:t> &gt; </a:t>
                      </a:r>
                      <a:r>
                        <a:rPr lang="en-US" altLang="ko-KR" sz="1000" baseline="0" dirty="0" err="1" smtClean="0">
                          <a:latin typeface="Consolas" panose="020B0609020204030204" pitchFamily="49" charset="0"/>
                          <a:ea typeface="+mn-ea"/>
                        </a:rPr>
                        <a:t>MainActivity</a:t>
                      </a:r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Consolas" panose="020B0609020204030204" pitchFamily="49" charset="0"/>
                          <a:ea typeface="+mn-ea"/>
                        </a:rPr>
                        <a:t>작성자</a:t>
                      </a:r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Consolas" panose="020B0609020204030204" pitchFamily="49" charset="0"/>
                          <a:ea typeface="+mn-ea"/>
                        </a:rPr>
                        <a:t>작성일</a:t>
                      </a:r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807693"/>
              </p:ext>
            </p:extLst>
          </p:nvPr>
        </p:nvGraphicFramePr>
        <p:xfrm>
          <a:off x="5397648" y="980728"/>
          <a:ext cx="3389198" cy="5643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91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4356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 화면은 프리셋이 로드 된 화면으로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(1)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 플레이 영역에서 상단의 버튼과 중앙의 버튼으로 사용자가 노래를 제작할 수 있습니다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(2)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프리셋 로드 중의 화면은 </a:t>
                      </a:r>
                      <a:r>
                        <a:rPr lang="en-US" altLang="ko-KR" sz="11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ProgressBar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사용해서 진행 상황을 나타냅니다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917405" y="3861048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(1)</a:t>
            </a:r>
            <a:endParaRPr lang="ko-KR" altLang="en-US" sz="9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49" y="1562509"/>
            <a:ext cx="1440000" cy="25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직사각형 5"/>
          <p:cNvSpPr/>
          <p:nvPr/>
        </p:nvSpPr>
        <p:spPr>
          <a:xfrm>
            <a:off x="1283073" y="1436701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(2)</a:t>
            </a:r>
            <a:endParaRPr lang="ko-KR" altLang="en-US" sz="9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49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74486" y="980728"/>
            <a:ext cx="4248150" cy="564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문체부 쓰기 정체" panose="02030609000101010101" pitchFamily="17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61" y="1282509"/>
            <a:ext cx="2520000" cy="50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968652"/>
              </p:ext>
            </p:extLst>
          </p:nvPr>
        </p:nvGraphicFramePr>
        <p:xfrm>
          <a:off x="2886" y="0"/>
          <a:ext cx="915282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6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499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748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30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화면제목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추가 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Consolas" panose="020B0609020204030204" pitchFamily="49" charset="0"/>
                          <a:ea typeface="+mn-ea"/>
                        </a:rPr>
                        <a:t>단위업무</a:t>
                      </a:r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Consolas" panose="020B0609020204030204" pitchFamily="49" charset="0"/>
                          <a:ea typeface="+mn-ea"/>
                        </a:rPr>
                        <a:t>프리셋 스토어 이동</a:t>
                      </a:r>
                      <a:r>
                        <a:rPr lang="en-US" altLang="ko-KR" sz="1000" dirty="0" smtClean="0">
                          <a:latin typeface="Consolas" panose="020B0609020204030204" pitchFamily="49" charset="0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프리셋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/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어플리케이션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/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개발자 추가 정보</a:t>
                      </a:r>
                      <a:r>
                        <a:rPr lang="ko-KR" altLang="en-US" sz="1000" baseline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</a:rPr>
                        <a:t>화면으로 이동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Consolas" panose="020B0609020204030204" pitchFamily="49" charset="0"/>
                          <a:ea typeface="+mn-ea"/>
                        </a:rPr>
                        <a:t>디렉토리</a:t>
                      </a:r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err="1" smtClean="0">
                          <a:latin typeface="Consolas" panose="020B0609020204030204" pitchFamily="49" charset="0"/>
                          <a:ea typeface="+mn-ea"/>
                        </a:rPr>
                        <a:t>MainActivity</a:t>
                      </a:r>
                      <a:r>
                        <a:rPr lang="en-US" altLang="ko-KR" sz="1000" baseline="0" dirty="0" smtClean="0">
                          <a:latin typeface="Consolas" panose="020B0609020204030204" pitchFamily="49" charset="0"/>
                          <a:ea typeface="+mn-ea"/>
                        </a:rPr>
                        <a:t> &gt; </a:t>
                      </a:r>
                      <a:r>
                        <a:rPr lang="en-US" altLang="ko-KR" sz="1000" baseline="0" dirty="0" err="1" smtClean="0">
                          <a:latin typeface="Consolas" panose="020B0609020204030204" pitchFamily="49" charset="0"/>
                          <a:ea typeface="+mn-ea"/>
                        </a:rPr>
                        <a:t>AboutFragment</a:t>
                      </a:r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Consolas" panose="020B0609020204030204" pitchFamily="49" charset="0"/>
                          <a:ea typeface="+mn-ea"/>
                        </a:rPr>
                        <a:t>작성자</a:t>
                      </a:r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Consolas" panose="020B0609020204030204" pitchFamily="49" charset="0"/>
                          <a:ea typeface="+mn-ea"/>
                        </a:rPr>
                        <a:t>작성일</a:t>
                      </a:r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986476"/>
              </p:ext>
            </p:extLst>
          </p:nvPr>
        </p:nvGraphicFramePr>
        <p:xfrm>
          <a:off x="5397648" y="980728"/>
          <a:ext cx="3389198" cy="5643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91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4356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 화면에서는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(1)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EXPLORE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버튼이나 프리셋 스토어 카드를 선택해서 프리셋 스토어로 이동해 여러 </a:t>
                      </a: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프리셋을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경험하고 다운로드 할 수 있습니다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하단에는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(2)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Tapad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어플리케이션과 개발자 카드를 클릭해서 설명이 있는 화면으로 넘어갈 수 있습니다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(3)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상단 왼쪽의 </a:t>
                      </a:r>
                      <a:r>
                        <a:rPr lang="en-US" altLang="ko-KR" sz="11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ActionBar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종료 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Action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통해서 이전 화면인 메인 화면으로 돌아갈 수 있습니다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195736" y="3573016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(1)</a:t>
            </a:r>
            <a:endParaRPr lang="ko-KR" altLang="en-US" sz="9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62514" y="1700808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(3)</a:t>
            </a:r>
            <a:endParaRPr lang="ko-KR" altLang="en-US" sz="9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10344" y="5661248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(2)</a:t>
            </a:r>
            <a:endParaRPr lang="ko-KR" altLang="en-US" sz="9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706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74486" y="980728"/>
            <a:ext cx="4248150" cy="564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문체부 쓰기 정체" panose="02030609000101010101" pitchFamily="17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585511"/>
              </p:ext>
            </p:extLst>
          </p:nvPr>
        </p:nvGraphicFramePr>
        <p:xfrm>
          <a:off x="2886" y="0"/>
          <a:ext cx="9152828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6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499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748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30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화면제목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프리셋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 스토어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Consolas" panose="020B0609020204030204" pitchFamily="49" charset="0"/>
                          <a:ea typeface="+mn-ea"/>
                        </a:rPr>
                        <a:t>단위업무</a:t>
                      </a:r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</a:rPr>
                        <a:t>저장된 프리셋 관리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</a:rPr>
                        <a:t>내부 저장소의 프리셋 로드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</a:rPr>
                        <a:t>온라인 프리셋 다운로드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Consolas" panose="020B0609020204030204" pitchFamily="49" charset="0"/>
                          <a:ea typeface="+mn-ea"/>
                        </a:rPr>
                        <a:t>디렉토리</a:t>
                      </a:r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err="1" smtClean="0">
                          <a:latin typeface="Consolas" panose="020B0609020204030204" pitchFamily="49" charset="0"/>
                          <a:ea typeface="+mn-ea"/>
                        </a:rPr>
                        <a:t>AboutFragment</a:t>
                      </a:r>
                      <a:r>
                        <a:rPr lang="en-US" altLang="ko-KR" sz="1000" baseline="0" dirty="0" smtClean="0">
                          <a:latin typeface="Consolas" panose="020B0609020204030204" pitchFamily="49" charset="0"/>
                          <a:ea typeface="+mn-ea"/>
                        </a:rPr>
                        <a:t> &gt; </a:t>
                      </a:r>
                      <a:r>
                        <a:rPr lang="en-US" altLang="ko-KR" sz="1000" baseline="0" dirty="0" err="1" smtClean="0">
                          <a:latin typeface="Consolas" panose="020B0609020204030204" pitchFamily="49" charset="0"/>
                          <a:ea typeface="+mn-ea"/>
                        </a:rPr>
                        <a:t>PresetStoreActivity</a:t>
                      </a:r>
                      <a:r>
                        <a:rPr lang="en-US" altLang="ko-KR" sz="1000" baseline="0" dirty="0" smtClean="0">
                          <a:latin typeface="Consolas" panose="020B0609020204030204" pitchFamily="49" charset="0"/>
                          <a:ea typeface="+mn-ea"/>
                        </a:rPr>
                        <a:t> &gt; </a:t>
                      </a:r>
                      <a:r>
                        <a:rPr lang="en-US" altLang="ko-KR" sz="1000" baseline="0" dirty="0" err="1" smtClean="0">
                          <a:latin typeface="Consolas" panose="020B0609020204030204" pitchFamily="49" charset="0"/>
                          <a:ea typeface="+mn-ea"/>
                        </a:rPr>
                        <a:t>PresetStoreInstalledFragment</a:t>
                      </a:r>
                      <a:r>
                        <a:rPr lang="en-US" altLang="ko-KR" sz="1000" baseline="0" dirty="0" smtClean="0">
                          <a:latin typeface="Consolas" panose="020B0609020204030204" pitchFamily="49" charset="0"/>
                          <a:ea typeface="+mn-ea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latin typeface="Consolas" panose="020B0609020204030204" pitchFamily="49" charset="0"/>
                          <a:ea typeface="+mn-ea"/>
                        </a:rPr>
                        <a:t>(</a:t>
                      </a:r>
                      <a:r>
                        <a:rPr lang="ko-KR" altLang="en-US" sz="1000" baseline="0" dirty="0" err="1" smtClean="0">
                          <a:latin typeface="Consolas" panose="020B0609020204030204" pitchFamily="49" charset="0"/>
                          <a:ea typeface="+mn-ea"/>
                        </a:rPr>
                        <a:t>오프라인</a:t>
                      </a:r>
                      <a:r>
                        <a:rPr lang="ko-KR" altLang="en-US" sz="1000" baseline="0" dirty="0" smtClean="0">
                          <a:latin typeface="Consolas" panose="020B0609020204030204" pitchFamily="49" charset="0"/>
                          <a:ea typeface="+mn-ea"/>
                        </a:rPr>
                        <a:t> 프리셋</a:t>
                      </a:r>
                      <a:r>
                        <a:rPr lang="en-US" altLang="ko-KR" sz="1000" baseline="0" dirty="0" smtClean="0">
                          <a:latin typeface="Consolas" panose="020B0609020204030204" pitchFamily="49" charset="0"/>
                          <a:ea typeface="+mn-ea"/>
                        </a:rPr>
                        <a:t>)</a:t>
                      </a:r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029816"/>
              </p:ext>
            </p:extLst>
          </p:nvPr>
        </p:nvGraphicFramePr>
        <p:xfrm>
          <a:off x="5397648" y="980728"/>
          <a:ext cx="3389198" cy="5643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91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4356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 화면에서는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(1)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플레이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제거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업데이트와 같은 옵션들로 저장된 프리셋을 관리하고 플레이 할 수 있습니다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(2)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 탭을 선택하여 온라인 프리셋 다운로드 화면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1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PresetStoreOnlineFragment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이동할 수 있습니다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우측 하단의 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(3) FAB (Floating Action Button)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내부 저장소의 프리셋을 탐색해서 로드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플레이 할 수 있습니다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(4)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상단 왼쪽의 </a:t>
                      </a:r>
                      <a:r>
                        <a:rPr lang="en-US" altLang="ko-KR" sz="11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ActionBar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ko-KR" altLang="en-US" sz="11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뒤로가기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Action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통해서 이전 화면인 메인 화면으로 돌아갈 수 있습니다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61" y="1562509"/>
            <a:ext cx="2520000" cy="44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직사각형 15"/>
          <p:cNvSpPr/>
          <p:nvPr/>
        </p:nvSpPr>
        <p:spPr>
          <a:xfrm>
            <a:off x="3059832" y="4293096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(1)</a:t>
            </a:r>
            <a:endParaRPr lang="ko-KR" altLang="en-US" sz="9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23728" y="1772816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(4)</a:t>
            </a:r>
            <a:endParaRPr lang="ko-KR" altLang="en-US" sz="9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4656" y="5085184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(3)</a:t>
            </a:r>
            <a:endParaRPr lang="ko-KR" altLang="en-US" sz="9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12"/>
          <p:cNvSpPr/>
          <p:nvPr/>
        </p:nvSpPr>
        <p:spPr>
          <a:xfrm>
            <a:off x="3851920" y="2996952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(2)</a:t>
            </a:r>
            <a:endParaRPr lang="ko-KR" altLang="en-US" sz="9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77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74486" y="980728"/>
            <a:ext cx="4248150" cy="564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문체부 쓰기 정체" panose="02030609000101010101" pitchFamily="17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61" y="1562509"/>
            <a:ext cx="2520000" cy="44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349780"/>
              </p:ext>
            </p:extLst>
          </p:nvPr>
        </p:nvGraphicFramePr>
        <p:xfrm>
          <a:off x="2886" y="0"/>
          <a:ext cx="9152828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6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499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748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30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화면제목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프리셋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 스토어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Consolas" panose="020B0609020204030204" pitchFamily="49" charset="0"/>
                          <a:ea typeface="+mn-ea"/>
                        </a:rPr>
                        <a:t>단위업무</a:t>
                      </a:r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</a:rPr>
                        <a:t>저장된 프리셋 관리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</a:rPr>
                        <a:t>내부 저장소의 프리셋 로드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</a:rPr>
                        <a:t>온라인 프리셋 다운로드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Consolas" panose="020B0609020204030204" pitchFamily="49" charset="0"/>
                          <a:ea typeface="+mn-ea"/>
                        </a:rPr>
                        <a:t>디렉토리</a:t>
                      </a:r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err="1" smtClean="0">
                          <a:latin typeface="Consolas" panose="020B0609020204030204" pitchFamily="49" charset="0"/>
                          <a:ea typeface="+mn-ea"/>
                        </a:rPr>
                        <a:t>AboutFragment</a:t>
                      </a:r>
                      <a:r>
                        <a:rPr lang="en-US" altLang="ko-KR" sz="1000" baseline="0" dirty="0" smtClean="0">
                          <a:latin typeface="Consolas" panose="020B0609020204030204" pitchFamily="49" charset="0"/>
                          <a:ea typeface="+mn-ea"/>
                        </a:rPr>
                        <a:t> &gt; </a:t>
                      </a:r>
                      <a:r>
                        <a:rPr lang="en-US" altLang="ko-KR" sz="1000" baseline="0" dirty="0" err="1" smtClean="0">
                          <a:latin typeface="Consolas" panose="020B0609020204030204" pitchFamily="49" charset="0"/>
                          <a:ea typeface="+mn-ea"/>
                        </a:rPr>
                        <a:t>PresetStoreActivity</a:t>
                      </a:r>
                      <a:r>
                        <a:rPr lang="en-US" altLang="ko-KR" sz="1000" baseline="0" dirty="0" smtClean="0">
                          <a:latin typeface="Consolas" panose="020B0609020204030204" pitchFamily="49" charset="0"/>
                          <a:ea typeface="+mn-ea"/>
                        </a:rPr>
                        <a:t> &gt; </a:t>
                      </a:r>
                      <a:r>
                        <a:rPr lang="en-US" altLang="ko-KR" sz="1000" baseline="0" dirty="0" err="1" smtClean="0">
                          <a:latin typeface="Consolas" panose="020B0609020204030204" pitchFamily="49" charset="0"/>
                          <a:ea typeface="+mn-ea"/>
                        </a:rPr>
                        <a:t>PresetStoreOnlineFragment</a:t>
                      </a:r>
                      <a:r>
                        <a:rPr lang="en-US" altLang="ko-KR" sz="1000" baseline="0" dirty="0" smtClean="0">
                          <a:latin typeface="Consolas" panose="020B0609020204030204" pitchFamily="49" charset="0"/>
                          <a:ea typeface="+mn-ea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latin typeface="Consolas" panose="020B0609020204030204" pitchFamily="49" charset="0"/>
                          <a:ea typeface="+mn-ea"/>
                        </a:rPr>
                        <a:t>(</a:t>
                      </a:r>
                      <a:r>
                        <a:rPr lang="ko-KR" altLang="en-US" sz="1000" baseline="0" dirty="0" smtClean="0">
                          <a:latin typeface="Consolas" panose="020B0609020204030204" pitchFamily="49" charset="0"/>
                          <a:ea typeface="+mn-ea"/>
                        </a:rPr>
                        <a:t>온라인 프리셋</a:t>
                      </a:r>
                      <a:r>
                        <a:rPr lang="en-US" altLang="ko-KR" sz="1000" baseline="0" dirty="0" smtClean="0">
                          <a:latin typeface="Consolas" panose="020B0609020204030204" pitchFamily="49" charset="0"/>
                          <a:ea typeface="+mn-ea"/>
                        </a:rPr>
                        <a:t>)</a:t>
                      </a:r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741806"/>
              </p:ext>
            </p:extLst>
          </p:nvPr>
        </p:nvGraphicFramePr>
        <p:xfrm>
          <a:off x="5397648" y="980728"/>
          <a:ext cx="3389198" cy="5643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91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4356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 화면에서는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(1)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다운로드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로컬 저장소에 없는 경우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플레이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제거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업데이트와 같은 옵션들로 온라인 프리셋을 다운로드하고 저장된 프리셋을 관리하고 플레이 할 수 있습니다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(2)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 탭을 선택하여 온라인 프리셋 다운로드 화면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1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PresetStoreInstalledFragment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이동할 수 있습니다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(3)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상단 왼쪽의 </a:t>
                      </a:r>
                      <a:r>
                        <a:rPr lang="en-US" altLang="ko-KR" sz="11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ActionBar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ko-KR" altLang="en-US" sz="11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뒤로가기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Action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통해서 이전 화면인 메인 화면으로 돌아갈 수 있습니다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738521" y="4287379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(1)</a:t>
            </a:r>
            <a:endParaRPr lang="ko-KR" altLang="en-US" sz="9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23728" y="1772816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(3)</a:t>
            </a:r>
            <a:endParaRPr lang="ko-KR" altLang="en-US" sz="9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12"/>
          <p:cNvSpPr/>
          <p:nvPr/>
        </p:nvSpPr>
        <p:spPr>
          <a:xfrm>
            <a:off x="2842072" y="2924944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(2)</a:t>
            </a:r>
            <a:endParaRPr lang="ko-KR" altLang="en-US" sz="9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743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74486" y="980728"/>
            <a:ext cx="4248150" cy="564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문체부 쓰기 정체" panose="02030609000101010101" pitchFamily="17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61" y="1282509"/>
            <a:ext cx="2520000" cy="50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740933"/>
              </p:ext>
            </p:extLst>
          </p:nvPr>
        </p:nvGraphicFramePr>
        <p:xfrm>
          <a:off x="2886" y="0"/>
          <a:ext cx="915282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6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499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748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30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화면제목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프리셋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/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어플리케이션 추가 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Consolas" panose="020B0609020204030204" pitchFamily="49" charset="0"/>
                          <a:ea typeface="+mn-ea"/>
                        </a:rPr>
                        <a:t>단위업무</a:t>
                      </a:r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Consolas" panose="020B0609020204030204" pitchFamily="49" charset="0"/>
                          <a:ea typeface="+mn-ea"/>
                        </a:rPr>
                        <a:t>화면에 따른 정보 확인</a:t>
                      </a:r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Consolas" panose="020B0609020204030204" pitchFamily="49" charset="0"/>
                          <a:ea typeface="+mn-ea"/>
                        </a:rPr>
                        <a:t>디렉토리</a:t>
                      </a:r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err="1" smtClean="0">
                          <a:latin typeface="Consolas" panose="020B0609020204030204" pitchFamily="49" charset="0"/>
                          <a:ea typeface="+mn-ea"/>
                        </a:rPr>
                        <a:t>AboutFragment</a:t>
                      </a:r>
                      <a:r>
                        <a:rPr lang="en-US" altLang="ko-KR" sz="1000" baseline="0" dirty="0" smtClean="0">
                          <a:latin typeface="Consolas" panose="020B0609020204030204" pitchFamily="49" charset="0"/>
                          <a:ea typeface="+mn-ea"/>
                        </a:rPr>
                        <a:t> &gt; </a:t>
                      </a:r>
                      <a:r>
                        <a:rPr lang="en-US" altLang="ko-KR" sz="1000" baseline="0" dirty="0" err="1" smtClean="0">
                          <a:latin typeface="Consolas" panose="020B0609020204030204" pitchFamily="49" charset="0"/>
                          <a:ea typeface="+mn-ea"/>
                        </a:rPr>
                        <a:t>AboutActivity</a:t>
                      </a:r>
                      <a:endParaRPr lang="en-US" altLang="ko-KR" sz="1000" baseline="0" dirty="0" smtClean="0">
                        <a:latin typeface="Consolas" panose="020B0609020204030204" pitchFamily="49" charset="0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dirty="0" err="1" smtClean="0">
                          <a:latin typeface="Consolas" panose="020B0609020204030204" pitchFamily="49" charset="0"/>
                          <a:ea typeface="+mn-ea"/>
                        </a:rPr>
                        <a:t>SettingsActivity</a:t>
                      </a:r>
                      <a:r>
                        <a:rPr lang="en-US" altLang="ko-KR" sz="1000" baseline="0" dirty="0" smtClean="0">
                          <a:latin typeface="Consolas" panose="020B0609020204030204" pitchFamily="49" charset="0"/>
                          <a:ea typeface="+mn-ea"/>
                        </a:rPr>
                        <a:t> &gt; </a:t>
                      </a:r>
                      <a:r>
                        <a:rPr lang="en-US" altLang="ko-KR" sz="1000" baseline="0" dirty="0" err="1" smtClean="0">
                          <a:latin typeface="Consolas" panose="020B0609020204030204" pitchFamily="49" charset="0"/>
                          <a:ea typeface="+mn-ea"/>
                        </a:rPr>
                        <a:t>AboutActivity</a:t>
                      </a:r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Consolas" panose="020B0609020204030204" pitchFamily="49" charset="0"/>
                          <a:ea typeface="+mn-ea"/>
                        </a:rPr>
                        <a:t>작성자</a:t>
                      </a:r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Consolas" panose="020B0609020204030204" pitchFamily="49" charset="0"/>
                          <a:ea typeface="+mn-ea"/>
                        </a:rPr>
                        <a:t>작성일</a:t>
                      </a:r>
                      <a:endParaRPr lang="ko-KR" altLang="en-US" sz="10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475455"/>
              </p:ext>
            </p:extLst>
          </p:nvPr>
        </p:nvGraphicFramePr>
        <p:xfrm>
          <a:off x="5397648" y="980728"/>
          <a:ext cx="3389198" cy="5643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91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4356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 화면에서는 프리셋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어플리케이션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정보를 확인 할 수 있습니다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사용자가 선택한 화면에 따라서 다른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Intent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사용해서 하나의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Activity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여러가지 화면을 보여줌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arenBoth"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 카드에는 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프리셋 추가 정보를 선택한 경우에는 아티스트 이름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노래 이름 등의 정보를 보여줍니다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어플리케이션 추가 정보를 선택한 경우에는 앱 버전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업데이트 확인 등의 정보를 보여줍니다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(2)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상단 왼쪽의 </a:t>
                      </a:r>
                      <a:r>
                        <a:rPr lang="en-US" altLang="ko-KR" sz="11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ActionBar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ko-KR" altLang="en-US" sz="11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뒤로가기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Action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통해서 이전 화면으로 돌아갈 수 있습니다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550304" y="5986425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(1)</a:t>
            </a:r>
            <a:endParaRPr lang="ko-KR" altLang="en-US" sz="9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62514" y="1700808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(2)</a:t>
            </a:r>
            <a:endParaRPr lang="ko-KR" altLang="en-US" sz="9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778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Pages>8</Pages>
  <Words>1168</Words>
  <Characters>0</Characters>
  <Application>Microsoft Office PowerPoint</Application>
  <DocSecurity>0</DocSecurity>
  <PresentationFormat>On-screen Show (4:3)</PresentationFormat>
  <Lines>0</Lines>
  <Paragraphs>214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맑은 고딕</vt:lpstr>
      <vt:lpstr>문체부 쓰기 정체</vt:lpstr>
      <vt:lpstr>바탕</vt:lpstr>
      <vt:lpstr>Consolas</vt:lpstr>
      <vt:lpstr>Franklin Gothic Book</vt:lpstr>
      <vt:lpstr>Perpetua</vt:lpstr>
      <vt:lpstr>Segoe UI Semilight</vt:lpstr>
      <vt:lpstr>Wingdings</vt:lpstr>
      <vt:lpstr>Wingdings 2</vt:lpstr>
      <vt:lpstr>균형</vt:lpstr>
      <vt:lpstr>앱 기획서</vt:lpstr>
      <vt:lpstr>PowerPoint Presentation</vt:lpstr>
      <vt:lpstr> Process(화면) 구조도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앱 기획서</dc:title>
  <dc:creator>Windows 사용자</dc:creator>
  <cp:lastModifiedBy>Nathan Cho</cp:lastModifiedBy>
  <cp:revision>16</cp:revision>
  <dcterms:modified xsi:type="dcterms:W3CDTF">2018-06-01T14:42:34Z</dcterms:modified>
</cp:coreProperties>
</file>