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5" r:id="rId5"/>
    <p:sldId id="260" r:id="rId6"/>
    <p:sldId id="261" r:id="rId7"/>
    <p:sldId id="266" r:id="rId8"/>
    <p:sldId id="259" r:id="rId9"/>
    <p:sldId id="267" r:id="rId10"/>
    <p:sldId id="268" r:id="rId11"/>
    <p:sldId id="262" r:id="rId12"/>
    <p:sldId id="263" r:id="rId13"/>
    <p:sldId id="272" r:id="rId14"/>
    <p:sldId id="27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1790"/>
    <a:srgbClr val="E2E5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5/1/2024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5/1/2024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5/1/2024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2293-6AF5-D959-1534-9E6240F85DEB}"/>
              </a:ext>
            </a:extLst>
          </p:cNvPr>
          <p:cNvSpPr>
            <a:spLocks noGrp="1"/>
          </p:cNvSpPr>
          <p:nvPr>
            <p:ph type="ctrTitle"/>
          </p:nvPr>
        </p:nvSpPr>
        <p:spPr>
          <a:xfrm>
            <a:off x="-108155" y="0"/>
            <a:ext cx="12368981" cy="6857999"/>
          </a:xfrm>
          <a:ln w="76200">
            <a:solidFill>
              <a:srgbClr val="C11790"/>
            </a:solidFill>
          </a:ln>
        </p:spPr>
        <p:style>
          <a:lnRef idx="2">
            <a:schemeClr val="accent1"/>
          </a:lnRef>
          <a:fillRef idx="1">
            <a:schemeClr val="lt1"/>
          </a:fillRef>
          <a:effectRef idx="0">
            <a:schemeClr val="accent1"/>
          </a:effectRef>
          <a:fontRef idx="minor">
            <a:schemeClr val="dk1"/>
          </a:fontRef>
        </p:style>
        <p:txBody>
          <a:bodyPr>
            <a:normAutofit/>
          </a:bodyPr>
          <a:lstStyle/>
          <a:p>
            <a:pPr algn="l"/>
            <a:r>
              <a:rPr lang="en-IN" sz="2400" dirty="0">
                <a:latin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cs typeface="Times New Roman" panose="02020603050405020304" pitchFamily="18" charset="0"/>
              </a:rPr>
              <a:t>ELECTRONICS AND COMMUNICATION ENGINEERING</a:t>
            </a:r>
            <a:br>
              <a:rPr lang="en-IN" sz="2400" dirty="0">
                <a:effectLst/>
                <a:latin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cs typeface="Times New Roman" panose="02020603050405020304" pitchFamily="18" charset="0"/>
              </a:rPr>
              <a:t>                        </a:t>
            </a:r>
            <a:r>
              <a:rPr lang="en-IN" sz="2400" b="1" dirty="0">
                <a:solidFill>
                  <a:schemeClr val="accent1">
                    <a:lumMod val="50000"/>
                  </a:schemeClr>
                </a:solidFill>
                <a:effectLst/>
                <a:latin typeface="Times New Roman" panose="02020603050405020304" pitchFamily="18" charset="0"/>
                <a:cs typeface="Times New Roman" panose="02020603050405020304" pitchFamily="18" charset="0"/>
              </a:rPr>
              <a:t>Customer Relationship Management Improvement using IoT Data</a:t>
            </a:r>
            <a:br>
              <a:rPr lang="en-IN" sz="2400" b="1" dirty="0">
                <a:solidFill>
                  <a:schemeClr val="accent1">
                    <a:lumMod val="50000"/>
                  </a:schemeClr>
                </a:solidFill>
                <a:effectLst/>
                <a:latin typeface="Times New Roman" panose="02020603050405020304" pitchFamily="18" charset="0"/>
                <a:cs typeface="Times New Roman" panose="02020603050405020304" pitchFamily="18" charset="0"/>
              </a:rPr>
            </a:br>
            <a:r>
              <a:rPr lang="en-IN" sz="2000" b="1" dirty="0">
                <a:solidFill>
                  <a:schemeClr val="accent1">
                    <a:lumMod val="50000"/>
                  </a:schemeClr>
                </a:solidFill>
                <a:effectLst/>
                <a:latin typeface="Times New Roman" panose="02020603050405020304" pitchFamily="18" charset="0"/>
                <a:cs typeface="Times New Roman" panose="02020603050405020304" pitchFamily="18" charset="0"/>
              </a:rPr>
              <a:t>                                                                                           By</a:t>
            </a:r>
            <a:br>
              <a:rPr lang="en-IN" sz="2000" b="1" dirty="0">
                <a:solidFill>
                  <a:schemeClr val="accent1">
                    <a:lumMod val="50000"/>
                  </a:schemeClr>
                </a:solidFill>
                <a:effectLst/>
                <a:latin typeface="Times New Roman" panose="02020603050405020304" pitchFamily="18" charset="0"/>
                <a:cs typeface="Times New Roman" panose="02020603050405020304" pitchFamily="18" charset="0"/>
              </a:rPr>
            </a:br>
            <a:r>
              <a:rPr lang="en-IN" sz="2400" dirty="0">
                <a:solidFill>
                  <a:schemeClr val="accent1">
                    <a:lumMod val="75000"/>
                  </a:schemeClr>
                </a:solidFill>
                <a:effectLst/>
                <a:latin typeface="Sitka Display" pitchFamily="2" charset="0"/>
              </a:rPr>
              <a:t>                                         </a:t>
            </a:r>
            <a:r>
              <a:rPr lang="en-IN" sz="2000" dirty="0">
                <a:solidFill>
                  <a:schemeClr val="bg2"/>
                </a:solidFill>
                <a:effectLst/>
                <a:latin typeface="Times New Roman" panose="02020603050405020304" pitchFamily="18" charset="0"/>
                <a:cs typeface="Times New Roman" panose="02020603050405020304" pitchFamily="18" charset="0"/>
              </a:rPr>
              <a:t>    BEDTURI ASWINI                        (202G1A04C9)</a:t>
            </a:r>
            <a:br>
              <a:rPr lang="en-IN" sz="2000" dirty="0">
                <a:solidFill>
                  <a:schemeClr val="bg2"/>
                </a:solidFill>
                <a:effectLst/>
                <a:latin typeface="Times New Roman" panose="02020603050405020304" pitchFamily="18" charset="0"/>
                <a:cs typeface="Times New Roman" panose="02020603050405020304" pitchFamily="18" charset="0"/>
              </a:rPr>
            </a:br>
            <a:r>
              <a:rPr lang="en-IN" sz="2000" dirty="0">
                <a:solidFill>
                  <a:schemeClr val="bg2"/>
                </a:solidFill>
                <a:effectLst/>
                <a:latin typeface="Times New Roman" panose="02020603050405020304" pitchFamily="18" charset="0"/>
                <a:cs typeface="Times New Roman" panose="02020603050405020304" pitchFamily="18" charset="0"/>
              </a:rPr>
              <a:t>                                                   SHAIK JAHIDA                             (202G1A04G7)</a:t>
            </a:r>
            <a:br>
              <a:rPr lang="en-IN" sz="2000" dirty="0">
                <a:solidFill>
                  <a:schemeClr val="bg2"/>
                </a:solidFill>
                <a:effectLst/>
                <a:latin typeface="Times New Roman" panose="02020603050405020304" pitchFamily="18" charset="0"/>
                <a:cs typeface="Times New Roman" panose="02020603050405020304" pitchFamily="18" charset="0"/>
              </a:rPr>
            </a:br>
            <a:r>
              <a:rPr lang="en-IN" sz="2000" dirty="0">
                <a:solidFill>
                  <a:schemeClr val="bg2"/>
                </a:solidFill>
                <a:effectLst/>
                <a:latin typeface="Times New Roman" panose="02020603050405020304" pitchFamily="18" charset="0"/>
                <a:cs typeface="Times New Roman" panose="02020603050405020304" pitchFamily="18" charset="0"/>
              </a:rPr>
              <a:t>                                                   JUTURU BAKTHAR VALI           (202G1A04D9)</a:t>
            </a:r>
            <a:br>
              <a:rPr lang="en-IN" sz="2000" dirty="0">
                <a:solidFill>
                  <a:schemeClr val="bg2"/>
                </a:solidFill>
                <a:effectLst/>
                <a:latin typeface="Times New Roman" panose="02020603050405020304" pitchFamily="18" charset="0"/>
                <a:cs typeface="Times New Roman" panose="02020603050405020304" pitchFamily="18" charset="0"/>
              </a:rPr>
            </a:br>
            <a:r>
              <a:rPr lang="en-IN" sz="2000" dirty="0">
                <a:solidFill>
                  <a:schemeClr val="bg2"/>
                </a:solidFill>
                <a:effectLst/>
                <a:latin typeface="Times New Roman" panose="02020603050405020304" pitchFamily="18" charset="0"/>
                <a:cs typeface="Times New Roman" panose="02020603050405020304" pitchFamily="18" charset="0"/>
              </a:rPr>
              <a:t>                                                  VALASA REDDAPPA REDDY      (212G5A0430)</a:t>
            </a:r>
            <a:br>
              <a:rPr lang="en-IN" sz="2000" dirty="0">
                <a:solidFill>
                  <a:schemeClr val="bg2"/>
                </a:solidFill>
                <a:effectLst/>
                <a:latin typeface="Times New Roman" panose="02020603050405020304" pitchFamily="18" charset="0"/>
                <a:cs typeface="Times New Roman" panose="02020603050405020304" pitchFamily="18" charset="0"/>
              </a:rPr>
            </a:br>
            <a:r>
              <a:rPr lang="en-IN" sz="2000" dirty="0">
                <a:solidFill>
                  <a:schemeClr val="bg2"/>
                </a:solidFill>
                <a:effectLst/>
                <a:latin typeface="Times New Roman" panose="02020603050405020304" pitchFamily="18" charset="0"/>
                <a:cs typeface="Times New Roman" panose="02020603050405020304" pitchFamily="18" charset="0"/>
              </a:rPr>
              <a:t>                                                  SAMAPNGI BHARGAVA              (202G1A04G5)</a:t>
            </a:r>
            <a:br>
              <a:rPr lang="en-IN" sz="2000" dirty="0">
                <a:solidFill>
                  <a:schemeClr val="bg2"/>
                </a:solidFill>
                <a:effectLst/>
                <a:latin typeface="Times New Roman" panose="02020603050405020304" pitchFamily="18" charset="0"/>
                <a:cs typeface="Times New Roman" panose="02020603050405020304" pitchFamily="18" charset="0"/>
              </a:rPr>
            </a:br>
            <a:br>
              <a:rPr lang="en-IN" sz="2000" dirty="0">
                <a:solidFill>
                  <a:schemeClr val="accent5">
                    <a:lumMod val="75000"/>
                  </a:schemeClr>
                </a:solidFill>
                <a:effectLst/>
                <a:latin typeface="Times New Roman" panose="02020603050405020304" pitchFamily="18" charset="0"/>
                <a:cs typeface="Times New Roman" panose="02020603050405020304" pitchFamily="18" charset="0"/>
              </a:rPr>
            </a:br>
            <a:r>
              <a:rPr lang="en-IN" sz="2000" dirty="0">
                <a:solidFill>
                  <a:schemeClr val="bg2"/>
                </a:solidFill>
                <a:effectLst/>
                <a:latin typeface="Times New Roman" panose="02020603050405020304" pitchFamily="18" charset="0"/>
                <a:cs typeface="Times New Roman" panose="02020603050405020304" pitchFamily="18" charset="0"/>
              </a:rPr>
              <a:t>      </a:t>
            </a:r>
            <a:r>
              <a:rPr lang="en-IN" sz="2200" dirty="0">
                <a:solidFill>
                  <a:schemeClr val="bg2"/>
                </a:solidFill>
                <a:effectLst/>
                <a:latin typeface="Times New Roman" panose="02020603050405020304" pitchFamily="18" charset="0"/>
                <a:cs typeface="Times New Roman" panose="02020603050405020304" pitchFamily="18" charset="0"/>
              </a:rPr>
              <a:t>                                                    Under the Esteemed guidance of </a:t>
            </a:r>
            <a:br>
              <a:rPr lang="en-IN" sz="2200" dirty="0">
                <a:solidFill>
                  <a:schemeClr val="bg2"/>
                </a:solidFill>
                <a:effectLst/>
                <a:latin typeface="Times New Roman" panose="02020603050405020304" pitchFamily="18" charset="0"/>
                <a:cs typeface="Times New Roman" panose="02020603050405020304" pitchFamily="18" charset="0"/>
              </a:rPr>
            </a:br>
            <a:r>
              <a:rPr lang="en-IN" sz="2200" dirty="0">
                <a:solidFill>
                  <a:schemeClr val="bg2"/>
                </a:solidFill>
                <a:effectLst/>
                <a:latin typeface="Times New Roman" panose="02020603050405020304" pitchFamily="18" charset="0"/>
                <a:cs typeface="Times New Roman" panose="02020603050405020304" pitchFamily="18" charset="0"/>
              </a:rPr>
              <a:t>                                                         </a:t>
            </a:r>
            <a:r>
              <a:rPr lang="en-IN" sz="2400" dirty="0">
                <a:solidFill>
                  <a:schemeClr val="accent4">
                    <a:lumMod val="50000"/>
                  </a:schemeClr>
                </a:solidFill>
              </a:rPr>
              <a:t> </a:t>
            </a:r>
            <a:r>
              <a:rPr lang="en-IN" sz="2000" dirty="0">
                <a:solidFill>
                  <a:schemeClr val="bg2"/>
                </a:solidFill>
                <a:effectLst/>
                <a:latin typeface="Times New Roman" panose="02020603050405020304" pitchFamily="18" charset="0"/>
                <a:cs typeface="Times New Roman" panose="02020603050405020304" pitchFamily="18" charset="0"/>
              </a:rPr>
              <a:t>Dr C. ARUNA BALA MTech., </a:t>
            </a:r>
            <a:r>
              <a:rPr lang="en-IN" sz="2000" dirty="0" err="1">
                <a:solidFill>
                  <a:schemeClr val="bg2"/>
                </a:solidFill>
                <a:effectLst/>
                <a:latin typeface="Times New Roman" panose="02020603050405020304" pitchFamily="18" charset="0"/>
                <a:cs typeface="Times New Roman" panose="02020603050405020304" pitchFamily="18" charset="0"/>
              </a:rPr>
              <a:t>Ph.D</a:t>
            </a:r>
            <a:br>
              <a:rPr lang="en-IN" sz="2000" dirty="0">
                <a:solidFill>
                  <a:schemeClr val="bg2"/>
                </a:solidFill>
                <a:effectLst/>
                <a:latin typeface="Times New Roman" panose="02020603050405020304" pitchFamily="18" charset="0"/>
                <a:cs typeface="Times New Roman" panose="02020603050405020304" pitchFamily="18" charset="0"/>
              </a:rPr>
            </a:br>
            <a:r>
              <a:rPr lang="en-IN" sz="2000" dirty="0">
                <a:solidFill>
                  <a:schemeClr val="bg2"/>
                </a:solidFill>
                <a:effectLst/>
                <a:latin typeface="Times New Roman" panose="02020603050405020304" pitchFamily="18" charset="0"/>
                <a:cs typeface="Times New Roman" panose="02020603050405020304" pitchFamily="18" charset="0"/>
              </a:rPr>
              <a:t>                                                                    Professor in ECE, ALTS</a:t>
            </a:r>
            <a:br>
              <a:rPr lang="en-IN" sz="2000" dirty="0">
                <a:solidFill>
                  <a:schemeClr val="bg2"/>
                </a:solidFill>
                <a:effectLst/>
                <a:latin typeface="Times New Roman" panose="02020603050405020304" pitchFamily="18" charset="0"/>
                <a:cs typeface="Times New Roman" panose="02020603050405020304" pitchFamily="18" charset="0"/>
              </a:rPr>
            </a:br>
            <a:br>
              <a:rPr lang="en-IN" sz="2200" dirty="0">
                <a:solidFill>
                  <a:schemeClr val="bg2"/>
                </a:solidFill>
                <a:effectLst/>
                <a:latin typeface="Times New Roman" panose="02020603050405020304" pitchFamily="18" charset="0"/>
                <a:cs typeface="Times New Roman" panose="02020603050405020304" pitchFamily="18" charset="0"/>
              </a:rPr>
            </a:br>
            <a:endParaRPr lang="en-IN" sz="2200" dirty="0">
              <a:solidFill>
                <a:schemeClr val="bg2"/>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C2FBAE7-91F9-AD9A-B883-ABB5CE3F4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14" y="255638"/>
            <a:ext cx="10368117" cy="1671484"/>
          </a:xfrm>
          <a:prstGeom prst="rect">
            <a:avLst/>
          </a:prstGeom>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1774516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FF13-16C0-BCD8-9A70-50639C5C3C4D}"/>
              </a:ext>
            </a:extLst>
          </p:cNvPr>
          <p:cNvSpPr>
            <a:spLocks noGrp="1"/>
          </p:cNvSpPr>
          <p:nvPr>
            <p:ph type="title"/>
          </p:nvPr>
        </p:nvSpPr>
        <p:spPr>
          <a:xfrm>
            <a:off x="913795" y="324465"/>
            <a:ext cx="10353762" cy="914400"/>
          </a:xfrm>
        </p:spPr>
        <p:txBody>
          <a:bodyPr/>
          <a:lstStyle/>
          <a:p>
            <a:r>
              <a:rPr lang="en-IN" b="1" dirty="0">
                <a:solidFill>
                  <a:schemeClr val="bg1"/>
                </a:solidFill>
              </a:rPr>
              <a:t>Benefits of CRM</a:t>
            </a:r>
          </a:p>
        </p:txBody>
      </p:sp>
      <p:sp>
        <p:nvSpPr>
          <p:cNvPr id="3" name="Text Placeholder 2">
            <a:extLst>
              <a:ext uri="{FF2B5EF4-FFF2-40B4-BE49-F238E27FC236}">
                <a16:creationId xmlns:a16="http://schemas.microsoft.com/office/drawing/2014/main" id="{B7DD888E-1712-F644-4967-010E9A0A3A2E}"/>
              </a:ext>
            </a:extLst>
          </p:cNvPr>
          <p:cNvSpPr>
            <a:spLocks noGrp="1"/>
          </p:cNvSpPr>
          <p:nvPr>
            <p:ph type="body" sz="half" idx="2"/>
          </p:nvPr>
        </p:nvSpPr>
        <p:spPr>
          <a:xfrm>
            <a:off x="0" y="0"/>
            <a:ext cx="12192000" cy="6858000"/>
          </a:xfrm>
          <a:solidFill>
            <a:schemeClr val="tx1"/>
          </a:solidFill>
          <a:ln w="76200">
            <a:solidFill>
              <a:srgbClr val="C11790"/>
            </a:solidFill>
          </a:ln>
        </p:spPr>
        <p:txBody>
          <a:bodyPr>
            <a:normAutofit lnSpcReduction="10000"/>
          </a:bodyPr>
          <a:lstStyle/>
          <a:p>
            <a:endParaRPr lang="en-IN" sz="3200" b="1" dirty="0">
              <a:solidFill>
                <a:schemeClr val="accent1">
                  <a:lumMod val="50000"/>
                </a:schemeClr>
              </a:solidFill>
              <a:effectLst/>
              <a:latin typeface="Times New Roman" panose="02020603050405020304" pitchFamily="18" charset="0"/>
              <a:cs typeface="Times New Roman" panose="02020603050405020304" pitchFamily="18" charset="0"/>
            </a:endParaRPr>
          </a:p>
          <a:p>
            <a:endParaRPr lang="en-IN" sz="3200" b="1" dirty="0">
              <a:solidFill>
                <a:schemeClr val="accent1">
                  <a:lumMod val="50000"/>
                </a:schemeClr>
              </a:solidFill>
              <a:effectLst/>
              <a:latin typeface="Times New Roman" panose="02020603050405020304" pitchFamily="18" charset="0"/>
              <a:cs typeface="Times New Roman" panose="02020603050405020304" pitchFamily="18" charset="0"/>
            </a:endParaRPr>
          </a:p>
          <a:p>
            <a:endParaRPr lang="en-IN" sz="3200" b="1" dirty="0">
              <a:solidFill>
                <a:schemeClr val="accent1">
                  <a:lumMod val="50000"/>
                </a:schemeClr>
              </a:solidFill>
              <a:effectLst/>
              <a:latin typeface="Times New Roman" panose="02020603050405020304" pitchFamily="18" charset="0"/>
              <a:cs typeface="Times New Roman" panose="02020603050405020304" pitchFamily="18" charset="0"/>
            </a:endParaRPr>
          </a:p>
          <a:p>
            <a:endParaRPr lang="en-IN" sz="3200" b="1" dirty="0">
              <a:solidFill>
                <a:schemeClr val="accent1">
                  <a:lumMod val="50000"/>
                </a:schemeClr>
              </a:solidFill>
              <a:effectLst/>
              <a:latin typeface="Times New Roman" panose="02020603050405020304" pitchFamily="18" charset="0"/>
              <a:cs typeface="Times New Roman" panose="02020603050405020304" pitchFamily="18" charset="0"/>
            </a:endParaRPr>
          </a:p>
          <a:p>
            <a:pPr algn="just">
              <a:buClr>
                <a:schemeClr val="bg1"/>
              </a:buClr>
            </a:pPr>
            <a:r>
              <a:rPr lang="en-US" sz="3000" dirty="0">
                <a:solidFill>
                  <a:schemeClr val="bg1"/>
                </a:solidFill>
                <a:effectLst/>
                <a:latin typeface="Times New Roman" panose="02020603050405020304" pitchFamily="18" charset="0"/>
                <a:cs typeface="Times New Roman" panose="02020603050405020304" pitchFamily="18" charset="0"/>
              </a:rPr>
              <a:t>                                                  </a:t>
            </a:r>
            <a:r>
              <a:rPr lang="en-US" sz="3000" b="1" dirty="0">
                <a:solidFill>
                  <a:schemeClr val="accent1">
                    <a:lumMod val="50000"/>
                  </a:schemeClr>
                </a:solidFill>
                <a:effectLst/>
                <a:latin typeface="Times New Roman" panose="02020603050405020304" pitchFamily="18" charset="0"/>
                <a:cs typeface="Times New Roman" panose="02020603050405020304" pitchFamily="18" charset="0"/>
              </a:rPr>
              <a:t>ADVANTAGES</a:t>
            </a:r>
          </a:p>
          <a:p>
            <a:pPr algn="just">
              <a:buClr>
                <a:schemeClr val="bg1"/>
              </a:buClr>
            </a:pPr>
            <a:endParaRPr lang="en-US" sz="2800" b="1" dirty="0">
              <a:solidFill>
                <a:schemeClr val="accent1">
                  <a:lumMod val="50000"/>
                </a:schemeClr>
              </a:solidFill>
              <a:effectLst/>
              <a:latin typeface="Times New Roman" panose="02020603050405020304" pitchFamily="18" charset="0"/>
              <a:cs typeface="Times New Roman" panose="02020603050405020304" pitchFamily="18" charset="0"/>
            </a:endParaRPr>
          </a:p>
          <a:p>
            <a:pPr marL="342900" indent="-342900" algn="just">
              <a:buClr>
                <a:schemeClr val="bg1"/>
              </a:buClr>
              <a:buFont typeface="Wingdings" panose="05000000000000000000" pitchFamily="2" charset="2"/>
              <a:buChar char="Ø"/>
            </a:pPr>
            <a:r>
              <a:rPr lang="en-US" sz="2400" dirty="0">
                <a:solidFill>
                  <a:schemeClr val="bg1"/>
                </a:solidFill>
                <a:effectLst/>
                <a:latin typeface="Times New Roman" panose="02020603050405020304" pitchFamily="18" charset="0"/>
                <a:cs typeface="Times New Roman" panose="02020603050405020304" pitchFamily="18" charset="0"/>
              </a:rPr>
              <a:t>The CRM advance the good communication channels.</a:t>
            </a:r>
          </a:p>
          <a:p>
            <a:pPr marL="342900" indent="-342900" algn="just">
              <a:buClr>
                <a:schemeClr val="bg1"/>
              </a:buClr>
              <a:buFont typeface="Wingdings" panose="05000000000000000000" pitchFamily="2" charset="2"/>
              <a:buChar char="Ø"/>
            </a:pPr>
            <a:r>
              <a:rPr lang="en-US" sz="2400" dirty="0">
                <a:solidFill>
                  <a:schemeClr val="bg1"/>
                </a:solidFill>
                <a:effectLst/>
                <a:latin typeface="Times New Roman" panose="02020603050405020304" pitchFamily="18" charset="0"/>
                <a:cs typeface="Times New Roman" panose="02020603050405020304" pitchFamily="18" charset="0"/>
              </a:rPr>
              <a:t>It recognizes the modern opportunities of selling.</a:t>
            </a:r>
          </a:p>
          <a:p>
            <a:pPr marL="342900" indent="-342900" algn="just">
              <a:buClr>
                <a:schemeClr val="bg1"/>
              </a:buClr>
              <a:buFont typeface="Wingdings" panose="05000000000000000000" pitchFamily="2" charset="2"/>
              <a:buChar char="Ø"/>
            </a:pPr>
            <a:r>
              <a:rPr lang="en-IN" sz="2400" dirty="0">
                <a:solidFill>
                  <a:schemeClr val="bg1"/>
                </a:solidFill>
                <a:effectLst/>
                <a:latin typeface="Times New Roman" panose="02020603050405020304" pitchFamily="18" charset="0"/>
                <a:cs typeface="Times New Roman" panose="02020603050405020304" pitchFamily="18" charset="0"/>
              </a:rPr>
              <a:t>Improved Sales Opportunity</a:t>
            </a:r>
          </a:p>
          <a:p>
            <a:pPr marL="342900" indent="-342900" algn="just">
              <a:buClr>
                <a:schemeClr val="bg1"/>
              </a:buClr>
              <a:buFont typeface="Wingdings" panose="05000000000000000000" pitchFamily="2" charset="2"/>
              <a:buChar char="Ø"/>
            </a:pPr>
            <a:r>
              <a:rPr lang="en-IN" sz="2400" dirty="0">
                <a:solidFill>
                  <a:schemeClr val="bg1"/>
                </a:solidFill>
                <a:effectLst/>
                <a:latin typeface="Times New Roman" panose="02020603050405020304" pitchFamily="18" charset="0"/>
                <a:cs typeface="Times New Roman" panose="02020603050405020304" pitchFamily="18" charset="0"/>
              </a:rPr>
              <a:t>Enhanced Customer Services</a:t>
            </a:r>
          </a:p>
          <a:p>
            <a:pPr marL="342900" indent="-342900" algn="just">
              <a:buClr>
                <a:schemeClr val="bg1"/>
              </a:buClr>
              <a:buFont typeface="Wingdings" panose="05000000000000000000" pitchFamily="2" charset="2"/>
              <a:buChar char="Ø"/>
            </a:pPr>
            <a:r>
              <a:rPr lang="en-IN" sz="2400" dirty="0">
                <a:solidFill>
                  <a:schemeClr val="bg1"/>
                </a:solidFill>
                <a:effectLst/>
                <a:latin typeface="Times New Roman" panose="02020603050405020304" pitchFamily="18" charset="0"/>
                <a:cs typeface="Times New Roman" panose="02020603050405020304" pitchFamily="18" charset="0"/>
              </a:rPr>
              <a:t>Real Time Data Insights</a:t>
            </a:r>
          </a:p>
          <a:p>
            <a:pPr marL="342900" indent="-342900" algn="just">
              <a:buClr>
                <a:schemeClr val="bg1"/>
              </a:buClr>
              <a:buFont typeface="Wingdings" panose="05000000000000000000" pitchFamily="2" charset="2"/>
              <a:buChar char="Ø"/>
            </a:pPr>
            <a:r>
              <a:rPr lang="en-IN" sz="2400" dirty="0">
                <a:solidFill>
                  <a:schemeClr val="bg1"/>
                </a:solidFill>
                <a:effectLst/>
                <a:latin typeface="Times New Roman" panose="02020603050405020304" pitchFamily="18" charset="0"/>
                <a:cs typeface="Times New Roman" panose="02020603050405020304" pitchFamily="18" charset="0"/>
              </a:rPr>
              <a:t>Product and Service Innovation</a:t>
            </a:r>
          </a:p>
          <a:p>
            <a:pPr marL="342900" indent="-342900">
              <a:buClr>
                <a:schemeClr val="bg1"/>
              </a:buClr>
              <a:buFont typeface="Wingdings" panose="05000000000000000000" pitchFamily="2" charset="2"/>
              <a:buChar char="Ø"/>
            </a:pPr>
            <a:endParaRPr lang="en-IN" sz="2400" dirty="0">
              <a:solidFill>
                <a:schemeClr val="bg1"/>
              </a:solidFill>
              <a:effectLst/>
              <a:latin typeface="Times New Roman" panose="02020603050405020304" pitchFamily="18" charset="0"/>
              <a:cs typeface="Times New Roman" panose="02020603050405020304" pitchFamily="18" charset="0"/>
            </a:endParaRPr>
          </a:p>
          <a:p>
            <a:endParaRPr lang="en-IN" sz="3200" b="1" dirty="0">
              <a:solidFill>
                <a:schemeClr val="accent1">
                  <a:lumMod val="50000"/>
                </a:schemeClr>
              </a:solidFill>
              <a:effectLst/>
              <a:latin typeface="Times New Roman" panose="02020603050405020304" pitchFamily="18" charset="0"/>
              <a:cs typeface="Times New Roman" panose="02020603050405020304" pitchFamily="18" charset="0"/>
            </a:endParaRPr>
          </a:p>
          <a:p>
            <a:endParaRPr lang="en-IN" sz="3200" b="1" dirty="0">
              <a:solidFill>
                <a:schemeClr val="accent1">
                  <a:lumMod val="50000"/>
                </a:schemeClr>
              </a:solidFill>
              <a:effectLst/>
              <a:latin typeface="Times New Roman" panose="02020603050405020304" pitchFamily="18" charset="0"/>
              <a:cs typeface="Times New Roman" panose="02020603050405020304" pitchFamily="18" charset="0"/>
            </a:endParaRPr>
          </a:p>
          <a:p>
            <a:endParaRPr lang="en-IN" sz="3200" b="1" dirty="0">
              <a:solidFill>
                <a:schemeClr val="accent1">
                  <a:lumMod val="50000"/>
                </a:schemeClr>
              </a:solidFill>
              <a:effectLst/>
              <a:latin typeface="Times New Roman" panose="02020603050405020304" pitchFamily="18" charset="0"/>
              <a:cs typeface="Times New Roman" panose="02020603050405020304" pitchFamily="18" charset="0"/>
            </a:endParaRPr>
          </a:p>
          <a:p>
            <a:endParaRPr lang="en-IN" sz="3200" b="1" dirty="0">
              <a:solidFill>
                <a:schemeClr val="accent1">
                  <a:lumMod val="50000"/>
                </a:schemeClr>
              </a:solidFill>
              <a:effectLst/>
              <a:latin typeface="Times New Roman" panose="02020603050405020304" pitchFamily="18" charset="0"/>
              <a:cs typeface="Times New Roman" panose="02020603050405020304" pitchFamily="18" charset="0"/>
            </a:endParaRPr>
          </a:p>
          <a:p>
            <a:endParaRPr lang="en-IN" sz="3200" b="1" dirty="0">
              <a:solidFill>
                <a:schemeClr val="accent1">
                  <a:lumMod val="50000"/>
                </a:schemeClr>
              </a:solidFill>
              <a:effectLst/>
              <a:latin typeface="Times New Roman" panose="02020603050405020304" pitchFamily="18" charset="0"/>
              <a:cs typeface="Times New Roman" panose="02020603050405020304" pitchFamily="18" charset="0"/>
            </a:endParaRPr>
          </a:p>
          <a:p>
            <a:endParaRPr lang="en-IN" sz="3200" b="1"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84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81AE-E62F-FE20-EB60-8FF0A1EC4D8E}"/>
              </a:ext>
            </a:extLst>
          </p:cNvPr>
          <p:cNvSpPr>
            <a:spLocks noGrp="1"/>
          </p:cNvSpPr>
          <p:nvPr>
            <p:ph type="title"/>
          </p:nvPr>
        </p:nvSpPr>
        <p:spPr>
          <a:xfrm>
            <a:off x="0" y="0"/>
            <a:ext cx="12192000" cy="6858000"/>
          </a:xfrm>
          <a:ln w="76200">
            <a:solidFill>
              <a:srgbClr val="C11790"/>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l"/>
            <a:br>
              <a:rPr lang="en-IN" sz="2800" b="1" dirty="0">
                <a:solidFill>
                  <a:schemeClr val="accent1">
                    <a:lumMod val="50000"/>
                  </a:schemeClr>
                </a:solidFill>
                <a:latin typeface="Times New Roman" panose="02020603050405020304" pitchFamily="18" charset="0"/>
                <a:cs typeface="Times New Roman" panose="02020603050405020304" pitchFamily="18" charset="0"/>
              </a:rPr>
            </a:br>
            <a:br>
              <a:rPr lang="en-IN" sz="2800" b="1" dirty="0">
                <a:solidFill>
                  <a:schemeClr val="accent1">
                    <a:lumMod val="50000"/>
                  </a:schemeClr>
                </a:solidFill>
                <a:latin typeface="Times New Roman" panose="02020603050405020304" pitchFamily="18" charset="0"/>
                <a:cs typeface="Times New Roman" panose="02020603050405020304" pitchFamily="18" charset="0"/>
              </a:rPr>
            </a:br>
            <a:r>
              <a:rPr lang="en-IN" sz="4000" b="1" dirty="0">
                <a:solidFill>
                  <a:schemeClr val="accent1">
                    <a:lumMod val="50000"/>
                  </a:schemeClr>
                </a:solidFill>
                <a:latin typeface="Times New Roman" panose="02020603050405020304" pitchFamily="18" charset="0"/>
                <a:cs typeface="Times New Roman" panose="02020603050405020304" pitchFamily="18" charset="0"/>
              </a:rPr>
              <a:t>Software Tools :</a:t>
            </a:r>
            <a:br>
              <a:rPr lang="en-IN" sz="4000" b="1" dirty="0">
                <a:solidFill>
                  <a:schemeClr val="accent1">
                    <a:lumMod val="50000"/>
                  </a:schemeClr>
                </a:solidFill>
                <a:latin typeface="Times New Roman" panose="02020603050405020304" pitchFamily="18" charset="0"/>
                <a:cs typeface="Times New Roman" panose="02020603050405020304" pitchFamily="18" charset="0"/>
              </a:rPr>
            </a:br>
            <a:r>
              <a:rPr lang="en-IN" sz="2700" b="1" dirty="0">
                <a:solidFill>
                  <a:schemeClr val="bg2"/>
                </a:solidFill>
                <a:effectLst/>
                <a:latin typeface="Times New Roman" panose="02020603050405020304" pitchFamily="18" charset="0"/>
                <a:cs typeface="Times New Roman" panose="02020603050405020304" pitchFamily="18" charset="0"/>
              </a:rPr>
              <a:t>Arduino software IDE :</a:t>
            </a:r>
            <a:r>
              <a:rPr lang="en-US" sz="2700" dirty="0">
                <a:solidFill>
                  <a:schemeClr val="bg2"/>
                </a:solidFill>
                <a:effectLst/>
                <a:latin typeface="Times New Roman" panose="02020603050405020304" pitchFamily="18" charset="0"/>
                <a:cs typeface="Times New Roman" panose="02020603050405020304" pitchFamily="18" charset="0"/>
              </a:rPr>
              <a:t>The Arduino Integrated Development Environment – or Arduino    Software (IDE)contains a text editor for writing code.</a:t>
            </a:r>
            <a:br>
              <a:rPr lang="en-US" sz="2700" dirty="0">
                <a:solidFill>
                  <a:schemeClr val="bg2"/>
                </a:solidFill>
                <a:effectLst/>
                <a:latin typeface="Times New Roman" panose="02020603050405020304" pitchFamily="18" charset="0"/>
                <a:cs typeface="Times New Roman" panose="02020603050405020304" pitchFamily="18" charset="0"/>
              </a:rPr>
            </a:br>
            <a:br>
              <a:rPr lang="en-US" sz="2700" dirty="0">
                <a:solidFill>
                  <a:schemeClr val="bg2"/>
                </a:solidFill>
                <a:effectLst/>
                <a:latin typeface="Times New Roman" panose="02020603050405020304" pitchFamily="18" charset="0"/>
                <a:cs typeface="Times New Roman" panose="02020603050405020304" pitchFamily="18" charset="0"/>
              </a:rPr>
            </a:br>
            <a:r>
              <a:rPr lang="en-US" sz="2400" dirty="0">
                <a:solidFill>
                  <a:schemeClr val="bg2"/>
                </a:solidFill>
                <a:effectLst/>
                <a:latin typeface="Times New Roman" panose="02020603050405020304" pitchFamily="18" charset="0"/>
                <a:cs typeface="Times New Roman" panose="02020603050405020304" pitchFamily="18" charset="0"/>
              </a:rPr>
              <a:t> </a:t>
            </a:r>
            <a:br>
              <a:rPr lang="en-US" sz="2400" dirty="0">
                <a:solidFill>
                  <a:schemeClr val="bg2"/>
                </a:solidFill>
                <a:effectLst/>
                <a:latin typeface="Times New Roman" panose="02020603050405020304" pitchFamily="18" charset="0"/>
                <a:cs typeface="Times New Roman" panose="02020603050405020304" pitchFamily="18" charset="0"/>
              </a:rPr>
            </a:br>
            <a:br>
              <a:rPr lang="en-US" sz="2400" dirty="0">
                <a:solidFill>
                  <a:schemeClr val="bg2"/>
                </a:solidFill>
                <a:effectLst/>
                <a:latin typeface="Times New Roman" panose="02020603050405020304" pitchFamily="18" charset="0"/>
                <a:cs typeface="Times New Roman" panose="02020603050405020304" pitchFamily="18" charset="0"/>
              </a:rPr>
            </a:br>
            <a:br>
              <a:rPr lang="en-US" sz="2400" dirty="0">
                <a:solidFill>
                  <a:schemeClr val="bg2"/>
                </a:solidFill>
                <a:effectLst/>
                <a:latin typeface="Times New Roman" panose="02020603050405020304" pitchFamily="18" charset="0"/>
                <a:cs typeface="Times New Roman" panose="02020603050405020304" pitchFamily="18" charset="0"/>
              </a:rPr>
            </a:br>
            <a:br>
              <a:rPr lang="en-US" sz="2400" dirty="0">
                <a:solidFill>
                  <a:schemeClr val="bg2"/>
                </a:solidFill>
                <a:effectLst/>
                <a:latin typeface="Times New Roman" panose="02020603050405020304" pitchFamily="18" charset="0"/>
                <a:cs typeface="Times New Roman" panose="02020603050405020304" pitchFamily="18" charset="0"/>
              </a:rPr>
            </a:br>
            <a:br>
              <a:rPr lang="en-US" sz="2400" dirty="0">
                <a:solidFill>
                  <a:schemeClr val="bg2"/>
                </a:solidFill>
                <a:effectLst/>
                <a:latin typeface="Times New Roman" panose="02020603050405020304" pitchFamily="18" charset="0"/>
                <a:cs typeface="Times New Roman" panose="02020603050405020304" pitchFamily="18" charset="0"/>
              </a:rPr>
            </a:br>
            <a:br>
              <a:rPr lang="en-US" sz="2400" dirty="0">
                <a:solidFill>
                  <a:schemeClr val="bg2"/>
                </a:solidFill>
                <a:effectLst/>
                <a:latin typeface="Times New Roman" panose="02020603050405020304" pitchFamily="18" charset="0"/>
                <a:cs typeface="Times New Roman" panose="02020603050405020304" pitchFamily="18" charset="0"/>
              </a:rPr>
            </a:br>
            <a:br>
              <a:rPr lang="en-US" sz="2400" dirty="0">
                <a:solidFill>
                  <a:schemeClr val="bg2"/>
                </a:solidFill>
                <a:effectLst/>
                <a:latin typeface="Times New Roman" panose="02020603050405020304" pitchFamily="18" charset="0"/>
                <a:cs typeface="Times New Roman" panose="02020603050405020304" pitchFamily="18" charset="0"/>
              </a:rPr>
            </a:br>
            <a:br>
              <a:rPr lang="en-US" sz="2400" dirty="0">
                <a:solidFill>
                  <a:schemeClr val="bg2"/>
                </a:solidFill>
                <a:effectLst/>
                <a:latin typeface="Times New Roman" panose="02020603050405020304" pitchFamily="18" charset="0"/>
                <a:cs typeface="Times New Roman" panose="02020603050405020304" pitchFamily="18" charset="0"/>
              </a:rPr>
            </a:br>
            <a:br>
              <a:rPr lang="en-US" sz="2400" dirty="0">
                <a:solidFill>
                  <a:schemeClr val="bg2"/>
                </a:solidFill>
                <a:effectLst/>
                <a:latin typeface="Times New Roman" panose="02020603050405020304" pitchFamily="18" charset="0"/>
                <a:cs typeface="Times New Roman" panose="02020603050405020304" pitchFamily="18" charset="0"/>
              </a:rPr>
            </a:br>
            <a:r>
              <a:rPr lang="en-US" sz="2700" b="1" dirty="0">
                <a:solidFill>
                  <a:schemeClr val="bg2"/>
                </a:solidFill>
                <a:effectLst/>
                <a:latin typeface="Times New Roman" panose="02020603050405020304" pitchFamily="18" charset="0"/>
                <a:cs typeface="Times New Roman" panose="02020603050405020304" pitchFamily="18" charset="0"/>
              </a:rPr>
              <a:t>Proteus ISIS </a:t>
            </a:r>
            <a:r>
              <a:rPr lang="en-US" sz="2700" dirty="0">
                <a:solidFill>
                  <a:schemeClr val="bg2"/>
                </a:solidFill>
                <a:effectLst/>
                <a:latin typeface="Times New Roman" panose="02020603050405020304" pitchFamily="18" charset="0"/>
                <a:cs typeface="Times New Roman" panose="02020603050405020304" pitchFamily="18" charset="0"/>
              </a:rPr>
              <a:t>: Proteus is a simulation and electronic design development </a:t>
            </a:r>
            <a:r>
              <a:rPr lang="en-US" sz="2700" dirty="0">
                <a:solidFill>
                  <a:schemeClr val="bg2"/>
                </a:solidFill>
                <a:latin typeface="Times New Roman" panose="02020603050405020304" pitchFamily="18" charset="0"/>
                <a:cs typeface="Times New Roman" panose="02020603050405020304" pitchFamily="18" charset="0"/>
              </a:rPr>
              <a:t>tool.</a:t>
            </a:r>
            <a:br>
              <a:rPr lang="en-US" sz="2700" dirty="0">
                <a:solidFill>
                  <a:schemeClr val="bg2"/>
                </a:solidFill>
                <a:latin typeface="Times New Roman" panose="02020603050405020304" pitchFamily="18" charset="0"/>
                <a:cs typeface="Times New Roman" panose="02020603050405020304" pitchFamily="18" charset="0"/>
              </a:rPr>
            </a:br>
            <a:br>
              <a:rPr lang="en-US" sz="2700" dirty="0">
                <a:solidFill>
                  <a:schemeClr val="bg2"/>
                </a:solidFill>
                <a:latin typeface="Times New Roman" panose="02020603050405020304" pitchFamily="18" charset="0"/>
                <a:cs typeface="Times New Roman" panose="02020603050405020304" pitchFamily="18" charset="0"/>
              </a:rPr>
            </a:br>
            <a:br>
              <a:rPr lang="en-US" sz="2400" dirty="0">
                <a:solidFill>
                  <a:schemeClr val="bg2"/>
                </a:solidFill>
                <a:latin typeface="Times New Roman" panose="02020603050405020304" pitchFamily="18" charset="0"/>
                <a:cs typeface="Times New Roman" panose="02020603050405020304" pitchFamily="18" charset="0"/>
              </a:rPr>
            </a:br>
            <a:br>
              <a:rPr lang="en-US" sz="2400" dirty="0">
                <a:solidFill>
                  <a:schemeClr val="bg2"/>
                </a:solidFill>
                <a:latin typeface="Times New Roman" panose="02020603050405020304" pitchFamily="18" charset="0"/>
                <a:cs typeface="Times New Roman" panose="02020603050405020304" pitchFamily="18" charset="0"/>
              </a:rPr>
            </a:br>
            <a:br>
              <a:rPr lang="en-US" sz="3200"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CE9687EA-5DED-1B19-91B3-08D1B4B96AA2}"/>
              </a:ext>
            </a:extLst>
          </p:cNvPr>
          <p:cNvPicPr/>
          <p:nvPr/>
        </p:nvPicPr>
        <p:blipFill>
          <a:blip r:embed="rId2"/>
          <a:stretch>
            <a:fillRect/>
          </a:stretch>
        </p:blipFill>
        <p:spPr>
          <a:xfrm>
            <a:off x="3648927" y="1603354"/>
            <a:ext cx="4000528" cy="2792000"/>
          </a:xfrm>
          <a:prstGeom prst="rect">
            <a:avLst/>
          </a:prstGeom>
        </p:spPr>
      </p:pic>
    </p:spTree>
    <p:extLst>
      <p:ext uri="{BB962C8B-B14F-4D97-AF65-F5344CB8AC3E}">
        <p14:creationId xmlns:p14="http://schemas.microsoft.com/office/powerpoint/2010/main" val="5956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016B-24A3-1A13-4C57-77CF2172767A}"/>
              </a:ext>
            </a:extLst>
          </p:cNvPr>
          <p:cNvSpPr>
            <a:spLocks noGrp="1"/>
          </p:cNvSpPr>
          <p:nvPr>
            <p:ph type="title"/>
          </p:nvPr>
        </p:nvSpPr>
        <p:spPr>
          <a:xfrm>
            <a:off x="0" y="0"/>
            <a:ext cx="12192000" cy="6858000"/>
          </a:xfrm>
          <a:ln w="76200">
            <a:solidFill>
              <a:srgbClr val="C11790"/>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IN" sz="4000" b="1" dirty="0">
                <a:solidFill>
                  <a:schemeClr val="accent1">
                    <a:lumMod val="50000"/>
                  </a:schemeClr>
                </a:solidFill>
                <a:latin typeface="Times New Roman" panose="02020603050405020304" pitchFamily="18" charset="0"/>
                <a:cs typeface="Times New Roman" panose="02020603050405020304" pitchFamily="18" charset="0"/>
              </a:rPr>
              <a:t>Hardware Tools :</a:t>
            </a:r>
            <a:br>
              <a:rPr lang="en-IN" sz="4000" b="1" dirty="0">
                <a:solidFill>
                  <a:schemeClr val="accent1">
                    <a:lumMod val="50000"/>
                  </a:schemeClr>
                </a:solidFill>
                <a:latin typeface="Times New Roman" panose="02020603050405020304" pitchFamily="18" charset="0"/>
                <a:cs typeface="Times New Roman" panose="02020603050405020304" pitchFamily="18" charset="0"/>
              </a:rPr>
            </a:br>
            <a:r>
              <a:rPr lang="en-IN" sz="2700" b="1" dirty="0">
                <a:solidFill>
                  <a:schemeClr val="bg2"/>
                </a:solidFill>
                <a:effectLst/>
                <a:latin typeface="Times New Roman" panose="02020603050405020304" pitchFamily="18" charset="0"/>
                <a:cs typeface="Times New Roman" panose="02020603050405020304" pitchFamily="18" charset="0"/>
              </a:rPr>
              <a:t>Arduino UNO :</a:t>
            </a:r>
            <a:br>
              <a:rPr lang="en-IN" sz="2700" b="1" dirty="0">
                <a:solidFill>
                  <a:schemeClr val="bg2"/>
                </a:solidFill>
                <a:effectLst/>
                <a:latin typeface="Times New Roman" panose="02020603050405020304" pitchFamily="18" charset="0"/>
                <a:cs typeface="Times New Roman" panose="02020603050405020304" pitchFamily="18" charset="0"/>
              </a:rPr>
            </a:br>
            <a:r>
              <a:rPr lang="en-US" sz="2700" dirty="0">
                <a:solidFill>
                  <a:schemeClr val="bg2"/>
                </a:solidFill>
                <a:effectLst/>
                <a:latin typeface="Times New Roman" panose="02020603050405020304" pitchFamily="18" charset="0"/>
                <a:cs typeface="Times New Roman" panose="02020603050405020304" pitchFamily="18" charset="0"/>
              </a:rPr>
              <a:t>Arduino UNO has 14 digital input/output pins, 6 analog inputs.</a:t>
            </a:r>
            <a:br>
              <a:rPr lang="en-US" sz="2700" dirty="0">
                <a:solidFill>
                  <a:schemeClr val="bg2"/>
                </a:solidFill>
                <a:effectLst/>
                <a:latin typeface="Times New Roman" panose="02020603050405020304" pitchFamily="18" charset="0"/>
                <a:cs typeface="Times New Roman" panose="02020603050405020304" pitchFamily="18" charset="0"/>
              </a:rPr>
            </a:br>
            <a:r>
              <a:rPr lang="en-US" sz="2700" b="1" dirty="0">
                <a:solidFill>
                  <a:schemeClr val="bg2"/>
                </a:solidFill>
                <a:effectLst/>
                <a:latin typeface="Times New Roman" panose="02020603050405020304" pitchFamily="18" charset="0"/>
                <a:cs typeface="Times New Roman" panose="02020603050405020304" pitchFamily="18" charset="0"/>
              </a:rPr>
              <a:t>RFID tags :</a:t>
            </a:r>
            <a:br>
              <a:rPr lang="en-US" sz="2700" b="1" dirty="0">
                <a:solidFill>
                  <a:schemeClr val="bg2"/>
                </a:solidFill>
                <a:effectLst/>
                <a:latin typeface="Times New Roman" panose="02020603050405020304" pitchFamily="18" charset="0"/>
                <a:cs typeface="Times New Roman" panose="02020603050405020304" pitchFamily="18" charset="0"/>
              </a:rPr>
            </a:br>
            <a:r>
              <a:rPr lang="en-US" sz="2700" dirty="0">
                <a:solidFill>
                  <a:schemeClr val="bg2"/>
                </a:solidFill>
                <a:effectLst/>
                <a:latin typeface="Times New Roman" panose="02020603050405020304" pitchFamily="18" charset="0"/>
                <a:cs typeface="Times New Roman" panose="02020603050405020304" pitchFamily="18" charset="0"/>
              </a:rPr>
              <a:t> A Radio Frequency Identification (RFID) tags are small devices which use radio frequencies to transmit data.</a:t>
            </a:r>
            <a:br>
              <a:rPr lang="en-US" sz="2700" dirty="0">
                <a:solidFill>
                  <a:schemeClr val="bg2"/>
                </a:solidFill>
                <a:effectLst/>
                <a:latin typeface="Times New Roman" panose="02020603050405020304" pitchFamily="18" charset="0"/>
                <a:cs typeface="Times New Roman" panose="02020603050405020304" pitchFamily="18" charset="0"/>
              </a:rPr>
            </a:br>
            <a:br>
              <a:rPr lang="en-US" sz="2400" dirty="0">
                <a:solidFill>
                  <a:schemeClr val="bg2"/>
                </a:solidFill>
                <a:latin typeface="Times New Roman" panose="02020603050405020304" pitchFamily="18" charset="0"/>
                <a:cs typeface="Times New Roman" panose="02020603050405020304" pitchFamily="18" charset="0"/>
              </a:rPr>
            </a:br>
            <a:br>
              <a:rPr lang="en-US" sz="2400" dirty="0">
                <a:solidFill>
                  <a:schemeClr val="bg2"/>
                </a:solidFill>
                <a:latin typeface="Times New Roman" panose="02020603050405020304" pitchFamily="18" charset="0"/>
                <a:cs typeface="Times New Roman" panose="02020603050405020304" pitchFamily="18" charset="0"/>
              </a:rPr>
            </a:br>
            <a:br>
              <a:rPr lang="en-US" sz="2400" dirty="0">
                <a:solidFill>
                  <a:schemeClr val="bg2"/>
                </a:solidFill>
                <a:latin typeface="Times New Roman" panose="02020603050405020304" pitchFamily="18" charset="0"/>
                <a:cs typeface="Times New Roman" panose="02020603050405020304" pitchFamily="18" charset="0"/>
              </a:rPr>
            </a:br>
            <a:br>
              <a:rPr lang="en-US" sz="2400" dirty="0">
                <a:solidFill>
                  <a:schemeClr val="bg2"/>
                </a:solidFill>
                <a:latin typeface="Times New Roman" panose="02020603050405020304" pitchFamily="18" charset="0"/>
                <a:cs typeface="Times New Roman" panose="02020603050405020304" pitchFamily="18" charset="0"/>
              </a:rPr>
            </a:br>
            <a:br>
              <a:rPr lang="en-US" sz="2400" dirty="0">
                <a:solidFill>
                  <a:schemeClr val="bg2"/>
                </a:solidFill>
                <a:latin typeface="Times New Roman" panose="02020603050405020304" pitchFamily="18" charset="0"/>
                <a:cs typeface="Times New Roman" panose="02020603050405020304" pitchFamily="18" charset="0"/>
              </a:rPr>
            </a:br>
            <a:br>
              <a:rPr lang="en-US" sz="2400" dirty="0">
                <a:solidFill>
                  <a:schemeClr val="bg2"/>
                </a:solidFill>
                <a:latin typeface="Times New Roman" panose="02020603050405020304" pitchFamily="18" charset="0"/>
                <a:cs typeface="Times New Roman" panose="02020603050405020304" pitchFamily="18" charset="0"/>
              </a:rPr>
            </a:br>
            <a:br>
              <a:rPr lang="en-US" sz="2400" dirty="0">
                <a:solidFill>
                  <a:schemeClr val="bg2"/>
                </a:solidFill>
                <a:latin typeface="Times New Roman" panose="02020603050405020304" pitchFamily="18" charset="0"/>
                <a:cs typeface="Times New Roman" panose="02020603050405020304" pitchFamily="18" charset="0"/>
              </a:rPr>
            </a:br>
            <a:br>
              <a:rPr lang="en-US" sz="2400" dirty="0">
                <a:solidFill>
                  <a:schemeClr val="bg2"/>
                </a:solidFill>
                <a:latin typeface="Times New Roman" panose="02020603050405020304" pitchFamily="18" charset="0"/>
                <a:cs typeface="Times New Roman" panose="02020603050405020304" pitchFamily="18" charset="0"/>
              </a:rPr>
            </a:br>
            <a:br>
              <a:rPr lang="en-US" sz="2400" dirty="0">
                <a:solidFill>
                  <a:schemeClr val="bg2"/>
                </a:solidFill>
                <a:latin typeface="Times New Roman" panose="02020603050405020304" pitchFamily="18" charset="0"/>
                <a:cs typeface="Times New Roman" panose="02020603050405020304" pitchFamily="18" charset="0"/>
              </a:rPr>
            </a:br>
            <a:r>
              <a:rPr lang="en-US" sz="2400" dirty="0">
                <a:solidFill>
                  <a:schemeClr val="bg2"/>
                </a:solidFill>
                <a:latin typeface="Times New Roman" panose="02020603050405020304" pitchFamily="18" charset="0"/>
                <a:cs typeface="Times New Roman" panose="02020603050405020304" pitchFamily="18" charset="0"/>
              </a:rPr>
              <a:t>                         Fig: Arduino UNO                                                 Fig: RFID tags</a:t>
            </a:r>
            <a:br>
              <a:rPr lang="en-US" sz="2400" dirty="0">
                <a:solidFill>
                  <a:schemeClr val="bg2"/>
                </a:solidFill>
                <a:latin typeface="Times New Roman" panose="02020603050405020304" pitchFamily="18" charset="0"/>
                <a:cs typeface="Times New Roman" panose="02020603050405020304" pitchFamily="18" charset="0"/>
              </a:rPr>
            </a:br>
            <a:br>
              <a:rPr lang="en-US" sz="3200" dirty="0">
                <a:solidFill>
                  <a:schemeClr val="bg2"/>
                </a:solidFill>
                <a:latin typeface="Times New Roman" panose="02020603050405020304" pitchFamily="18" charset="0"/>
                <a:cs typeface="Times New Roman" panose="02020603050405020304" pitchFamily="18" charset="0"/>
              </a:rPr>
            </a:br>
            <a:endParaRPr lang="en-IN" dirty="0">
              <a:solidFill>
                <a:schemeClr val="bg2"/>
              </a:solidFill>
            </a:endParaRPr>
          </a:p>
        </p:txBody>
      </p:sp>
      <p:pic>
        <p:nvPicPr>
          <p:cNvPr id="4" name="image4.jpeg">
            <a:extLst>
              <a:ext uri="{FF2B5EF4-FFF2-40B4-BE49-F238E27FC236}">
                <a16:creationId xmlns:a16="http://schemas.microsoft.com/office/drawing/2014/main" id="{71438310-CB96-3E2D-3FAA-5433B318CDF1}"/>
              </a:ext>
            </a:extLst>
          </p:cNvPr>
          <p:cNvPicPr/>
          <p:nvPr/>
        </p:nvPicPr>
        <p:blipFill>
          <a:blip r:embed="rId2" cstate="print"/>
          <a:stretch>
            <a:fillRect/>
          </a:stretch>
        </p:blipFill>
        <p:spPr>
          <a:xfrm>
            <a:off x="1397724" y="2646163"/>
            <a:ext cx="2977512" cy="2665289"/>
          </a:xfrm>
          <a:prstGeom prst="rect">
            <a:avLst/>
          </a:prstGeom>
        </p:spPr>
      </p:pic>
      <p:pic>
        <p:nvPicPr>
          <p:cNvPr id="7" name="Picture 6">
            <a:extLst>
              <a:ext uri="{FF2B5EF4-FFF2-40B4-BE49-F238E27FC236}">
                <a16:creationId xmlns:a16="http://schemas.microsoft.com/office/drawing/2014/main" id="{02CA8011-B493-EFB8-C660-6B20979D9E51}"/>
              </a:ext>
            </a:extLst>
          </p:cNvPr>
          <p:cNvPicPr>
            <a:picLocks noChangeAspect="1"/>
          </p:cNvPicPr>
          <p:nvPr/>
        </p:nvPicPr>
        <p:blipFill>
          <a:blip r:embed="rId3"/>
          <a:stretch>
            <a:fillRect/>
          </a:stretch>
        </p:blipFill>
        <p:spPr>
          <a:xfrm>
            <a:off x="6096000" y="2153265"/>
            <a:ext cx="4375355" cy="3283974"/>
          </a:xfrm>
          <a:prstGeom prst="rect">
            <a:avLst/>
          </a:prstGeom>
        </p:spPr>
      </p:pic>
    </p:spTree>
    <p:extLst>
      <p:ext uri="{BB962C8B-B14F-4D97-AF65-F5344CB8AC3E}">
        <p14:creationId xmlns:p14="http://schemas.microsoft.com/office/powerpoint/2010/main" val="3942685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03E707-9797-B0D5-7716-3CBF79CB7E35}"/>
              </a:ext>
            </a:extLst>
          </p:cNvPr>
          <p:cNvSpPr>
            <a:spLocks noGrp="1"/>
          </p:cNvSpPr>
          <p:nvPr>
            <p:ph type="body" sz="half" idx="2"/>
          </p:nvPr>
        </p:nvSpPr>
        <p:spPr>
          <a:xfrm>
            <a:off x="0" y="19664"/>
            <a:ext cx="12192000" cy="6858000"/>
          </a:xfrm>
          <a:solidFill>
            <a:schemeClr val="tx1"/>
          </a:solidFill>
          <a:ln w="76200">
            <a:solidFill>
              <a:srgbClr val="C11790"/>
            </a:solidFill>
          </a:ln>
        </p:spPr>
        <p:txBody>
          <a:bodyPr>
            <a:normAutofit fontScale="92500" lnSpcReduction="10000"/>
          </a:bodyPr>
          <a:lstStyle/>
          <a:p>
            <a:r>
              <a:rPr lang="en-IN" sz="3200" b="1" dirty="0">
                <a:solidFill>
                  <a:schemeClr val="bg1"/>
                </a:solidFill>
                <a:latin typeface="Times New Roman" panose="02020603050405020304" pitchFamily="18" charset="0"/>
                <a:cs typeface="Times New Roman" panose="02020603050405020304" pitchFamily="18" charset="0"/>
              </a:rPr>
              <a:t>RESULTS</a:t>
            </a:r>
          </a:p>
          <a:p>
            <a:endParaRPr lang="en-IN" sz="3200" b="1" dirty="0">
              <a:solidFill>
                <a:schemeClr val="bg1"/>
              </a:solidFill>
              <a:latin typeface="Times New Roman" panose="02020603050405020304" pitchFamily="18" charset="0"/>
              <a:cs typeface="Times New Roman" panose="02020603050405020304" pitchFamily="18" charset="0"/>
            </a:endParaRPr>
          </a:p>
          <a:p>
            <a:endParaRPr lang="en-IN" sz="3200" b="1" dirty="0">
              <a:solidFill>
                <a:schemeClr val="bg1"/>
              </a:solidFill>
              <a:latin typeface="Times New Roman" panose="02020603050405020304" pitchFamily="18" charset="0"/>
              <a:cs typeface="Times New Roman" panose="02020603050405020304" pitchFamily="18" charset="0"/>
            </a:endParaRPr>
          </a:p>
          <a:p>
            <a:endParaRPr lang="en-IN" sz="3200" b="1" dirty="0">
              <a:solidFill>
                <a:schemeClr val="bg1"/>
              </a:solidFill>
              <a:latin typeface="Times New Roman" panose="02020603050405020304" pitchFamily="18" charset="0"/>
              <a:cs typeface="Times New Roman" panose="02020603050405020304" pitchFamily="18" charset="0"/>
            </a:endParaRPr>
          </a:p>
          <a:p>
            <a:r>
              <a:rPr lang="en-IN" sz="1900" dirty="0">
                <a:solidFill>
                  <a:schemeClr val="bg1"/>
                </a:solidFill>
                <a:latin typeface="Times New Roman" panose="02020603050405020304" pitchFamily="18" charset="0"/>
                <a:cs typeface="Times New Roman" panose="02020603050405020304" pitchFamily="18" charset="0"/>
              </a:rPr>
              <a:t>Figure: 2*16 LCD Display</a:t>
            </a:r>
          </a:p>
          <a:p>
            <a:endParaRPr lang="en-IN" sz="3200" b="1" dirty="0">
              <a:solidFill>
                <a:schemeClr val="bg1"/>
              </a:solidFill>
              <a:latin typeface="Times New Roman" panose="02020603050405020304" pitchFamily="18" charset="0"/>
              <a:cs typeface="Times New Roman" panose="02020603050405020304" pitchFamily="18" charset="0"/>
            </a:endParaRPr>
          </a:p>
          <a:p>
            <a:endParaRPr lang="en-IN" sz="3200" b="1" dirty="0">
              <a:solidFill>
                <a:schemeClr val="bg1"/>
              </a:solidFill>
              <a:latin typeface="Times New Roman" panose="02020603050405020304" pitchFamily="18" charset="0"/>
              <a:cs typeface="Times New Roman" panose="02020603050405020304" pitchFamily="18" charset="0"/>
            </a:endParaRPr>
          </a:p>
          <a:p>
            <a:r>
              <a:rPr lang="en-IN" sz="3200" b="1" dirty="0">
                <a:solidFill>
                  <a:schemeClr val="bg1"/>
                </a:solidFill>
                <a:latin typeface="Times New Roman" panose="02020603050405020304" pitchFamily="18" charset="0"/>
                <a:cs typeface="Times New Roman" panose="02020603050405020304" pitchFamily="18" charset="0"/>
              </a:rPr>
              <a:t>  </a:t>
            </a:r>
          </a:p>
          <a:p>
            <a:endParaRPr lang="en-IN" sz="3200" dirty="0">
              <a:solidFill>
                <a:schemeClr val="bg1"/>
              </a:solidFill>
              <a:latin typeface="Times New Roman" panose="02020603050405020304" pitchFamily="18" charset="0"/>
              <a:cs typeface="Times New Roman" panose="02020603050405020304" pitchFamily="18" charset="0"/>
            </a:endParaRPr>
          </a:p>
          <a:p>
            <a:endParaRPr lang="en-IN" sz="3200" dirty="0">
              <a:solidFill>
                <a:schemeClr val="bg1"/>
              </a:solidFill>
              <a:latin typeface="Times New Roman" panose="02020603050405020304" pitchFamily="18" charset="0"/>
              <a:cs typeface="Times New Roman" panose="02020603050405020304" pitchFamily="18" charset="0"/>
            </a:endParaRPr>
          </a:p>
          <a:p>
            <a:endParaRPr lang="en-IN" sz="3200" dirty="0">
              <a:solidFill>
                <a:schemeClr val="bg1"/>
              </a:solidFill>
              <a:latin typeface="Times New Roman" panose="02020603050405020304" pitchFamily="18" charset="0"/>
              <a:cs typeface="Times New Roman" panose="02020603050405020304" pitchFamily="18" charset="0"/>
            </a:endParaRPr>
          </a:p>
          <a:p>
            <a:r>
              <a:rPr lang="en-IN" sz="1900" dirty="0">
                <a:solidFill>
                  <a:schemeClr val="bg1"/>
                </a:solidFill>
                <a:latin typeface="Times New Roman" panose="02020603050405020304" pitchFamily="18" charset="0"/>
                <a:cs typeface="Times New Roman" panose="02020603050405020304" pitchFamily="18" charset="0"/>
              </a:rPr>
              <a:t>Figure: CRM Kit</a:t>
            </a:r>
          </a:p>
        </p:txBody>
      </p:sp>
      <p:pic>
        <p:nvPicPr>
          <p:cNvPr id="4" name="Picture 3">
            <a:extLst>
              <a:ext uri="{FF2B5EF4-FFF2-40B4-BE49-F238E27FC236}">
                <a16:creationId xmlns:a16="http://schemas.microsoft.com/office/drawing/2014/main" id="{CEA14599-B8DF-F2AE-4E63-0432C0D295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16888" y="710344"/>
            <a:ext cx="4617070" cy="1871500"/>
          </a:xfrm>
          <a:prstGeom prst="rect">
            <a:avLst/>
          </a:prstGeom>
          <a:noFill/>
          <a:ln>
            <a:noFill/>
          </a:ln>
        </p:spPr>
      </p:pic>
      <p:pic>
        <p:nvPicPr>
          <p:cNvPr id="6" name="Picture 5">
            <a:extLst>
              <a:ext uri="{FF2B5EF4-FFF2-40B4-BE49-F238E27FC236}">
                <a16:creationId xmlns:a16="http://schemas.microsoft.com/office/drawing/2014/main" id="{8B7DDBB3-4412-B45F-5736-99F08A107675}"/>
              </a:ext>
            </a:extLst>
          </p:cNvPr>
          <p:cNvPicPr>
            <a:picLocks noChangeAspect="1"/>
          </p:cNvPicPr>
          <p:nvPr/>
        </p:nvPicPr>
        <p:blipFill>
          <a:blip r:embed="rId3"/>
          <a:stretch>
            <a:fillRect/>
          </a:stretch>
        </p:blipFill>
        <p:spPr>
          <a:xfrm>
            <a:off x="3841100" y="2949677"/>
            <a:ext cx="4768645" cy="3431896"/>
          </a:xfrm>
          <a:prstGeom prst="rect">
            <a:avLst/>
          </a:prstGeom>
        </p:spPr>
      </p:pic>
    </p:spTree>
    <p:extLst>
      <p:ext uri="{BB962C8B-B14F-4D97-AF65-F5344CB8AC3E}">
        <p14:creationId xmlns:p14="http://schemas.microsoft.com/office/powerpoint/2010/main" val="2057272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5EBEBB-53A5-97DF-1807-1E3B52B945AA}"/>
              </a:ext>
            </a:extLst>
          </p:cNvPr>
          <p:cNvSpPr>
            <a:spLocks noGrp="1"/>
          </p:cNvSpPr>
          <p:nvPr>
            <p:ph type="body" sz="half" idx="2"/>
          </p:nvPr>
        </p:nvSpPr>
        <p:spPr>
          <a:xfrm>
            <a:off x="0" y="0"/>
            <a:ext cx="12192000" cy="6858000"/>
          </a:xfrm>
          <a:solidFill>
            <a:schemeClr val="tx1"/>
          </a:solidFill>
          <a:ln w="76200">
            <a:solidFill>
              <a:srgbClr val="C11790"/>
            </a:solidFill>
          </a:ln>
        </p:spPr>
        <p:txBody>
          <a:bodyPr>
            <a:normAutofit/>
          </a:bodyPr>
          <a:lstStyle/>
          <a:p>
            <a:endParaRPr lang="en-IN" sz="3200" b="1" dirty="0">
              <a:solidFill>
                <a:schemeClr val="bg1"/>
              </a:solidFill>
              <a:effectLst/>
              <a:latin typeface="Times New Roman" panose="02020603050405020304" pitchFamily="18" charset="0"/>
              <a:cs typeface="Times New Roman" panose="02020603050405020304" pitchFamily="18" charset="0"/>
            </a:endParaRPr>
          </a:p>
          <a:p>
            <a:r>
              <a:rPr lang="en-IN" sz="3200" b="1" dirty="0">
                <a:solidFill>
                  <a:schemeClr val="bg1"/>
                </a:solidFill>
                <a:effectLst/>
                <a:latin typeface="Times New Roman" panose="02020603050405020304" pitchFamily="18" charset="0"/>
                <a:cs typeface="Times New Roman" panose="02020603050405020304" pitchFamily="18" charset="0"/>
              </a:rPr>
              <a:t>CONCLUSION</a:t>
            </a:r>
          </a:p>
          <a:p>
            <a:endParaRPr lang="en-IN" sz="3200" b="1" dirty="0">
              <a:solidFill>
                <a:schemeClr val="bg1"/>
              </a:solidFill>
              <a:effectLst/>
              <a:latin typeface="Times New Roman" panose="02020603050405020304" pitchFamily="18" charset="0"/>
              <a:cs typeface="Times New Roman" panose="02020603050405020304" pitchFamily="18" charset="0"/>
            </a:endParaRPr>
          </a:p>
          <a:p>
            <a:pPr algn="just"/>
            <a:r>
              <a:rPr lang="en-US" sz="2400" dirty="0">
                <a:solidFill>
                  <a:schemeClr val="bg1"/>
                </a:solidFill>
                <a:effectLst/>
                <a:latin typeface="Times New Roman" panose="02020603050405020304" pitchFamily="18" charset="0"/>
                <a:cs typeface="Times New Roman" panose="02020603050405020304" pitchFamily="18" charset="0"/>
              </a:rPr>
              <a:t>CRM can bring numerous benefits to businesses, including improved customer satisfaction, increased customer retention, better communication, customer relationship management costly more efficient sales processes, and enhanced marketing efforts. Business is an ongoing process that has to update itself with time (adopt new technologies) to remain in the competition. Before technology, customer data or CRM was based on papers, but slowly, companies started tracking customer-related data with spreadsheets, emails, address books, and other ways.</a:t>
            </a:r>
            <a:endParaRPr lang="en-IN" sz="3200" b="1" dirty="0">
              <a:solidFill>
                <a:schemeClr val="bg1"/>
              </a:solidFill>
              <a:effectLst/>
              <a:latin typeface="Times New Roman" panose="02020603050405020304" pitchFamily="18" charset="0"/>
              <a:cs typeface="Times New Roman" panose="02020603050405020304" pitchFamily="18" charset="0"/>
            </a:endParaRPr>
          </a:p>
          <a:p>
            <a:endParaRPr lang="en-IN" sz="3200" b="1" dirty="0">
              <a:solidFill>
                <a:schemeClr val="bg1"/>
              </a:solidFill>
              <a:effectLst/>
              <a:latin typeface="Times New Roman" panose="02020603050405020304" pitchFamily="18" charset="0"/>
              <a:cs typeface="Times New Roman" panose="02020603050405020304" pitchFamily="18" charset="0"/>
            </a:endParaRPr>
          </a:p>
          <a:p>
            <a:endParaRPr lang="en-IN" sz="3200" b="1" dirty="0">
              <a:solidFill>
                <a:schemeClr val="bg1"/>
              </a:solidFill>
              <a:effectLst/>
              <a:latin typeface="Times New Roman" panose="02020603050405020304" pitchFamily="18" charset="0"/>
              <a:cs typeface="Times New Roman" panose="02020603050405020304" pitchFamily="18" charset="0"/>
            </a:endParaRPr>
          </a:p>
          <a:p>
            <a:endParaRPr lang="en-IN" sz="3200" b="1"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322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7D6D-3666-8DC6-67BD-6770F7ED61F3}"/>
              </a:ext>
            </a:extLst>
          </p:cNvPr>
          <p:cNvSpPr>
            <a:spLocks noGrp="1"/>
          </p:cNvSpPr>
          <p:nvPr>
            <p:ph type="title"/>
          </p:nvPr>
        </p:nvSpPr>
        <p:spPr>
          <a:xfrm>
            <a:off x="0" y="0"/>
            <a:ext cx="12192000" cy="6858000"/>
          </a:xfrm>
          <a:ln w="76200" cmpd="sng">
            <a:solidFill>
              <a:srgbClr val="C11790"/>
            </a:solidFill>
          </a:ln>
        </p:spPr>
        <p:style>
          <a:lnRef idx="2">
            <a:schemeClr val="accent1"/>
          </a:lnRef>
          <a:fillRef idx="1">
            <a:schemeClr val="lt1"/>
          </a:fillRef>
          <a:effectRef idx="0">
            <a:schemeClr val="accent1"/>
          </a:effectRef>
          <a:fontRef idx="minor">
            <a:schemeClr val="dk1"/>
          </a:fontRef>
        </p:style>
        <p:txBody>
          <a:bodyPr>
            <a:normAutofit/>
          </a:bodyPr>
          <a:lstStyle/>
          <a:p>
            <a:r>
              <a:rPr lang="en-IN" sz="5400" i="1"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r>
              <a:rPr lang="en-IN" sz="5400"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IN" sz="5400"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5400"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0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B1B6-26FF-AC4C-1B26-7B121BF23063}"/>
              </a:ext>
            </a:extLst>
          </p:cNvPr>
          <p:cNvSpPr>
            <a:spLocks noGrp="1"/>
          </p:cNvSpPr>
          <p:nvPr>
            <p:ph type="title"/>
          </p:nvPr>
        </p:nvSpPr>
        <p:spPr>
          <a:xfrm>
            <a:off x="-68826" y="0"/>
            <a:ext cx="12260826" cy="6857999"/>
          </a:xfrm>
          <a:ln w="76200">
            <a:solidFill>
              <a:srgbClr val="C11790"/>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l"/>
            <a:br>
              <a:rPr lang="en-IN" sz="3600" dirty="0">
                <a:solidFill>
                  <a:schemeClr val="accent1">
                    <a:lumMod val="50000"/>
                  </a:schemeClr>
                </a:solidFill>
              </a:rPr>
            </a:br>
            <a:r>
              <a:rPr lang="en-IN" sz="3600" dirty="0">
                <a:solidFill>
                  <a:schemeClr val="accent1">
                    <a:lumMod val="50000"/>
                  </a:schemeClr>
                </a:solidFill>
              </a:rPr>
              <a:t> CONTENTS</a:t>
            </a:r>
            <a:br>
              <a:rPr lang="en-IN" sz="3600" dirty="0">
                <a:solidFill>
                  <a:schemeClr val="accent1">
                    <a:lumMod val="50000"/>
                  </a:schemeClr>
                </a:solidFill>
              </a:rPr>
            </a:br>
            <a:br>
              <a:rPr lang="en-IN" sz="3600" dirty="0"/>
            </a:br>
            <a:br>
              <a:rPr lang="en-IN" sz="3600"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sz="2800" dirty="0"/>
          </a:p>
        </p:txBody>
      </p:sp>
      <p:sp>
        <p:nvSpPr>
          <p:cNvPr id="3" name="Subtitle 2">
            <a:extLst>
              <a:ext uri="{FF2B5EF4-FFF2-40B4-BE49-F238E27FC236}">
                <a16:creationId xmlns:a16="http://schemas.microsoft.com/office/drawing/2014/main" id="{97E1F0F5-94BE-3392-EC31-1A943C0CD945}"/>
              </a:ext>
            </a:extLst>
          </p:cNvPr>
          <p:cNvSpPr>
            <a:spLocks noGrp="1"/>
          </p:cNvSpPr>
          <p:nvPr>
            <p:ph type="body" sz="half" idx="2"/>
          </p:nvPr>
        </p:nvSpPr>
        <p:spPr>
          <a:xfrm>
            <a:off x="363794" y="904568"/>
            <a:ext cx="10903764" cy="4892438"/>
          </a:xfrm>
        </p:spPr>
        <p:txBody>
          <a:bodyPr>
            <a:normAutofit fontScale="25000" lnSpcReduction="20000"/>
          </a:bodyPr>
          <a:lstStyle/>
          <a:p>
            <a:pPr marL="457200" indent="-457200" algn="l">
              <a:buClr>
                <a:schemeClr val="bg2"/>
              </a:buClr>
              <a:buFont typeface="Wingdings" panose="05000000000000000000" pitchFamily="2" charset="2"/>
              <a:buChar char="Ø"/>
            </a:pPr>
            <a:endParaRPr lang="en-IN" sz="12000" dirty="0">
              <a:solidFill>
                <a:schemeClr val="bg2"/>
              </a:solidFill>
              <a:effectLst/>
              <a:latin typeface="Times New Roman" panose="02020603050405020304" pitchFamily="18" charset="0"/>
              <a:cs typeface="Times New Roman" panose="02020603050405020304" pitchFamily="18" charset="0"/>
            </a:endParaRPr>
          </a:p>
          <a:p>
            <a:pPr marL="457200" indent="-457200" algn="l">
              <a:buClr>
                <a:schemeClr val="bg2"/>
              </a:buClr>
              <a:buFont typeface="Wingdings" panose="05000000000000000000" pitchFamily="2" charset="2"/>
              <a:buChar char="Ø"/>
            </a:pPr>
            <a:endParaRPr lang="en-IN" sz="12000" dirty="0">
              <a:solidFill>
                <a:schemeClr val="bg2"/>
              </a:solidFill>
              <a:effectLst/>
              <a:latin typeface="Times New Roman" panose="02020603050405020304" pitchFamily="18" charset="0"/>
              <a:cs typeface="Times New Roman" panose="02020603050405020304" pitchFamily="18" charset="0"/>
            </a:endParaRPr>
          </a:p>
          <a:p>
            <a:pPr marL="457200" indent="-457200" algn="l">
              <a:buClr>
                <a:schemeClr val="bg2"/>
              </a:buClr>
              <a:buFont typeface="Wingdings" panose="05000000000000000000" pitchFamily="2" charset="2"/>
              <a:buChar char="Ø"/>
            </a:pPr>
            <a:endParaRPr lang="en-IN" sz="12000" dirty="0">
              <a:solidFill>
                <a:schemeClr val="bg2"/>
              </a:solidFill>
              <a:effectLst/>
              <a:latin typeface="Times New Roman" panose="02020603050405020304" pitchFamily="18" charset="0"/>
              <a:cs typeface="Times New Roman" panose="02020603050405020304" pitchFamily="18" charset="0"/>
            </a:endParaRPr>
          </a:p>
          <a:p>
            <a:pPr marL="457200" indent="-457200" algn="l">
              <a:buClr>
                <a:schemeClr val="bg2"/>
              </a:buClr>
              <a:buFont typeface="Wingdings" panose="05000000000000000000" pitchFamily="2" charset="2"/>
              <a:buChar char="Ø"/>
            </a:pPr>
            <a:endParaRPr lang="en-IN" sz="12000" dirty="0">
              <a:solidFill>
                <a:schemeClr val="bg2"/>
              </a:solidFill>
              <a:effectLst/>
              <a:latin typeface="Times New Roman" panose="02020603050405020304" pitchFamily="18" charset="0"/>
              <a:cs typeface="Times New Roman" panose="02020603050405020304" pitchFamily="18" charset="0"/>
            </a:endParaRPr>
          </a:p>
          <a:p>
            <a:pPr marL="457200" indent="-457200" algn="l">
              <a:buClr>
                <a:schemeClr val="bg2"/>
              </a:buClr>
              <a:buFont typeface="Wingdings" panose="05000000000000000000" pitchFamily="2" charset="2"/>
              <a:buChar char="Ø"/>
            </a:pPr>
            <a:r>
              <a:rPr lang="en-IN" sz="11200" dirty="0">
                <a:solidFill>
                  <a:schemeClr val="bg2"/>
                </a:solidFill>
                <a:effectLst/>
                <a:latin typeface="Times New Roman" panose="02020603050405020304" pitchFamily="18" charset="0"/>
                <a:cs typeface="Times New Roman" panose="02020603050405020304" pitchFamily="18" charset="0"/>
              </a:rPr>
              <a:t>Abstract</a:t>
            </a:r>
            <a:endParaRPr lang="en-IN" sz="11200" dirty="0">
              <a:solidFill>
                <a:schemeClr val="accent1">
                  <a:lumMod val="50000"/>
                </a:schemeClr>
              </a:solidFill>
              <a:effectLst/>
              <a:latin typeface="Times New Roman" panose="02020603050405020304" pitchFamily="18" charset="0"/>
              <a:cs typeface="Times New Roman" panose="02020603050405020304" pitchFamily="18" charset="0"/>
            </a:endParaRPr>
          </a:p>
          <a:p>
            <a:pPr marL="457200" indent="-457200" algn="l">
              <a:buClr>
                <a:schemeClr val="bg2"/>
              </a:buClr>
              <a:buFont typeface="Wingdings" panose="05000000000000000000" pitchFamily="2" charset="2"/>
              <a:buChar char="Ø"/>
            </a:pPr>
            <a:r>
              <a:rPr lang="en-IN" sz="11200" dirty="0">
                <a:solidFill>
                  <a:schemeClr val="bg2"/>
                </a:solidFill>
                <a:effectLst/>
                <a:latin typeface="Times New Roman" panose="02020603050405020304" pitchFamily="18" charset="0"/>
                <a:cs typeface="Times New Roman" panose="02020603050405020304" pitchFamily="18" charset="0"/>
              </a:rPr>
              <a:t>Introduction</a:t>
            </a:r>
          </a:p>
          <a:p>
            <a:pPr marL="457200" indent="-457200" algn="l">
              <a:buClr>
                <a:schemeClr val="bg2"/>
              </a:buClr>
              <a:buFont typeface="Wingdings" panose="05000000000000000000" pitchFamily="2" charset="2"/>
              <a:buChar char="Ø"/>
            </a:pPr>
            <a:r>
              <a:rPr lang="en-IN" sz="11200" dirty="0">
                <a:solidFill>
                  <a:schemeClr val="bg2"/>
                </a:solidFill>
                <a:effectLst/>
                <a:latin typeface="Times New Roman" panose="02020603050405020304" pitchFamily="18" charset="0"/>
                <a:cs typeface="Times New Roman" panose="02020603050405020304" pitchFamily="18" charset="0"/>
              </a:rPr>
              <a:t>Existing methods</a:t>
            </a:r>
          </a:p>
          <a:p>
            <a:pPr marL="457200" indent="-457200" algn="l">
              <a:buClr>
                <a:schemeClr val="bg2"/>
              </a:buClr>
              <a:buFont typeface="Wingdings" panose="05000000000000000000" pitchFamily="2" charset="2"/>
              <a:buChar char="Ø"/>
            </a:pPr>
            <a:r>
              <a:rPr lang="en-IN" sz="11200" dirty="0">
                <a:solidFill>
                  <a:schemeClr val="bg2"/>
                </a:solidFill>
                <a:effectLst/>
                <a:latin typeface="Times New Roman" panose="02020603050405020304" pitchFamily="18" charset="0"/>
                <a:cs typeface="Times New Roman" panose="02020603050405020304" pitchFamily="18" charset="0"/>
              </a:rPr>
              <a:t>Drawbacks</a:t>
            </a:r>
          </a:p>
          <a:p>
            <a:pPr marL="457200" indent="-457200" algn="l">
              <a:buClr>
                <a:schemeClr val="bg2"/>
              </a:buClr>
              <a:buFont typeface="Wingdings" panose="05000000000000000000" pitchFamily="2" charset="2"/>
              <a:buChar char="Ø"/>
            </a:pPr>
            <a:r>
              <a:rPr lang="en-IN" sz="11200" dirty="0">
                <a:solidFill>
                  <a:schemeClr val="bg2"/>
                </a:solidFill>
                <a:effectLst/>
                <a:latin typeface="Times New Roman" panose="02020603050405020304" pitchFamily="18" charset="0"/>
                <a:cs typeface="Times New Roman" panose="02020603050405020304" pitchFamily="18" charset="0"/>
              </a:rPr>
              <a:t>Proposed methods</a:t>
            </a:r>
          </a:p>
          <a:p>
            <a:pPr marL="457200" indent="-457200" algn="l">
              <a:buClr>
                <a:schemeClr val="bg2"/>
              </a:buClr>
              <a:buFont typeface="Wingdings" panose="05000000000000000000" pitchFamily="2" charset="2"/>
              <a:buChar char="Ø"/>
            </a:pPr>
            <a:r>
              <a:rPr lang="en-IN" sz="11200" dirty="0">
                <a:solidFill>
                  <a:schemeClr val="bg2"/>
                </a:solidFill>
                <a:effectLst/>
                <a:latin typeface="Times New Roman" panose="02020603050405020304" pitchFamily="18" charset="0"/>
                <a:cs typeface="Times New Roman" panose="02020603050405020304" pitchFamily="18" charset="0"/>
              </a:rPr>
              <a:t>Block diagram</a:t>
            </a:r>
          </a:p>
          <a:p>
            <a:pPr marL="457200" indent="-457200" algn="l">
              <a:buClr>
                <a:schemeClr val="bg2"/>
              </a:buClr>
              <a:buFont typeface="Wingdings" panose="05000000000000000000" pitchFamily="2" charset="2"/>
              <a:buChar char="Ø"/>
            </a:pPr>
            <a:r>
              <a:rPr lang="en-IN" sz="11200" dirty="0">
                <a:solidFill>
                  <a:schemeClr val="bg2"/>
                </a:solidFill>
                <a:effectLst/>
                <a:latin typeface="Times New Roman" panose="02020603050405020304" pitchFamily="18" charset="0"/>
                <a:cs typeface="Times New Roman" panose="02020603050405020304" pitchFamily="18" charset="0"/>
              </a:rPr>
              <a:t>Advantages</a:t>
            </a:r>
          </a:p>
          <a:p>
            <a:pPr marL="457200" indent="-457200" algn="l">
              <a:buClr>
                <a:schemeClr val="bg2"/>
              </a:buClr>
              <a:buFont typeface="Wingdings" panose="05000000000000000000" pitchFamily="2" charset="2"/>
              <a:buChar char="Ø"/>
            </a:pPr>
            <a:r>
              <a:rPr lang="en-IN" sz="11200" dirty="0">
                <a:solidFill>
                  <a:schemeClr val="bg2"/>
                </a:solidFill>
                <a:effectLst/>
                <a:latin typeface="Times New Roman" panose="02020603050405020304" pitchFamily="18" charset="0"/>
                <a:cs typeface="Times New Roman" panose="02020603050405020304" pitchFamily="18" charset="0"/>
              </a:rPr>
              <a:t>Tools used</a:t>
            </a:r>
          </a:p>
          <a:p>
            <a:pPr marL="457200" indent="-457200" algn="l">
              <a:buClr>
                <a:schemeClr val="bg2"/>
              </a:buClr>
              <a:buFont typeface="Wingdings" panose="05000000000000000000" pitchFamily="2" charset="2"/>
              <a:buChar char="Ø"/>
            </a:pPr>
            <a:r>
              <a:rPr lang="en-IN" sz="11200" dirty="0">
                <a:solidFill>
                  <a:schemeClr val="bg2"/>
                </a:solidFill>
                <a:effectLst/>
                <a:latin typeface="Times New Roman" panose="02020603050405020304" pitchFamily="18" charset="0"/>
                <a:cs typeface="Times New Roman" panose="02020603050405020304" pitchFamily="18" charset="0"/>
              </a:rPr>
              <a:t>Results</a:t>
            </a:r>
          </a:p>
          <a:p>
            <a:pPr marL="457200" indent="-457200" algn="l">
              <a:buClr>
                <a:schemeClr val="bg2"/>
              </a:buClr>
              <a:buFont typeface="Wingdings" panose="05000000000000000000" pitchFamily="2" charset="2"/>
              <a:buChar char="Ø"/>
            </a:pPr>
            <a:r>
              <a:rPr lang="en-IN" sz="11200" dirty="0">
                <a:solidFill>
                  <a:schemeClr val="bg2"/>
                </a:solidFill>
                <a:effectLst/>
                <a:latin typeface="Times New Roman" panose="02020603050405020304" pitchFamily="18" charset="0"/>
                <a:cs typeface="Times New Roman" panose="02020603050405020304" pitchFamily="18" charset="0"/>
              </a:rPr>
              <a:t>Conclusion</a:t>
            </a:r>
          </a:p>
          <a:p>
            <a:pPr algn="l"/>
            <a:endParaRPr lang="en-IN" sz="9600" dirty="0">
              <a:solidFill>
                <a:schemeClr val="accent1">
                  <a:lumMod val="50000"/>
                </a:schemeClr>
              </a:solidFill>
              <a:effectLst>
                <a:outerShdw blurRad="38100" dist="38100" dir="2700000" algn="tl" rotWithShape="0">
                  <a:srgbClr val="000000">
                    <a:alpha val="43137"/>
                  </a:srgbClr>
                </a:outerShdw>
              </a:effectLst>
              <a:latin typeface="Times New Roman" panose="02020603050405020304" pitchFamily="18" charset="0"/>
              <a:cs typeface="Times New Roman" panose="02020603050405020304" pitchFamily="18" charset="0"/>
            </a:endParaRPr>
          </a:p>
          <a:p>
            <a:pPr algn="l"/>
            <a:endParaRPr lang="en-IN" sz="9600" dirty="0">
              <a:solidFill>
                <a:schemeClr val="bg2"/>
              </a:solidFill>
              <a:latin typeface="Times New Roman" panose="02020603050405020304" pitchFamily="18" charset="0"/>
              <a:cs typeface="Times New Roman" panose="02020603050405020304" pitchFamily="18" charset="0"/>
            </a:endParaRPr>
          </a:p>
          <a:p>
            <a:pPr algn="l"/>
            <a:endParaRPr lang="en-IN" sz="9600" dirty="0">
              <a:solidFill>
                <a:schemeClr val="bg2"/>
              </a:solidFill>
              <a:latin typeface="Times New Roman" panose="02020603050405020304" pitchFamily="18" charset="0"/>
              <a:cs typeface="Times New Roman" panose="02020603050405020304" pitchFamily="18" charset="0"/>
            </a:endParaRPr>
          </a:p>
          <a:p>
            <a:pPr algn="l"/>
            <a:endParaRPr lang="en-IN" sz="9600" dirty="0">
              <a:solidFill>
                <a:schemeClr val="bg2"/>
              </a:solidFill>
              <a:latin typeface="Times New Roman" panose="02020603050405020304" pitchFamily="18" charset="0"/>
              <a:cs typeface="Times New Roman" panose="02020603050405020304" pitchFamily="18" charset="0"/>
            </a:endParaRPr>
          </a:p>
          <a:p>
            <a:pPr algn="l"/>
            <a:br>
              <a:rPr lang="en-IN" sz="2400" dirty="0">
                <a:solidFill>
                  <a:schemeClr val="bg2"/>
                </a:solidFill>
                <a:latin typeface="Times New Roman" panose="02020603050405020304" pitchFamily="18" charset="0"/>
                <a:cs typeface="Times New Roman" panose="02020603050405020304" pitchFamily="18" charset="0"/>
              </a:rPr>
            </a:br>
            <a:endParaRPr lang="en-IN" sz="24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649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5CEC-19FB-FECF-2042-790262EDC008}"/>
              </a:ext>
            </a:extLst>
          </p:cNvPr>
          <p:cNvSpPr>
            <a:spLocks noGrp="1"/>
          </p:cNvSpPr>
          <p:nvPr>
            <p:ph type="title"/>
          </p:nvPr>
        </p:nvSpPr>
        <p:spPr>
          <a:xfrm>
            <a:off x="0" y="-68826"/>
            <a:ext cx="12192000" cy="6926826"/>
          </a:xfrm>
          <a:ln w="76200">
            <a:solidFill>
              <a:srgbClr val="C11790"/>
            </a:solidFill>
          </a:ln>
        </p:spPr>
        <p:style>
          <a:lnRef idx="2">
            <a:schemeClr val="accent1"/>
          </a:lnRef>
          <a:fillRef idx="1">
            <a:schemeClr val="lt1"/>
          </a:fillRef>
          <a:effectRef idx="0">
            <a:schemeClr val="accent1"/>
          </a:effectRef>
          <a:fontRef idx="minor">
            <a:schemeClr val="dk1"/>
          </a:fontRef>
        </p:style>
        <p:txBody>
          <a:bodyPr>
            <a:normAutofit/>
          </a:bodyPr>
          <a:lstStyle/>
          <a:p>
            <a:pPr marL="457200" lvl="1" indent="0">
              <a:buNone/>
            </a:pPr>
            <a:r>
              <a:rPr lang="en-IN" sz="3600" b="1" dirty="0">
                <a:solidFill>
                  <a:schemeClr val="accent1">
                    <a:lumMod val="50000"/>
                  </a:schemeClr>
                </a:solidFill>
                <a:latin typeface="Times New Roman" panose="02020603050405020304" pitchFamily="18" charset="0"/>
                <a:cs typeface="Times New Roman" panose="02020603050405020304" pitchFamily="18" charset="0"/>
              </a:rPr>
              <a:t>                                    </a:t>
            </a:r>
            <a:r>
              <a:rPr lang="en-IN" sz="4200" b="1" dirty="0">
                <a:solidFill>
                  <a:schemeClr val="accent1">
                    <a:lumMod val="50000"/>
                  </a:schemeClr>
                </a:solidFill>
                <a:latin typeface="Times New Roman" panose="02020603050405020304" pitchFamily="18" charset="0"/>
                <a:cs typeface="Times New Roman" panose="02020603050405020304" pitchFamily="18" charset="0"/>
              </a:rPr>
              <a:t>Abstract</a:t>
            </a:r>
            <a:br>
              <a:rPr lang="en-IN" sz="4800" dirty="0">
                <a:solidFill>
                  <a:schemeClr val="bg2"/>
                </a:solidFill>
                <a:latin typeface="Sitka Small" pitchFamily="2" charset="0"/>
              </a:rPr>
            </a:br>
            <a:br>
              <a:rPr lang="en-IN" sz="4800" dirty="0">
                <a:solidFill>
                  <a:schemeClr val="bg2"/>
                </a:solidFill>
                <a:latin typeface="Sitka Small" pitchFamily="2" charset="0"/>
              </a:rPr>
            </a:br>
            <a:br>
              <a:rPr lang="en-IN" sz="4800" dirty="0">
                <a:solidFill>
                  <a:schemeClr val="bg2"/>
                </a:solidFill>
                <a:latin typeface="Sitka Small" pitchFamily="2" charset="0"/>
              </a:rPr>
            </a:br>
            <a:br>
              <a:rPr lang="en-IN" sz="4800" dirty="0">
                <a:solidFill>
                  <a:schemeClr val="bg2"/>
                </a:solidFill>
                <a:latin typeface="Sitka Small" pitchFamily="2" charset="0"/>
              </a:rPr>
            </a:br>
            <a:br>
              <a:rPr lang="en-IN" sz="4800" dirty="0">
                <a:solidFill>
                  <a:schemeClr val="bg2"/>
                </a:solidFill>
                <a:latin typeface="Sitka Small" pitchFamily="2" charset="0"/>
              </a:rPr>
            </a:br>
            <a:br>
              <a:rPr lang="en-IN" sz="4800" dirty="0">
                <a:solidFill>
                  <a:schemeClr val="bg2"/>
                </a:solidFill>
                <a:latin typeface="Sitka Small" pitchFamily="2" charset="0"/>
              </a:rPr>
            </a:br>
            <a:br>
              <a:rPr lang="en-IN" sz="4000" dirty="0">
                <a:solidFill>
                  <a:schemeClr val="tx1"/>
                </a:solidFill>
                <a:latin typeface="Sitka Small" pitchFamily="2" charset="0"/>
              </a:rPr>
            </a:br>
            <a:br>
              <a:rPr lang="en-US" sz="3200" b="0" i="0" dirty="0">
                <a:solidFill>
                  <a:schemeClr val="tx1">
                    <a:lumMod val="95000"/>
                    <a:lumOff val="5000"/>
                  </a:schemeClr>
                </a:solidFill>
                <a:effectLst/>
                <a:latin typeface="Sitka Display" pitchFamily="2" charset="0"/>
                <a:cs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8B876474-0EBE-0535-9519-8723D89E5CC3}"/>
              </a:ext>
            </a:extLst>
          </p:cNvPr>
          <p:cNvSpPr>
            <a:spLocks noGrp="1"/>
          </p:cNvSpPr>
          <p:nvPr>
            <p:ph type="body" sz="half" idx="2"/>
          </p:nvPr>
        </p:nvSpPr>
        <p:spPr>
          <a:xfrm>
            <a:off x="304801" y="894735"/>
            <a:ext cx="11326550" cy="5850194"/>
          </a:xfrm>
        </p:spPr>
        <p:txBody>
          <a:bodyPr>
            <a:normAutofit/>
          </a:bodyPr>
          <a:lstStyle/>
          <a:p>
            <a:pPr algn="just">
              <a:buClr>
                <a:schemeClr val="bg2"/>
              </a:buClr>
            </a:pPr>
            <a:r>
              <a:rPr lang="en-US" sz="2600" b="0" i="0" dirty="0">
                <a:solidFill>
                  <a:schemeClr val="bg2"/>
                </a:solidFill>
                <a:effectLst/>
                <a:latin typeface="Times New Roman" panose="02020603050405020304" pitchFamily="18" charset="0"/>
                <a:cs typeface="Times New Roman" panose="02020603050405020304" pitchFamily="18" charset="0"/>
              </a:rPr>
              <a:t>                Internet of things facilitates relationships in the business world. With the increased usage of new Internet services in the country and with respect to the intense competition between businesses, these organizations should pay special attention to customer relationship management in order to survive and grow in the market. </a:t>
            </a:r>
          </a:p>
          <a:p>
            <a:pPr algn="just">
              <a:buClr>
                <a:schemeClr val="bg2"/>
              </a:buClr>
            </a:pPr>
            <a:r>
              <a:rPr lang="en-US" sz="2600" dirty="0">
                <a:solidFill>
                  <a:schemeClr val="bg2"/>
                </a:solidFill>
                <a:effectLst/>
                <a:latin typeface="Times New Roman" panose="02020603050405020304" pitchFamily="18" charset="0"/>
                <a:cs typeface="Times New Roman" panose="02020603050405020304" pitchFamily="18" charset="0"/>
              </a:rPr>
              <a:t>               The Internet has become the main tool for information exchange, businesses, communication, and an integral part of daily life. Having an effective relationship with the customers is the most important key to success in any business. About these relationships, it can be said that companies use social </a:t>
            </a:r>
            <a:r>
              <a:rPr lang="en-US" sz="2600" dirty="0" err="1">
                <a:solidFill>
                  <a:schemeClr val="bg2"/>
                </a:solidFill>
                <a:effectLst/>
                <a:latin typeface="Times New Roman" panose="02020603050405020304" pitchFamily="18" charset="0"/>
                <a:cs typeface="Times New Roman" panose="02020603050405020304" pitchFamily="18" charset="0"/>
              </a:rPr>
              <a:t>mediain</a:t>
            </a:r>
            <a:r>
              <a:rPr lang="en-US" sz="2600" dirty="0">
                <a:solidFill>
                  <a:schemeClr val="bg2"/>
                </a:solidFill>
                <a:effectLst/>
                <a:latin typeface="Times New Roman" panose="02020603050405020304" pitchFamily="18" charset="0"/>
                <a:cs typeface="Times New Roman" panose="02020603050405020304" pitchFamily="18" charset="0"/>
              </a:rPr>
              <a:t> order to directly contact with customers.</a:t>
            </a:r>
            <a:endParaRPr lang="en-IN" sz="2600" dirty="0">
              <a:solidFill>
                <a:schemeClr val="bg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40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75FB-78D0-029F-6D4E-612917FB4CDE}"/>
              </a:ext>
            </a:extLst>
          </p:cNvPr>
          <p:cNvSpPr>
            <a:spLocks noGrp="1"/>
          </p:cNvSpPr>
          <p:nvPr>
            <p:ph type="title"/>
          </p:nvPr>
        </p:nvSpPr>
        <p:spPr>
          <a:xfrm>
            <a:off x="0" y="0"/>
            <a:ext cx="12192000" cy="6858000"/>
          </a:xfrm>
          <a:ln w="76200">
            <a:solidFill>
              <a:srgbClr val="C11790"/>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IN" sz="3600" b="1" dirty="0">
                <a:solidFill>
                  <a:schemeClr val="accent1">
                    <a:lumMod val="50000"/>
                  </a:schemeClr>
                </a:solidFill>
                <a:effectLst/>
                <a:latin typeface="Times New Roman" panose="02020603050405020304" pitchFamily="18" charset="0"/>
                <a:cs typeface="Times New Roman" panose="02020603050405020304" pitchFamily="18" charset="0"/>
              </a:rPr>
              <a:t>                                    </a:t>
            </a:r>
            <a:br>
              <a:rPr lang="en-IN" sz="3600" b="1" dirty="0">
                <a:solidFill>
                  <a:schemeClr val="accent1">
                    <a:lumMod val="50000"/>
                  </a:schemeClr>
                </a:solidFill>
                <a:effectLst/>
                <a:latin typeface="Times New Roman" panose="02020603050405020304" pitchFamily="18" charset="0"/>
                <a:cs typeface="Times New Roman" panose="02020603050405020304" pitchFamily="18" charset="0"/>
              </a:rPr>
            </a:br>
            <a:r>
              <a:rPr lang="en-IN" sz="3600" b="1" dirty="0">
                <a:solidFill>
                  <a:schemeClr val="accent1">
                    <a:lumMod val="50000"/>
                  </a:schemeClr>
                </a:solidFill>
                <a:effectLst/>
                <a:latin typeface="Times New Roman" panose="02020603050405020304" pitchFamily="18" charset="0"/>
                <a:cs typeface="Times New Roman" panose="02020603050405020304" pitchFamily="18" charset="0"/>
              </a:rPr>
              <a:t>                                            </a:t>
            </a:r>
            <a:r>
              <a:rPr lang="en-IN" sz="4200" b="1" dirty="0">
                <a:solidFill>
                  <a:schemeClr val="accent1">
                    <a:lumMod val="50000"/>
                  </a:schemeClr>
                </a:solidFill>
                <a:effectLst/>
                <a:latin typeface="Times New Roman" panose="02020603050405020304" pitchFamily="18" charset="0"/>
                <a:cs typeface="Times New Roman" panose="02020603050405020304" pitchFamily="18" charset="0"/>
              </a:rPr>
              <a:t>Introduction</a:t>
            </a:r>
            <a:br>
              <a:rPr lang="en-IN" sz="3600" dirty="0">
                <a:solidFill>
                  <a:schemeClr val="accent1">
                    <a:lumMod val="50000"/>
                  </a:schemeClr>
                </a:solidFill>
                <a:latin typeface="Times New Roman" panose="02020603050405020304" pitchFamily="18" charset="0"/>
                <a:cs typeface="Times New Roman" panose="02020603050405020304" pitchFamily="18" charset="0"/>
              </a:rPr>
            </a:br>
            <a:br>
              <a:rPr lang="en-IN" sz="3200" dirty="0">
                <a:latin typeface="+mn-lt"/>
              </a:rPr>
            </a:br>
            <a:br>
              <a:rPr lang="en-IN" sz="3200" dirty="0">
                <a:latin typeface="+mn-lt"/>
              </a:rPr>
            </a:br>
            <a:br>
              <a:rPr lang="en-IN" sz="3200" dirty="0">
                <a:latin typeface="+mn-lt"/>
              </a:rPr>
            </a:br>
            <a:br>
              <a:rPr lang="en-IN" sz="3200" dirty="0">
                <a:latin typeface="+mn-lt"/>
              </a:rPr>
            </a:br>
            <a:br>
              <a:rPr lang="en-IN" sz="3200" dirty="0">
                <a:latin typeface="+mn-lt"/>
              </a:rPr>
            </a:br>
            <a:br>
              <a:rPr lang="en-IN" sz="3200" dirty="0">
                <a:latin typeface="+mn-lt"/>
              </a:rPr>
            </a:br>
            <a:br>
              <a:rPr lang="en-IN" sz="3200" dirty="0">
                <a:latin typeface="+mn-lt"/>
              </a:rPr>
            </a:br>
            <a:br>
              <a:rPr lang="en-IN" sz="3200" dirty="0">
                <a:latin typeface="+mn-lt"/>
              </a:rPr>
            </a:br>
            <a:br>
              <a:rPr lang="en-IN" sz="3200" dirty="0">
                <a:latin typeface="+mn-lt"/>
              </a:rPr>
            </a:br>
            <a:br>
              <a:rPr lang="en-IN" sz="3200" dirty="0">
                <a:latin typeface="+mn-lt"/>
              </a:rPr>
            </a:br>
            <a:br>
              <a:rPr lang="en-IN" sz="3200" dirty="0">
                <a:latin typeface="+mn-lt"/>
              </a:rPr>
            </a:br>
            <a:endParaRPr lang="en-IN" dirty="0"/>
          </a:p>
        </p:txBody>
      </p:sp>
      <p:sp>
        <p:nvSpPr>
          <p:cNvPr id="3" name="Text Placeholder 2">
            <a:extLst>
              <a:ext uri="{FF2B5EF4-FFF2-40B4-BE49-F238E27FC236}">
                <a16:creationId xmlns:a16="http://schemas.microsoft.com/office/drawing/2014/main" id="{9868E1DE-3EFD-43CE-1242-0096184CD176}"/>
              </a:ext>
            </a:extLst>
          </p:cNvPr>
          <p:cNvSpPr>
            <a:spLocks noGrp="1"/>
          </p:cNvSpPr>
          <p:nvPr>
            <p:ph type="body" sz="half" idx="2"/>
          </p:nvPr>
        </p:nvSpPr>
        <p:spPr>
          <a:xfrm>
            <a:off x="235974" y="1661652"/>
            <a:ext cx="11729884" cy="4876800"/>
          </a:xfrm>
        </p:spPr>
        <p:txBody>
          <a:bodyPr/>
          <a:lstStyle/>
          <a:p>
            <a:pPr marL="342900" indent="-342900" algn="just">
              <a:buClr>
                <a:schemeClr val="bg2"/>
              </a:buClr>
              <a:buFont typeface="Wingdings" panose="05000000000000000000" pitchFamily="2" charset="2"/>
              <a:buChar char="Ø"/>
            </a:pPr>
            <a:r>
              <a:rPr lang="en-US" sz="2300" dirty="0">
                <a:solidFill>
                  <a:srgbClr val="212529"/>
                </a:solidFill>
                <a:effectLst/>
                <a:latin typeface="Times New Roman" panose="02020603050405020304" pitchFamily="18" charset="0"/>
                <a:cs typeface="Times New Roman" panose="02020603050405020304" pitchFamily="18" charset="0"/>
              </a:rPr>
              <a:t>Due to technological developments and increasing in inter-connectedness of the world population, the Internet of Things(IoT) becomes reality. Devices such as smartphones, household appliances, machines, vehicles, and people or even entire cities are increasingly connected to the internet.</a:t>
            </a:r>
          </a:p>
          <a:p>
            <a:pPr marL="342900" indent="-342900" algn="l">
              <a:buClr>
                <a:schemeClr val="bg2"/>
              </a:buClr>
              <a:buFont typeface="Wingdings" panose="05000000000000000000" pitchFamily="2" charset="2"/>
              <a:buChar char="Ø"/>
            </a:pPr>
            <a:r>
              <a:rPr lang="en-US" sz="2300" dirty="0">
                <a:solidFill>
                  <a:srgbClr val="212529"/>
                </a:solidFill>
                <a:effectLst/>
                <a:latin typeface="Times New Roman" panose="02020603050405020304" pitchFamily="18" charset="0"/>
                <a:cs typeface="Times New Roman" panose="02020603050405020304" pitchFamily="18" charset="0"/>
              </a:rPr>
              <a:t>IoT can fundamentally change the way of interaction between humans and their environment.</a:t>
            </a:r>
          </a:p>
          <a:p>
            <a:pPr marL="342900" indent="-342900" algn="just">
              <a:buClr>
                <a:schemeClr val="bg2"/>
              </a:buClr>
              <a:buFont typeface="Wingdings" panose="05000000000000000000" pitchFamily="2" charset="2"/>
              <a:buChar char="Ø"/>
            </a:pPr>
            <a:r>
              <a:rPr lang="en-US" sz="2300" b="0" i="0" dirty="0">
                <a:solidFill>
                  <a:srgbClr val="212529"/>
                </a:solidFill>
                <a:effectLst/>
                <a:latin typeface="Times New Roman" panose="02020603050405020304" pitchFamily="18" charset="0"/>
                <a:cs typeface="Times New Roman" panose="02020603050405020304" pitchFamily="18" charset="0"/>
              </a:rPr>
              <a:t>Having an effective relationship with the customers is the most important key to success in any business.</a:t>
            </a:r>
          </a:p>
          <a:p>
            <a:pPr marL="342900" indent="-342900" algn="just">
              <a:buClr>
                <a:schemeClr val="bg2"/>
              </a:buClr>
              <a:buFont typeface="Wingdings" panose="05000000000000000000" pitchFamily="2" charset="2"/>
              <a:buChar char="Ø"/>
            </a:pPr>
            <a:r>
              <a:rPr lang="en-US" sz="2300" dirty="0">
                <a:solidFill>
                  <a:schemeClr val="bg2"/>
                </a:solidFill>
                <a:effectLst/>
                <a:latin typeface="Times New Roman" panose="02020603050405020304" pitchFamily="18" charset="0"/>
                <a:cs typeface="Times New Roman" panose="02020603050405020304" pitchFamily="18" charset="0"/>
              </a:rPr>
              <a:t>The connection of user to the internet data exchanging and relations between things through sensors and tags has created a network of things, able to communicate anywhere and anytime.</a:t>
            </a:r>
            <a:endParaRPr lang="en-IN" sz="2300" dirty="0">
              <a:solidFill>
                <a:schemeClr val="bg2"/>
              </a:solidFill>
              <a:effectLst/>
              <a:latin typeface="Times New Roman" panose="02020603050405020304" pitchFamily="18" charset="0"/>
              <a:cs typeface="Times New Roman" panose="02020603050405020304" pitchFamily="18" charset="0"/>
            </a:endParaRPr>
          </a:p>
          <a:p>
            <a:pPr marL="342900" indent="-342900" algn="just">
              <a:buClr>
                <a:schemeClr val="bg2"/>
              </a:buClr>
              <a:buFont typeface="Wingdings" panose="05000000000000000000" pitchFamily="2" charset="2"/>
              <a:buChar char="Ø"/>
            </a:pPr>
            <a:endParaRPr lang="en-US" sz="2300" dirty="0">
              <a:solidFill>
                <a:srgbClr val="212529"/>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300" dirty="0">
              <a:solidFill>
                <a:srgbClr val="212529"/>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35937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67592-7809-AA53-3AE4-FD4DF3FE8B18}"/>
              </a:ext>
            </a:extLst>
          </p:cNvPr>
          <p:cNvSpPr>
            <a:spLocks noGrp="1"/>
          </p:cNvSpPr>
          <p:nvPr>
            <p:ph type="title"/>
          </p:nvPr>
        </p:nvSpPr>
        <p:spPr>
          <a:xfrm>
            <a:off x="0" y="1"/>
            <a:ext cx="12192000" cy="6858000"/>
          </a:xfrm>
          <a:ln w="76200">
            <a:solidFill>
              <a:srgbClr val="C11790"/>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IN" sz="3600" b="1" dirty="0">
                <a:solidFill>
                  <a:schemeClr val="accent1">
                    <a:lumMod val="50000"/>
                  </a:schemeClr>
                </a:solidFill>
                <a:effectLst/>
                <a:latin typeface="Times New Roman" panose="02020603050405020304" pitchFamily="18" charset="0"/>
                <a:cs typeface="Times New Roman" panose="02020603050405020304" pitchFamily="18" charset="0"/>
              </a:rPr>
              <a:t>                                     </a:t>
            </a:r>
            <a:br>
              <a:rPr lang="en-IN" sz="3600" b="1" dirty="0">
                <a:solidFill>
                  <a:schemeClr val="accent1">
                    <a:lumMod val="50000"/>
                  </a:schemeClr>
                </a:solidFill>
                <a:effectLst/>
                <a:latin typeface="Times New Roman" panose="02020603050405020304" pitchFamily="18" charset="0"/>
                <a:cs typeface="Times New Roman" panose="02020603050405020304" pitchFamily="18" charset="0"/>
              </a:rPr>
            </a:br>
            <a:r>
              <a:rPr lang="en-IN" sz="3600" b="1" dirty="0">
                <a:solidFill>
                  <a:schemeClr val="accent1">
                    <a:lumMod val="50000"/>
                  </a:schemeClr>
                </a:solidFill>
                <a:effectLst/>
                <a:latin typeface="Times New Roman" panose="02020603050405020304" pitchFamily="18" charset="0"/>
                <a:cs typeface="Times New Roman" panose="02020603050405020304" pitchFamily="18" charset="0"/>
              </a:rPr>
              <a:t>                                       </a:t>
            </a:r>
            <a:br>
              <a:rPr lang="en-IN" sz="3600" b="1" dirty="0">
                <a:solidFill>
                  <a:schemeClr val="accent1">
                    <a:lumMod val="50000"/>
                  </a:schemeClr>
                </a:solidFill>
                <a:effectLst/>
                <a:latin typeface="Times New Roman" panose="02020603050405020304" pitchFamily="18" charset="0"/>
                <a:cs typeface="Times New Roman" panose="02020603050405020304" pitchFamily="18" charset="0"/>
              </a:rPr>
            </a:br>
            <a:r>
              <a:rPr lang="en-IN" sz="3600" b="1" dirty="0">
                <a:solidFill>
                  <a:schemeClr val="accent1">
                    <a:lumMod val="50000"/>
                  </a:schemeClr>
                </a:solidFill>
                <a:effectLst/>
                <a:latin typeface="Times New Roman" panose="02020603050405020304" pitchFamily="18" charset="0"/>
                <a:cs typeface="Times New Roman" panose="02020603050405020304" pitchFamily="18" charset="0"/>
              </a:rPr>
              <a:t>                                        </a:t>
            </a:r>
            <a:r>
              <a:rPr lang="en-IN" sz="4000" b="1" dirty="0">
                <a:solidFill>
                  <a:schemeClr val="accent1">
                    <a:lumMod val="50000"/>
                  </a:schemeClr>
                </a:solidFill>
                <a:effectLst/>
                <a:latin typeface="Times New Roman" panose="02020603050405020304" pitchFamily="18" charset="0"/>
                <a:cs typeface="Times New Roman" panose="02020603050405020304" pitchFamily="18" charset="0"/>
              </a:rPr>
              <a:t>Existing Methods</a:t>
            </a:r>
            <a:br>
              <a:rPr lang="en-IN" sz="4000" b="1" dirty="0">
                <a:solidFill>
                  <a:schemeClr val="accent1">
                    <a:lumMod val="50000"/>
                  </a:schemeClr>
                </a:solidFill>
                <a:effectLst/>
                <a:latin typeface="Times New Roman" panose="02020603050405020304" pitchFamily="18" charset="0"/>
                <a:cs typeface="Times New Roman" panose="02020603050405020304" pitchFamily="18" charset="0"/>
              </a:rPr>
            </a:br>
            <a:br>
              <a:rPr lang="en-IN" sz="3600" b="1" dirty="0">
                <a:solidFill>
                  <a:schemeClr val="accent1">
                    <a:lumMod val="50000"/>
                  </a:schemeClr>
                </a:solidFill>
                <a:effectLst/>
                <a:latin typeface="Times New Roman" panose="02020603050405020304" pitchFamily="18" charset="0"/>
                <a:cs typeface="Times New Roman" panose="02020603050405020304" pitchFamily="18" charset="0"/>
              </a:rPr>
            </a:br>
            <a:br>
              <a:rPr lang="en-IN" sz="3600" b="1" dirty="0">
                <a:solidFill>
                  <a:schemeClr val="accent1">
                    <a:lumMod val="50000"/>
                  </a:schemeClr>
                </a:solidFill>
                <a:latin typeface="Times New Roman" panose="02020603050405020304" pitchFamily="18" charset="0"/>
                <a:cs typeface="Times New Roman" panose="02020603050405020304" pitchFamily="18" charset="0"/>
              </a:rPr>
            </a:br>
            <a:br>
              <a:rPr lang="en-IN" sz="3600" b="1" dirty="0">
                <a:solidFill>
                  <a:schemeClr val="accent1">
                    <a:lumMod val="50000"/>
                  </a:schemeClr>
                </a:solidFill>
                <a:latin typeface="Times New Roman" panose="02020603050405020304" pitchFamily="18" charset="0"/>
                <a:cs typeface="Times New Roman" panose="02020603050405020304" pitchFamily="18" charset="0"/>
              </a:rPr>
            </a:br>
            <a:br>
              <a:rPr lang="en-IN" sz="3600" b="1" dirty="0">
                <a:solidFill>
                  <a:schemeClr val="accent1">
                    <a:lumMod val="50000"/>
                  </a:schemeClr>
                </a:solidFill>
                <a:latin typeface="Times New Roman" panose="02020603050405020304" pitchFamily="18" charset="0"/>
                <a:cs typeface="Times New Roman" panose="02020603050405020304" pitchFamily="18" charset="0"/>
              </a:rPr>
            </a:br>
            <a:br>
              <a:rPr lang="en-IN" sz="3600" b="1" dirty="0">
                <a:solidFill>
                  <a:schemeClr val="accent1">
                    <a:lumMod val="50000"/>
                  </a:schemeClr>
                </a:solidFill>
                <a:latin typeface="Times New Roman" panose="02020603050405020304" pitchFamily="18" charset="0"/>
                <a:cs typeface="Times New Roman" panose="02020603050405020304" pitchFamily="18" charset="0"/>
              </a:rPr>
            </a:br>
            <a:br>
              <a:rPr lang="en-IN" sz="3600" b="1" dirty="0">
                <a:solidFill>
                  <a:schemeClr val="accent1">
                    <a:lumMod val="50000"/>
                  </a:schemeClr>
                </a:solidFill>
                <a:latin typeface="Times New Roman" panose="02020603050405020304" pitchFamily="18" charset="0"/>
                <a:cs typeface="Times New Roman" panose="02020603050405020304" pitchFamily="18" charset="0"/>
              </a:rPr>
            </a:br>
            <a:br>
              <a:rPr lang="en-IN" sz="3600" b="1" dirty="0">
                <a:solidFill>
                  <a:schemeClr val="accent1">
                    <a:lumMod val="50000"/>
                  </a:schemeClr>
                </a:solidFill>
                <a:latin typeface="Times New Roman" panose="02020603050405020304" pitchFamily="18" charset="0"/>
                <a:cs typeface="Times New Roman" panose="02020603050405020304" pitchFamily="18" charset="0"/>
              </a:rPr>
            </a:br>
            <a:br>
              <a:rPr lang="en-IN" sz="3600" b="1" dirty="0">
                <a:solidFill>
                  <a:schemeClr val="accent1">
                    <a:lumMod val="50000"/>
                  </a:schemeClr>
                </a:solidFill>
                <a:latin typeface="Times New Roman" panose="02020603050405020304" pitchFamily="18" charset="0"/>
                <a:cs typeface="Times New Roman" panose="02020603050405020304" pitchFamily="18" charset="0"/>
              </a:rPr>
            </a:br>
            <a:br>
              <a:rPr lang="en-IN" sz="3600" b="1" dirty="0">
                <a:solidFill>
                  <a:schemeClr val="accent1">
                    <a:lumMod val="50000"/>
                  </a:schemeClr>
                </a:solidFill>
                <a:latin typeface="Times New Roman" panose="02020603050405020304" pitchFamily="18" charset="0"/>
                <a:cs typeface="Times New Roman" panose="02020603050405020304" pitchFamily="18" charset="0"/>
              </a:rPr>
            </a:br>
            <a:br>
              <a:rPr lang="en-IN" sz="3600" b="1" dirty="0">
                <a:solidFill>
                  <a:schemeClr val="accent1">
                    <a:lumMod val="50000"/>
                  </a:schemeClr>
                </a:solidFill>
                <a:latin typeface="Times New Roman" panose="02020603050405020304" pitchFamily="18" charset="0"/>
                <a:cs typeface="Times New Roman" panose="02020603050405020304" pitchFamily="18" charset="0"/>
              </a:rPr>
            </a:br>
            <a:br>
              <a:rPr lang="en-IN" sz="3600" b="1" dirty="0">
                <a:solidFill>
                  <a:schemeClr val="accent1">
                    <a:lumMod val="50000"/>
                  </a:schemeClr>
                </a:solidFill>
                <a:latin typeface="Times New Roman" panose="02020603050405020304" pitchFamily="18" charset="0"/>
                <a:cs typeface="Times New Roman" panose="02020603050405020304" pitchFamily="18" charset="0"/>
              </a:rPr>
            </a:br>
            <a:br>
              <a:rPr lang="en-IN" sz="3600" b="1" dirty="0"/>
            </a:br>
            <a:endParaRPr lang="en-IN" dirty="0"/>
          </a:p>
        </p:txBody>
      </p:sp>
      <p:sp>
        <p:nvSpPr>
          <p:cNvPr id="3" name="Text Placeholder 2">
            <a:extLst>
              <a:ext uri="{FF2B5EF4-FFF2-40B4-BE49-F238E27FC236}">
                <a16:creationId xmlns:a16="http://schemas.microsoft.com/office/drawing/2014/main" id="{DAF49769-FA02-8930-2CA1-C6C00D78988C}"/>
              </a:ext>
            </a:extLst>
          </p:cNvPr>
          <p:cNvSpPr>
            <a:spLocks noGrp="1"/>
          </p:cNvSpPr>
          <p:nvPr>
            <p:ph type="body" sz="half" idx="2"/>
          </p:nvPr>
        </p:nvSpPr>
        <p:spPr>
          <a:xfrm>
            <a:off x="218209" y="1071717"/>
            <a:ext cx="11887199" cy="5043948"/>
          </a:xfrm>
        </p:spPr>
        <p:txBody>
          <a:bodyPr>
            <a:normAutofit fontScale="92500" lnSpcReduction="20000"/>
          </a:bodyPr>
          <a:lstStyle/>
          <a:p>
            <a:pPr marL="285750" indent="-285750" algn="just">
              <a:lnSpc>
                <a:spcPct val="114000"/>
              </a:lnSpc>
              <a:spcAft>
                <a:spcPts val="1000"/>
              </a:spcAft>
              <a:buClr>
                <a:schemeClr val="bg1"/>
              </a:buClr>
              <a:buFont typeface="Wingdings" panose="05000000000000000000" pitchFamily="2" charset="2"/>
              <a:buChar char="Ø"/>
            </a:pPr>
            <a:endParaRPr lang="en-US" sz="22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14000"/>
              </a:lnSpc>
              <a:spcAft>
                <a:spcPts val="1000"/>
              </a:spcAft>
              <a:buClr>
                <a:schemeClr val="bg1"/>
              </a:buClr>
              <a:buFont typeface="Wingdings" panose="05000000000000000000" pitchFamily="2" charset="2"/>
              <a:buChar char="Ø"/>
            </a:pPr>
            <a:r>
              <a:rPr lang="en-US" sz="2400" b="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Standardized CRM Systems: </a:t>
            </a:r>
            <a:r>
              <a:rPr lang="en-US" sz="24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Companies typically implement off-the-shelf, standardized CRM systems to manage customer relationships and data.</a:t>
            </a:r>
          </a:p>
          <a:p>
            <a:pPr marL="285750" indent="-285750" algn="just">
              <a:lnSpc>
                <a:spcPct val="114000"/>
              </a:lnSpc>
              <a:spcAft>
                <a:spcPts val="1000"/>
              </a:spcAft>
              <a:buClr>
                <a:schemeClr val="bg1"/>
              </a:buClr>
              <a:buFont typeface="Wingdings" panose="05000000000000000000" pitchFamily="2" charset="2"/>
              <a:buChar char="Ø"/>
            </a:pPr>
            <a:r>
              <a:rPr lang="en-US" sz="2400" b="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Data Aggregation: </a:t>
            </a:r>
            <a:r>
              <a:rPr lang="en-US" sz="24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IoT data collected from individual customers is aggregated with other customer data already present in the CRM system, such as purchase history, customer support interactions, and marketing campaign responses.</a:t>
            </a:r>
          </a:p>
          <a:p>
            <a:pPr marL="285750" indent="-285750" algn="just">
              <a:lnSpc>
                <a:spcPct val="114000"/>
              </a:lnSpc>
              <a:spcAft>
                <a:spcPts val="1000"/>
              </a:spcAft>
              <a:buClr>
                <a:schemeClr val="bg1"/>
              </a:buClr>
              <a:buFont typeface="Wingdings" panose="05000000000000000000" pitchFamily="2" charset="2"/>
              <a:buChar char="Ø"/>
            </a:pPr>
            <a:r>
              <a:rPr lang="en-US" sz="2400" b="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Holistic Customer Understanding: </a:t>
            </a:r>
            <a:r>
              <a:rPr lang="en-US" sz="24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By aggregating data from various sources, including IoT devices, companies aim to gain a comprehensive understanding of customer behavior, preferences, and needs related to the products or services they offer.</a:t>
            </a:r>
          </a:p>
          <a:p>
            <a:pPr marL="285750" indent="-285750" algn="just">
              <a:lnSpc>
                <a:spcPct val="114000"/>
              </a:lnSpc>
              <a:spcAft>
                <a:spcPts val="1000"/>
              </a:spcAft>
              <a:buClr>
                <a:schemeClr val="bg1"/>
              </a:buClr>
              <a:buFont typeface="Wingdings" panose="05000000000000000000" pitchFamily="2" charset="2"/>
              <a:buChar char="Ø"/>
            </a:pPr>
            <a:r>
              <a:rPr lang="en-US" sz="2400" b="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Marketing Alignment: </a:t>
            </a:r>
            <a:r>
              <a:rPr lang="en-US" sz="24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Based on the holistic customer understanding derived from the aggregated data, companies can align their marketing activities and strategies to better target and engage with customers.</a:t>
            </a:r>
          </a:p>
          <a:p>
            <a:pPr marL="457200" indent="-457200" algn="l">
              <a:buClr>
                <a:schemeClr val="bg2"/>
              </a:buClr>
              <a:buFont typeface="Wingdings" panose="05000000000000000000" pitchFamily="2" charset="2"/>
              <a:buChar char="Ø"/>
            </a:pPr>
            <a:endParaRPr lang="en-IN" sz="2600" dirty="0">
              <a:effectLst/>
            </a:endParaRPr>
          </a:p>
        </p:txBody>
      </p:sp>
    </p:spTree>
    <p:extLst>
      <p:ext uri="{BB962C8B-B14F-4D97-AF65-F5344CB8AC3E}">
        <p14:creationId xmlns:p14="http://schemas.microsoft.com/office/powerpoint/2010/main" val="102763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F1C1-1AF8-3A2D-FAB0-6809EEE93AB5}"/>
              </a:ext>
            </a:extLst>
          </p:cNvPr>
          <p:cNvSpPr>
            <a:spLocks noGrp="1"/>
          </p:cNvSpPr>
          <p:nvPr>
            <p:ph type="title"/>
          </p:nvPr>
        </p:nvSpPr>
        <p:spPr>
          <a:xfrm>
            <a:off x="0" y="0"/>
            <a:ext cx="12192000" cy="6858000"/>
          </a:xfrm>
          <a:ln w="76200">
            <a:solidFill>
              <a:srgbClr val="C11790"/>
            </a:solidFill>
          </a:ln>
        </p:spPr>
        <p:style>
          <a:lnRef idx="2">
            <a:schemeClr val="accent1"/>
          </a:lnRef>
          <a:fillRef idx="1">
            <a:schemeClr val="lt1"/>
          </a:fillRef>
          <a:effectRef idx="0">
            <a:schemeClr val="accent1"/>
          </a:effectRef>
          <a:fontRef idx="minor">
            <a:schemeClr val="dk1"/>
          </a:fontRef>
        </p:style>
        <p:txBody>
          <a:bodyPr>
            <a:normAutofit/>
          </a:bodyPr>
          <a:lstStyle/>
          <a:p>
            <a:pPr algn="l"/>
            <a:r>
              <a:rPr lang="en-IN" sz="3600" b="1" dirty="0">
                <a:solidFill>
                  <a:schemeClr val="accent1">
                    <a:lumMod val="50000"/>
                  </a:schemeClr>
                </a:solidFill>
                <a:effectLst/>
                <a:latin typeface="Times New Roman" panose="02020603050405020304" pitchFamily="18" charset="0"/>
                <a:cs typeface="Times New Roman" panose="02020603050405020304" pitchFamily="18" charset="0"/>
              </a:rPr>
              <a:t>Drawbacks :</a:t>
            </a:r>
            <a:br>
              <a:rPr lang="en-IN" sz="3400" dirty="0">
                <a:latin typeface="Times New Roman" panose="02020603050405020304" pitchFamily="18" charset="0"/>
                <a:cs typeface="Times New Roman" panose="02020603050405020304" pitchFamily="18" charset="0"/>
              </a:rPr>
            </a:br>
            <a:br>
              <a:rPr lang="en-IN" sz="3400" dirty="0">
                <a:latin typeface="Times New Roman" panose="02020603050405020304" pitchFamily="18" charset="0"/>
                <a:cs typeface="Times New Roman" panose="02020603050405020304" pitchFamily="18" charset="0"/>
              </a:rPr>
            </a:br>
            <a:br>
              <a:rPr lang="en-IN" sz="3400" dirty="0">
                <a:latin typeface="Times New Roman" panose="02020603050405020304" pitchFamily="18" charset="0"/>
                <a:cs typeface="Times New Roman" panose="02020603050405020304" pitchFamily="18" charset="0"/>
              </a:rPr>
            </a:br>
            <a:br>
              <a:rPr lang="en-IN" sz="3400" dirty="0">
                <a:latin typeface="Times New Roman" panose="02020603050405020304" pitchFamily="18" charset="0"/>
                <a:cs typeface="Times New Roman" panose="02020603050405020304" pitchFamily="18" charset="0"/>
              </a:rPr>
            </a:br>
            <a:br>
              <a:rPr lang="en-IN" sz="3400" dirty="0">
                <a:latin typeface="Times New Roman" panose="02020603050405020304" pitchFamily="18" charset="0"/>
                <a:cs typeface="Times New Roman" panose="02020603050405020304" pitchFamily="18" charset="0"/>
              </a:rPr>
            </a:br>
            <a:br>
              <a:rPr lang="en-IN" sz="3400" dirty="0">
                <a:latin typeface="Times New Roman" panose="02020603050405020304" pitchFamily="18" charset="0"/>
                <a:cs typeface="Times New Roman" panose="02020603050405020304" pitchFamily="18" charset="0"/>
              </a:rPr>
            </a:br>
            <a:br>
              <a:rPr lang="en-IN" sz="3400" dirty="0">
                <a:latin typeface="Times New Roman" panose="02020603050405020304" pitchFamily="18" charset="0"/>
                <a:cs typeface="Times New Roman" panose="02020603050405020304" pitchFamily="18" charset="0"/>
              </a:rPr>
            </a:br>
            <a:br>
              <a:rPr lang="en-IN" sz="3400" dirty="0">
                <a:latin typeface="Times New Roman" panose="02020603050405020304" pitchFamily="18" charset="0"/>
                <a:cs typeface="Times New Roman" panose="02020603050405020304" pitchFamily="18" charset="0"/>
              </a:rPr>
            </a:br>
            <a:br>
              <a:rPr lang="en-IN" sz="3400" dirty="0">
                <a:latin typeface="Times New Roman" panose="02020603050405020304" pitchFamily="18" charset="0"/>
                <a:cs typeface="Times New Roman" panose="02020603050405020304" pitchFamily="18" charset="0"/>
              </a:rPr>
            </a:br>
            <a:br>
              <a:rPr lang="en-IN" sz="3400" dirty="0">
                <a:latin typeface="Times New Roman" panose="02020603050405020304" pitchFamily="18" charset="0"/>
                <a:cs typeface="Times New Roman" panose="02020603050405020304" pitchFamily="18" charset="0"/>
              </a:rPr>
            </a:br>
            <a:br>
              <a:rPr lang="en-IN" sz="3400" dirty="0">
                <a:latin typeface="Times New Roman" panose="02020603050405020304" pitchFamily="18" charset="0"/>
                <a:cs typeface="Times New Roman" panose="02020603050405020304" pitchFamily="18" charset="0"/>
              </a:rPr>
            </a:br>
            <a:endParaRPr lang="en-IN" sz="3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43093E4-90E6-F973-9AFE-547E8ACF09BE}"/>
              </a:ext>
            </a:extLst>
          </p:cNvPr>
          <p:cNvSpPr>
            <a:spLocks noGrp="1"/>
          </p:cNvSpPr>
          <p:nvPr>
            <p:ph type="body" sz="half" idx="2"/>
          </p:nvPr>
        </p:nvSpPr>
        <p:spPr>
          <a:xfrm>
            <a:off x="280555" y="1007918"/>
            <a:ext cx="11461171" cy="3809888"/>
          </a:xfrm>
        </p:spPr>
        <p:txBody>
          <a:bodyPr>
            <a:normAutofit fontScale="40000" lnSpcReduction="20000"/>
          </a:bodyPr>
          <a:lstStyle/>
          <a:p>
            <a:pPr marL="342900" indent="-342900" algn="l">
              <a:buClr>
                <a:schemeClr val="bg2"/>
              </a:buClr>
              <a:buFont typeface="Wingdings" panose="05000000000000000000" pitchFamily="2" charset="2"/>
              <a:buChar char="Ø"/>
            </a:pPr>
            <a:endParaRPr lang="en-IN" sz="2600" dirty="0">
              <a:solidFill>
                <a:schemeClr val="bg2"/>
              </a:solidFill>
              <a:effectLst/>
              <a:latin typeface="Times New Roman" panose="02020603050405020304" pitchFamily="18" charset="0"/>
              <a:cs typeface="Times New Roman" panose="02020603050405020304" pitchFamily="18" charset="0"/>
            </a:endParaRPr>
          </a:p>
          <a:p>
            <a:pPr marL="342900" indent="-342900" algn="l">
              <a:buClr>
                <a:schemeClr val="bg2"/>
              </a:buClr>
              <a:buFont typeface="Wingdings" panose="05000000000000000000" pitchFamily="2" charset="2"/>
              <a:buChar char="Ø"/>
            </a:pPr>
            <a:endParaRPr lang="en-IN" sz="2600" dirty="0">
              <a:solidFill>
                <a:schemeClr val="bg2"/>
              </a:solidFill>
              <a:effectLst/>
              <a:latin typeface="Times New Roman" panose="02020603050405020304" pitchFamily="18" charset="0"/>
              <a:cs typeface="Times New Roman" panose="02020603050405020304" pitchFamily="18" charset="0"/>
            </a:endParaRPr>
          </a:p>
          <a:p>
            <a:pPr marL="342900" indent="-342900" algn="l">
              <a:buClr>
                <a:schemeClr val="bg2"/>
              </a:buClr>
              <a:buFont typeface="Wingdings" panose="05000000000000000000" pitchFamily="2" charset="2"/>
              <a:buChar char="Ø"/>
            </a:pPr>
            <a:r>
              <a:rPr lang="en-IN" sz="7000" dirty="0">
                <a:solidFill>
                  <a:schemeClr val="bg2"/>
                </a:solidFill>
                <a:effectLst/>
                <a:latin typeface="Times New Roman" panose="02020603050405020304" pitchFamily="18" charset="0"/>
                <a:cs typeface="Times New Roman" panose="02020603050405020304" pitchFamily="18" charset="0"/>
              </a:rPr>
              <a:t>It is very difficult to plan, build, manage, and enable a broad technology to IoT framework.</a:t>
            </a:r>
          </a:p>
          <a:p>
            <a:pPr marL="342900" indent="-342900" algn="l">
              <a:buClr>
                <a:schemeClr val="bg2"/>
              </a:buClr>
              <a:buFont typeface="Wingdings" panose="05000000000000000000" pitchFamily="2" charset="2"/>
              <a:buChar char="Ø"/>
            </a:pPr>
            <a:endParaRPr lang="en-IN" sz="7000" dirty="0">
              <a:solidFill>
                <a:schemeClr val="bg2"/>
              </a:solidFill>
              <a:effectLst/>
              <a:latin typeface="Times New Roman" panose="02020603050405020304" pitchFamily="18" charset="0"/>
              <a:cs typeface="Times New Roman" panose="02020603050405020304" pitchFamily="18" charset="0"/>
            </a:endParaRPr>
          </a:p>
          <a:p>
            <a:pPr marL="342900" indent="-342900" algn="l">
              <a:buClr>
                <a:schemeClr val="bg2"/>
              </a:buClr>
              <a:buFont typeface="Wingdings" panose="05000000000000000000" pitchFamily="2" charset="2"/>
              <a:buChar char="Ø"/>
            </a:pPr>
            <a:r>
              <a:rPr lang="en-IN" sz="7000" dirty="0">
                <a:solidFill>
                  <a:schemeClr val="bg2"/>
                </a:solidFill>
                <a:effectLst/>
                <a:latin typeface="Times New Roman" panose="02020603050405020304" pitchFamily="18" charset="0"/>
                <a:cs typeface="Times New Roman" panose="02020603050405020304" pitchFamily="18" charset="0"/>
              </a:rPr>
              <a:t>Deploying IoT devices is very costly and time consuming. </a:t>
            </a:r>
          </a:p>
          <a:p>
            <a:pPr algn="l">
              <a:buClr>
                <a:schemeClr val="bg2"/>
              </a:buClr>
            </a:pPr>
            <a:endParaRPr lang="en-IN" sz="7000" dirty="0">
              <a:solidFill>
                <a:schemeClr val="bg2"/>
              </a:solidFill>
              <a:effectLst/>
              <a:latin typeface="Times New Roman" panose="02020603050405020304" pitchFamily="18" charset="0"/>
              <a:cs typeface="Times New Roman" panose="02020603050405020304" pitchFamily="18" charset="0"/>
            </a:endParaRPr>
          </a:p>
          <a:p>
            <a:pPr marL="342900" indent="-342900" algn="l">
              <a:buClr>
                <a:schemeClr val="bg2"/>
              </a:buClr>
              <a:buFont typeface="Wingdings" panose="05000000000000000000" pitchFamily="2" charset="2"/>
              <a:buChar char="Ø"/>
            </a:pPr>
            <a:r>
              <a:rPr lang="en-IN" sz="7000" dirty="0">
                <a:solidFill>
                  <a:schemeClr val="bg2"/>
                </a:solidFill>
                <a:effectLst/>
                <a:latin typeface="Times New Roman" panose="02020603050405020304" pitchFamily="18" charset="0"/>
                <a:cs typeface="Times New Roman" panose="02020603050405020304" pitchFamily="18" charset="0"/>
              </a:rPr>
              <a:t>CRM may not suitable all businesses.</a:t>
            </a:r>
          </a:p>
          <a:p>
            <a:pPr marL="342900" indent="-342900" algn="l">
              <a:buClr>
                <a:schemeClr val="bg2"/>
              </a:buClr>
              <a:buFont typeface="Wingdings" panose="05000000000000000000" pitchFamily="2" charset="2"/>
              <a:buChar char="Ø"/>
            </a:pPr>
            <a:endParaRPr lang="en-IN" sz="7000" dirty="0">
              <a:solidFill>
                <a:schemeClr val="bg2"/>
              </a:solidFill>
              <a:effectLst/>
              <a:latin typeface="Times New Roman" panose="02020603050405020304" pitchFamily="18" charset="0"/>
              <a:cs typeface="Times New Roman" panose="02020603050405020304" pitchFamily="18" charset="0"/>
            </a:endParaRPr>
          </a:p>
          <a:p>
            <a:pPr marL="342900" indent="-342900" algn="l">
              <a:buClr>
                <a:schemeClr val="bg2"/>
              </a:buClr>
              <a:buFont typeface="Wingdings" panose="05000000000000000000" pitchFamily="2" charset="2"/>
              <a:buChar char="Ø"/>
            </a:pPr>
            <a:endParaRPr lang="en-IN" sz="2600" dirty="0">
              <a:solidFill>
                <a:schemeClr val="bg2"/>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7943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74A7-EE18-799B-9FF7-0D02DCFE25F8}"/>
              </a:ext>
            </a:extLst>
          </p:cNvPr>
          <p:cNvSpPr>
            <a:spLocks noGrp="1"/>
          </p:cNvSpPr>
          <p:nvPr>
            <p:ph type="title"/>
          </p:nvPr>
        </p:nvSpPr>
        <p:spPr>
          <a:xfrm>
            <a:off x="0" y="0"/>
            <a:ext cx="12192000" cy="6858000"/>
          </a:xfrm>
          <a:ln w="76200">
            <a:solidFill>
              <a:srgbClr val="C11790"/>
            </a:solidFill>
          </a:ln>
        </p:spPr>
        <p:style>
          <a:lnRef idx="2">
            <a:schemeClr val="accent1"/>
          </a:lnRef>
          <a:fillRef idx="1">
            <a:schemeClr val="lt1"/>
          </a:fillRef>
          <a:effectRef idx="0">
            <a:schemeClr val="accent1"/>
          </a:effectRef>
          <a:fontRef idx="minor">
            <a:schemeClr val="dk1"/>
          </a:fontRef>
        </p:style>
        <p:txBody>
          <a:bodyPr>
            <a:normAutofit/>
          </a:bodyPr>
          <a:lstStyle/>
          <a:p>
            <a:pPr algn="just">
              <a:lnSpc>
                <a:spcPct val="114000"/>
              </a:lnSpc>
              <a:spcAft>
                <a:spcPts val="1000"/>
              </a:spcAft>
            </a:pPr>
            <a:br>
              <a:rPr lang="en-IN" sz="3600" dirty="0">
                <a:solidFill>
                  <a:schemeClr val="accent1">
                    <a:lumMod val="50000"/>
                  </a:schemeClr>
                </a:solidFill>
                <a:latin typeface="Times New Roman" panose="02020603050405020304" pitchFamily="18" charset="0"/>
                <a:cs typeface="Times New Roman" panose="02020603050405020304" pitchFamily="18" charset="0"/>
              </a:rPr>
            </a:br>
            <a:br>
              <a:rPr lang="en-IN" sz="3600" dirty="0">
                <a:solidFill>
                  <a:schemeClr val="accent1">
                    <a:lumMod val="50000"/>
                  </a:schemeClr>
                </a:solidFill>
                <a:latin typeface="Times New Roman" panose="02020603050405020304" pitchFamily="18" charset="0"/>
                <a:cs typeface="Times New Roman" panose="02020603050405020304" pitchFamily="18" charset="0"/>
              </a:rPr>
            </a:br>
            <a:br>
              <a:rPr lang="en-IN" sz="3600" dirty="0">
                <a:solidFill>
                  <a:schemeClr val="accent1">
                    <a:lumMod val="50000"/>
                  </a:schemeClr>
                </a:solidFill>
                <a:latin typeface="Times New Roman" panose="02020603050405020304" pitchFamily="18" charset="0"/>
                <a:cs typeface="Times New Roman" panose="02020603050405020304" pitchFamily="18" charset="0"/>
              </a:rPr>
            </a:br>
            <a:br>
              <a:rPr lang="en-IN" sz="3600" dirty="0">
                <a:solidFill>
                  <a:schemeClr val="accent1">
                    <a:lumMod val="50000"/>
                  </a:schemeClr>
                </a:solidFill>
                <a:latin typeface="Times New Roman" panose="02020603050405020304" pitchFamily="18" charset="0"/>
                <a:cs typeface="Times New Roman" panose="02020603050405020304" pitchFamily="18" charset="0"/>
              </a:rPr>
            </a:br>
            <a:br>
              <a:rPr lang="en-IN" sz="3600" dirty="0">
                <a:solidFill>
                  <a:schemeClr val="accent1">
                    <a:lumMod val="50000"/>
                  </a:schemeClr>
                </a:solidFill>
                <a:latin typeface="Times New Roman" panose="02020603050405020304" pitchFamily="18" charset="0"/>
                <a:cs typeface="Times New Roman" panose="02020603050405020304" pitchFamily="18" charset="0"/>
              </a:rPr>
            </a:br>
            <a:br>
              <a:rPr lang="en-IN" sz="3600" dirty="0">
                <a:solidFill>
                  <a:schemeClr val="accent1">
                    <a:lumMod val="50000"/>
                  </a:schemeClr>
                </a:solidFill>
                <a:latin typeface="Times New Roman" panose="02020603050405020304" pitchFamily="18" charset="0"/>
                <a:cs typeface="Times New Roman" panose="02020603050405020304" pitchFamily="18" charset="0"/>
              </a:rPr>
            </a:br>
            <a:br>
              <a:rPr lang="en-IN" sz="3600" dirty="0">
                <a:solidFill>
                  <a:schemeClr val="accent1">
                    <a:lumMod val="50000"/>
                  </a:schemeClr>
                </a:solidFill>
                <a:latin typeface="Times New Roman" panose="02020603050405020304" pitchFamily="18" charset="0"/>
                <a:cs typeface="Times New Roman" panose="02020603050405020304" pitchFamily="18" charset="0"/>
              </a:rPr>
            </a:br>
            <a:br>
              <a:rPr lang="en-IN" sz="3600" dirty="0">
                <a:solidFill>
                  <a:schemeClr val="accent1">
                    <a:lumMod val="50000"/>
                  </a:schemeClr>
                </a:solidFill>
                <a:latin typeface="Times New Roman" panose="02020603050405020304" pitchFamily="18" charset="0"/>
                <a:cs typeface="Times New Roman" panose="02020603050405020304" pitchFamily="18" charset="0"/>
              </a:rPr>
            </a:br>
            <a:br>
              <a:rPr lang="en-IN" sz="3600" dirty="0">
                <a:solidFill>
                  <a:schemeClr val="accent1">
                    <a:lumMod val="50000"/>
                  </a:schemeClr>
                </a:solidFill>
                <a:latin typeface="Times New Roman" panose="02020603050405020304" pitchFamily="18" charset="0"/>
                <a:cs typeface="Times New Roman" panose="02020603050405020304" pitchFamily="18" charset="0"/>
              </a:rPr>
            </a:br>
            <a:endParaRPr lang="en-IN"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833690E-78D8-1517-137D-DEFFB2CE460F}"/>
              </a:ext>
            </a:extLst>
          </p:cNvPr>
          <p:cNvSpPr>
            <a:spLocks noGrp="1"/>
          </p:cNvSpPr>
          <p:nvPr>
            <p:ph type="body" sz="half" idx="2"/>
          </p:nvPr>
        </p:nvSpPr>
        <p:spPr>
          <a:xfrm>
            <a:off x="0" y="1"/>
            <a:ext cx="12064182" cy="6858000"/>
          </a:xfrm>
        </p:spPr>
        <p:txBody>
          <a:bodyPr>
            <a:noAutofit/>
          </a:bodyPr>
          <a:lstStyle/>
          <a:p>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a:p>
            <a:endParaRPr lang="en-US" sz="24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36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Proposed Methods</a:t>
            </a:r>
          </a:p>
          <a:p>
            <a:endParaRPr lang="en-US" sz="24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Clr>
                <a:schemeClr val="bg1"/>
              </a:buClr>
              <a:buFont typeface="Wingdings" panose="05000000000000000000" pitchFamily="2" charset="2"/>
              <a:buChar char="Ø"/>
            </a:pPr>
            <a:r>
              <a:rPr lang="en-US" sz="2400" b="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 </a:t>
            </a:r>
            <a:r>
              <a:rPr lang="en-US" sz="24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Utilize IoT devices to collect real time data on customer interactions and product usage.</a:t>
            </a:r>
          </a:p>
          <a:p>
            <a:pPr marL="342900" indent="-342900" algn="just">
              <a:buClr>
                <a:schemeClr val="bg1"/>
              </a:buClr>
              <a:buFont typeface="Wingdings" panose="05000000000000000000" pitchFamily="2" charset="2"/>
              <a:buChar char="Ø"/>
            </a:pPr>
            <a:r>
              <a:rPr lang="en-US" sz="2400" b="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Proactive services: </a:t>
            </a:r>
            <a:r>
              <a:rPr lang="en-US" sz="24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Use IoT data to predict potential issues and address them proactively improving customer service and support.</a:t>
            </a:r>
          </a:p>
          <a:p>
            <a:pPr marL="342900" indent="-342900" algn="just">
              <a:buClr>
                <a:schemeClr val="bg1"/>
              </a:buClr>
              <a:buFont typeface="Wingdings" panose="05000000000000000000" pitchFamily="2" charset="2"/>
              <a:buChar char="Ø"/>
            </a:pPr>
            <a:r>
              <a:rPr lang="en-US" sz="2400" b="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Continuous Improvement : </a:t>
            </a:r>
            <a:r>
              <a:rPr lang="en-US" sz="24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Regularly update the CRM system to incorporate new IoT technologies and data sources.</a:t>
            </a:r>
          </a:p>
          <a:p>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a:p>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a:p>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a:p>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a:p>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0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B07D-F3EF-14AB-D2AD-01286F10A85D}"/>
              </a:ext>
            </a:extLst>
          </p:cNvPr>
          <p:cNvSpPr>
            <a:spLocks noGrp="1"/>
          </p:cNvSpPr>
          <p:nvPr>
            <p:ph type="title"/>
          </p:nvPr>
        </p:nvSpPr>
        <p:spPr>
          <a:xfrm>
            <a:off x="0" y="0"/>
            <a:ext cx="12192000" cy="6858000"/>
          </a:xfrm>
          <a:ln w="76200">
            <a:solidFill>
              <a:srgbClr val="C11790"/>
            </a:solidFill>
          </a:ln>
        </p:spPr>
        <p:style>
          <a:lnRef idx="2">
            <a:schemeClr val="accent1"/>
          </a:lnRef>
          <a:fillRef idx="1">
            <a:schemeClr val="lt1"/>
          </a:fillRef>
          <a:effectRef idx="0">
            <a:schemeClr val="accent1"/>
          </a:effectRef>
          <a:fontRef idx="minor">
            <a:schemeClr val="dk1"/>
          </a:fontRef>
        </p:style>
        <p:txBody>
          <a:bodyPr>
            <a:normAutofit/>
          </a:bodyPr>
          <a:lstStyle/>
          <a:p>
            <a:r>
              <a:rPr lang="en-IN" sz="4000" b="1" dirty="0">
                <a:effectLst/>
                <a:latin typeface="Times New Roman" panose="02020603050405020304" pitchFamily="18" charset="0"/>
                <a:cs typeface="Times New Roman" panose="02020603050405020304" pitchFamily="18" charset="0"/>
              </a:rPr>
              <a:t>Block Diagram</a:t>
            </a:r>
            <a:br>
              <a:rPr lang="en-IN" sz="4000" b="1" dirty="0">
                <a:effectLst/>
                <a:latin typeface="Sitka Display" pitchFamily="2" charset="0"/>
                <a:cs typeface="Times New Roman" panose="02020603050405020304" pitchFamily="18" charset="0"/>
              </a:rPr>
            </a:br>
            <a:r>
              <a:rPr lang="en-IN" sz="2800" dirty="0">
                <a:effectLst/>
                <a:latin typeface="Times New Roman" panose="02020603050405020304" pitchFamily="18" charset="0"/>
                <a:cs typeface="Times New Roman" panose="02020603050405020304" pitchFamily="18" charset="0"/>
              </a:rPr>
              <a:t>       </a:t>
            </a:r>
            <a:r>
              <a:rPr lang="en-IN" sz="2800" b="1" dirty="0">
                <a:effectLst/>
                <a:latin typeface="Times New Roman" panose="02020603050405020304" pitchFamily="18" charset="0"/>
                <a:cs typeface="Times New Roman" panose="02020603050405020304" pitchFamily="18" charset="0"/>
              </a:rPr>
              <a:t>Customer Relationship Management Improvement using IoT Data</a:t>
            </a:r>
            <a:br>
              <a:rPr lang="en-IN" sz="2800" b="1" dirty="0">
                <a:effectLst/>
                <a:latin typeface="Times New Roman" panose="02020603050405020304" pitchFamily="18" charset="0"/>
                <a:cs typeface="Times New Roman" panose="02020603050405020304" pitchFamily="18" charset="0"/>
              </a:rPr>
            </a:br>
            <a:br>
              <a:rPr lang="en-IN" sz="2800" b="1" dirty="0">
                <a:effectLst/>
                <a:latin typeface="Times New Roman" panose="02020603050405020304" pitchFamily="18" charset="0"/>
                <a:cs typeface="Times New Roman" panose="02020603050405020304" pitchFamily="18" charset="0"/>
              </a:rPr>
            </a:br>
            <a:br>
              <a:rPr lang="en-IN" sz="3200" b="1" dirty="0">
                <a:latin typeface="Sitka Display" pitchFamily="2" charset="0"/>
                <a:cs typeface="Times New Roman" panose="02020603050405020304" pitchFamily="18" charset="0"/>
              </a:rPr>
            </a:br>
            <a:br>
              <a:rPr lang="en-IN" sz="3200" b="1" dirty="0">
                <a:latin typeface="Sitka Display" pitchFamily="2" charset="0"/>
                <a:cs typeface="Times New Roman" panose="02020603050405020304" pitchFamily="18" charset="0"/>
              </a:rPr>
            </a:br>
            <a:br>
              <a:rPr lang="en-IN" sz="3200" b="1" dirty="0">
                <a:latin typeface="Sitka Display" pitchFamily="2" charset="0"/>
                <a:cs typeface="Times New Roman" panose="02020603050405020304" pitchFamily="18" charset="0"/>
              </a:rPr>
            </a:br>
            <a:r>
              <a:rPr lang="en-IN" sz="3200" b="1" dirty="0">
                <a:latin typeface="Sitka Display" pitchFamily="2" charset="0"/>
                <a:cs typeface="Times New Roman" panose="02020603050405020304" pitchFamily="18" charset="0"/>
              </a:rPr>
              <a:t>                          </a:t>
            </a:r>
            <a:br>
              <a:rPr lang="en-IN" sz="3200" b="1" dirty="0">
                <a:latin typeface="Sitka Display" pitchFamily="2" charset="0"/>
                <a:cs typeface="Times New Roman" panose="02020603050405020304" pitchFamily="18" charset="0"/>
              </a:rPr>
            </a:br>
            <a:br>
              <a:rPr lang="en-IN" sz="3200" b="1" dirty="0">
                <a:latin typeface="Sitka Display" pitchFamily="2" charset="0"/>
                <a:cs typeface="Times New Roman" panose="02020603050405020304" pitchFamily="18" charset="0"/>
              </a:rPr>
            </a:br>
            <a:br>
              <a:rPr lang="en-IN" sz="3200" b="1" dirty="0">
                <a:latin typeface="Sitka Display" pitchFamily="2" charset="0"/>
                <a:cs typeface="Times New Roman" panose="02020603050405020304" pitchFamily="18" charset="0"/>
              </a:rPr>
            </a:br>
            <a:r>
              <a:rPr lang="en-IN" sz="3200" b="1" dirty="0">
                <a:latin typeface="Sitka Display" pitchFamily="2" charset="0"/>
                <a:cs typeface="Times New Roman" panose="02020603050405020304" pitchFamily="18" charset="0"/>
              </a:rPr>
              <a:t>                            </a:t>
            </a:r>
            <a:br>
              <a:rPr lang="en-IN" sz="3200" b="1" dirty="0">
                <a:latin typeface="Sitka Display" pitchFamily="2" charset="0"/>
                <a:cs typeface="Times New Roman" panose="02020603050405020304" pitchFamily="18" charset="0"/>
              </a:rPr>
            </a:br>
            <a:br>
              <a:rPr lang="en-IN" sz="3200" b="1" dirty="0">
                <a:latin typeface="Sitka Display" pitchFamily="2" charset="0"/>
                <a:cs typeface="Times New Roman" panose="02020603050405020304" pitchFamily="18" charset="0"/>
              </a:rPr>
            </a:br>
            <a:br>
              <a:rPr lang="en-IN" sz="3200" b="1" dirty="0">
                <a:latin typeface="Sitka Display" pitchFamily="2" charset="0"/>
                <a:cs typeface="Times New Roman" panose="02020603050405020304" pitchFamily="18" charset="0"/>
              </a:rPr>
            </a:br>
            <a:endParaRPr lang="en-IN" dirty="0"/>
          </a:p>
        </p:txBody>
      </p:sp>
      <p:sp>
        <p:nvSpPr>
          <p:cNvPr id="4" name="Rectangle 3">
            <a:extLst>
              <a:ext uri="{FF2B5EF4-FFF2-40B4-BE49-F238E27FC236}">
                <a16:creationId xmlns:a16="http://schemas.microsoft.com/office/drawing/2014/main" id="{B26D2E29-50F6-C747-5AE6-53FE49978D60}"/>
              </a:ext>
            </a:extLst>
          </p:cNvPr>
          <p:cNvSpPr/>
          <p:nvPr/>
        </p:nvSpPr>
        <p:spPr>
          <a:xfrm>
            <a:off x="4731774" y="1907461"/>
            <a:ext cx="2910349" cy="36379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2800" dirty="0">
              <a:solidFill>
                <a:schemeClr val="bg2"/>
              </a:solidFill>
              <a:latin typeface="Times New Roman" panose="02020603050405020304" pitchFamily="18" charset="0"/>
              <a:cs typeface="Times New Roman" panose="02020603050405020304" pitchFamily="18" charset="0"/>
            </a:endParaRPr>
          </a:p>
          <a:p>
            <a:pPr algn="ctr"/>
            <a:r>
              <a:rPr lang="en-IN" sz="2800" dirty="0">
                <a:solidFill>
                  <a:schemeClr val="bg2"/>
                </a:solidFill>
                <a:latin typeface="Times New Roman" panose="02020603050405020304" pitchFamily="18" charset="0"/>
                <a:cs typeface="Times New Roman" panose="02020603050405020304" pitchFamily="18" charset="0"/>
              </a:rPr>
              <a:t>Arduino</a:t>
            </a:r>
          </a:p>
          <a:p>
            <a:pPr algn="ctr"/>
            <a:r>
              <a:rPr lang="en-IN" sz="2800" dirty="0">
                <a:solidFill>
                  <a:schemeClr val="bg2"/>
                </a:solidFill>
                <a:latin typeface="Times New Roman" panose="02020603050405020304" pitchFamily="18" charset="0"/>
                <a:cs typeface="Times New Roman" panose="02020603050405020304" pitchFamily="18" charset="0"/>
              </a:rPr>
              <a:t>UNO</a:t>
            </a:r>
          </a:p>
          <a:p>
            <a:pPr algn="ctr"/>
            <a:r>
              <a:rPr lang="en-IN" sz="2800" dirty="0">
                <a:solidFill>
                  <a:schemeClr val="bg2"/>
                </a:solidFill>
                <a:latin typeface="Times New Roman" panose="02020603050405020304" pitchFamily="18" charset="0"/>
                <a:cs typeface="Times New Roman" panose="02020603050405020304" pitchFamily="18" charset="0"/>
              </a:rPr>
              <a:t>    </a:t>
            </a:r>
            <a:r>
              <a:rPr lang="en-IN" sz="2800" dirty="0">
                <a:solidFill>
                  <a:schemeClr val="tx1"/>
                </a:solidFill>
                <a:latin typeface="Times New Roman" panose="02020603050405020304" pitchFamily="18" charset="0"/>
                <a:cs typeface="Times New Roman" panose="02020603050405020304" pitchFamily="18" charset="0"/>
              </a:rPr>
              <a:t>                                      </a:t>
            </a:r>
          </a:p>
        </p:txBody>
      </p:sp>
      <p:sp>
        <p:nvSpPr>
          <p:cNvPr id="5" name="Rectangle 4">
            <a:extLst>
              <a:ext uri="{FF2B5EF4-FFF2-40B4-BE49-F238E27FC236}">
                <a16:creationId xmlns:a16="http://schemas.microsoft.com/office/drawing/2014/main" id="{62B95FD8-4631-7981-F6BD-1358FBBC835F}"/>
              </a:ext>
            </a:extLst>
          </p:cNvPr>
          <p:cNvSpPr/>
          <p:nvPr/>
        </p:nvSpPr>
        <p:spPr>
          <a:xfrm>
            <a:off x="8401665" y="2025445"/>
            <a:ext cx="2831690" cy="698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6558BF6-6706-47EA-9D49-F9F6FF01F742}"/>
              </a:ext>
            </a:extLst>
          </p:cNvPr>
          <p:cNvSpPr/>
          <p:nvPr/>
        </p:nvSpPr>
        <p:spPr>
          <a:xfrm>
            <a:off x="8501216" y="3347885"/>
            <a:ext cx="2831690" cy="6980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200" dirty="0">
                <a:latin typeface="Times New Roman" panose="02020603050405020304" pitchFamily="18" charset="0"/>
                <a:cs typeface="Times New Roman" panose="02020603050405020304" pitchFamily="18" charset="0"/>
              </a:rPr>
              <a:t>Buzzer</a:t>
            </a:r>
          </a:p>
        </p:txBody>
      </p:sp>
      <p:sp>
        <p:nvSpPr>
          <p:cNvPr id="7" name="Rectangle 6">
            <a:extLst>
              <a:ext uri="{FF2B5EF4-FFF2-40B4-BE49-F238E27FC236}">
                <a16:creationId xmlns:a16="http://schemas.microsoft.com/office/drawing/2014/main" id="{05C92BA8-7CD7-3E73-E25D-E71F858C6D96}"/>
              </a:ext>
            </a:extLst>
          </p:cNvPr>
          <p:cNvSpPr/>
          <p:nvPr/>
        </p:nvSpPr>
        <p:spPr>
          <a:xfrm>
            <a:off x="8401665" y="2032820"/>
            <a:ext cx="2831690" cy="6980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200" dirty="0">
                <a:latin typeface="Times New Roman" panose="02020603050405020304" pitchFamily="18" charset="0"/>
                <a:cs typeface="Times New Roman" panose="02020603050405020304" pitchFamily="18" charset="0"/>
              </a:rPr>
              <a:t>16*2 LCD</a:t>
            </a:r>
          </a:p>
        </p:txBody>
      </p:sp>
      <p:sp>
        <p:nvSpPr>
          <p:cNvPr id="8" name="Rectangle 7">
            <a:extLst>
              <a:ext uri="{FF2B5EF4-FFF2-40B4-BE49-F238E27FC236}">
                <a16:creationId xmlns:a16="http://schemas.microsoft.com/office/drawing/2014/main" id="{09BF7A0E-69A6-1EFE-0182-7BDE99CD23FA}"/>
              </a:ext>
            </a:extLst>
          </p:cNvPr>
          <p:cNvSpPr/>
          <p:nvPr/>
        </p:nvSpPr>
        <p:spPr>
          <a:xfrm>
            <a:off x="8501216" y="4692448"/>
            <a:ext cx="2831690" cy="6980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200" dirty="0">
                <a:latin typeface="Times New Roman" panose="02020603050405020304" pitchFamily="18" charset="0"/>
                <a:cs typeface="Times New Roman" panose="02020603050405020304" pitchFamily="18" charset="0"/>
              </a:rPr>
              <a:t>IOT</a:t>
            </a:r>
          </a:p>
        </p:txBody>
      </p:sp>
      <p:sp>
        <p:nvSpPr>
          <p:cNvPr id="9" name="Rectangle 8">
            <a:extLst>
              <a:ext uri="{FF2B5EF4-FFF2-40B4-BE49-F238E27FC236}">
                <a16:creationId xmlns:a16="http://schemas.microsoft.com/office/drawing/2014/main" id="{6B1C6238-6084-D288-A935-9B2ED28124AD}"/>
              </a:ext>
            </a:extLst>
          </p:cNvPr>
          <p:cNvSpPr/>
          <p:nvPr/>
        </p:nvSpPr>
        <p:spPr>
          <a:xfrm>
            <a:off x="1027471" y="2113265"/>
            <a:ext cx="2831690" cy="6980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200" dirty="0">
                <a:latin typeface="Times New Roman" panose="02020603050405020304" pitchFamily="18" charset="0"/>
                <a:cs typeface="Times New Roman" panose="02020603050405020304" pitchFamily="18" charset="0"/>
              </a:rPr>
              <a:t>Power Supply</a:t>
            </a:r>
          </a:p>
        </p:txBody>
      </p:sp>
      <p:sp>
        <p:nvSpPr>
          <p:cNvPr id="10" name="Rectangle 9">
            <a:extLst>
              <a:ext uri="{FF2B5EF4-FFF2-40B4-BE49-F238E27FC236}">
                <a16:creationId xmlns:a16="http://schemas.microsoft.com/office/drawing/2014/main" id="{0488F3CF-7E55-96D4-AD7D-72A15322599E}"/>
              </a:ext>
            </a:extLst>
          </p:cNvPr>
          <p:cNvSpPr/>
          <p:nvPr/>
        </p:nvSpPr>
        <p:spPr>
          <a:xfrm>
            <a:off x="958645" y="3495368"/>
            <a:ext cx="2831690" cy="6980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200" dirty="0">
                <a:latin typeface="Times New Roman" panose="02020603050405020304" pitchFamily="18" charset="0"/>
                <a:cs typeface="Times New Roman" panose="02020603050405020304" pitchFamily="18" charset="0"/>
              </a:rPr>
              <a:t>RFID Reader</a:t>
            </a:r>
          </a:p>
        </p:txBody>
      </p:sp>
      <p:sp>
        <p:nvSpPr>
          <p:cNvPr id="11" name="Rectangle 10">
            <a:extLst>
              <a:ext uri="{FF2B5EF4-FFF2-40B4-BE49-F238E27FC236}">
                <a16:creationId xmlns:a16="http://schemas.microsoft.com/office/drawing/2014/main" id="{A240E9B6-0964-510A-FB7D-5F1C0099D3B7}"/>
              </a:ext>
            </a:extLst>
          </p:cNvPr>
          <p:cNvSpPr/>
          <p:nvPr/>
        </p:nvSpPr>
        <p:spPr>
          <a:xfrm>
            <a:off x="2104103" y="4847307"/>
            <a:ext cx="1755058" cy="6980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200" dirty="0">
                <a:latin typeface="Times New Roman" panose="02020603050405020304" pitchFamily="18" charset="0"/>
                <a:cs typeface="Times New Roman" panose="02020603050405020304" pitchFamily="18" charset="0"/>
              </a:rPr>
              <a:t>Tags</a:t>
            </a:r>
          </a:p>
        </p:txBody>
      </p:sp>
      <p:cxnSp>
        <p:nvCxnSpPr>
          <p:cNvPr id="13" name="Straight Arrow Connector 12">
            <a:extLst>
              <a:ext uri="{FF2B5EF4-FFF2-40B4-BE49-F238E27FC236}">
                <a16:creationId xmlns:a16="http://schemas.microsoft.com/office/drawing/2014/main" id="{3102150B-88CD-8DF8-CDC8-F97A1F179E54}"/>
              </a:ext>
            </a:extLst>
          </p:cNvPr>
          <p:cNvCxnSpPr>
            <a:endCxn id="7" idx="1"/>
          </p:cNvCxnSpPr>
          <p:nvPr/>
        </p:nvCxnSpPr>
        <p:spPr>
          <a:xfrm>
            <a:off x="7642123" y="2381865"/>
            <a:ext cx="75954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3367A28-4F71-FAA0-69E7-2E45935F344F}"/>
              </a:ext>
            </a:extLst>
          </p:cNvPr>
          <p:cNvCxnSpPr>
            <a:cxnSpLocks/>
            <a:endCxn id="6" idx="1"/>
          </p:cNvCxnSpPr>
          <p:nvPr/>
        </p:nvCxnSpPr>
        <p:spPr>
          <a:xfrm>
            <a:off x="7642123" y="3696930"/>
            <a:ext cx="85909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E02DD2B-48D9-898C-3961-0D7FE853952A}"/>
              </a:ext>
            </a:extLst>
          </p:cNvPr>
          <p:cNvCxnSpPr>
            <a:cxnSpLocks/>
          </p:cNvCxnSpPr>
          <p:nvPr/>
        </p:nvCxnSpPr>
        <p:spPr>
          <a:xfrm>
            <a:off x="7642122" y="5041493"/>
            <a:ext cx="859094"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EDA5B85-0BF4-AB78-5140-F44D3F1294E3}"/>
              </a:ext>
            </a:extLst>
          </p:cNvPr>
          <p:cNvCxnSpPr>
            <a:stCxn id="9" idx="3"/>
          </p:cNvCxnSpPr>
          <p:nvPr/>
        </p:nvCxnSpPr>
        <p:spPr>
          <a:xfrm flipV="1">
            <a:off x="3859161" y="2454935"/>
            <a:ext cx="872613" cy="737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4D1044AE-F373-9104-E957-2A529382D069}"/>
              </a:ext>
            </a:extLst>
          </p:cNvPr>
          <p:cNvCxnSpPr>
            <a:stCxn id="10" idx="3"/>
          </p:cNvCxnSpPr>
          <p:nvPr/>
        </p:nvCxnSpPr>
        <p:spPr>
          <a:xfrm>
            <a:off x="3790335" y="3844413"/>
            <a:ext cx="94143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FA5D1375-09D4-0B17-9678-9CDC8A3510FD}"/>
              </a:ext>
            </a:extLst>
          </p:cNvPr>
          <p:cNvCxnSpPr>
            <a:endCxn id="11" idx="1"/>
          </p:cNvCxnSpPr>
          <p:nvPr/>
        </p:nvCxnSpPr>
        <p:spPr>
          <a:xfrm rot="16200000" flipH="1">
            <a:off x="1288024" y="4380273"/>
            <a:ext cx="1002894" cy="62926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8286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77BDFA-175A-04BA-F7EB-A7FE0496A347}"/>
              </a:ext>
            </a:extLst>
          </p:cNvPr>
          <p:cNvSpPr>
            <a:spLocks noGrp="1"/>
          </p:cNvSpPr>
          <p:nvPr>
            <p:ph type="body" sz="half" idx="2"/>
          </p:nvPr>
        </p:nvSpPr>
        <p:spPr>
          <a:xfrm>
            <a:off x="0" y="0"/>
            <a:ext cx="12192000" cy="6858000"/>
          </a:xfrm>
          <a:solidFill>
            <a:schemeClr val="tx1"/>
          </a:solidFill>
          <a:ln w="76200">
            <a:solidFill>
              <a:srgbClr val="C11790"/>
            </a:solidFill>
          </a:ln>
        </p:spPr>
        <p:txBody>
          <a:bodyPr>
            <a:normAutofit fontScale="92500" lnSpcReduction="20000"/>
          </a:bodyPr>
          <a:lstStyle/>
          <a:p>
            <a:pPr algn="l"/>
            <a:endParaRPr lang="en-US" sz="2400" b="1" dirty="0">
              <a:solidFill>
                <a:schemeClr val="bg1"/>
              </a:solidFill>
              <a:effectLst/>
              <a:latin typeface="Times New Roman" panose="02020603050405020304" pitchFamily="18" charset="0"/>
              <a:cs typeface="Times New Roman" panose="02020603050405020304" pitchFamily="18" charset="0"/>
            </a:endParaRPr>
          </a:p>
          <a:p>
            <a:pPr algn="l"/>
            <a:endParaRPr lang="en-US" sz="2400" b="1" dirty="0">
              <a:solidFill>
                <a:schemeClr val="bg1"/>
              </a:solidFill>
              <a:effectLst/>
              <a:latin typeface="Times New Roman" panose="02020603050405020304" pitchFamily="18" charset="0"/>
              <a:cs typeface="Times New Roman" panose="02020603050405020304" pitchFamily="18" charset="0"/>
            </a:endParaRPr>
          </a:p>
          <a:p>
            <a:pPr algn="l"/>
            <a:endParaRPr lang="en-US" sz="2400" b="1" dirty="0">
              <a:solidFill>
                <a:schemeClr val="bg1"/>
              </a:solidFill>
              <a:effectLst/>
              <a:latin typeface="Times New Roman" panose="02020603050405020304" pitchFamily="18" charset="0"/>
              <a:cs typeface="Times New Roman" panose="02020603050405020304" pitchFamily="18" charset="0"/>
            </a:endParaRPr>
          </a:p>
          <a:p>
            <a:pPr algn="l"/>
            <a:endParaRPr lang="en-US" sz="2400" b="1" dirty="0">
              <a:solidFill>
                <a:schemeClr val="bg1"/>
              </a:solidFill>
              <a:effectLst/>
              <a:latin typeface="Times New Roman" panose="02020603050405020304" pitchFamily="18" charset="0"/>
              <a:cs typeface="Times New Roman" panose="02020603050405020304" pitchFamily="18" charset="0"/>
            </a:endParaRPr>
          </a:p>
          <a:p>
            <a:pPr algn="l"/>
            <a:endParaRPr lang="en-US" sz="2400" b="1" dirty="0">
              <a:solidFill>
                <a:schemeClr val="bg1"/>
              </a:solidFill>
              <a:effectLst/>
              <a:latin typeface="Times New Roman" panose="02020603050405020304" pitchFamily="18" charset="0"/>
              <a:cs typeface="Times New Roman" panose="02020603050405020304" pitchFamily="18" charset="0"/>
            </a:endParaRPr>
          </a:p>
          <a:p>
            <a:pPr algn="l"/>
            <a:endParaRPr lang="en-US" sz="2400" b="1" dirty="0">
              <a:solidFill>
                <a:schemeClr val="bg1"/>
              </a:solidFill>
              <a:effectLst/>
              <a:latin typeface="Times New Roman" panose="02020603050405020304" pitchFamily="18" charset="0"/>
              <a:cs typeface="Times New Roman" panose="02020603050405020304" pitchFamily="18" charset="0"/>
            </a:endParaRPr>
          </a:p>
          <a:p>
            <a:pPr algn="l"/>
            <a:endParaRPr lang="en-US" sz="2400" b="1" dirty="0">
              <a:solidFill>
                <a:schemeClr val="bg1"/>
              </a:solidFill>
              <a:effectLst/>
              <a:latin typeface="Times New Roman" panose="02020603050405020304" pitchFamily="18" charset="0"/>
              <a:cs typeface="Times New Roman" panose="02020603050405020304" pitchFamily="18" charset="0"/>
            </a:endParaRPr>
          </a:p>
          <a:p>
            <a:pPr marL="342900" indent="-342900" algn="just">
              <a:buClr>
                <a:schemeClr val="bg1"/>
              </a:buClr>
              <a:buFont typeface="Wingdings" panose="05000000000000000000" pitchFamily="2" charset="2"/>
              <a:buChar char="Ø"/>
            </a:pPr>
            <a:r>
              <a:rPr lang="en-US" sz="2600" b="1" dirty="0">
                <a:solidFill>
                  <a:schemeClr val="bg1"/>
                </a:solidFill>
                <a:effectLst/>
                <a:latin typeface="Times New Roman" panose="02020603050405020304" pitchFamily="18" charset="0"/>
                <a:cs typeface="Times New Roman" panose="02020603050405020304" pitchFamily="18" charset="0"/>
              </a:rPr>
              <a:t>RFID reader</a:t>
            </a:r>
            <a:r>
              <a:rPr lang="en-US" sz="2600" dirty="0">
                <a:solidFill>
                  <a:schemeClr val="bg1"/>
                </a:solidFill>
                <a:effectLst/>
                <a:latin typeface="Times New Roman" panose="02020603050405020304" pitchFamily="18" charset="0"/>
                <a:cs typeface="Times New Roman" panose="02020603050405020304" pitchFamily="18" charset="0"/>
              </a:rPr>
              <a:t>: It is a device that reads RFID tags and gathers data about the connected object. It can be both wired and wireless.</a:t>
            </a:r>
          </a:p>
          <a:p>
            <a:pPr marL="342900" indent="-342900" algn="just">
              <a:buClr>
                <a:schemeClr val="bg1"/>
              </a:buClr>
              <a:buFont typeface="Wingdings" panose="05000000000000000000" pitchFamily="2" charset="2"/>
              <a:buChar char="Ø"/>
            </a:pPr>
            <a:r>
              <a:rPr lang="en-US" sz="2600" b="1" dirty="0">
                <a:solidFill>
                  <a:schemeClr val="bg1"/>
                </a:solidFill>
                <a:effectLst/>
                <a:latin typeface="Times New Roman" panose="02020603050405020304" pitchFamily="18" charset="0"/>
                <a:cs typeface="Times New Roman" panose="02020603050405020304" pitchFamily="18" charset="0"/>
              </a:rPr>
              <a:t>16*2 Display : </a:t>
            </a:r>
            <a:r>
              <a:rPr lang="en-US" sz="2600" dirty="0">
                <a:solidFill>
                  <a:schemeClr val="bg1"/>
                </a:solidFill>
                <a:effectLst/>
                <a:latin typeface="Times New Roman" panose="02020603050405020304" pitchFamily="18" charset="0"/>
                <a:cs typeface="Times New Roman" panose="02020603050405020304" pitchFamily="18" charset="0"/>
              </a:rPr>
              <a:t>The display is 16 character by 2 line display has a very clear and high contrast white text upon a blue background/backlight.</a:t>
            </a:r>
          </a:p>
          <a:p>
            <a:pPr marL="342900" indent="-342900" algn="just">
              <a:buClr>
                <a:schemeClr val="bg1"/>
              </a:buClr>
              <a:buFont typeface="Wingdings" panose="05000000000000000000" pitchFamily="2" charset="2"/>
              <a:buChar char="Ø"/>
            </a:pPr>
            <a:r>
              <a:rPr lang="en-US" sz="2600" b="1" dirty="0">
                <a:solidFill>
                  <a:schemeClr val="bg1"/>
                </a:solidFill>
                <a:effectLst/>
                <a:latin typeface="Times New Roman" panose="02020603050405020304" pitchFamily="18" charset="0"/>
                <a:cs typeface="Times New Roman" panose="02020603050405020304" pitchFamily="18" charset="0"/>
              </a:rPr>
              <a:t>BUZZER :</a:t>
            </a:r>
            <a:r>
              <a:rPr lang="en-US" sz="2600" dirty="0">
                <a:solidFill>
                  <a:schemeClr val="bg1"/>
                </a:solidFill>
                <a:effectLst/>
                <a:latin typeface="Times New Roman" panose="02020603050405020304" pitchFamily="18" charset="0"/>
                <a:cs typeface="Times New Roman" panose="02020603050405020304" pitchFamily="18" charset="0"/>
              </a:rPr>
              <a:t>It is a simple yet effective component used for auditory notifications or alarms. It can be integrated into IoT devices to alert users about certain events</a:t>
            </a:r>
          </a:p>
          <a:p>
            <a:pPr marL="342900" indent="-342900" algn="just">
              <a:buClr>
                <a:schemeClr val="bg1"/>
              </a:buClr>
              <a:buFont typeface="Wingdings" panose="05000000000000000000" pitchFamily="2" charset="2"/>
              <a:buChar char="Ø"/>
            </a:pPr>
            <a:r>
              <a:rPr lang="en-US" sz="2600" b="1" dirty="0">
                <a:solidFill>
                  <a:schemeClr val="bg1"/>
                </a:solidFill>
                <a:effectLst/>
                <a:latin typeface="Times New Roman" panose="02020603050405020304" pitchFamily="18" charset="0"/>
                <a:cs typeface="Times New Roman" panose="02020603050405020304" pitchFamily="18" charset="0"/>
              </a:rPr>
              <a:t>IOT :</a:t>
            </a:r>
            <a:r>
              <a:rPr lang="en-US" sz="2600" dirty="0">
                <a:solidFill>
                  <a:schemeClr val="bg1"/>
                </a:solidFill>
                <a:effectLst/>
                <a:latin typeface="Times New Roman" panose="02020603050405020304" pitchFamily="18" charset="0"/>
                <a:cs typeface="Times New Roman" panose="02020603050405020304" pitchFamily="18" charset="0"/>
              </a:rPr>
              <a:t> systems presents exciting opportunities for businesses to gather real-time data, improve customer engagement, and deliver personalized experiences.</a:t>
            </a:r>
          </a:p>
          <a:p>
            <a:pPr marL="342900" indent="-342900" algn="just">
              <a:buClr>
                <a:schemeClr val="bg1"/>
              </a:buClr>
              <a:buFont typeface="Wingdings" panose="05000000000000000000" pitchFamily="2" charset="2"/>
              <a:buChar char="Ø"/>
            </a:pPr>
            <a:r>
              <a:rPr lang="en-US" sz="2600" b="1" dirty="0">
                <a:solidFill>
                  <a:schemeClr val="bg1"/>
                </a:solidFill>
                <a:effectLst/>
                <a:latin typeface="Times New Roman" panose="02020603050405020304" pitchFamily="18" charset="0"/>
                <a:cs typeface="Times New Roman" panose="02020603050405020304" pitchFamily="18" charset="0"/>
              </a:rPr>
              <a:t>Arduino Uno: </a:t>
            </a:r>
            <a:r>
              <a:rPr lang="en-US" sz="2600" dirty="0">
                <a:solidFill>
                  <a:schemeClr val="bg1"/>
                </a:solidFill>
                <a:effectLst/>
                <a:latin typeface="Times New Roman" panose="02020603050405020304" pitchFamily="18" charset="0"/>
                <a:cs typeface="Times New Roman" panose="02020603050405020304" pitchFamily="18" charset="0"/>
              </a:rPr>
              <a:t>it's a popular microcontroller board often used in electronics projects for prototyping and creating various devices.</a:t>
            </a:r>
          </a:p>
          <a:p>
            <a:pPr marL="342900" indent="-342900" algn="just">
              <a:buClr>
                <a:schemeClr val="bg1"/>
              </a:buClr>
              <a:buFont typeface="Wingdings" panose="05000000000000000000" pitchFamily="2" charset="2"/>
              <a:buChar char="Ø"/>
            </a:pPr>
            <a:endParaRPr lang="en-US" sz="2400" dirty="0">
              <a:solidFill>
                <a:schemeClr val="bg1"/>
              </a:solidFill>
              <a:effectLst/>
              <a:latin typeface="Times New Roman" panose="02020603050405020304" pitchFamily="18" charset="0"/>
              <a:cs typeface="Times New Roman" panose="02020603050405020304" pitchFamily="18" charset="0"/>
            </a:endParaRPr>
          </a:p>
          <a:p>
            <a:pPr marL="285750" indent="-285750" algn="just">
              <a:buClr>
                <a:schemeClr val="bg1"/>
              </a:buClr>
              <a:buFont typeface="Wingdings" panose="05000000000000000000" pitchFamily="2" charset="2"/>
              <a:buChar char="Ø"/>
            </a:pPr>
            <a:endParaRPr lang="en-US" sz="1800" dirty="0">
              <a:solidFill>
                <a:schemeClr val="bg1"/>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Wingdings" panose="05000000000000000000" pitchFamily="2" charset="2"/>
              <a:buChar char="Ø"/>
            </a:pPr>
            <a:endParaRPr lang="en-US" sz="1800" dirty="0">
              <a:solidFill>
                <a:schemeClr val="bg1"/>
              </a:solidFill>
              <a:effectLst/>
              <a:latin typeface="Times New Roman" panose="02020603050405020304" pitchFamily="18" charset="0"/>
              <a:cs typeface="Times New Roman" panose="02020603050405020304" pitchFamily="18" charset="0"/>
            </a:endParaRPr>
          </a:p>
          <a:p>
            <a:pPr algn="l"/>
            <a:endParaRPr lang="en-US" sz="1800" dirty="0">
              <a:solidFill>
                <a:schemeClr val="bg1"/>
              </a:solidFill>
              <a:effectLst/>
              <a:latin typeface="Times New Roman" panose="02020603050405020304" pitchFamily="18" charset="0"/>
              <a:cs typeface="Times New Roman" panose="02020603050405020304" pitchFamily="18" charset="0"/>
            </a:endParaRPr>
          </a:p>
          <a:p>
            <a:pPr algn="l"/>
            <a:endParaRPr lang="en-US" sz="1800" dirty="0">
              <a:solidFill>
                <a:schemeClr val="bg1"/>
              </a:solidFill>
              <a:effectLst/>
              <a:latin typeface="Times New Roman" panose="02020603050405020304" pitchFamily="18" charset="0"/>
              <a:cs typeface="Times New Roman" panose="02020603050405020304" pitchFamily="18" charset="0"/>
            </a:endParaRPr>
          </a:p>
          <a:p>
            <a:pPr algn="l"/>
            <a:endParaRPr lang="en-US" sz="1800" dirty="0">
              <a:solidFill>
                <a:schemeClr val="bg1"/>
              </a:solidFill>
              <a:effectLst/>
              <a:latin typeface="Times New Roman" panose="02020603050405020304" pitchFamily="18" charset="0"/>
              <a:cs typeface="Times New Roman" panose="02020603050405020304" pitchFamily="18" charset="0"/>
            </a:endParaRPr>
          </a:p>
          <a:p>
            <a:pPr algn="l"/>
            <a:endParaRPr lang="en-US" sz="1800" dirty="0">
              <a:solidFill>
                <a:schemeClr val="bg1"/>
              </a:solidFill>
              <a:effectLst/>
              <a:latin typeface="Times New Roman" panose="02020603050405020304" pitchFamily="18" charset="0"/>
              <a:cs typeface="Times New Roman" panose="02020603050405020304" pitchFamily="18" charset="0"/>
            </a:endParaRPr>
          </a:p>
          <a:p>
            <a:pPr algn="l"/>
            <a:endParaRPr lang="en-US" sz="1800" dirty="0">
              <a:solidFill>
                <a:schemeClr val="bg1"/>
              </a:solidFill>
              <a:effectLst/>
              <a:latin typeface="Times New Roman" panose="02020603050405020304" pitchFamily="18" charset="0"/>
              <a:cs typeface="Times New Roman" panose="02020603050405020304" pitchFamily="18" charset="0"/>
            </a:endParaRPr>
          </a:p>
          <a:p>
            <a:pPr algn="l"/>
            <a:endParaRPr lang="en-US" sz="1800" dirty="0">
              <a:solidFill>
                <a:schemeClr val="bg1"/>
              </a:solidFill>
              <a:effectLst/>
              <a:latin typeface="Times New Roman" panose="02020603050405020304" pitchFamily="18" charset="0"/>
              <a:cs typeface="Times New Roman" panose="02020603050405020304" pitchFamily="18" charset="0"/>
            </a:endParaRPr>
          </a:p>
          <a:p>
            <a:pPr algn="l"/>
            <a:endParaRPr lang="en-IN" sz="180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2384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571</TotalTime>
  <Words>1057</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Calisto MT</vt:lpstr>
      <vt:lpstr>Sitka Display</vt:lpstr>
      <vt:lpstr>Sitka Small</vt:lpstr>
      <vt:lpstr>Times New Roman</vt:lpstr>
      <vt:lpstr>Wingdings</vt:lpstr>
      <vt:lpstr>Wingdings 2</vt:lpstr>
      <vt:lpstr>Slate</vt:lpstr>
      <vt:lpstr>                              ELECTRONICS AND COMMUNICATION ENGINEERING                         Customer Relationship Management Improvement using IoT Data                                                                                            By                                              BEDTURI ASWINI                        (202G1A04C9)                                                    SHAIK JAHIDA                             (202G1A04G7)                                                    JUTURU BAKTHAR VALI           (202G1A04D9)                                                   VALASA REDDAPPA REDDY      (212G5A0430)                                                   SAMAPNGI BHARGAVA              (202G1A04G5)                                                            Under the Esteemed guidance of                                                            Dr C. ARUNA BALA MTech., Ph.D                                                                     Professor in ECE, ALTS  </vt:lpstr>
      <vt:lpstr>  CONTENTS              </vt:lpstr>
      <vt:lpstr>                                    Abstract        </vt:lpstr>
      <vt:lpstr>                                                                                 Introduction            </vt:lpstr>
      <vt:lpstr>                                                                                                                      Existing Methods             </vt:lpstr>
      <vt:lpstr>Drawbacks :           </vt:lpstr>
      <vt:lpstr>         </vt:lpstr>
      <vt:lpstr>Block Diagram        Customer Relationship Management Improvement using IoT Data                                                                 </vt:lpstr>
      <vt:lpstr>PowerPoint Presentation</vt:lpstr>
      <vt:lpstr>Benefits of CRM</vt:lpstr>
      <vt:lpstr>  Software Tools : Arduino software IDE :The Arduino Integrated Development Environment – or Arduino    Software (IDE)contains a text editor for writing code.            Proteus ISIS : Proteus is a simulation and electronic design development tool.     </vt:lpstr>
      <vt:lpstr>Hardware Tools : Arduino UNO : Arduino UNO has 14 digital input/output pins, 6 analog inputs. RFID tags :  A Radio Frequency Identification (RFID) tags are small devices which use radio frequencies to transmit data.                                   Fig: Arduino UNO                                                 Fig: RFID tags  </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ELECTRONICS AND COMMUNICATION ENGINEERING                         Customer Relationship Management Improvement using IoT Data                                                                                            By                                          1. BEDTURI ASWINI                        (202G1A04C9)                                                2. SHAIK JAHIDA                             (202G1A04G7)                                                3. JUTURU BAKTHAR VALI           (202G1A04D9)                                                4. VALASA REDDAPPA REDDY     (212G5A0430)                                                5. SAMAPNGI BHARGAVA             (202G1A04G5)        Project Guide                                     Project co-ordinator                  Head of the Department      Mrs G. Aruna Kumari M.Tech,          N. Naveen Kumar M.Tech,       Dr . Y. L. AJAY KUMAR Ph.D      Assistant Professor,                            Assistant Professor,                   Associate Professor &amp; HOD,      Department of ECE.                          Department of ECE.                  Department of ECE.</dc:title>
  <dc:creator>Thanuja B</dc:creator>
  <cp:lastModifiedBy>Thanuja B</cp:lastModifiedBy>
  <cp:revision>20</cp:revision>
  <dcterms:created xsi:type="dcterms:W3CDTF">2024-04-02T02:13:33Z</dcterms:created>
  <dcterms:modified xsi:type="dcterms:W3CDTF">2024-05-01T05:58:39Z</dcterms:modified>
</cp:coreProperties>
</file>