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921625" cx="15122525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iMyCZCEDC9MiB6iXLybjxJj+zW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igma.com/file/z0jJi5oBhzbaM4NcugUUrO/PriceSense?type=whiteboard&amp;node-id=1-215&amp;t=QvSHkk9nOZOIrEKL-4" TargetMode="External"/><Relationship Id="rId3" Type="http://schemas.openxmlformats.org/officeDocument/2006/relationships/hyperlink" Target="https://www.figma.com/file/z0jJi5oBhzbaM4NcugUUrO/Untitled?type=whiteboard&amp;node-id=1%3A790&amp;t=QvSHkk9nOZOIrEKL-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37a502d1a_6_27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437a502d1a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4acb995e9_1_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24acb995e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la aplicación utiliza modelos de aprendizaje automático para proporcionar recomendaciones de precios.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400"/>
              <a:t>Objetivo</a:t>
            </a:r>
            <a:endParaRPr b="1" i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Brindar a los propietarios una guía basada en datos y algoritmos de ML para establecer precios óptimos, maximizar los ingresos, optimizar la ocupación y responder de manera efectiva a la demanda y la competencia en el mercado de alquileres vacacionales.</a:t>
            </a:r>
            <a:endParaRPr i="1" sz="11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i="1" lang="es-MX" sz="1100"/>
              <a:t>Brindar a los propietarios de inmuebles una guía basada en datos y algoritmos de ML para que decida entrar o no al negocio de la renta.  La guía permitirá establecer precios óptimos, maximizar los ingresos, optimizar la ocupación y responder de manera efectiva a la demanda y la competencia en el mercado de alquileres vacacionales.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a6f38d94_5_4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45a6f38d94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la aplicación utiliza modelos de aprendizaje automático para proporcionar recomendaciones de precios.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400"/>
              <a:t>Objetivo</a:t>
            </a:r>
            <a:endParaRPr b="1" i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Brindar a los propietarios una guía basada en datos y algoritmos de ML para establecer precios óptimos, maximizar los ingresos, optimizar la ocupación y responder de manera efectiva a la demanda y la competencia en el mercado de alquileres vacacionales.</a:t>
            </a:r>
            <a:endParaRPr i="1" sz="11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i="1" lang="es-MX" sz="1100"/>
              <a:t>Brindar a los propietarios de inmuebles una guía basada en datos y algoritmos de ML para que decida entrar o no al negocio de la renta.  La guía permitirá establecer precios óptimos, maximizar los ingresos, optimizar la ocupación y responder de manera efectiva a la demanda y la competencia en el mercado de alquileres vacacionales.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a6f38d94_5_57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45a6f38d94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la aplicación utiliza modelos de aprendizaje automático para proporcionar recomendaciones de precios.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400"/>
              <a:t>Objetivo</a:t>
            </a:r>
            <a:endParaRPr b="1" i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Brindar a los propietarios una guía basada en datos y algoritmos de ML para establecer precios óptimos, maximizar los ingresos, optimizar la ocupación y responder de manera efectiva a la demanda y la competencia en el mercado de alquileres vacacionales.</a:t>
            </a:r>
            <a:endParaRPr i="1" sz="11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i="1" lang="es-MX" sz="1100"/>
              <a:t>Brindar a los propietarios de inmuebles una guía basada en datos y algoritmos de ML para que decida entrar o no al negocio de la renta.  La guía permitirá establecer precios óptimos, maximizar los ingresos, optimizar la ocupación y responder de manera efectiva a la demanda y la competencia en el mercado de alquileres vacacionales.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5a6f38d94_5_15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45a6f38d94_5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la aplicación utiliza modelos de aprendizaje automático para proporcionar recomendaciones de precios.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400"/>
              <a:t>Objetivo</a:t>
            </a:r>
            <a:endParaRPr b="1" i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Brindar a los propietarios una guía basada en datos y algoritmos de ML para establecer precios óptimos, maximizar los ingresos, optimizar la ocupación y responder de manera efectiva a la demanda y la competencia en el mercado de alquileres vacacionales.</a:t>
            </a:r>
            <a:endParaRPr i="1" sz="11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i="1" lang="es-MX" sz="1100"/>
              <a:t>Brindar a los propietarios de inmuebles una guía basada en datos y algoritmos de ML para que decida entrar o no al negocio de la renta.  La guía permitirá establecer precios óptimos, maximizar los ingresos, optimizar la ocupación y responder de manera efectiva a la demanda y la competencia en el mercado de alquileres vacacionales.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416f9f279_0_3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2416f9f2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latin typeface="Arial"/>
                <a:ea typeface="Arial"/>
                <a:cs typeface="Arial"/>
                <a:sym typeface="Arial"/>
              </a:rPr>
              <a:t>Explicar cómo los usuarios pueden ingresar detalles de la propiedad para recibir un rango de precios y un precio base o intermedio.(Explicar el formulario)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latin typeface="Arial"/>
                <a:ea typeface="Arial"/>
                <a:cs typeface="Arial"/>
                <a:sym typeface="Arial"/>
              </a:rPr>
              <a:t>Presentar la aplicación de precios y sus características principales.(Dummy o wireframe de un forms de html)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https://www.figma.com/file/z0jJi5oBhzbaM4NcugUUrO/PriceSense?type=whiteboard&amp;node-id=1-215&amp;t=QvSHkk9nOZOIrEKL-4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https://www.figma.com/file/z0jJi5oBhzbaM4NcugUUrO/Untitled?type=whiteboard&amp;node-id=1%3A790&amp;t=QvSHkk9nOZOIrEKL-1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2a347cdef_1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42a347cd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37a502d1a_6_8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437a502d1a_6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Existen varias herramientas de precios dinámicos disponibles en línea que pueden ayudar a determinar el costo de una propiedad en Airbnb. Estas herramientas utilizan datos y algoritmos para realizar análisis comparativos y proporcionar una estimación del precio.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Modelo de negocio y precios </a:t>
            </a:r>
            <a:r>
              <a:rPr i="1" lang="es-MX" sz="1100">
                <a:latin typeface="Arial"/>
                <a:ea typeface="Arial"/>
                <a:cs typeface="Arial"/>
                <a:sym typeface="Arial"/>
              </a:rPr>
              <a:t>(Como no es de negocios la presentación lo quitamos, Sería una membresía mensual tipo netflix).Pasarlo después del estudio de competencia)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Explique brevemente el modelo de negocio de su aplicación, ya sea un servicio basado en suscripción o por comisión.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Proporcione una descripción general de su estructura de precios, mostrando su asequibilidad y valor.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37a502d1a_0_29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437a502d1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(filósofo)(porque lo hacemos, para probar que aprendimos durante este proyecto)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37a502d1a_0_23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437a502d1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(filósofo)(porque lo hacemos, para probar que aprendimos durante este proyecto)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7a502d1a_6_13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437a502d1a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7a502d1a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37a502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Y es que PriceSense/RevMax es una solución inteligente, desarrollada por un equipo multidisciplinario cuya formación y experiencia, aunados a todos los conocimientos adquiridos durante este diplomado, que busca apoyar a personas que, como Caro, dudan en rentar sus propiedades en periodos cortos de tiempo en plataformas digitales.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Volvamos con Caro…</a:t>
            </a:r>
            <a:endParaRPr i="1" sz="11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Como anfitrión de Airbnb, sabes lo importante que es fijar el precio adecuado para tu alquiler a corto plazo.</a:t>
            </a:r>
            <a:endParaRPr i="1" sz="11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Sin embargo, hay mucho trabajo por hacer para calcular el mejor precio. Tu estrategia de precios dependerá de factores como la ubicación, los servicios ofrecidos y el tamaño de la vivienda.</a:t>
            </a:r>
            <a:endParaRPr i="1" sz="11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Puede resultar tentador hacer un estudio de mercado, fijar un precio y no volver a tocarlo. Aunque esto puede funcionar a corto plazo, perjudicará tu negocio a largo plazo. Si no ajusta tus precios en función de las fluctuaciones del mercado, la estacionalidad y los acontecimientos especiales, estás dejando mucho dinero sobre la mesa.</a:t>
            </a:r>
            <a:endParaRPr i="1" sz="11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i="1" lang="es-MX" sz="1100"/>
              <a:t>Debido a que calcular manualmente estos ajustes requiere mucho tiempo y esfuerzo, muchos anfitriones utilizan herramientas de fijación dinámica de precios.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7a502d1a_0_4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437a502d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s-MX" sz="1200"/>
              <a:t>Determinar el precio de una propiedad en Airbnb implica considerar varios factores:</a:t>
            </a:r>
            <a:endParaRPr b="1" i="1" sz="1200"/>
          </a:p>
          <a:p>
            <a:pPr indent="-2984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Investigación de mercado: Investigar los precios de propiedades similares en el área. Buscar anuncios de propiedades en Airbnb que sean comparables en tamaño, ubicación y comodidades. Esto dará una idea de los precios promedio en el área.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Características de la propiedad: Considerar las características únicas de la propiedad. Si tiene comodidades especiales, como una piscina, una vista panorámica o una ubicación céntrica, se puede justificar un precio más alto.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Ubicación: La ubicación es un factor importante en la determinación del precio. Las propiedades ubicadas en áreas populares y de alta demanda suelen tener precios más altos. Considerar la proximidad a atracciones turísticas, transporte público, restaurantes y otras comodidades.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Temporada y demanda: La demanda puede variar según la temporada. Durante los períodos de alta demanda, como festivales, eventos especiales o vacaciones, se puede cobrar un precio más alto. En épocas de baja demanda, es posible que se deba reducir el precio para atraer a los huéspedes.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Costos y gastos: Considerar los costos asociados con la propiedad, como impuestos, tarifas de limpieza, servicios públicos y mantenimiento. Verificar si es rentable.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Competencia: Analizar la competencia en el área. Si hay muchas propiedades similares disponibles, es posible que se deba ajustar el precio para ser competitivo y atraer a los huéspedes.</a:t>
            </a:r>
            <a:endParaRPr i="1" sz="1100"/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s-MX" sz="1100"/>
              <a:t>Opiniones y retroalimentación: Tener en cuenta las opiniones y retroalimentación de los huéspedes anteriores. Si se tiene buenas críticas y una reputación sólida, se puede justificar un precio más alto.</a:t>
            </a:r>
            <a:endParaRPr i="1" sz="11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i="1" lang="es-MX" sz="1100"/>
              <a:t>El precio también debe ser atractivo para los huéspedes potenciales. Siempre es útil realizar pruebas y ajustes periódicos en función de la respuesta que recibas de los huéspedes y la demanda del mercado.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-MX" sz="1100">
                <a:latin typeface="Arial"/>
                <a:ea typeface="Arial"/>
                <a:cs typeface="Arial"/>
                <a:sym typeface="Arial"/>
              </a:rPr>
              <a:t>En [Nombe de nuestra empresa] comprendemos la importancia de maximizar los retornos de inversión para los anfitriones.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aaade88f_0_49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44aaade8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Le conviene a los que rentan casas y apartamentos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aaade88f_0_13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44aaade88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aaade88f_0_7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44aaade8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ES RANGO PQ ES DIFICIL (POR LO QUE SE DIJO ARRIBA) DEFINIR UN PRECIO PUNTUAL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>
                <a:latin typeface="Arial"/>
                <a:ea typeface="Arial"/>
                <a:cs typeface="Arial"/>
                <a:sym typeface="Arial"/>
              </a:rPr>
              <a:t>Destaca que la aplicación utiliza modelos de aprendizaje automático para proporcionar recomendaciones de precios.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1400"/>
              <a:t>Objetivo</a:t>
            </a:r>
            <a:endParaRPr b="1" i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i="1" lang="es-MX" sz="1100"/>
              <a:t>Brindar a los propietarios una guía basada en datos y algoritmos de ML para establecer precios óptimos, </a:t>
            </a:r>
            <a:r>
              <a:rPr i="1" lang="es-MX" sz="1100">
                <a:solidFill>
                  <a:srgbClr val="FF6A39"/>
                </a:solidFill>
              </a:rPr>
              <a:t>maximizar los ingresos, optimizar la ocupación </a:t>
            </a:r>
            <a:r>
              <a:rPr i="1" lang="es-MX" sz="1100"/>
              <a:t>y responder de manera efectiva a la demanda y la competencia en el mercado de alquileres vacacionales.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Servimos de APOYO a que el usuario decida si entra o no a la industria de renta o bien hace otra cosa con su propiedad. </a:t>
            </a:r>
            <a:endParaRPr i="1" sz="1100"/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1100"/>
              <a:t>Brindar a los propietarios de inmuebles una guía basada en datos y algoritmos de ML para que decida entrar o no al negocio de la renta.  La guía permitirá establecer precios óptimos, maximizar los ingresos, optimizar la ocupación y responder de manera efectiva a la demanda y la competencia en el mercado de alquileres vacacionales.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hyperlink" Target="https://github.com/BeduDSEquipo9/C2DSF3_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www.figma.com/file/z0jJi5oBhzbaM4NcugUUrO/Untitled?type=whiteboard&amp;node-id=1%3A790&amp;t=QvSHkk9nOZOIrEKL-1" TargetMode="External"/><Relationship Id="rId5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Relationship Id="rId7" Type="http://schemas.openxmlformats.org/officeDocument/2006/relationships/hyperlink" Target="https://www.smoobu.com/es/blog/precios-dinamicos-pricelabs-vs-wheelhouse-vs-beyond-pricin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Relationship Id="rId10" Type="http://schemas.openxmlformats.org/officeDocument/2006/relationships/image" Target="../media/image7.png"/><Relationship Id="rId9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finance.yahoo.com/news/online-travel-booking-platform-market-024500119.html" TargetMode="External"/><Relationship Id="rId22" Type="http://schemas.openxmlformats.org/officeDocument/2006/relationships/hyperlink" Target="https://www.grandviewresearch.com/Filters?search=+market+for+pricing+apps+ir+vacation+rental+&amp;search_submit=+" TargetMode="External"/><Relationship Id="rId21" Type="http://schemas.openxmlformats.org/officeDocument/2006/relationships/hyperlink" Target="https://www.grandviewresearch.com/Filters?search=+market+for+pricing+apps+ir+vacation+rental+&amp;search_submit=+" TargetMode="External"/><Relationship Id="rId24" Type="http://schemas.openxmlformats.org/officeDocument/2006/relationships/hyperlink" Target="https://www.grandviewresearch.com/industry-analysis/vacation-rental-market" TargetMode="External"/><Relationship Id="rId23" Type="http://schemas.openxmlformats.org/officeDocument/2006/relationships/hyperlink" Target="https://www.grandviewresearch.com/industry-analysis/vacation-rental-mark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alytics.alltherooms.com/investor/historical/1040259" TargetMode="External"/><Relationship Id="rId4" Type="http://schemas.openxmlformats.org/officeDocument/2006/relationships/hyperlink" Target="https://www.google.com/search?channel=fs&amp;client=ubuntu&amp;q=The+pricing+apps+market+for+Airbnb%2C+also+known+as+vacation+rental+pricing+tools+or+dynamic+pricing+tools" TargetMode="External"/><Relationship Id="rId9" Type="http://schemas.openxmlformats.org/officeDocument/2006/relationships/hyperlink" Target="https://www.futuremarketinsights.com/reports/short-term-rental-platform-market" TargetMode="External"/><Relationship Id="rId26" Type="http://schemas.openxmlformats.org/officeDocument/2006/relationships/hyperlink" Target="https://www.grandviewresearch.com/industry-analysis/short-term-vacation-rental-market-report" TargetMode="External"/><Relationship Id="rId25" Type="http://schemas.openxmlformats.org/officeDocument/2006/relationships/hyperlink" Target="https://www.grandviewresearch.com/industry-analysis/short-term-vacation-rental-market-report" TargetMode="External"/><Relationship Id="rId28" Type="http://schemas.openxmlformats.org/officeDocument/2006/relationships/hyperlink" Target="https://www.businessofapps.com/data/airbnb-statistics/" TargetMode="External"/><Relationship Id="rId27" Type="http://schemas.openxmlformats.org/officeDocument/2006/relationships/hyperlink" Target="https://www.businessofapps.com/data/airbnb-statistics/" TargetMode="External"/><Relationship Id="rId5" Type="http://schemas.openxmlformats.org/officeDocument/2006/relationships/hyperlink" Target="https://www.google.com/search?q=the+market+size+of+pricing+apps+for+short+term+rentals&amp;client=ubuntu&amp;hs=KIi&amp;channel=fs&amp;ei=8LFdZLT2AvzbkPIPpoeU-AY&amp;ved=0ahUKEwi0rvTi6u7-AhX8LUQIHaYDBW8Q4dUDCA4&amp;uact=5&amp;oq=the+market+size+of+pricing+apps+for+short+term+rentals&amp;gs_lcp=Cgxnd3Mtd2l6LXNlcnAQAzIFCCEQoAEyBQghEKABMgUIIRCSAzIFCCEQkgMyBQghEJIDMgUIIRCSAzIFCCEQkgMyBQghEJIDOgoIABBHENYEELADOgQIIRAVOggIIRAWEB4QHToKCCEQFhAeEA8QHUoECEEYAFCcyxJY2-4SYKOLE2gCcAF4AIABigGIAa4SkgEEMy4xOJgBAKABAcgBCMABAQ&amp;sclient=gws-wiz-serp" TargetMode="External"/><Relationship Id="rId6" Type="http://schemas.openxmlformats.org/officeDocument/2006/relationships/hyperlink" Target="https://www.google.com/search?q=the+market+size+of+pricing+apps+for+short+term+rentals&amp;client=ubuntu&amp;hs=KIi&amp;channel=fs&amp;ei=8LFdZLT2AvzbkPIPpoeU-AY&amp;ved=0ahUKEwi0rvTi6u7-AhX8LUQIHaYDBW8Q4dUDCA4&amp;uact=5&amp;oq=the+market+size+of+pricing+apps+for+short+term+rentals&amp;gs_lcp=Cgxnd3Mtd2l6LXNlcnAQAzIFCCEQoAEyBQghEKABMgUIIRCSAzIFCCEQkgMyBQghEJIDMgUIIRCSAzIFCCEQkgMyBQghEJIDOgoIABBHENYEELADOgQIIRAVOggIIRAWEB4QHToKCCEQFhAeEA8QHUoECEEYAFCcyxJY2-4SYKOLE2gCcAF4AIABigGIAa4SkgEEMy4xOJgBAKABAcgBCMABAQ&amp;sclient=gws-wiz-serp" TargetMode="External"/><Relationship Id="rId29" Type="http://schemas.openxmlformats.org/officeDocument/2006/relationships/hyperlink" Target="https://medium.com/@jasper_ribbers/the-airbnb-founder-story-from-selling-cereal-to-a-25b-company-244aeec18bc8" TargetMode="External"/><Relationship Id="rId7" Type="http://schemas.openxmlformats.org/officeDocument/2006/relationships/hyperlink" Target="https://jetstreamtech.io/short-term-rental-market-analysis/" TargetMode="External"/><Relationship Id="rId8" Type="http://schemas.openxmlformats.org/officeDocument/2006/relationships/hyperlink" Target="https://jetstreamtech.io/short-term-rental-market-analysis/" TargetMode="External"/><Relationship Id="rId31" Type="http://schemas.openxmlformats.org/officeDocument/2006/relationships/image" Target="../media/image14.png"/><Relationship Id="rId30" Type="http://schemas.openxmlformats.org/officeDocument/2006/relationships/hyperlink" Target="https://medium.com/@jasper_ribbers/the-airbnb-founder-story-from-selling-cereal-to-a-25b-company-244aeec18bc8" TargetMode="External"/><Relationship Id="rId11" Type="http://schemas.openxmlformats.org/officeDocument/2006/relationships/hyperlink" Target="https://finance.yahoo.com/news/short-term-rentals-market-size-061500910.html" TargetMode="External"/><Relationship Id="rId10" Type="http://schemas.openxmlformats.org/officeDocument/2006/relationships/hyperlink" Target="https://www.futuremarketinsights.com/reports/short-term-rental-platform-market" TargetMode="External"/><Relationship Id="rId32" Type="http://schemas.openxmlformats.org/officeDocument/2006/relationships/image" Target="../media/image7.png"/><Relationship Id="rId13" Type="http://schemas.openxmlformats.org/officeDocument/2006/relationships/hyperlink" Target="https://www.rentalscaleup.com/pricelabs-30m-to-help-property-managers-better-price-their-listings/" TargetMode="External"/><Relationship Id="rId12" Type="http://schemas.openxmlformats.org/officeDocument/2006/relationships/hyperlink" Target="https://finance.yahoo.com/news/short-term-rentals-market-size-061500910.html" TargetMode="External"/><Relationship Id="rId15" Type="http://schemas.openxmlformats.org/officeDocument/2006/relationships/hyperlink" Target="https://www.hostaway.com/" TargetMode="External"/><Relationship Id="rId14" Type="http://schemas.openxmlformats.org/officeDocument/2006/relationships/hyperlink" Target="https://www.rentalscaleup.com/pricelabs-30m-to-help-property-managers-better-price-their-listings/" TargetMode="External"/><Relationship Id="rId17" Type="http://schemas.openxmlformats.org/officeDocument/2006/relationships/hyperlink" Target="https://analytics.alltherooms.com/investor/historical/843104?utm_source=resources&amp;utm_medium=articles&amp;utm_campaign=cityprice&amp;utm_term=button&amp;utm_content=resources_articles_cityprice_button" TargetMode="External"/><Relationship Id="rId16" Type="http://schemas.openxmlformats.org/officeDocument/2006/relationships/hyperlink" Target="https://www.hostaway.com/" TargetMode="External"/><Relationship Id="rId19" Type="http://schemas.openxmlformats.org/officeDocument/2006/relationships/hyperlink" Target="https://finance.yahoo.com/news/online-travel-booking-platform-market-024500119.html" TargetMode="External"/><Relationship Id="rId18" Type="http://schemas.openxmlformats.org/officeDocument/2006/relationships/hyperlink" Target="https://analytics.alltherooms.com/investor/historical/843104?utm_source=resources&amp;utm_medium=articles&amp;utm_campaign=cityprice&amp;utm_term=button&amp;utm_content=resources_articles_cityprice_butt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37.jp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3.jp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www.grandviewresearch.com/industry-analysis/short-term-vacation-rental-market-report" TargetMode="External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C1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37a502d1a_6_27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g2437a502d1a_6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437a502d1a_6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g2437a502d1a_6_27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g2437a502d1a_6_27"/>
          <p:cNvPicPr preferRelativeResize="0"/>
          <p:nvPr/>
        </p:nvPicPr>
        <p:blipFill rotWithShape="1">
          <a:blip r:embed="rId5">
            <a:alphaModFix amt="50000"/>
          </a:blip>
          <a:srcRect b="52015" l="-22411" r="32297" t="-32621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2437a502d1a_6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1325" y="247400"/>
            <a:ext cx="57150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437a502d1a_6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65623" y="2517754"/>
            <a:ext cx="4561872" cy="56766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437a502d1a_6_27"/>
          <p:cNvSpPr txBox="1"/>
          <p:nvPr/>
        </p:nvSpPr>
        <p:spPr>
          <a:xfrm>
            <a:off x="1131995" y="5440987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Determinación de precios de 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renta de propiedades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g2437a502d1a_6_27"/>
          <p:cNvSpPr txBox="1"/>
          <p:nvPr/>
        </p:nvSpPr>
        <p:spPr>
          <a:xfrm>
            <a:off x="1140300" y="1949525"/>
            <a:ext cx="123711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b="1" lang="es-MX" sz="5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PRICE SENSE</a:t>
            </a:r>
            <a:endParaRPr b="1" sz="5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g2437a502d1a_6_27"/>
          <p:cNvSpPr txBox="1"/>
          <p:nvPr/>
        </p:nvSpPr>
        <p:spPr>
          <a:xfrm>
            <a:off x="1109174" y="35359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BEDU: Machine Learning</a:t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68;g2437a502d1a_6_27"/>
          <p:cNvSpPr txBox="1"/>
          <p:nvPr/>
        </p:nvSpPr>
        <p:spPr>
          <a:xfrm>
            <a:off x="1228500" y="7271325"/>
            <a:ext cx="7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Repositorio: </a:t>
            </a:r>
            <a:r>
              <a:rPr lang="es-MX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https://github.com/BeduDSEquipo9/C2DSF3_ML</a:t>
            </a:r>
            <a:r>
              <a:rPr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24acb995e9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4acb995e9_1_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Conjunto de datos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g224acb995e9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24acb995e9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224acb995e9_1_2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g224acb995e9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4126" y="3069263"/>
            <a:ext cx="2034107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24acb995e9_1_2"/>
          <p:cNvSpPr txBox="1"/>
          <p:nvPr/>
        </p:nvSpPr>
        <p:spPr>
          <a:xfrm>
            <a:off x="795500" y="5321925"/>
            <a:ext cx="3431700" cy="923400"/>
          </a:xfrm>
          <a:prstGeom prst="rect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latin typeface="Montserrat"/>
                <a:ea typeface="Montserrat"/>
                <a:cs typeface="Montserrat"/>
                <a:sym typeface="Montserrat"/>
              </a:rPr>
              <a:t>Toma de decisiones basadas en datos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g224acb995e9_1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3850" y="2654377"/>
            <a:ext cx="8823825" cy="50193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24acb995e9_1_2"/>
          <p:cNvSpPr txBox="1"/>
          <p:nvPr/>
        </p:nvSpPr>
        <p:spPr>
          <a:xfrm>
            <a:off x="498500" y="1521150"/>
            <a:ext cx="1344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Propiedades en renta en Airbnb en 6 ciudades de Estados Unidos, con el precio diario según características </a:t>
            </a:r>
            <a:r>
              <a:rPr b="1" lang="es-MX" sz="2200">
                <a:latin typeface="Montserrat"/>
                <a:ea typeface="Montserrat"/>
                <a:cs typeface="Montserrat"/>
                <a:sym typeface="Montserrat"/>
              </a:rPr>
              <a:t>físicas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MX" sz="2200">
                <a:latin typeface="Montserrat"/>
                <a:ea typeface="Montserrat"/>
                <a:cs typeface="Montserrat"/>
                <a:sym typeface="Montserrat"/>
              </a:rPr>
              <a:t>geográficas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MX" sz="2200">
                <a:latin typeface="Montserrat"/>
                <a:ea typeface="Montserrat"/>
                <a:cs typeface="Montserrat"/>
                <a:sym typeface="Montserrat"/>
              </a:rPr>
              <a:t>servicios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 ofrecidos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 y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-MX" sz="2200">
                <a:latin typeface="Montserrat"/>
                <a:ea typeface="Montserrat"/>
                <a:cs typeface="Montserrat"/>
                <a:sym typeface="Montserrat"/>
              </a:rPr>
              <a:t>retroalimentación</a:t>
            </a:r>
            <a:r>
              <a:rPr lang="es-MX" sz="2200">
                <a:latin typeface="Montserrat"/>
                <a:ea typeface="Montserrat"/>
                <a:cs typeface="Montserrat"/>
                <a:sym typeface="Montserrat"/>
              </a:rPr>
              <a:t> de los huéspedes.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224acb995e9_1_2"/>
          <p:cNvSpPr txBox="1"/>
          <p:nvPr/>
        </p:nvSpPr>
        <p:spPr>
          <a:xfrm>
            <a:off x="5838475" y="5788125"/>
            <a:ext cx="13491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 Ángeles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24acb995e9_1_2"/>
          <p:cNvSpPr txBox="1"/>
          <p:nvPr/>
        </p:nvSpPr>
        <p:spPr>
          <a:xfrm>
            <a:off x="5228875" y="4111725"/>
            <a:ext cx="15573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 Francisco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224acb995e9_1_2"/>
          <p:cNvSpPr txBox="1"/>
          <p:nvPr/>
        </p:nvSpPr>
        <p:spPr>
          <a:xfrm>
            <a:off x="10087250" y="4359525"/>
            <a:ext cx="9726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Chicago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224acb995e9_1_2"/>
          <p:cNvSpPr txBox="1"/>
          <p:nvPr/>
        </p:nvSpPr>
        <p:spPr>
          <a:xfrm>
            <a:off x="11415950" y="4908550"/>
            <a:ext cx="17010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Washington DC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224acb995e9_1_2"/>
          <p:cNvSpPr txBox="1"/>
          <p:nvPr/>
        </p:nvSpPr>
        <p:spPr>
          <a:xfrm>
            <a:off x="12737150" y="4340025"/>
            <a:ext cx="13491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Nueva York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224acb995e9_1_2"/>
          <p:cNvSpPr txBox="1"/>
          <p:nvPr/>
        </p:nvSpPr>
        <p:spPr>
          <a:xfrm>
            <a:off x="12489475" y="3298275"/>
            <a:ext cx="885000" cy="400200"/>
          </a:xfrm>
          <a:prstGeom prst="rect">
            <a:avLst/>
          </a:prstGeom>
          <a:solidFill>
            <a:srgbClr val="FF6A39"/>
          </a:solidFill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Boston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45a6f38d94_5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45a6f38d94_5_4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Análisis del precio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g245a6f38d94_5_46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g245a6f38d94_5_46"/>
          <p:cNvPicPr preferRelativeResize="0"/>
          <p:nvPr/>
        </p:nvPicPr>
        <p:blipFill rotWithShape="1">
          <a:blip r:embed="rId4">
            <a:alphaModFix/>
          </a:blip>
          <a:srcRect b="56428" l="0" r="0" t="6238"/>
          <a:stretch/>
        </p:blipFill>
        <p:spPr>
          <a:xfrm>
            <a:off x="287725" y="2121700"/>
            <a:ext cx="13993399" cy="534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45a6f38d94_5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55177" y="835956"/>
            <a:ext cx="834575" cy="10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5a6f38d94_5_46"/>
          <p:cNvSpPr txBox="1"/>
          <p:nvPr/>
        </p:nvSpPr>
        <p:spPr>
          <a:xfrm>
            <a:off x="10842425" y="1086400"/>
            <a:ext cx="235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200"/>
              <a:t>Presencia de valores atípicos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5a6f38d94_5_57"/>
          <p:cNvSpPr/>
          <p:nvPr/>
        </p:nvSpPr>
        <p:spPr>
          <a:xfrm>
            <a:off x="11327188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1" y="1"/>
                  <a:pt x="0" y="11252"/>
                  <a:pt x="0" y="25135"/>
                </a:cubicBezTo>
                <a:cubicBezTo>
                  <a:pt x="0" y="39017"/>
                  <a:pt x="11251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45a6f38d94_5_57"/>
          <p:cNvSpPr/>
          <p:nvPr/>
        </p:nvSpPr>
        <p:spPr>
          <a:xfrm>
            <a:off x="11327683" y="4084701"/>
            <a:ext cx="2262113" cy="1144320"/>
          </a:xfrm>
          <a:custGeom>
            <a:rect b="b" l="l" r="r" t="t"/>
            <a:pathLst>
              <a:path extrusionOk="0" h="24718" w="50258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45a6f38d94_5_57"/>
          <p:cNvSpPr/>
          <p:nvPr/>
        </p:nvSpPr>
        <p:spPr>
          <a:xfrm>
            <a:off x="13284894" y="3869142"/>
            <a:ext cx="419133" cy="431099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5a6f38d94_5_57"/>
          <p:cNvSpPr/>
          <p:nvPr/>
        </p:nvSpPr>
        <p:spPr>
          <a:xfrm>
            <a:off x="13374377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245a6f38d94_5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45a6f38d94_5_5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g245a6f38d94_5_57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245a6f38d94_5_57"/>
          <p:cNvSpPr/>
          <p:nvPr/>
        </p:nvSpPr>
        <p:spPr>
          <a:xfrm>
            <a:off x="9199509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45a6f38d94_5_57"/>
          <p:cNvSpPr/>
          <p:nvPr/>
        </p:nvSpPr>
        <p:spPr>
          <a:xfrm>
            <a:off x="9199492" y="2901208"/>
            <a:ext cx="2263148" cy="1183485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45a6f38d94_5_57"/>
          <p:cNvSpPr/>
          <p:nvPr/>
        </p:nvSpPr>
        <p:spPr>
          <a:xfrm>
            <a:off x="11161473" y="3869142"/>
            <a:ext cx="419133" cy="431099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45a6f38d94_5_57"/>
          <p:cNvSpPr/>
          <p:nvPr/>
        </p:nvSpPr>
        <p:spPr>
          <a:xfrm>
            <a:off x="11250462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45a6f38d94_5_57"/>
          <p:cNvSpPr txBox="1"/>
          <p:nvPr/>
        </p:nvSpPr>
        <p:spPr>
          <a:xfrm>
            <a:off x="11043639" y="1182504"/>
            <a:ext cx="2994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Evaluación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245a6f38d94_5_57"/>
          <p:cNvSpPr txBox="1"/>
          <p:nvPr/>
        </p:nvSpPr>
        <p:spPr>
          <a:xfrm>
            <a:off x="10997450" y="1917250"/>
            <a:ext cx="3117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evalúa el desempeño del modelo con la </a:t>
            </a:r>
            <a:r>
              <a:rPr i="1" lang="es-MX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se selecciona el mejor modelo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245a6f38d94_5_57"/>
          <p:cNvSpPr/>
          <p:nvPr/>
        </p:nvSpPr>
        <p:spPr>
          <a:xfrm>
            <a:off x="7136188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1" y="1"/>
                  <a:pt x="0" y="11252"/>
                  <a:pt x="0" y="25135"/>
                </a:cubicBezTo>
                <a:cubicBezTo>
                  <a:pt x="0" y="39017"/>
                  <a:pt x="11251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45a6f38d94_5_57"/>
          <p:cNvSpPr/>
          <p:nvPr/>
        </p:nvSpPr>
        <p:spPr>
          <a:xfrm>
            <a:off x="7136683" y="4084701"/>
            <a:ext cx="2262113" cy="1144320"/>
          </a:xfrm>
          <a:custGeom>
            <a:rect b="b" l="l" r="r" t="t"/>
            <a:pathLst>
              <a:path extrusionOk="0" h="24718" w="50258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5a6f38d94_5_57"/>
          <p:cNvSpPr txBox="1"/>
          <p:nvPr/>
        </p:nvSpPr>
        <p:spPr>
          <a:xfrm>
            <a:off x="4713125" y="5374200"/>
            <a:ext cx="3117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Modelos de regresión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245a6f38d94_5_57"/>
          <p:cNvSpPr txBox="1"/>
          <p:nvPr/>
        </p:nvSpPr>
        <p:spPr>
          <a:xfrm>
            <a:off x="4500675" y="6169675"/>
            <a:ext cx="3480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entrenan 8 modelos para predecir el precio y algunas transformaciones, con y sin selección de variables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245a6f38d94_5_57"/>
          <p:cNvSpPr/>
          <p:nvPr/>
        </p:nvSpPr>
        <p:spPr>
          <a:xfrm>
            <a:off x="9093894" y="3869142"/>
            <a:ext cx="419133" cy="431099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5a6f38d94_5_57"/>
          <p:cNvSpPr/>
          <p:nvPr/>
        </p:nvSpPr>
        <p:spPr>
          <a:xfrm>
            <a:off x="9183377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45a6f38d94_5_57"/>
          <p:cNvSpPr/>
          <p:nvPr/>
        </p:nvSpPr>
        <p:spPr>
          <a:xfrm>
            <a:off x="5070184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45a6f38d94_5_57"/>
          <p:cNvSpPr/>
          <p:nvPr/>
        </p:nvSpPr>
        <p:spPr>
          <a:xfrm>
            <a:off x="5070184" y="2901208"/>
            <a:ext cx="2263148" cy="1183485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45a6f38d94_5_57"/>
          <p:cNvSpPr txBox="1"/>
          <p:nvPr/>
        </p:nvSpPr>
        <p:spPr>
          <a:xfrm>
            <a:off x="2493650" y="1348250"/>
            <a:ext cx="3347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Selección de variables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245a6f38d94_5_57"/>
          <p:cNvSpPr txBox="1"/>
          <p:nvPr/>
        </p:nvSpPr>
        <p:spPr>
          <a:xfrm>
            <a:off x="2265050" y="1856550"/>
            <a:ext cx="3909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escogen las variables que tienen mayor significancia estadística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245a6f38d94_5_57"/>
          <p:cNvSpPr/>
          <p:nvPr/>
        </p:nvSpPr>
        <p:spPr>
          <a:xfrm>
            <a:off x="7026854" y="3869142"/>
            <a:ext cx="419088" cy="431099"/>
          </a:xfrm>
          <a:custGeom>
            <a:rect b="b" l="l" r="r" t="t"/>
            <a:pathLst>
              <a:path extrusionOk="0" h="9312" w="9311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45a6f38d94_5_57"/>
          <p:cNvSpPr/>
          <p:nvPr/>
        </p:nvSpPr>
        <p:spPr>
          <a:xfrm>
            <a:off x="7115798" y="3960671"/>
            <a:ext cx="241209" cy="247539"/>
          </a:xfrm>
          <a:custGeom>
            <a:rect b="b" l="l" r="r" t="t"/>
            <a:pathLst>
              <a:path extrusionOk="0" h="5347" w="5359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5a6f38d94_5_57"/>
          <p:cNvSpPr/>
          <p:nvPr/>
        </p:nvSpPr>
        <p:spPr>
          <a:xfrm>
            <a:off x="3002604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5a6f38d94_5_57"/>
          <p:cNvSpPr/>
          <p:nvPr/>
        </p:nvSpPr>
        <p:spPr>
          <a:xfrm>
            <a:off x="3003144" y="4084701"/>
            <a:ext cx="2262068" cy="1144320"/>
          </a:xfrm>
          <a:custGeom>
            <a:rect b="b" l="l" r="r" t="t"/>
            <a:pathLst>
              <a:path extrusionOk="0" h="24718" w="50257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45a6f38d94_5_57"/>
          <p:cNvSpPr/>
          <p:nvPr/>
        </p:nvSpPr>
        <p:spPr>
          <a:xfrm>
            <a:off x="4959769" y="3869142"/>
            <a:ext cx="419133" cy="431099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F6A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45a6f38d94_5_57"/>
          <p:cNvSpPr/>
          <p:nvPr/>
        </p:nvSpPr>
        <p:spPr>
          <a:xfrm>
            <a:off x="5048758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45a6f38d94_5_57"/>
          <p:cNvSpPr/>
          <p:nvPr/>
        </p:nvSpPr>
        <p:spPr>
          <a:xfrm>
            <a:off x="938760" y="2901208"/>
            <a:ext cx="2263148" cy="2327759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4" y="4430"/>
                  <a:pt x="45851" y="13717"/>
                  <a:pt x="45851" y="25135"/>
                </a:cubicBezTo>
                <a:cubicBezTo>
                  <a:pt x="45851" y="36553"/>
                  <a:pt x="36564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45a6f38d94_5_57"/>
          <p:cNvSpPr/>
          <p:nvPr/>
        </p:nvSpPr>
        <p:spPr>
          <a:xfrm>
            <a:off x="938760" y="2901208"/>
            <a:ext cx="2263148" cy="1183485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64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80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5a6f38d94_5_57"/>
          <p:cNvSpPr/>
          <p:nvPr/>
        </p:nvSpPr>
        <p:spPr>
          <a:xfrm>
            <a:off x="2892190" y="3869142"/>
            <a:ext cx="419133" cy="431099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45a6f38d94_5_57"/>
          <p:cNvSpPr/>
          <p:nvPr/>
        </p:nvSpPr>
        <p:spPr>
          <a:xfrm>
            <a:off x="2981674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1" y="0"/>
                  <a:pt x="1" y="1191"/>
                  <a:pt x="1" y="2679"/>
                </a:cubicBezTo>
                <a:cubicBezTo>
                  <a:pt x="1" y="4156"/>
                  <a:pt x="1191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45a6f38d94_5_57"/>
          <p:cNvSpPr txBox="1"/>
          <p:nvPr/>
        </p:nvSpPr>
        <p:spPr>
          <a:xfrm>
            <a:off x="269900" y="6276150"/>
            <a:ext cx="32784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crean nuevas variables, entre ellas </a:t>
            </a:r>
            <a:r>
              <a:rPr i="1"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dummies </a:t>
            </a: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s-MX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vecindario</a:t>
            </a: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-MX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 de propiedad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245a6f38d94_5_57"/>
          <p:cNvSpPr txBox="1"/>
          <p:nvPr/>
        </p:nvSpPr>
        <p:spPr>
          <a:xfrm>
            <a:off x="801675" y="5385175"/>
            <a:ext cx="2395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Transformación de datos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g245a6f38d94_5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157" y="3587518"/>
            <a:ext cx="760394" cy="78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45a6f38d94_5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573" y="3647334"/>
            <a:ext cx="849933" cy="87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45a6f38d94_5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0290" y="3730828"/>
            <a:ext cx="688137" cy="70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45a6f38d94_5_57"/>
          <p:cNvSpPr/>
          <p:nvPr/>
        </p:nvSpPr>
        <p:spPr>
          <a:xfrm>
            <a:off x="13384062" y="3960671"/>
            <a:ext cx="240668" cy="247539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g245a6f38d94_5_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0502" y="3647600"/>
            <a:ext cx="849933" cy="87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45a6f38d94_5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1290" y="3730828"/>
            <a:ext cx="688137" cy="70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45a6f38d94_5_57"/>
          <p:cNvSpPr txBox="1"/>
          <p:nvPr/>
        </p:nvSpPr>
        <p:spPr>
          <a:xfrm>
            <a:off x="6852639" y="1182504"/>
            <a:ext cx="2994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Evaluación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245a6f38d94_5_57"/>
          <p:cNvSpPr txBox="1"/>
          <p:nvPr/>
        </p:nvSpPr>
        <p:spPr>
          <a:xfrm>
            <a:off x="6852639" y="1841054"/>
            <a:ext cx="2994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evalúa el desempeño con la métrica </a:t>
            </a:r>
            <a:r>
              <a:rPr i="1" lang="es-MX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R2</a:t>
            </a: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se selecciona el mejor modelo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245a6f38d94_5_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7275" y="3503625"/>
            <a:ext cx="1087025" cy="10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45a6f38d94_5_57"/>
          <p:cNvSpPr txBox="1"/>
          <p:nvPr/>
        </p:nvSpPr>
        <p:spPr>
          <a:xfrm>
            <a:off x="8675525" y="5374200"/>
            <a:ext cx="3117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Modelos de clasificación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g245a6f38d94_5_57"/>
          <p:cNvSpPr txBox="1"/>
          <p:nvPr/>
        </p:nvSpPr>
        <p:spPr>
          <a:xfrm>
            <a:off x="8789100" y="6398275"/>
            <a:ext cx="28779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entrenan 6 modelos para determinar si el precio base está por debajo o no del valor de mercado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245a6f38d94_5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45a6f38d94_5_15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245a6f38d94_5_155"/>
          <p:cNvSpPr/>
          <p:nvPr/>
        </p:nvSpPr>
        <p:spPr>
          <a:xfrm>
            <a:off x="3001885" y="2756130"/>
            <a:ext cx="2693700" cy="2693700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45a6f38d94_5_155"/>
          <p:cNvSpPr/>
          <p:nvPr/>
        </p:nvSpPr>
        <p:spPr>
          <a:xfrm>
            <a:off x="5928924" y="1823599"/>
            <a:ext cx="3539700" cy="3625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5a6f38d94_5_155"/>
          <p:cNvSpPr/>
          <p:nvPr/>
        </p:nvSpPr>
        <p:spPr>
          <a:xfrm>
            <a:off x="804873" y="3553824"/>
            <a:ext cx="1951800" cy="1896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245a6f38d94_5_155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245a6f38d94_5_155"/>
          <p:cNvSpPr txBox="1"/>
          <p:nvPr/>
        </p:nvSpPr>
        <p:spPr>
          <a:xfrm>
            <a:off x="993550" y="3782425"/>
            <a:ext cx="17412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MX" sz="50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s-MX" sz="50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es-MX" sz="5000" u="none" cap="none" strike="noStrik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5000" u="none" cap="none" strike="noStrik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245a6f38d94_5_155"/>
          <p:cNvSpPr txBox="1"/>
          <p:nvPr/>
        </p:nvSpPr>
        <p:spPr>
          <a:xfrm>
            <a:off x="3490523" y="3172824"/>
            <a:ext cx="18870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MX" sz="50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55</a:t>
            </a:r>
            <a:r>
              <a:rPr b="1" i="0" lang="es-MX" sz="5000" u="none" cap="none" strike="noStrik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5000" u="none" cap="none" strike="noStrik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245a6f38d94_5_155"/>
          <p:cNvSpPr txBox="1"/>
          <p:nvPr/>
        </p:nvSpPr>
        <p:spPr>
          <a:xfrm>
            <a:off x="6746425" y="2560875"/>
            <a:ext cx="22557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MX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66</a:t>
            </a:r>
            <a:r>
              <a:rPr b="1" i="0" lang="es-MX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6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245a6f38d94_5_155"/>
          <p:cNvSpPr/>
          <p:nvPr/>
        </p:nvSpPr>
        <p:spPr>
          <a:xfrm>
            <a:off x="9825925" y="1366400"/>
            <a:ext cx="4127700" cy="4109700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45a6f38d94_5_155"/>
          <p:cNvSpPr txBox="1"/>
          <p:nvPr/>
        </p:nvSpPr>
        <p:spPr>
          <a:xfrm>
            <a:off x="10785025" y="2332275"/>
            <a:ext cx="25470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MX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b="1" i="0" lang="es-MX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6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g245a6f38d94_5_155"/>
          <p:cNvSpPr txBox="1"/>
          <p:nvPr/>
        </p:nvSpPr>
        <p:spPr>
          <a:xfrm>
            <a:off x="574700" y="6428550"/>
            <a:ext cx="2255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 el precio, con las 29 variables originales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g245a6f38d94_5_155"/>
          <p:cNvSpPr txBox="1"/>
          <p:nvPr/>
        </p:nvSpPr>
        <p:spPr>
          <a:xfrm>
            <a:off x="649275" y="5613775"/>
            <a:ext cx="2183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Regresión Lineal Múltiple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g245a6f38d94_5_155"/>
          <p:cNvCxnSpPr/>
          <p:nvPr/>
        </p:nvCxnSpPr>
        <p:spPr>
          <a:xfrm>
            <a:off x="9634575" y="1391150"/>
            <a:ext cx="21000" cy="57540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245a6f38d94_5_155"/>
          <p:cNvSpPr txBox="1"/>
          <p:nvPr/>
        </p:nvSpPr>
        <p:spPr>
          <a:xfrm>
            <a:off x="3013100" y="6352350"/>
            <a:ext cx="2693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 el logaritmo del precio, con las variables nuevas después de la selección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g245a6f38d94_5_155"/>
          <p:cNvSpPr txBox="1"/>
          <p:nvPr/>
        </p:nvSpPr>
        <p:spPr>
          <a:xfrm>
            <a:off x="3163875" y="5537575"/>
            <a:ext cx="2395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Regresión LARS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245a6f38d94_5_155"/>
          <p:cNvSpPr txBox="1"/>
          <p:nvPr/>
        </p:nvSpPr>
        <p:spPr>
          <a:xfrm>
            <a:off x="6289700" y="6352350"/>
            <a:ext cx="2693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 el logaritmo del precio, con las +690 variables nuevas sin selección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245a6f38d94_5_155"/>
          <p:cNvSpPr txBox="1"/>
          <p:nvPr/>
        </p:nvSpPr>
        <p:spPr>
          <a:xfrm>
            <a:off x="6440475" y="5537575"/>
            <a:ext cx="2395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Regresión Ridge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245a6f38d94_5_155"/>
          <p:cNvSpPr txBox="1"/>
          <p:nvPr/>
        </p:nvSpPr>
        <p:spPr>
          <a:xfrm>
            <a:off x="10480700" y="6352350"/>
            <a:ext cx="2693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 una variable objetivo nueva, con las +690 variables nuevas sin selección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245a6f38d94_5_155"/>
          <p:cNvSpPr txBox="1"/>
          <p:nvPr/>
        </p:nvSpPr>
        <p:spPr>
          <a:xfrm>
            <a:off x="10402875" y="5537575"/>
            <a:ext cx="283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Regresión Logística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22416f9f27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2416f9f279_0_3"/>
          <p:cNvSpPr txBox="1"/>
          <p:nvPr/>
        </p:nvSpPr>
        <p:spPr>
          <a:xfrm>
            <a:off x="269900" y="1064475"/>
            <a:ext cx="32082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Prototipo de baja</a:t>
            </a:r>
            <a:endParaRPr b="1" sz="4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fidelidad</a:t>
            </a:r>
            <a:endParaRPr b="1" sz="4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2" name="Google Shape;282;g22416f9f279_0_3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g22416f9f279_0_3"/>
          <p:cNvSpPr txBox="1"/>
          <p:nvPr/>
        </p:nvSpPr>
        <p:spPr>
          <a:xfrm>
            <a:off x="269900" y="7384700"/>
            <a:ext cx="1420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r>
              <a:rPr lang="es-MX">
                <a:latin typeface="Montserrat"/>
                <a:ea typeface="Montserrat"/>
                <a:cs typeface="Montserrat"/>
                <a:sym typeface="Montserrat"/>
              </a:rPr>
              <a:t> completo: </a:t>
            </a:r>
            <a:r>
              <a:rPr lang="es-MX" sz="15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https://www.figma.com/file/z0jJi5oBhzbaM4NcugUUrO/Untitled?type=whiteboard&amp;node-id=1%3A790&amp;t=QvSHkk9nOZOIrEKL-1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g22416f9f279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229" y="0"/>
            <a:ext cx="8671620" cy="73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g242a347cdef_1_0"/>
          <p:cNvGrpSpPr/>
          <p:nvPr/>
        </p:nvGrpSpPr>
        <p:grpSpPr>
          <a:xfrm>
            <a:off x="8039545" y="884794"/>
            <a:ext cx="5781521" cy="5163643"/>
            <a:chOff x="8411934" y="753404"/>
            <a:chExt cx="5781521" cy="5163643"/>
          </a:xfrm>
        </p:grpSpPr>
        <p:sp>
          <p:nvSpPr>
            <p:cNvPr id="290" name="Google Shape;290;g242a347cdef_1_0"/>
            <p:cNvSpPr/>
            <p:nvPr/>
          </p:nvSpPr>
          <p:spPr>
            <a:xfrm>
              <a:off x="9216189" y="753404"/>
              <a:ext cx="2693700" cy="2693700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42a347cdef_1_0"/>
            <p:cNvSpPr/>
            <p:nvPr/>
          </p:nvSpPr>
          <p:spPr>
            <a:xfrm>
              <a:off x="10302755" y="1802504"/>
              <a:ext cx="3890700" cy="3890700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42a347cdef_1_0"/>
            <p:cNvSpPr/>
            <p:nvPr/>
          </p:nvSpPr>
          <p:spPr>
            <a:xfrm>
              <a:off x="8411934" y="3223347"/>
              <a:ext cx="2693700" cy="2693700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g242a347cdef_1_0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42a347cdef_1_0"/>
          <p:cNvSpPr txBox="1"/>
          <p:nvPr/>
        </p:nvSpPr>
        <p:spPr>
          <a:xfrm>
            <a:off x="37425" y="2310725"/>
            <a:ext cx="5781600" cy="5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Estudios demuestran que la aplicación de precios dinámicos puede aumentar los ingresos.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g242a347cdef_1_0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Herramientas de precios dinámicos</a:t>
            </a:r>
            <a:endParaRPr b="1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g242a347cdef_1_0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12560969" y="62313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42a347cdef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84" y="6800813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42a347cdef_1_0"/>
          <p:cNvSpPr/>
          <p:nvPr/>
        </p:nvSpPr>
        <p:spPr>
          <a:xfrm>
            <a:off x="8638673" y="801530"/>
            <a:ext cx="2693700" cy="2693700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42a347cdef_1_0"/>
          <p:cNvSpPr/>
          <p:nvPr/>
        </p:nvSpPr>
        <p:spPr>
          <a:xfrm>
            <a:off x="9725239" y="1850630"/>
            <a:ext cx="3890700" cy="3890700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42a347cdef_1_0"/>
          <p:cNvSpPr/>
          <p:nvPr/>
        </p:nvSpPr>
        <p:spPr>
          <a:xfrm>
            <a:off x="7834418" y="3271473"/>
            <a:ext cx="2693700" cy="26937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42a347cdef_1_0"/>
          <p:cNvSpPr txBox="1"/>
          <p:nvPr/>
        </p:nvSpPr>
        <p:spPr>
          <a:xfrm>
            <a:off x="7834418" y="3271473"/>
            <a:ext cx="26937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MX" sz="54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+40</a:t>
            </a:r>
            <a:r>
              <a:rPr b="1" i="0" lang="es-MX" sz="5400" u="none" cap="none" strike="noStrik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5400" u="none" cap="none" strike="noStrik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g242a347cdef_1_0"/>
          <p:cNvSpPr txBox="1"/>
          <p:nvPr/>
        </p:nvSpPr>
        <p:spPr>
          <a:xfrm>
            <a:off x="10488349" y="2643600"/>
            <a:ext cx="25230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2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Dejas de ganar demasiado dinero si no utilizas una herramienta de fijación de precios</a:t>
            </a:r>
            <a:endParaRPr b="1" i="0" sz="2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g242a347cdef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0178" y="11794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42a347cdef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42a347cdef_1_0"/>
          <p:cNvSpPr txBox="1"/>
          <p:nvPr/>
        </p:nvSpPr>
        <p:spPr>
          <a:xfrm>
            <a:off x="609600" y="7262225"/>
            <a:ext cx="143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Fuente: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https://www.smoobu.com/es/blog/precios-dinamicos-pricelabs-vs-wheelhouse-vs-beyond-pricing/</a:t>
            </a:r>
            <a:endParaRPr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2437a502d1a_6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437a502d1a_6_8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Competencia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g2437a502d1a_6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00" y="2136252"/>
            <a:ext cx="2302800" cy="349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stment Property Tips | Mashvisor Real Estate Blog" id="313" name="Google Shape;313;g2437a502d1a_6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13" y="3097418"/>
            <a:ext cx="2240963" cy="47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437a502d1a_6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00" y="4024031"/>
            <a:ext cx="2726956" cy="71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ceLabs Review (2023): Revenue Management for Vacation Rentals" id="315" name="Google Shape;315;g2437a502d1a_6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3900" y="4937473"/>
            <a:ext cx="1430575" cy="14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437a502d1a_6_80"/>
          <p:cNvPicPr preferRelativeResize="0"/>
          <p:nvPr/>
        </p:nvPicPr>
        <p:blipFill rotWithShape="1">
          <a:blip r:embed="rId8">
            <a:alphaModFix/>
          </a:blip>
          <a:srcRect b="21576" l="0" r="0" t="21808"/>
          <a:stretch/>
        </p:blipFill>
        <p:spPr>
          <a:xfrm>
            <a:off x="574700" y="6564800"/>
            <a:ext cx="2240975" cy="71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g2437a502d1a_6_80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8" name="Google Shape;318;g2437a502d1a_6_80"/>
          <p:cNvGrpSpPr/>
          <p:nvPr/>
        </p:nvGrpSpPr>
        <p:grpSpPr>
          <a:xfrm>
            <a:off x="7604950" y="1927051"/>
            <a:ext cx="4035217" cy="1430424"/>
            <a:chOff x="48200" y="530450"/>
            <a:chExt cx="8943300" cy="3441000"/>
          </a:xfrm>
        </p:grpSpPr>
        <p:sp>
          <p:nvSpPr>
            <p:cNvPr id="319" name="Google Shape;319;g2437a502d1a_6_80"/>
            <p:cNvSpPr/>
            <p:nvPr/>
          </p:nvSpPr>
          <p:spPr>
            <a:xfrm>
              <a:off x="48200" y="530450"/>
              <a:ext cx="8943300" cy="34410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2437a502d1a_6_80"/>
            <p:cNvSpPr/>
            <p:nvPr/>
          </p:nvSpPr>
          <p:spPr>
            <a:xfrm>
              <a:off x="287312" y="1072797"/>
              <a:ext cx="8465100" cy="24288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2437a502d1a_6_80"/>
            <p:cNvSpPr/>
            <p:nvPr/>
          </p:nvSpPr>
          <p:spPr>
            <a:xfrm>
              <a:off x="425350" y="1368100"/>
              <a:ext cx="8191579" cy="114958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Arial"/>
                </a:rPr>
                <a:t>Price Sense</a:t>
              </a:r>
            </a:p>
          </p:txBody>
        </p:sp>
        <p:sp>
          <p:nvSpPr>
            <p:cNvPr id="322" name="Google Shape;322;g2437a502d1a_6_80"/>
            <p:cNvSpPr/>
            <p:nvPr/>
          </p:nvSpPr>
          <p:spPr>
            <a:xfrm>
              <a:off x="3097001" y="2727575"/>
              <a:ext cx="5491957" cy="5974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Makes Sense!</a:t>
              </a:r>
            </a:p>
          </p:txBody>
        </p:sp>
      </p:grpSp>
      <p:pic>
        <p:nvPicPr>
          <p:cNvPr id="323" name="Google Shape;323;g2437a502d1a_6_80"/>
          <p:cNvPicPr preferRelativeResize="0"/>
          <p:nvPr/>
        </p:nvPicPr>
        <p:blipFill rotWithShape="1">
          <a:blip r:embed="rId9">
            <a:alphaModFix/>
          </a:blip>
          <a:srcRect b="47687" l="0" r="44484" t="0"/>
          <a:stretch/>
        </p:blipFill>
        <p:spPr>
          <a:xfrm>
            <a:off x="5779175" y="3797175"/>
            <a:ext cx="351126" cy="3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437a502d1a_6_80"/>
          <p:cNvSpPr txBox="1"/>
          <p:nvPr/>
        </p:nvSpPr>
        <p:spPr>
          <a:xfrm>
            <a:off x="6119275" y="3709000"/>
            <a:ext cx="8310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 costos elevados de suscripción ni comisiones.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Uso de datos actualizados.</a:t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Sugerencia de rangos de precios basados en características de la propiedad.</a:t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Comparación del precio base contra el valor de mercado.</a:t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Decisión final del propietario.</a:t>
            </a:r>
            <a:endParaRPr sz="2200"/>
          </a:p>
        </p:txBody>
      </p:sp>
      <p:pic>
        <p:nvPicPr>
          <p:cNvPr id="325" name="Google Shape;325;g2437a502d1a_6_80"/>
          <p:cNvPicPr preferRelativeResize="0"/>
          <p:nvPr/>
        </p:nvPicPr>
        <p:blipFill rotWithShape="1">
          <a:blip r:embed="rId9">
            <a:alphaModFix/>
          </a:blip>
          <a:srcRect b="47687" l="0" r="44484" t="0"/>
          <a:stretch/>
        </p:blipFill>
        <p:spPr>
          <a:xfrm>
            <a:off x="5779175" y="4406775"/>
            <a:ext cx="351126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437a502d1a_6_80"/>
          <p:cNvPicPr preferRelativeResize="0"/>
          <p:nvPr/>
        </p:nvPicPr>
        <p:blipFill rotWithShape="1">
          <a:blip r:embed="rId9">
            <a:alphaModFix/>
          </a:blip>
          <a:srcRect b="47687" l="0" r="44484" t="0"/>
          <a:stretch/>
        </p:blipFill>
        <p:spPr>
          <a:xfrm>
            <a:off x="5779175" y="5092575"/>
            <a:ext cx="351126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437a502d1a_6_80"/>
          <p:cNvPicPr preferRelativeResize="0"/>
          <p:nvPr/>
        </p:nvPicPr>
        <p:blipFill rotWithShape="1">
          <a:blip r:embed="rId9">
            <a:alphaModFix/>
          </a:blip>
          <a:srcRect b="47687" l="0" r="44484" t="0"/>
          <a:stretch/>
        </p:blipFill>
        <p:spPr>
          <a:xfrm>
            <a:off x="5779175" y="6083175"/>
            <a:ext cx="351126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437a502d1a_6_80"/>
          <p:cNvPicPr preferRelativeResize="0"/>
          <p:nvPr/>
        </p:nvPicPr>
        <p:blipFill rotWithShape="1">
          <a:blip r:embed="rId9">
            <a:alphaModFix/>
          </a:blip>
          <a:srcRect b="47687" l="0" r="44484" t="0"/>
          <a:stretch/>
        </p:blipFill>
        <p:spPr>
          <a:xfrm>
            <a:off x="5779175" y="6768975"/>
            <a:ext cx="351126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437a502d1a_6_8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g2437a502d1a_6_80"/>
          <p:cNvCxnSpPr/>
          <p:nvPr/>
        </p:nvCxnSpPr>
        <p:spPr>
          <a:xfrm>
            <a:off x="4447893" y="2009177"/>
            <a:ext cx="26100" cy="52884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0"/>
          <p:cNvSpPr txBox="1"/>
          <p:nvPr/>
        </p:nvSpPr>
        <p:spPr>
          <a:xfrm>
            <a:off x="5104975" y="2204725"/>
            <a:ext cx="87585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ara llegar a una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versión </a:t>
            </a: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definitiva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tenemos que:</a:t>
            </a:r>
            <a:endParaRPr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Mejorar la eficiencia de los modelos: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AutoNum type="romanLcPeriod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 con mayor influencia en el precio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AutoNum type="romanLcPeriod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Escalabilidad con datos de otros sitios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Definir un modelo de negocio y precios por el servicio basado en suscripción.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Prototipo de app con el modelo operando.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¡Seguimos mejorando para ti!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10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6913" y="2314726"/>
            <a:ext cx="2672475" cy="31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2437a502d1a_0_294"/>
          <p:cNvPicPr preferRelativeResize="0"/>
          <p:nvPr/>
        </p:nvPicPr>
        <p:blipFill rotWithShape="1">
          <a:blip r:embed="rId3">
            <a:alphaModFix amt="50000"/>
          </a:blip>
          <a:srcRect b="209" l="0" r="0" t="199"/>
          <a:stretch/>
        </p:blipFill>
        <p:spPr>
          <a:xfrm>
            <a:off x="4194263" y="798681"/>
            <a:ext cx="6734006" cy="632425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2437a502d1a_0_294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MX" sz="6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Gracias</a:t>
            </a:r>
            <a:endParaRPr b="0" i="1" sz="62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g2437a502d1a_0_294"/>
          <p:cNvSpPr txBox="1"/>
          <p:nvPr/>
        </p:nvSpPr>
        <p:spPr>
          <a:xfrm>
            <a:off x="6396325" y="457417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i="1" lang="es-MX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Equipo 8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g2437a502d1a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437a502d1a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37a502d1a_0_230"/>
          <p:cNvSpPr txBox="1"/>
          <p:nvPr/>
        </p:nvSpPr>
        <p:spPr>
          <a:xfrm>
            <a:off x="228600" y="1359754"/>
            <a:ext cx="14623800" cy="6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AllTheRooms: Historical Intelligence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pricing apps market for Airbnb, also known as vacation rental pricing tools or dynamic pricing tools - Buscar con Google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market size of pricing apps for short term rentals - Google Search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Ultimate Guide to Short Term Rental Market Analysis - Jetstream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Short-Term Rental Platform Market Size &amp; Analysis Report - 2032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Short Term Rentals Market Size, Share | Growth [2022-2029] | Key Players, Demand, Trends, Cost Analysis, Market Dynamics, Restraints and Challenges, Sales, Revenue, Price &amp; Gross Margin and Forecast Research | Market Reports World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PriceLabs: $30M to help property managers better price their listings | Rental Scale-Up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Hostaway - Vacation Rental Software | Airbnb Management Software | Short-Term Rental Software | Channel Manager | PMS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AllTheRooms: Historical Intelligence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MX" sz="1800" u="sng">
                <a:solidFill>
                  <a:srgbClr val="16181C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Travel Booking Platform Market size to grow by USD 1,107.21 billion from 2022 to 2027, APAC to account for 38% of the global market growth - Technavio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Search - Grand View Research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MX" sz="1800" u="sng">
                <a:solidFill>
                  <a:srgbClr val="16181C"/>
                </a:solid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Vacation Rental Market Size &amp; Share Report, 2022-2030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Short-term Vacation Rental Market Size, Share Report, 2030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Airbnb Revenue and Usage Statistics (2023) - Business of Apps</a:t>
            </a:r>
            <a:r>
              <a:rPr lang="es-MX" sz="1800">
                <a:solidFill>
                  <a:srgbClr val="16181C"/>
                </a:solidFill>
                <a:uFill>
                  <a:noFill/>
                </a:u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800">
              <a:solidFill>
                <a:srgbClr val="1618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81C"/>
              </a:buClr>
              <a:buSzPts val="1800"/>
              <a:buFont typeface="Montserrat Medium"/>
              <a:buChar char="●"/>
            </a:pPr>
            <a:r>
              <a:rPr lang="es-MX" sz="1800" u="sng">
                <a:solidFill>
                  <a:srgbClr val="16181C"/>
                </a:solidFill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Airbnb Founder Story: From Selling Cereal to a $30B Company | by Jasper Ribbers | Medium</a:t>
            </a:r>
            <a:r>
              <a:rPr lang="es-MX" sz="1800">
                <a:solidFill>
                  <a:srgbClr val="16181C"/>
                </a:solidFill>
              </a:rPr>
              <a:t> </a:t>
            </a:r>
            <a:endParaRPr sz="1800">
              <a:solidFill>
                <a:srgbClr val="16181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g2437a502d1a_0_230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2437a502d1a_0_2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437a502d1a_0_23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Fuentes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g2437a502d1a_0_230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9" name="Google Shape;359;g2437a502d1a_0_2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 amt="50000"/>
          </a:blip>
          <a:srcRect b="208" l="0" r="0" t="19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MX" sz="4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"La inteligencia consiste no solo en el conocimiento, sino también en la habilidad de aplicar el conocimiento en la práctica."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767925" y="57244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i="1" lang="es-MX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Aristóteles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g2437a502d1a_6_13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g2437a502d1a_6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437a502d1a_6_13"/>
          <p:cNvSpPr txBox="1"/>
          <p:nvPr/>
        </p:nvSpPr>
        <p:spPr>
          <a:xfrm>
            <a:off x="5448350" y="1699800"/>
            <a:ext cx="8483100" cy="5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Caro tiene una casa en Boston que suele utilizar poco y ha considerado ponerla en renta por días o temporadas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en alguna plataforma digital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Ella no tiene experiencia en la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industria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del hospedaje alternativo y no sabe cuánto pedir de renta diaria. 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No quiere perder su tiempo, ni su dinero. 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eso recurre a </a:t>
            </a: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Price Sense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para conocer el rango de precios de acuerdo a las características de su propiedad y decidir si le es redituable.</a:t>
            </a:r>
            <a:endParaRPr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g2437a502d1a_6_1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g2437a502d1a_6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437a502d1a_6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holding a sign posing for the camera&#10;&#10;Description automatically generated" id="88" name="Google Shape;88;g2437a502d1a_6_13"/>
          <p:cNvPicPr preferRelativeResize="0"/>
          <p:nvPr/>
        </p:nvPicPr>
        <p:blipFill rotWithShape="1">
          <a:blip r:embed="rId6">
            <a:alphaModFix/>
          </a:blip>
          <a:srcRect b="0" l="16666" r="16666" t="0"/>
          <a:stretch/>
        </p:blipFill>
        <p:spPr>
          <a:xfrm>
            <a:off x="574700" y="1930400"/>
            <a:ext cx="3996200" cy="39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437a502d1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437a502d1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99" y="1790625"/>
            <a:ext cx="2323359" cy="23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437a502d1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5185" y="1790625"/>
            <a:ext cx="2323359" cy="23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437a502d1a_0_0"/>
          <p:cNvSpPr txBox="1"/>
          <p:nvPr/>
        </p:nvSpPr>
        <p:spPr>
          <a:xfrm>
            <a:off x="276575" y="5105950"/>
            <a:ext cx="26568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Francisco J. Gómez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Ing. en Sistemas Electrónicos</a:t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“frase”</a:t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g2437a502d1a_0_0"/>
          <p:cNvSpPr txBox="1"/>
          <p:nvPr/>
        </p:nvSpPr>
        <p:spPr>
          <a:xfrm>
            <a:off x="3428675" y="5105950"/>
            <a:ext cx="26568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Isidro Amaro Ródriguez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Ing. en Sistemas Computacionales</a:t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“frase”</a:t>
            </a:r>
            <a:endParaRPr i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2437a502d1a_0_0"/>
          <p:cNvSpPr txBox="1"/>
          <p:nvPr/>
        </p:nvSpPr>
        <p:spPr>
          <a:xfrm>
            <a:off x="9312852" y="4704600"/>
            <a:ext cx="26568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José Luis Herrera Gallardo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Ing. en Sistemas Computacionales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MX" sz="1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Modelador Data Warehouse</a:t>
            </a:r>
            <a:endParaRPr b="1" sz="18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2437a502d1a_0_0"/>
          <p:cNvSpPr txBox="1"/>
          <p:nvPr/>
        </p:nvSpPr>
        <p:spPr>
          <a:xfrm>
            <a:off x="12351913" y="4724950"/>
            <a:ext cx="26568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Christian Eduardo Millán H.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Dr. Ciencias de la Computación</a:t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MX" sz="1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Profesor Investigador</a:t>
            </a:r>
            <a:endParaRPr sz="18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2437a502d1a_0_0"/>
          <p:cNvSpPr txBox="1"/>
          <p:nvPr/>
        </p:nvSpPr>
        <p:spPr>
          <a:xfrm>
            <a:off x="6273501" y="5105950"/>
            <a:ext cx="2657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Tomás</a:t>
            </a: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 Antonio</a:t>
            </a:r>
            <a:r>
              <a:rPr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 Hernández P.</a:t>
            </a:r>
            <a:endParaRPr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Lic. en Matemáticas Aplicadas</a:t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MX" sz="18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Investigación de mercados de bienes de consumo</a:t>
            </a:r>
            <a:endParaRPr i="1" sz="18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2437a502d1a_0_0"/>
          <p:cNvSpPr txBox="1"/>
          <p:nvPr/>
        </p:nvSpPr>
        <p:spPr>
          <a:xfrm>
            <a:off x="1064521" y="414450"/>
            <a:ext cx="466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Equipo 8</a:t>
            </a:r>
            <a:endParaRPr b="1" sz="400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2437a502d1a_0_0"/>
          <p:cNvPicPr preferRelativeResize="0"/>
          <p:nvPr/>
        </p:nvPicPr>
        <p:blipFill rotWithShape="1">
          <a:blip r:embed="rId5">
            <a:alphaModFix/>
          </a:blip>
          <a:srcRect b="71270" l="22231" r="24774" t="0"/>
          <a:stretch/>
        </p:blipFill>
        <p:spPr>
          <a:xfrm>
            <a:off x="6638500" y="2051275"/>
            <a:ext cx="1964550" cy="2270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g2437a502d1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istian Eduardo MILLÁN-HERNÁNDEZ | Professor | Ph.D. (Computer Science) |  Universidad Tecnológica de la Mixteca, Ciudad de Huajuapan de León | UTM |  Research profile" id="104" name="Google Shape;104;g2437a502d1a_0_0"/>
          <p:cNvPicPr preferRelativeResize="0"/>
          <p:nvPr/>
        </p:nvPicPr>
        <p:blipFill rotWithShape="1">
          <a:blip r:embed="rId7">
            <a:alphaModFix/>
          </a:blip>
          <a:srcRect b="0" l="0" r="13457" t="0"/>
          <a:stretch/>
        </p:blipFill>
        <p:spPr>
          <a:xfrm>
            <a:off x="12620075" y="2051275"/>
            <a:ext cx="1964550" cy="2270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g2437a502d1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91575" y="2051275"/>
            <a:ext cx="1983275" cy="2270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6944563" y="21285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Cómo dueño, quiero conocer a qué precio debería poner en renta mi(s) propiedad(es) para recuperar mi inversión y obtener </a:t>
            </a:r>
            <a:r>
              <a:rPr b="1" lang="es-MX" sz="35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ganancias</a:t>
            </a:r>
            <a:endParaRPr b="1" i="0" sz="35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8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erson holding a sign posing for the camera&#10;&#10;Description automatically generated" id="116" name="Google Shape;116;p8"/>
          <p:cNvPicPr preferRelativeResize="0"/>
          <p:nvPr/>
        </p:nvPicPr>
        <p:blipFill rotWithShape="1">
          <a:blip r:embed="rId6">
            <a:alphaModFix/>
          </a:blip>
          <a:srcRect b="0" l="16666" r="16666" t="0"/>
          <a:stretch/>
        </p:blipFill>
        <p:spPr>
          <a:xfrm>
            <a:off x="574700" y="1930400"/>
            <a:ext cx="3996200" cy="399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50754" y="5786060"/>
            <a:ext cx="692974" cy="4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346524" y="1846272"/>
            <a:ext cx="69297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437a502d1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437a502d1a_0_45"/>
          <p:cNvSpPr txBox="1"/>
          <p:nvPr/>
        </p:nvSpPr>
        <p:spPr>
          <a:xfrm>
            <a:off x="6944577" y="2433325"/>
            <a:ext cx="65646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Determinar el precio es un reto multifactorial:</a:t>
            </a:r>
            <a:endParaRPr b="1"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del mercado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propiedad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Ubicación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Temporada y demanda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Costos y gastos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Competencia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Opiniones y retroalimentación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2437a502d1a_0_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</a:t>
            </a:r>
            <a:r>
              <a:rPr lang="es-MX" sz="4000">
                <a:solidFill>
                  <a:schemeClr val="dk1"/>
                </a:solidFill>
              </a:rPr>
              <a:t>(Continuación)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2437a502d1a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437a502d1a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2437a502d1a_0_45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g2437a502d1a_0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225" y="2433325"/>
            <a:ext cx="4029268" cy="3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44aaade88f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44aaade88f_0_49"/>
          <p:cNvSpPr txBox="1"/>
          <p:nvPr/>
        </p:nvSpPr>
        <p:spPr>
          <a:xfrm>
            <a:off x="2295852" y="414450"/>
            <a:ext cx="115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ercado de renta de propiedades en plataformas digitales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g244aaade88f_0_49"/>
          <p:cNvCxnSpPr/>
          <p:nvPr/>
        </p:nvCxnSpPr>
        <p:spPr>
          <a:xfrm>
            <a:off x="14475844" y="-11"/>
            <a:ext cx="5700" cy="79122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244aaade88f_0_49"/>
          <p:cNvSpPr txBox="1"/>
          <p:nvPr/>
        </p:nvSpPr>
        <p:spPr>
          <a:xfrm>
            <a:off x="304800" y="7414625"/>
            <a:ext cx="14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  <a:r>
              <a:rPr lang="es-MX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MX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https://www.grandviewresearch.com/industry-analysis/short-term-vacation-rental-market-report</a:t>
            </a:r>
            <a:r>
              <a:rPr lang="es-MX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244aaade88f_0_49"/>
          <p:cNvPicPr preferRelativeResize="0"/>
          <p:nvPr/>
        </p:nvPicPr>
        <p:blipFill rotWithShape="1">
          <a:blip r:embed="rId5">
            <a:alphaModFix/>
          </a:blip>
          <a:srcRect b="3467" l="2353" r="27593" t="18425"/>
          <a:stretch/>
        </p:blipFill>
        <p:spPr>
          <a:xfrm>
            <a:off x="2535300" y="1850025"/>
            <a:ext cx="9311025" cy="542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g244aaade88f_0_49"/>
          <p:cNvCxnSpPr/>
          <p:nvPr/>
        </p:nvCxnSpPr>
        <p:spPr>
          <a:xfrm flipH="1" rot="10800000">
            <a:off x="2257575" y="1669150"/>
            <a:ext cx="9255000" cy="252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aaade88f_0_135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44aaade88f_0_135"/>
          <p:cNvSpPr txBox="1"/>
          <p:nvPr/>
        </p:nvSpPr>
        <p:spPr>
          <a:xfrm>
            <a:off x="342225" y="2615525"/>
            <a:ext cx="53286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i="1" lang="es-MX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"No puedes cambiar el viento, pero puedes ajustar las velas para llegar siempre a tu destino."</a:t>
            </a:r>
            <a:endParaRPr i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i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i="1"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-Confucio</a:t>
            </a:r>
            <a:endParaRPr i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g244aaade88f_0_135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12560969" y="64599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4aaade88f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84" y="6800813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44aaade88f_0_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g244aaade88f_0_135"/>
          <p:cNvGrpSpPr/>
          <p:nvPr/>
        </p:nvGrpSpPr>
        <p:grpSpPr>
          <a:xfrm>
            <a:off x="7860124" y="1607151"/>
            <a:ext cx="6715524" cy="2676754"/>
            <a:chOff x="48200" y="530450"/>
            <a:chExt cx="8943300" cy="3441000"/>
          </a:xfrm>
        </p:grpSpPr>
        <p:sp>
          <p:nvSpPr>
            <p:cNvPr id="150" name="Google Shape;150;g244aaade88f_0_135"/>
            <p:cNvSpPr/>
            <p:nvPr/>
          </p:nvSpPr>
          <p:spPr>
            <a:xfrm>
              <a:off x="48200" y="530450"/>
              <a:ext cx="8943300" cy="34410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244aaade88f_0_135"/>
            <p:cNvSpPr/>
            <p:nvPr/>
          </p:nvSpPr>
          <p:spPr>
            <a:xfrm>
              <a:off x="287312" y="1072797"/>
              <a:ext cx="8465100" cy="24288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244aaade88f_0_135"/>
            <p:cNvSpPr/>
            <p:nvPr/>
          </p:nvSpPr>
          <p:spPr>
            <a:xfrm>
              <a:off x="425350" y="1368100"/>
              <a:ext cx="8191579" cy="114958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Arial"/>
                </a:rPr>
                <a:t>Price Sense</a:t>
              </a:r>
            </a:p>
          </p:txBody>
        </p:sp>
        <p:sp>
          <p:nvSpPr>
            <p:cNvPr id="153" name="Google Shape;153;g244aaade88f_0_135"/>
            <p:cNvSpPr/>
            <p:nvPr/>
          </p:nvSpPr>
          <p:spPr>
            <a:xfrm>
              <a:off x="3097001" y="2727575"/>
              <a:ext cx="5491957" cy="5974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Makes Sense!</a:t>
              </a:r>
            </a:p>
          </p:txBody>
        </p:sp>
      </p:grpSp>
      <p:sp>
        <p:nvSpPr>
          <p:cNvPr id="154" name="Google Shape;154;g244aaade88f_0_135"/>
          <p:cNvSpPr/>
          <p:nvPr/>
        </p:nvSpPr>
        <p:spPr>
          <a:xfrm>
            <a:off x="5670825" y="3441600"/>
            <a:ext cx="1772700" cy="133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4aaade88f_0_135"/>
          <p:cNvSpPr txBox="1"/>
          <p:nvPr/>
        </p:nvSpPr>
        <p:spPr>
          <a:xfrm>
            <a:off x="8708775" y="4689725"/>
            <a:ext cx="51354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i="1" lang="es-MX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Somos las velas que te </a:t>
            </a:r>
            <a:r>
              <a:rPr i="1" lang="es-MX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guían hacia una</a:t>
            </a:r>
            <a:r>
              <a:rPr i="1" lang="es-MX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decisión informada</a:t>
            </a:r>
            <a:endParaRPr i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aaade88f_0_74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44aaade88f_0_74"/>
          <p:cNvSpPr txBox="1"/>
          <p:nvPr/>
        </p:nvSpPr>
        <p:spPr>
          <a:xfrm>
            <a:off x="1700950" y="1322700"/>
            <a:ext cx="80121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Nuestro o</a:t>
            </a:r>
            <a:r>
              <a:rPr b="1" lang="es-MX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bjetivo: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g244aaade88f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244aaade88f_0_7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g244aaade88f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244aaade88f_0_74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244aaade88f_0_74"/>
          <p:cNvSpPr txBox="1"/>
          <p:nvPr/>
        </p:nvSpPr>
        <p:spPr>
          <a:xfrm>
            <a:off x="2888175" y="3349200"/>
            <a:ext cx="6799800" cy="3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Brindar a los dueños información útil sobre el precio de sus propiedades, de acuerdo a sus características y servicios, que esté soportada por algoritmos de ML y le permita decidir si le conviene o no ponerla en renta.</a:t>
            </a:r>
            <a:endParaRPr i="0" sz="2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g244aaade88f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801" y="4554544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44aaade88f_0_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091" y="152388"/>
            <a:ext cx="1653052" cy="164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44aaade88f_0_74"/>
          <p:cNvSpPr txBox="1"/>
          <p:nvPr/>
        </p:nvSpPr>
        <p:spPr>
          <a:xfrm>
            <a:off x="11834000" y="3739838"/>
            <a:ext cx="180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Rango de precios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244aaade88f_0_74"/>
          <p:cNvSpPr txBox="1"/>
          <p:nvPr/>
        </p:nvSpPr>
        <p:spPr>
          <a:xfrm>
            <a:off x="11671625" y="5362200"/>
            <a:ext cx="165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¿Valor por debajo del mercado?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g244aaade88f_0_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27175" y="3730201"/>
            <a:ext cx="777066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4aaade88f_0_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65300" y="5442176"/>
            <a:ext cx="777066" cy="8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