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1430000" cy="6445250"/>
  <p:notesSz cx="11430000" cy="644525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810" y="-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1430000" cy="64389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253"/>
            <a:ext cx="4286250" cy="6438645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0"/>
            <a:ext cx="11430000" cy="6438900"/>
          </a:xfrm>
          <a:custGeom>
            <a:avLst/>
            <a:gdLst/>
            <a:ahLst/>
            <a:cxnLst/>
            <a:rect l="l" t="t" r="r" b="b"/>
            <a:pathLst>
              <a:path w="11430000" h="6438900">
                <a:moveTo>
                  <a:pt x="11430000" y="0"/>
                </a:moveTo>
                <a:lnTo>
                  <a:pt x="0" y="0"/>
                </a:lnTo>
                <a:lnTo>
                  <a:pt x="0" y="6438900"/>
                </a:lnTo>
                <a:lnTo>
                  <a:pt x="11430000" y="6438900"/>
                </a:lnTo>
                <a:lnTo>
                  <a:pt x="11430000" y="0"/>
                </a:lnTo>
                <a:close/>
              </a:path>
            </a:pathLst>
          </a:custGeom>
          <a:solidFill>
            <a:srgbClr val="030303">
              <a:alpha val="748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873625" y="2616200"/>
            <a:ext cx="3413759" cy="539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5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714500" y="3609340"/>
            <a:ext cx="8001000" cy="16113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10/30/2025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10/30/2025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71500" y="1482407"/>
            <a:ext cx="4972050" cy="4253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886450" y="1482407"/>
            <a:ext cx="4972050" cy="4253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10/30/2025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10/30/2025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1430000" cy="64389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253"/>
            <a:ext cx="11430000" cy="2143760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0"/>
            <a:ext cx="11430000" cy="6438900"/>
          </a:xfrm>
          <a:custGeom>
            <a:avLst/>
            <a:gdLst/>
            <a:ahLst/>
            <a:cxnLst/>
            <a:rect l="l" t="t" r="r" b="b"/>
            <a:pathLst>
              <a:path w="11430000" h="6438900">
                <a:moveTo>
                  <a:pt x="11430000" y="0"/>
                </a:moveTo>
                <a:lnTo>
                  <a:pt x="0" y="0"/>
                </a:lnTo>
                <a:lnTo>
                  <a:pt x="0" y="6438900"/>
                </a:lnTo>
                <a:lnTo>
                  <a:pt x="11430000" y="6438900"/>
                </a:lnTo>
                <a:lnTo>
                  <a:pt x="11430000" y="0"/>
                </a:lnTo>
                <a:close/>
              </a:path>
            </a:pathLst>
          </a:custGeom>
          <a:solidFill>
            <a:srgbClr val="030303">
              <a:alpha val="748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10/30/2025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1430000" cy="64389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87375" y="1597025"/>
            <a:ext cx="7164705" cy="1073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5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71500" y="1482407"/>
            <a:ext cx="10287000" cy="4253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886200" y="5994082"/>
            <a:ext cx="3657600" cy="322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71500" y="5994082"/>
            <a:ext cx="2628900" cy="322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10/30/2025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229600" y="5994082"/>
            <a:ext cx="2628900" cy="322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francine.meire@gmail.com" TargetMode="External"/><Relationship Id="rId2" Type="http://schemas.openxmlformats.org/officeDocument/2006/relationships/hyperlink" Target="mailto:beduardo56@gmail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wesleynf@gmail.com" TargetMode="External"/><Relationship Id="rId5" Type="http://schemas.openxmlformats.org/officeDocument/2006/relationships/hyperlink" Target="mailto:pedro.silva.developer@gmail.com" TargetMode="External"/><Relationship Id="rId4" Type="http://schemas.openxmlformats.org/officeDocument/2006/relationships/hyperlink" Target="mailto:iranildobatalha@gmail.co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229" dirty="0"/>
              <a:t>NF</a:t>
            </a:r>
            <a:r>
              <a:rPr spc="-200" dirty="0"/>
              <a:t> </a:t>
            </a:r>
            <a:r>
              <a:rPr spc="105" dirty="0"/>
              <a:t>Reader</a:t>
            </a:r>
            <a:r>
              <a:rPr spc="-195" dirty="0"/>
              <a:t> </a:t>
            </a:r>
            <a:r>
              <a:rPr spc="145" dirty="0"/>
              <a:t>Agent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73625" y="3468687"/>
            <a:ext cx="4827905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dirty="0">
                <a:solidFill>
                  <a:srgbClr val="E5E0DF"/>
                </a:solidFill>
                <a:latin typeface="Roboto"/>
                <a:cs typeface="Roboto"/>
              </a:rPr>
              <a:t>Consultor</a:t>
            </a:r>
            <a:r>
              <a:rPr sz="1650" spc="30" dirty="0">
                <a:solidFill>
                  <a:srgbClr val="E5E0DF"/>
                </a:solidFill>
                <a:latin typeface="Roboto"/>
                <a:cs typeface="Roboto"/>
              </a:rPr>
              <a:t> </a:t>
            </a:r>
            <a:r>
              <a:rPr sz="1650" dirty="0">
                <a:solidFill>
                  <a:srgbClr val="E5E0DF"/>
                </a:solidFill>
                <a:latin typeface="Roboto"/>
                <a:cs typeface="Roboto"/>
              </a:rPr>
              <a:t>Especializado</a:t>
            </a:r>
            <a:r>
              <a:rPr sz="1650" spc="35" dirty="0">
                <a:solidFill>
                  <a:srgbClr val="E5E0DF"/>
                </a:solidFill>
                <a:latin typeface="Roboto"/>
                <a:cs typeface="Roboto"/>
              </a:rPr>
              <a:t> </a:t>
            </a:r>
            <a:r>
              <a:rPr sz="1650" dirty="0">
                <a:solidFill>
                  <a:srgbClr val="E5E0DF"/>
                </a:solidFill>
                <a:latin typeface="Roboto"/>
                <a:cs typeface="Roboto"/>
              </a:rPr>
              <a:t>de</a:t>
            </a:r>
            <a:r>
              <a:rPr sz="1650" spc="35" dirty="0">
                <a:solidFill>
                  <a:srgbClr val="E5E0DF"/>
                </a:solidFill>
                <a:latin typeface="Roboto"/>
                <a:cs typeface="Roboto"/>
              </a:rPr>
              <a:t> </a:t>
            </a:r>
            <a:r>
              <a:rPr sz="1650" dirty="0">
                <a:solidFill>
                  <a:srgbClr val="E5E0DF"/>
                </a:solidFill>
                <a:latin typeface="Roboto"/>
                <a:cs typeface="Roboto"/>
              </a:rPr>
              <a:t>Notas</a:t>
            </a:r>
            <a:r>
              <a:rPr sz="1650" spc="35" dirty="0">
                <a:solidFill>
                  <a:srgbClr val="E5E0DF"/>
                </a:solidFill>
                <a:latin typeface="Roboto"/>
                <a:cs typeface="Roboto"/>
              </a:rPr>
              <a:t> </a:t>
            </a:r>
            <a:r>
              <a:rPr sz="1650" dirty="0">
                <a:solidFill>
                  <a:srgbClr val="E5E0DF"/>
                </a:solidFill>
                <a:latin typeface="Roboto"/>
                <a:cs typeface="Roboto"/>
              </a:rPr>
              <a:t>Fiscais</a:t>
            </a:r>
            <a:r>
              <a:rPr sz="1650" spc="35" dirty="0">
                <a:solidFill>
                  <a:srgbClr val="E5E0DF"/>
                </a:solidFill>
                <a:latin typeface="Roboto"/>
                <a:cs typeface="Roboto"/>
              </a:rPr>
              <a:t> </a:t>
            </a:r>
            <a:r>
              <a:rPr sz="1650" spc="-10" dirty="0">
                <a:solidFill>
                  <a:srgbClr val="E5E0DF"/>
                </a:solidFill>
                <a:latin typeface="Roboto"/>
                <a:cs typeface="Roboto"/>
              </a:rPr>
              <a:t>Públicas</a:t>
            </a:r>
            <a:endParaRPr sz="165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43750" y="253"/>
            <a:ext cx="4286250" cy="643864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0"/>
            <a:ext cx="11430000" cy="6438900"/>
          </a:xfrm>
          <a:custGeom>
            <a:avLst/>
            <a:gdLst/>
            <a:ahLst/>
            <a:cxnLst/>
            <a:rect l="l" t="t" r="r" b="b"/>
            <a:pathLst>
              <a:path w="11430000" h="6438900">
                <a:moveTo>
                  <a:pt x="11430000" y="0"/>
                </a:moveTo>
                <a:lnTo>
                  <a:pt x="0" y="0"/>
                </a:lnTo>
                <a:lnTo>
                  <a:pt x="0" y="6438900"/>
                </a:lnTo>
                <a:lnTo>
                  <a:pt x="11430000" y="6438900"/>
                </a:lnTo>
                <a:lnTo>
                  <a:pt x="11430000" y="0"/>
                </a:lnTo>
                <a:close/>
              </a:path>
            </a:pathLst>
          </a:custGeom>
          <a:solidFill>
            <a:srgbClr val="030303">
              <a:alpha val="748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87375" y="1597025"/>
            <a:ext cx="3547745" cy="107315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ts val="4200"/>
              </a:lnSpc>
              <a:spcBef>
                <a:spcPts val="50"/>
              </a:spcBef>
            </a:pPr>
            <a:r>
              <a:rPr spc="50" dirty="0"/>
              <a:t>Containerização</a:t>
            </a:r>
            <a:r>
              <a:rPr spc="-160" dirty="0"/>
              <a:t> </a:t>
            </a:r>
            <a:r>
              <a:rPr dirty="0"/>
              <a:t>e </a:t>
            </a:r>
            <a:r>
              <a:rPr spc="50" dirty="0"/>
              <a:t>Distribuição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87375" y="3106737"/>
            <a:ext cx="702945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-10" dirty="0">
                <a:solidFill>
                  <a:srgbClr val="FFFFFF"/>
                </a:solidFill>
                <a:latin typeface="Trebuchet MS"/>
                <a:cs typeface="Trebuchet MS"/>
              </a:rPr>
              <a:t>Docker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7375" y="3498215"/>
            <a:ext cx="2170430" cy="1130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4300"/>
              </a:lnSpc>
              <a:spcBef>
                <a:spcPts val="100"/>
              </a:spcBef>
            </a:pPr>
            <a:r>
              <a:rPr sz="1350" spc="-10" dirty="0">
                <a:solidFill>
                  <a:srgbClr val="E5E0DF"/>
                </a:solidFill>
                <a:latin typeface="Roboto"/>
                <a:cs typeface="Roboto"/>
              </a:rPr>
              <a:t>Aplicação</a:t>
            </a:r>
            <a:r>
              <a:rPr sz="1350" spc="-15" dirty="0">
                <a:solidFill>
                  <a:srgbClr val="E5E0DF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E5E0DF"/>
                </a:solidFill>
                <a:latin typeface="Roboto"/>
                <a:cs typeface="Roboto"/>
              </a:rPr>
              <a:t>totalmente containerizada</a:t>
            </a:r>
            <a:r>
              <a:rPr sz="1350" spc="-20" dirty="0">
                <a:solidFill>
                  <a:srgbClr val="E5E0DF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E5E0DF"/>
                </a:solidFill>
                <a:latin typeface="Roboto"/>
                <a:cs typeface="Roboto"/>
              </a:rPr>
              <a:t>para</a:t>
            </a:r>
            <a:r>
              <a:rPr sz="1350" spc="-15" dirty="0">
                <a:solidFill>
                  <a:srgbClr val="E5E0DF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E5E0DF"/>
                </a:solidFill>
                <a:latin typeface="Roboto"/>
                <a:cs typeface="Roboto"/>
              </a:rPr>
              <a:t>fácil </a:t>
            </a:r>
            <a:r>
              <a:rPr sz="1350" spc="-20" dirty="0">
                <a:solidFill>
                  <a:srgbClr val="E5E0DF"/>
                </a:solidFill>
                <a:latin typeface="Roboto"/>
                <a:cs typeface="Roboto"/>
              </a:rPr>
              <a:t>distribuição</a:t>
            </a:r>
            <a:r>
              <a:rPr sz="1350" spc="5" dirty="0">
                <a:solidFill>
                  <a:srgbClr val="E5E0DF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E5E0DF"/>
                </a:solidFill>
                <a:latin typeface="Roboto"/>
                <a:cs typeface="Roboto"/>
              </a:rPr>
              <a:t>e</a:t>
            </a:r>
            <a:r>
              <a:rPr sz="1350" spc="5" dirty="0">
                <a:solidFill>
                  <a:srgbClr val="E5E0DF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E5E0DF"/>
                </a:solidFill>
                <a:latin typeface="Roboto"/>
                <a:cs typeface="Roboto"/>
              </a:rPr>
              <a:t>instalação</a:t>
            </a:r>
            <a:r>
              <a:rPr sz="1350" spc="5" dirty="0">
                <a:solidFill>
                  <a:srgbClr val="E5E0DF"/>
                </a:solidFill>
                <a:latin typeface="Roboto"/>
                <a:cs typeface="Roboto"/>
              </a:rPr>
              <a:t> </a:t>
            </a:r>
            <a:r>
              <a:rPr sz="1350" spc="-25" dirty="0">
                <a:solidFill>
                  <a:srgbClr val="E5E0DF"/>
                </a:solidFill>
                <a:latin typeface="Roboto"/>
                <a:cs typeface="Roboto"/>
              </a:rPr>
              <a:t>em </a:t>
            </a:r>
            <a:r>
              <a:rPr sz="1350" spc="-10" dirty="0">
                <a:solidFill>
                  <a:srgbClr val="E5E0DF"/>
                </a:solidFill>
                <a:latin typeface="Roboto"/>
                <a:cs typeface="Roboto"/>
              </a:rPr>
              <a:t>qualquer</a:t>
            </a:r>
            <a:r>
              <a:rPr sz="1350" spc="-35" dirty="0">
                <a:solidFill>
                  <a:srgbClr val="E5E0DF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E5E0DF"/>
                </a:solidFill>
                <a:latin typeface="Roboto"/>
                <a:cs typeface="Roboto"/>
              </a:rPr>
              <a:t>ambiente.</a:t>
            </a:r>
            <a:endParaRPr sz="1350">
              <a:latin typeface="Roboto"/>
              <a:cs typeface="Robo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77805" y="3106737"/>
            <a:ext cx="1798320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-10" dirty="0">
                <a:solidFill>
                  <a:srgbClr val="FFFFFF"/>
                </a:solidFill>
                <a:latin typeface="Trebuchet MS"/>
                <a:cs typeface="Trebuchet MS"/>
              </a:rPr>
              <a:t>Reprodutibilidade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77805" y="3498215"/>
            <a:ext cx="2232660" cy="1130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4300"/>
              </a:lnSpc>
              <a:spcBef>
                <a:spcPts val="100"/>
              </a:spcBef>
            </a:pPr>
            <a:r>
              <a:rPr sz="1350" dirty="0">
                <a:solidFill>
                  <a:srgbClr val="E5E0DF"/>
                </a:solidFill>
                <a:latin typeface="Roboto"/>
                <a:cs typeface="Roboto"/>
              </a:rPr>
              <a:t>Docker</a:t>
            </a:r>
            <a:r>
              <a:rPr sz="1350" spc="-55" dirty="0">
                <a:solidFill>
                  <a:srgbClr val="E5E0DF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E5E0DF"/>
                </a:solidFill>
                <a:latin typeface="Roboto"/>
                <a:cs typeface="Roboto"/>
              </a:rPr>
              <a:t>Compose</a:t>
            </a:r>
            <a:r>
              <a:rPr sz="1350" spc="-55" dirty="0">
                <a:solidFill>
                  <a:srgbClr val="E5E0DF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E5E0DF"/>
                </a:solidFill>
                <a:latin typeface="Roboto"/>
                <a:cs typeface="Roboto"/>
              </a:rPr>
              <a:t>garante </a:t>
            </a:r>
            <a:r>
              <a:rPr sz="1350" dirty="0">
                <a:solidFill>
                  <a:srgbClr val="E5E0DF"/>
                </a:solidFill>
                <a:latin typeface="Roboto"/>
                <a:cs typeface="Roboto"/>
              </a:rPr>
              <a:t>consistência</a:t>
            </a:r>
            <a:r>
              <a:rPr sz="1350" spc="-75" dirty="0">
                <a:solidFill>
                  <a:srgbClr val="E5E0DF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E5E0DF"/>
                </a:solidFill>
                <a:latin typeface="Roboto"/>
                <a:cs typeface="Roboto"/>
              </a:rPr>
              <a:t>entre</a:t>
            </a:r>
            <a:r>
              <a:rPr sz="1350" spc="-70" dirty="0">
                <a:solidFill>
                  <a:srgbClr val="E5E0DF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E5E0DF"/>
                </a:solidFill>
                <a:latin typeface="Roboto"/>
                <a:cs typeface="Roboto"/>
              </a:rPr>
              <a:t>diferentes máquinas</a:t>
            </a:r>
            <a:r>
              <a:rPr sz="1350" spc="-15" dirty="0">
                <a:solidFill>
                  <a:srgbClr val="E5E0DF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E5E0DF"/>
                </a:solidFill>
                <a:latin typeface="Roboto"/>
                <a:cs typeface="Roboto"/>
              </a:rPr>
              <a:t>e</a:t>
            </a:r>
            <a:r>
              <a:rPr sz="1350" spc="-15" dirty="0">
                <a:solidFill>
                  <a:srgbClr val="E5E0DF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E5E0DF"/>
                </a:solidFill>
                <a:latin typeface="Roboto"/>
                <a:cs typeface="Roboto"/>
              </a:rPr>
              <a:t>ambientes</a:t>
            </a:r>
            <a:r>
              <a:rPr sz="1350" spc="-15" dirty="0">
                <a:solidFill>
                  <a:srgbClr val="E5E0DF"/>
                </a:solidFill>
                <a:latin typeface="Roboto"/>
                <a:cs typeface="Roboto"/>
              </a:rPr>
              <a:t> </a:t>
            </a:r>
            <a:r>
              <a:rPr sz="1350" spc="-25" dirty="0">
                <a:solidFill>
                  <a:srgbClr val="E5E0DF"/>
                </a:solidFill>
                <a:latin typeface="Roboto"/>
                <a:cs typeface="Roboto"/>
              </a:rPr>
              <a:t>de </a:t>
            </a:r>
            <a:r>
              <a:rPr sz="1350" spc="-10" dirty="0">
                <a:solidFill>
                  <a:srgbClr val="E5E0DF"/>
                </a:solidFill>
                <a:latin typeface="Roboto"/>
                <a:cs typeface="Roboto"/>
              </a:rPr>
              <a:t>execução.</a:t>
            </a:r>
            <a:endParaRPr sz="135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1430000" cy="6438900"/>
          </a:xfrm>
          <a:custGeom>
            <a:avLst/>
            <a:gdLst/>
            <a:ahLst/>
            <a:cxnLst/>
            <a:rect l="l" t="t" r="r" b="b"/>
            <a:pathLst>
              <a:path w="11430000" h="6438900">
                <a:moveTo>
                  <a:pt x="11430000" y="0"/>
                </a:moveTo>
                <a:lnTo>
                  <a:pt x="0" y="0"/>
                </a:lnTo>
                <a:lnTo>
                  <a:pt x="0" y="6438900"/>
                </a:lnTo>
                <a:lnTo>
                  <a:pt x="11430000" y="6438900"/>
                </a:lnTo>
                <a:lnTo>
                  <a:pt x="11430000" y="0"/>
                </a:lnTo>
                <a:close/>
              </a:path>
            </a:pathLst>
          </a:custGeom>
          <a:solidFill>
            <a:srgbClr val="030303">
              <a:alpha val="748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00" dirty="0"/>
              <a:t>Equipe</a:t>
            </a:r>
            <a:r>
              <a:rPr spc="-185" dirty="0"/>
              <a:t> </a:t>
            </a:r>
            <a:r>
              <a:rPr spc="295" dirty="0"/>
              <a:t>DADOS</a:t>
            </a:r>
            <a:r>
              <a:rPr spc="-180" dirty="0"/>
              <a:t> </a:t>
            </a:r>
            <a:r>
              <a:rPr spc="265" dirty="0"/>
              <a:t>ABERTOS</a:t>
            </a:r>
            <a:r>
              <a:rPr spc="-185" dirty="0"/>
              <a:t> </a:t>
            </a:r>
            <a:r>
              <a:rPr spc="185" dirty="0"/>
              <a:t>PÚBLICOS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600075" y="2543174"/>
            <a:ext cx="3295650" cy="1028700"/>
            <a:chOff x="600075" y="2543174"/>
            <a:chExt cx="3295650" cy="1028700"/>
          </a:xfrm>
        </p:grpSpPr>
        <p:sp>
          <p:nvSpPr>
            <p:cNvPr id="5" name="object 5"/>
            <p:cNvSpPr/>
            <p:nvPr/>
          </p:nvSpPr>
          <p:spPr>
            <a:xfrm>
              <a:off x="609600" y="2552699"/>
              <a:ext cx="3276600" cy="1009650"/>
            </a:xfrm>
            <a:custGeom>
              <a:avLst/>
              <a:gdLst/>
              <a:ahLst/>
              <a:cxnLst/>
              <a:rect l="l" t="t" r="r" b="b"/>
              <a:pathLst>
                <a:path w="3276600" h="1009650">
                  <a:moveTo>
                    <a:pt x="3165360" y="0"/>
                  </a:moveTo>
                  <a:lnTo>
                    <a:pt x="111244" y="0"/>
                  </a:lnTo>
                  <a:lnTo>
                    <a:pt x="103499" y="762"/>
                  </a:lnTo>
                  <a:lnTo>
                    <a:pt x="66278" y="12052"/>
                  </a:lnTo>
                  <a:lnTo>
                    <a:pt x="29343" y="40398"/>
                  </a:lnTo>
                  <a:lnTo>
                    <a:pt x="6071" y="80721"/>
                  </a:lnTo>
                  <a:lnTo>
                    <a:pt x="0" y="111239"/>
                  </a:lnTo>
                  <a:lnTo>
                    <a:pt x="0" y="890587"/>
                  </a:lnTo>
                  <a:lnTo>
                    <a:pt x="0" y="898398"/>
                  </a:lnTo>
                  <a:lnTo>
                    <a:pt x="12054" y="943368"/>
                  </a:lnTo>
                  <a:lnTo>
                    <a:pt x="40402" y="980300"/>
                  </a:lnTo>
                  <a:lnTo>
                    <a:pt x="80719" y="1003579"/>
                  </a:lnTo>
                  <a:lnTo>
                    <a:pt x="111244" y="1009650"/>
                  </a:lnTo>
                  <a:lnTo>
                    <a:pt x="3165360" y="1009650"/>
                  </a:lnTo>
                  <a:lnTo>
                    <a:pt x="3210318" y="997597"/>
                  </a:lnTo>
                  <a:lnTo>
                    <a:pt x="3247250" y="969251"/>
                  </a:lnTo>
                  <a:lnTo>
                    <a:pt x="3270529" y="928928"/>
                  </a:lnTo>
                  <a:lnTo>
                    <a:pt x="3276600" y="898398"/>
                  </a:lnTo>
                  <a:lnTo>
                    <a:pt x="3276600" y="111239"/>
                  </a:lnTo>
                  <a:lnTo>
                    <a:pt x="3264547" y="66268"/>
                  </a:lnTo>
                  <a:lnTo>
                    <a:pt x="3236201" y="29349"/>
                  </a:lnTo>
                  <a:lnTo>
                    <a:pt x="3195878" y="6070"/>
                  </a:lnTo>
                  <a:lnTo>
                    <a:pt x="3173095" y="762"/>
                  </a:lnTo>
                  <a:lnTo>
                    <a:pt x="3165360" y="0"/>
                  </a:lnTo>
                  <a:close/>
                </a:path>
              </a:pathLst>
            </a:custGeom>
            <a:solidFill>
              <a:srgbClr val="03030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09600" y="2552699"/>
              <a:ext cx="3276600" cy="1009650"/>
            </a:xfrm>
            <a:custGeom>
              <a:avLst/>
              <a:gdLst/>
              <a:ahLst/>
              <a:cxnLst/>
              <a:rect l="l" t="t" r="r" b="b"/>
              <a:pathLst>
                <a:path w="3276600" h="1009650">
                  <a:moveTo>
                    <a:pt x="0" y="890587"/>
                  </a:moveTo>
                  <a:lnTo>
                    <a:pt x="0" y="119062"/>
                  </a:lnTo>
                  <a:lnTo>
                    <a:pt x="0" y="111239"/>
                  </a:lnTo>
                  <a:lnTo>
                    <a:pt x="764" y="103505"/>
                  </a:lnTo>
                  <a:lnTo>
                    <a:pt x="2287" y="95834"/>
                  </a:lnTo>
                  <a:lnTo>
                    <a:pt x="3815" y="88163"/>
                  </a:lnTo>
                  <a:lnTo>
                    <a:pt x="6071" y="80721"/>
                  </a:lnTo>
                  <a:lnTo>
                    <a:pt x="9063" y="73494"/>
                  </a:lnTo>
                  <a:lnTo>
                    <a:pt x="12054" y="66268"/>
                  </a:lnTo>
                  <a:lnTo>
                    <a:pt x="34870" y="34874"/>
                  </a:lnTo>
                  <a:lnTo>
                    <a:pt x="66278" y="12052"/>
                  </a:lnTo>
                  <a:lnTo>
                    <a:pt x="73501" y="9067"/>
                  </a:lnTo>
                  <a:lnTo>
                    <a:pt x="80719" y="6070"/>
                  </a:lnTo>
                  <a:lnTo>
                    <a:pt x="88165" y="3810"/>
                  </a:lnTo>
                  <a:lnTo>
                    <a:pt x="95835" y="2286"/>
                  </a:lnTo>
                  <a:lnTo>
                    <a:pt x="103499" y="762"/>
                  </a:lnTo>
                  <a:lnTo>
                    <a:pt x="111244" y="0"/>
                  </a:lnTo>
                  <a:lnTo>
                    <a:pt x="119062" y="0"/>
                  </a:lnTo>
                  <a:lnTo>
                    <a:pt x="3157537" y="0"/>
                  </a:lnTo>
                  <a:lnTo>
                    <a:pt x="3165360" y="0"/>
                  </a:lnTo>
                  <a:lnTo>
                    <a:pt x="3173095" y="762"/>
                  </a:lnTo>
                  <a:lnTo>
                    <a:pt x="3180765" y="2286"/>
                  </a:lnTo>
                  <a:lnTo>
                    <a:pt x="3188436" y="3810"/>
                  </a:lnTo>
                  <a:lnTo>
                    <a:pt x="3195878" y="6070"/>
                  </a:lnTo>
                  <a:lnTo>
                    <a:pt x="3203105" y="9067"/>
                  </a:lnTo>
                  <a:lnTo>
                    <a:pt x="3210318" y="12052"/>
                  </a:lnTo>
                  <a:lnTo>
                    <a:pt x="3241725" y="34874"/>
                  </a:lnTo>
                  <a:lnTo>
                    <a:pt x="3247250" y="40398"/>
                  </a:lnTo>
                  <a:lnTo>
                    <a:pt x="3267532" y="73494"/>
                  </a:lnTo>
                  <a:lnTo>
                    <a:pt x="3270529" y="80721"/>
                  </a:lnTo>
                  <a:lnTo>
                    <a:pt x="3272790" y="88163"/>
                  </a:lnTo>
                  <a:lnTo>
                    <a:pt x="3274314" y="95834"/>
                  </a:lnTo>
                  <a:lnTo>
                    <a:pt x="3275838" y="103505"/>
                  </a:lnTo>
                  <a:lnTo>
                    <a:pt x="3276600" y="111239"/>
                  </a:lnTo>
                  <a:lnTo>
                    <a:pt x="3276600" y="119062"/>
                  </a:lnTo>
                  <a:lnTo>
                    <a:pt x="3276600" y="890587"/>
                  </a:lnTo>
                  <a:lnTo>
                    <a:pt x="3276600" y="898398"/>
                  </a:lnTo>
                  <a:lnTo>
                    <a:pt x="3275838" y="906145"/>
                  </a:lnTo>
                  <a:lnTo>
                    <a:pt x="3274314" y="913815"/>
                  </a:lnTo>
                  <a:lnTo>
                    <a:pt x="3272790" y="921473"/>
                  </a:lnTo>
                  <a:lnTo>
                    <a:pt x="3270529" y="928928"/>
                  </a:lnTo>
                  <a:lnTo>
                    <a:pt x="3267532" y="936155"/>
                  </a:lnTo>
                  <a:lnTo>
                    <a:pt x="3264547" y="943368"/>
                  </a:lnTo>
                  <a:lnTo>
                    <a:pt x="3260877" y="950239"/>
                  </a:lnTo>
                  <a:lnTo>
                    <a:pt x="3256534" y="956729"/>
                  </a:lnTo>
                  <a:lnTo>
                    <a:pt x="3252190" y="963231"/>
                  </a:lnTo>
                  <a:lnTo>
                    <a:pt x="3223691" y="989584"/>
                  </a:lnTo>
                  <a:lnTo>
                    <a:pt x="3203105" y="1000582"/>
                  </a:lnTo>
                  <a:lnTo>
                    <a:pt x="3195878" y="1003579"/>
                  </a:lnTo>
                  <a:lnTo>
                    <a:pt x="3188436" y="1005840"/>
                  </a:lnTo>
                  <a:lnTo>
                    <a:pt x="3180765" y="1007364"/>
                  </a:lnTo>
                  <a:lnTo>
                    <a:pt x="3173095" y="1008888"/>
                  </a:lnTo>
                  <a:lnTo>
                    <a:pt x="3165360" y="1009650"/>
                  </a:lnTo>
                  <a:lnTo>
                    <a:pt x="3157537" y="1009650"/>
                  </a:lnTo>
                  <a:lnTo>
                    <a:pt x="119062" y="1009650"/>
                  </a:lnTo>
                  <a:lnTo>
                    <a:pt x="111244" y="1009650"/>
                  </a:lnTo>
                  <a:lnTo>
                    <a:pt x="103499" y="1008888"/>
                  </a:lnTo>
                  <a:lnTo>
                    <a:pt x="95835" y="1007364"/>
                  </a:lnTo>
                  <a:lnTo>
                    <a:pt x="88165" y="1005840"/>
                  </a:lnTo>
                  <a:lnTo>
                    <a:pt x="80719" y="1003579"/>
                  </a:lnTo>
                  <a:lnTo>
                    <a:pt x="73501" y="1000582"/>
                  </a:lnTo>
                  <a:lnTo>
                    <a:pt x="66278" y="997597"/>
                  </a:lnTo>
                  <a:lnTo>
                    <a:pt x="34870" y="974775"/>
                  </a:lnTo>
                  <a:lnTo>
                    <a:pt x="20067" y="956729"/>
                  </a:lnTo>
                  <a:lnTo>
                    <a:pt x="15721" y="950239"/>
                  </a:lnTo>
                  <a:lnTo>
                    <a:pt x="2287" y="913815"/>
                  </a:lnTo>
                  <a:lnTo>
                    <a:pt x="0" y="898398"/>
                  </a:lnTo>
                  <a:lnTo>
                    <a:pt x="0" y="890587"/>
                  </a:lnTo>
                  <a:close/>
                </a:path>
              </a:pathLst>
            </a:custGeom>
            <a:ln w="19050">
              <a:solidFill>
                <a:srgbClr val="FC823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77875" y="2716212"/>
            <a:ext cx="1901825" cy="62674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60" dirty="0">
                <a:solidFill>
                  <a:srgbClr val="E5E0DF"/>
                </a:solidFill>
                <a:latin typeface="Trebuchet MS"/>
                <a:cs typeface="Trebuchet MS"/>
              </a:rPr>
              <a:t>Eduardo</a:t>
            </a:r>
            <a:endParaRPr sz="16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z="1350" spc="-10" dirty="0">
                <a:solidFill>
                  <a:srgbClr val="E5E0DF"/>
                </a:solidFill>
                <a:latin typeface="Roboto"/>
                <a:cs typeface="Roboto"/>
                <a:hlinkClick r:id="rId2"/>
              </a:rPr>
              <a:t>beduardo56@gmail.com</a:t>
            </a:r>
            <a:endParaRPr sz="1350">
              <a:latin typeface="Roboto"/>
              <a:cs typeface="Roboto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067175" y="2543174"/>
            <a:ext cx="3295650" cy="1028700"/>
            <a:chOff x="4067175" y="2543174"/>
            <a:chExt cx="3295650" cy="1028700"/>
          </a:xfrm>
        </p:grpSpPr>
        <p:sp>
          <p:nvSpPr>
            <p:cNvPr id="9" name="object 9"/>
            <p:cNvSpPr/>
            <p:nvPr/>
          </p:nvSpPr>
          <p:spPr>
            <a:xfrm>
              <a:off x="4076700" y="2552699"/>
              <a:ext cx="3276600" cy="1009650"/>
            </a:xfrm>
            <a:custGeom>
              <a:avLst/>
              <a:gdLst/>
              <a:ahLst/>
              <a:cxnLst/>
              <a:rect l="l" t="t" r="r" b="b"/>
              <a:pathLst>
                <a:path w="3276600" h="1009650">
                  <a:moveTo>
                    <a:pt x="3165360" y="0"/>
                  </a:moveTo>
                  <a:lnTo>
                    <a:pt x="111239" y="0"/>
                  </a:lnTo>
                  <a:lnTo>
                    <a:pt x="103505" y="762"/>
                  </a:lnTo>
                  <a:lnTo>
                    <a:pt x="66281" y="12052"/>
                  </a:lnTo>
                  <a:lnTo>
                    <a:pt x="29349" y="40398"/>
                  </a:lnTo>
                  <a:lnTo>
                    <a:pt x="6070" y="80721"/>
                  </a:lnTo>
                  <a:lnTo>
                    <a:pt x="0" y="111239"/>
                  </a:lnTo>
                  <a:lnTo>
                    <a:pt x="0" y="890587"/>
                  </a:lnTo>
                  <a:lnTo>
                    <a:pt x="0" y="898398"/>
                  </a:lnTo>
                  <a:lnTo>
                    <a:pt x="12052" y="943368"/>
                  </a:lnTo>
                  <a:lnTo>
                    <a:pt x="40398" y="980300"/>
                  </a:lnTo>
                  <a:lnTo>
                    <a:pt x="80721" y="1003579"/>
                  </a:lnTo>
                  <a:lnTo>
                    <a:pt x="111239" y="1009650"/>
                  </a:lnTo>
                  <a:lnTo>
                    <a:pt x="3165360" y="1009650"/>
                  </a:lnTo>
                  <a:lnTo>
                    <a:pt x="3210318" y="997597"/>
                  </a:lnTo>
                  <a:lnTo>
                    <a:pt x="3247250" y="969251"/>
                  </a:lnTo>
                  <a:lnTo>
                    <a:pt x="3270529" y="928928"/>
                  </a:lnTo>
                  <a:lnTo>
                    <a:pt x="3276600" y="898398"/>
                  </a:lnTo>
                  <a:lnTo>
                    <a:pt x="3276600" y="111239"/>
                  </a:lnTo>
                  <a:lnTo>
                    <a:pt x="3264547" y="66268"/>
                  </a:lnTo>
                  <a:lnTo>
                    <a:pt x="3236201" y="29349"/>
                  </a:lnTo>
                  <a:lnTo>
                    <a:pt x="3195878" y="6070"/>
                  </a:lnTo>
                  <a:lnTo>
                    <a:pt x="3173095" y="762"/>
                  </a:lnTo>
                  <a:lnTo>
                    <a:pt x="3165360" y="0"/>
                  </a:lnTo>
                  <a:close/>
                </a:path>
              </a:pathLst>
            </a:custGeom>
            <a:solidFill>
              <a:srgbClr val="03030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076700" y="2552699"/>
              <a:ext cx="3276600" cy="1009650"/>
            </a:xfrm>
            <a:custGeom>
              <a:avLst/>
              <a:gdLst/>
              <a:ahLst/>
              <a:cxnLst/>
              <a:rect l="l" t="t" r="r" b="b"/>
              <a:pathLst>
                <a:path w="3276600" h="1009650">
                  <a:moveTo>
                    <a:pt x="0" y="890587"/>
                  </a:moveTo>
                  <a:lnTo>
                    <a:pt x="0" y="119062"/>
                  </a:lnTo>
                  <a:lnTo>
                    <a:pt x="0" y="111239"/>
                  </a:lnTo>
                  <a:lnTo>
                    <a:pt x="762" y="103505"/>
                  </a:lnTo>
                  <a:lnTo>
                    <a:pt x="2286" y="95834"/>
                  </a:lnTo>
                  <a:lnTo>
                    <a:pt x="3810" y="88163"/>
                  </a:lnTo>
                  <a:lnTo>
                    <a:pt x="6070" y="80721"/>
                  </a:lnTo>
                  <a:lnTo>
                    <a:pt x="9067" y="73494"/>
                  </a:lnTo>
                  <a:lnTo>
                    <a:pt x="12052" y="66268"/>
                  </a:lnTo>
                  <a:lnTo>
                    <a:pt x="15722" y="59410"/>
                  </a:lnTo>
                  <a:lnTo>
                    <a:pt x="20066" y="52908"/>
                  </a:lnTo>
                  <a:lnTo>
                    <a:pt x="24409" y="46418"/>
                  </a:lnTo>
                  <a:lnTo>
                    <a:pt x="29349" y="40398"/>
                  </a:lnTo>
                  <a:lnTo>
                    <a:pt x="34874" y="34874"/>
                  </a:lnTo>
                  <a:lnTo>
                    <a:pt x="40398" y="29349"/>
                  </a:lnTo>
                  <a:lnTo>
                    <a:pt x="73507" y="9067"/>
                  </a:lnTo>
                  <a:lnTo>
                    <a:pt x="80721" y="6070"/>
                  </a:lnTo>
                  <a:lnTo>
                    <a:pt x="88163" y="3810"/>
                  </a:lnTo>
                  <a:lnTo>
                    <a:pt x="95834" y="2286"/>
                  </a:lnTo>
                  <a:lnTo>
                    <a:pt x="103505" y="762"/>
                  </a:lnTo>
                  <a:lnTo>
                    <a:pt x="111239" y="0"/>
                  </a:lnTo>
                  <a:lnTo>
                    <a:pt x="119062" y="0"/>
                  </a:lnTo>
                  <a:lnTo>
                    <a:pt x="3157537" y="0"/>
                  </a:lnTo>
                  <a:lnTo>
                    <a:pt x="3165360" y="0"/>
                  </a:lnTo>
                  <a:lnTo>
                    <a:pt x="3173095" y="762"/>
                  </a:lnTo>
                  <a:lnTo>
                    <a:pt x="3180765" y="2286"/>
                  </a:lnTo>
                  <a:lnTo>
                    <a:pt x="3188436" y="3810"/>
                  </a:lnTo>
                  <a:lnTo>
                    <a:pt x="3195878" y="6070"/>
                  </a:lnTo>
                  <a:lnTo>
                    <a:pt x="3203105" y="9067"/>
                  </a:lnTo>
                  <a:lnTo>
                    <a:pt x="3210318" y="12052"/>
                  </a:lnTo>
                  <a:lnTo>
                    <a:pt x="3241725" y="34874"/>
                  </a:lnTo>
                  <a:lnTo>
                    <a:pt x="3247250" y="40398"/>
                  </a:lnTo>
                  <a:lnTo>
                    <a:pt x="3267532" y="73494"/>
                  </a:lnTo>
                  <a:lnTo>
                    <a:pt x="3270529" y="80721"/>
                  </a:lnTo>
                  <a:lnTo>
                    <a:pt x="3272790" y="88163"/>
                  </a:lnTo>
                  <a:lnTo>
                    <a:pt x="3274314" y="95834"/>
                  </a:lnTo>
                  <a:lnTo>
                    <a:pt x="3275838" y="103505"/>
                  </a:lnTo>
                  <a:lnTo>
                    <a:pt x="3276600" y="111239"/>
                  </a:lnTo>
                  <a:lnTo>
                    <a:pt x="3276600" y="119062"/>
                  </a:lnTo>
                  <a:lnTo>
                    <a:pt x="3276600" y="890587"/>
                  </a:lnTo>
                  <a:lnTo>
                    <a:pt x="3276600" y="898398"/>
                  </a:lnTo>
                  <a:lnTo>
                    <a:pt x="3275838" y="906145"/>
                  </a:lnTo>
                  <a:lnTo>
                    <a:pt x="3274314" y="913815"/>
                  </a:lnTo>
                  <a:lnTo>
                    <a:pt x="3272790" y="921473"/>
                  </a:lnTo>
                  <a:lnTo>
                    <a:pt x="3270529" y="928928"/>
                  </a:lnTo>
                  <a:lnTo>
                    <a:pt x="3267532" y="936155"/>
                  </a:lnTo>
                  <a:lnTo>
                    <a:pt x="3264547" y="943368"/>
                  </a:lnTo>
                  <a:lnTo>
                    <a:pt x="3260877" y="950239"/>
                  </a:lnTo>
                  <a:lnTo>
                    <a:pt x="3256534" y="956729"/>
                  </a:lnTo>
                  <a:lnTo>
                    <a:pt x="3252190" y="963231"/>
                  </a:lnTo>
                  <a:lnTo>
                    <a:pt x="3223679" y="989584"/>
                  </a:lnTo>
                  <a:lnTo>
                    <a:pt x="3217176" y="993927"/>
                  </a:lnTo>
                  <a:lnTo>
                    <a:pt x="3210318" y="997597"/>
                  </a:lnTo>
                  <a:lnTo>
                    <a:pt x="3203105" y="1000582"/>
                  </a:lnTo>
                  <a:lnTo>
                    <a:pt x="3195878" y="1003579"/>
                  </a:lnTo>
                  <a:lnTo>
                    <a:pt x="3188436" y="1005840"/>
                  </a:lnTo>
                  <a:lnTo>
                    <a:pt x="3180765" y="1007364"/>
                  </a:lnTo>
                  <a:lnTo>
                    <a:pt x="3173095" y="1008888"/>
                  </a:lnTo>
                  <a:lnTo>
                    <a:pt x="3165360" y="1009650"/>
                  </a:lnTo>
                  <a:lnTo>
                    <a:pt x="3157537" y="1009650"/>
                  </a:lnTo>
                  <a:lnTo>
                    <a:pt x="119062" y="1009650"/>
                  </a:lnTo>
                  <a:lnTo>
                    <a:pt x="111239" y="1009650"/>
                  </a:lnTo>
                  <a:lnTo>
                    <a:pt x="103505" y="1008888"/>
                  </a:lnTo>
                  <a:lnTo>
                    <a:pt x="95834" y="1007364"/>
                  </a:lnTo>
                  <a:lnTo>
                    <a:pt x="88163" y="1005840"/>
                  </a:lnTo>
                  <a:lnTo>
                    <a:pt x="80721" y="1003579"/>
                  </a:lnTo>
                  <a:lnTo>
                    <a:pt x="73507" y="1000582"/>
                  </a:lnTo>
                  <a:lnTo>
                    <a:pt x="66281" y="997597"/>
                  </a:lnTo>
                  <a:lnTo>
                    <a:pt x="34874" y="974775"/>
                  </a:lnTo>
                  <a:lnTo>
                    <a:pt x="20066" y="956729"/>
                  </a:lnTo>
                  <a:lnTo>
                    <a:pt x="15722" y="950239"/>
                  </a:lnTo>
                  <a:lnTo>
                    <a:pt x="12052" y="943368"/>
                  </a:lnTo>
                  <a:lnTo>
                    <a:pt x="9067" y="936155"/>
                  </a:lnTo>
                  <a:lnTo>
                    <a:pt x="6070" y="928928"/>
                  </a:lnTo>
                  <a:lnTo>
                    <a:pt x="3810" y="921473"/>
                  </a:lnTo>
                  <a:lnTo>
                    <a:pt x="2286" y="913815"/>
                  </a:lnTo>
                  <a:lnTo>
                    <a:pt x="762" y="906145"/>
                  </a:lnTo>
                  <a:lnTo>
                    <a:pt x="0" y="898398"/>
                  </a:lnTo>
                  <a:lnTo>
                    <a:pt x="0" y="890587"/>
                  </a:lnTo>
                  <a:close/>
                </a:path>
              </a:pathLst>
            </a:custGeom>
            <a:ln w="190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244975" y="2716212"/>
            <a:ext cx="2081530" cy="62674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-10" dirty="0">
                <a:solidFill>
                  <a:srgbClr val="E5E0DF"/>
                </a:solidFill>
                <a:latin typeface="Trebuchet MS"/>
                <a:cs typeface="Trebuchet MS"/>
              </a:rPr>
              <a:t>Francine</a:t>
            </a:r>
            <a:endParaRPr sz="16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z="1350" spc="-10" dirty="0">
                <a:solidFill>
                  <a:srgbClr val="E5E0DF"/>
                </a:solidFill>
                <a:latin typeface="Roboto"/>
                <a:cs typeface="Roboto"/>
                <a:hlinkClick r:id="rId3"/>
              </a:rPr>
              <a:t>francine.meire@gmail.com</a:t>
            </a:r>
            <a:endParaRPr sz="1350">
              <a:latin typeface="Roboto"/>
              <a:cs typeface="Roboto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7534275" y="2543174"/>
            <a:ext cx="3295650" cy="1028700"/>
            <a:chOff x="7534275" y="2543174"/>
            <a:chExt cx="3295650" cy="1028700"/>
          </a:xfrm>
        </p:grpSpPr>
        <p:sp>
          <p:nvSpPr>
            <p:cNvPr id="13" name="object 13"/>
            <p:cNvSpPr/>
            <p:nvPr/>
          </p:nvSpPr>
          <p:spPr>
            <a:xfrm>
              <a:off x="7543800" y="2552699"/>
              <a:ext cx="3276600" cy="1009650"/>
            </a:xfrm>
            <a:custGeom>
              <a:avLst/>
              <a:gdLst/>
              <a:ahLst/>
              <a:cxnLst/>
              <a:rect l="l" t="t" r="r" b="b"/>
              <a:pathLst>
                <a:path w="3276600" h="1009650">
                  <a:moveTo>
                    <a:pt x="3165360" y="0"/>
                  </a:moveTo>
                  <a:lnTo>
                    <a:pt x="111239" y="0"/>
                  </a:lnTo>
                  <a:lnTo>
                    <a:pt x="103505" y="762"/>
                  </a:lnTo>
                  <a:lnTo>
                    <a:pt x="66281" y="12052"/>
                  </a:lnTo>
                  <a:lnTo>
                    <a:pt x="29349" y="40398"/>
                  </a:lnTo>
                  <a:lnTo>
                    <a:pt x="6070" y="80721"/>
                  </a:lnTo>
                  <a:lnTo>
                    <a:pt x="0" y="111239"/>
                  </a:lnTo>
                  <a:lnTo>
                    <a:pt x="0" y="890587"/>
                  </a:lnTo>
                  <a:lnTo>
                    <a:pt x="0" y="898398"/>
                  </a:lnTo>
                  <a:lnTo>
                    <a:pt x="12052" y="943368"/>
                  </a:lnTo>
                  <a:lnTo>
                    <a:pt x="40398" y="980300"/>
                  </a:lnTo>
                  <a:lnTo>
                    <a:pt x="80721" y="1003579"/>
                  </a:lnTo>
                  <a:lnTo>
                    <a:pt x="111239" y="1009650"/>
                  </a:lnTo>
                  <a:lnTo>
                    <a:pt x="3165360" y="1009650"/>
                  </a:lnTo>
                  <a:lnTo>
                    <a:pt x="3210318" y="997597"/>
                  </a:lnTo>
                  <a:lnTo>
                    <a:pt x="3247250" y="969251"/>
                  </a:lnTo>
                  <a:lnTo>
                    <a:pt x="3270529" y="928928"/>
                  </a:lnTo>
                  <a:lnTo>
                    <a:pt x="3276600" y="898398"/>
                  </a:lnTo>
                  <a:lnTo>
                    <a:pt x="3276600" y="111239"/>
                  </a:lnTo>
                  <a:lnTo>
                    <a:pt x="3264547" y="66268"/>
                  </a:lnTo>
                  <a:lnTo>
                    <a:pt x="3236201" y="29349"/>
                  </a:lnTo>
                  <a:lnTo>
                    <a:pt x="3195878" y="6070"/>
                  </a:lnTo>
                  <a:lnTo>
                    <a:pt x="3173095" y="762"/>
                  </a:lnTo>
                  <a:lnTo>
                    <a:pt x="3165360" y="0"/>
                  </a:lnTo>
                  <a:close/>
                </a:path>
              </a:pathLst>
            </a:custGeom>
            <a:solidFill>
              <a:srgbClr val="03030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543800" y="2552699"/>
              <a:ext cx="3276600" cy="1009650"/>
            </a:xfrm>
            <a:custGeom>
              <a:avLst/>
              <a:gdLst/>
              <a:ahLst/>
              <a:cxnLst/>
              <a:rect l="l" t="t" r="r" b="b"/>
              <a:pathLst>
                <a:path w="3276600" h="1009650">
                  <a:moveTo>
                    <a:pt x="0" y="890587"/>
                  </a:moveTo>
                  <a:lnTo>
                    <a:pt x="0" y="119062"/>
                  </a:lnTo>
                  <a:lnTo>
                    <a:pt x="0" y="111239"/>
                  </a:lnTo>
                  <a:lnTo>
                    <a:pt x="762" y="103505"/>
                  </a:lnTo>
                  <a:lnTo>
                    <a:pt x="2286" y="95834"/>
                  </a:lnTo>
                  <a:lnTo>
                    <a:pt x="3810" y="88163"/>
                  </a:lnTo>
                  <a:lnTo>
                    <a:pt x="6070" y="80721"/>
                  </a:lnTo>
                  <a:lnTo>
                    <a:pt x="9067" y="73494"/>
                  </a:lnTo>
                  <a:lnTo>
                    <a:pt x="12052" y="66268"/>
                  </a:lnTo>
                  <a:lnTo>
                    <a:pt x="15722" y="59410"/>
                  </a:lnTo>
                  <a:lnTo>
                    <a:pt x="20066" y="52908"/>
                  </a:lnTo>
                  <a:lnTo>
                    <a:pt x="24409" y="46418"/>
                  </a:lnTo>
                  <a:lnTo>
                    <a:pt x="29349" y="40398"/>
                  </a:lnTo>
                  <a:lnTo>
                    <a:pt x="34874" y="34874"/>
                  </a:lnTo>
                  <a:lnTo>
                    <a:pt x="40398" y="29349"/>
                  </a:lnTo>
                  <a:lnTo>
                    <a:pt x="73494" y="9067"/>
                  </a:lnTo>
                  <a:lnTo>
                    <a:pt x="80721" y="6070"/>
                  </a:lnTo>
                  <a:lnTo>
                    <a:pt x="88163" y="3810"/>
                  </a:lnTo>
                  <a:lnTo>
                    <a:pt x="95834" y="2286"/>
                  </a:lnTo>
                  <a:lnTo>
                    <a:pt x="103505" y="762"/>
                  </a:lnTo>
                  <a:lnTo>
                    <a:pt x="111239" y="0"/>
                  </a:lnTo>
                  <a:lnTo>
                    <a:pt x="119062" y="0"/>
                  </a:lnTo>
                  <a:lnTo>
                    <a:pt x="3157537" y="0"/>
                  </a:lnTo>
                  <a:lnTo>
                    <a:pt x="3165360" y="0"/>
                  </a:lnTo>
                  <a:lnTo>
                    <a:pt x="3173095" y="762"/>
                  </a:lnTo>
                  <a:lnTo>
                    <a:pt x="3180765" y="2286"/>
                  </a:lnTo>
                  <a:lnTo>
                    <a:pt x="3188436" y="3810"/>
                  </a:lnTo>
                  <a:lnTo>
                    <a:pt x="3195878" y="6070"/>
                  </a:lnTo>
                  <a:lnTo>
                    <a:pt x="3203105" y="9067"/>
                  </a:lnTo>
                  <a:lnTo>
                    <a:pt x="3210318" y="12052"/>
                  </a:lnTo>
                  <a:lnTo>
                    <a:pt x="3241725" y="34874"/>
                  </a:lnTo>
                  <a:lnTo>
                    <a:pt x="3264547" y="66268"/>
                  </a:lnTo>
                  <a:lnTo>
                    <a:pt x="3267532" y="73494"/>
                  </a:lnTo>
                  <a:lnTo>
                    <a:pt x="3270529" y="80721"/>
                  </a:lnTo>
                  <a:lnTo>
                    <a:pt x="3272790" y="88163"/>
                  </a:lnTo>
                  <a:lnTo>
                    <a:pt x="3274314" y="95834"/>
                  </a:lnTo>
                  <a:lnTo>
                    <a:pt x="3275838" y="103505"/>
                  </a:lnTo>
                  <a:lnTo>
                    <a:pt x="3276600" y="111239"/>
                  </a:lnTo>
                  <a:lnTo>
                    <a:pt x="3276600" y="119062"/>
                  </a:lnTo>
                  <a:lnTo>
                    <a:pt x="3276600" y="890587"/>
                  </a:lnTo>
                  <a:lnTo>
                    <a:pt x="3276600" y="898398"/>
                  </a:lnTo>
                  <a:lnTo>
                    <a:pt x="3275838" y="906145"/>
                  </a:lnTo>
                  <a:lnTo>
                    <a:pt x="3274314" y="913815"/>
                  </a:lnTo>
                  <a:lnTo>
                    <a:pt x="3272790" y="921473"/>
                  </a:lnTo>
                  <a:lnTo>
                    <a:pt x="3270529" y="928928"/>
                  </a:lnTo>
                  <a:lnTo>
                    <a:pt x="3267532" y="936155"/>
                  </a:lnTo>
                  <a:lnTo>
                    <a:pt x="3264547" y="943368"/>
                  </a:lnTo>
                  <a:lnTo>
                    <a:pt x="3260877" y="950239"/>
                  </a:lnTo>
                  <a:lnTo>
                    <a:pt x="3256534" y="956729"/>
                  </a:lnTo>
                  <a:lnTo>
                    <a:pt x="3252190" y="963231"/>
                  </a:lnTo>
                  <a:lnTo>
                    <a:pt x="3223691" y="989584"/>
                  </a:lnTo>
                  <a:lnTo>
                    <a:pt x="3203105" y="1000582"/>
                  </a:lnTo>
                  <a:lnTo>
                    <a:pt x="3195878" y="1003579"/>
                  </a:lnTo>
                  <a:lnTo>
                    <a:pt x="3188436" y="1005840"/>
                  </a:lnTo>
                  <a:lnTo>
                    <a:pt x="3180765" y="1007364"/>
                  </a:lnTo>
                  <a:lnTo>
                    <a:pt x="3173095" y="1008888"/>
                  </a:lnTo>
                  <a:lnTo>
                    <a:pt x="3165360" y="1009650"/>
                  </a:lnTo>
                  <a:lnTo>
                    <a:pt x="3157537" y="1009650"/>
                  </a:lnTo>
                  <a:lnTo>
                    <a:pt x="119062" y="1009650"/>
                  </a:lnTo>
                  <a:lnTo>
                    <a:pt x="111239" y="1009650"/>
                  </a:lnTo>
                  <a:lnTo>
                    <a:pt x="103505" y="1008888"/>
                  </a:lnTo>
                  <a:lnTo>
                    <a:pt x="95834" y="1007364"/>
                  </a:lnTo>
                  <a:lnTo>
                    <a:pt x="88163" y="1005840"/>
                  </a:lnTo>
                  <a:lnTo>
                    <a:pt x="80721" y="1003579"/>
                  </a:lnTo>
                  <a:lnTo>
                    <a:pt x="73494" y="1000582"/>
                  </a:lnTo>
                  <a:lnTo>
                    <a:pt x="66281" y="997597"/>
                  </a:lnTo>
                  <a:lnTo>
                    <a:pt x="34874" y="974775"/>
                  </a:lnTo>
                  <a:lnTo>
                    <a:pt x="20066" y="956729"/>
                  </a:lnTo>
                  <a:lnTo>
                    <a:pt x="15722" y="950239"/>
                  </a:lnTo>
                  <a:lnTo>
                    <a:pt x="12052" y="943368"/>
                  </a:lnTo>
                  <a:lnTo>
                    <a:pt x="9067" y="936155"/>
                  </a:lnTo>
                  <a:lnTo>
                    <a:pt x="6070" y="928928"/>
                  </a:lnTo>
                  <a:lnTo>
                    <a:pt x="3810" y="921473"/>
                  </a:lnTo>
                  <a:lnTo>
                    <a:pt x="2286" y="913815"/>
                  </a:lnTo>
                  <a:lnTo>
                    <a:pt x="762" y="906145"/>
                  </a:lnTo>
                  <a:lnTo>
                    <a:pt x="0" y="898398"/>
                  </a:lnTo>
                  <a:lnTo>
                    <a:pt x="0" y="890587"/>
                  </a:lnTo>
                  <a:close/>
                </a:path>
              </a:pathLst>
            </a:custGeom>
            <a:ln w="19050">
              <a:solidFill>
                <a:srgbClr val="FC823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7712075" y="2716212"/>
            <a:ext cx="2116455" cy="62674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-10" dirty="0">
                <a:solidFill>
                  <a:srgbClr val="E5E0DF"/>
                </a:solidFill>
                <a:latin typeface="Trebuchet MS"/>
                <a:cs typeface="Trebuchet MS"/>
              </a:rPr>
              <a:t>Iranildo</a:t>
            </a:r>
            <a:endParaRPr sz="16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z="1350" spc="-10" dirty="0">
                <a:solidFill>
                  <a:srgbClr val="E5E0DF"/>
                </a:solidFill>
                <a:latin typeface="Roboto"/>
                <a:cs typeface="Roboto"/>
                <a:hlinkClick r:id="rId4"/>
              </a:rPr>
              <a:t>iranildobatalha@gmail.com</a:t>
            </a:r>
            <a:endParaRPr sz="1350">
              <a:latin typeface="Roboto"/>
              <a:cs typeface="Roboto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600075" y="3743325"/>
            <a:ext cx="5029200" cy="1028700"/>
            <a:chOff x="600075" y="3743325"/>
            <a:chExt cx="5029200" cy="1028700"/>
          </a:xfrm>
        </p:grpSpPr>
        <p:sp>
          <p:nvSpPr>
            <p:cNvPr id="17" name="object 17"/>
            <p:cNvSpPr/>
            <p:nvPr/>
          </p:nvSpPr>
          <p:spPr>
            <a:xfrm>
              <a:off x="609600" y="3752850"/>
              <a:ext cx="5010150" cy="1009650"/>
            </a:xfrm>
            <a:custGeom>
              <a:avLst/>
              <a:gdLst/>
              <a:ahLst/>
              <a:cxnLst/>
              <a:rect l="l" t="t" r="r" b="b"/>
              <a:pathLst>
                <a:path w="5010150" h="1009650">
                  <a:moveTo>
                    <a:pt x="4898910" y="0"/>
                  </a:moveTo>
                  <a:lnTo>
                    <a:pt x="111244" y="0"/>
                  </a:lnTo>
                  <a:lnTo>
                    <a:pt x="103499" y="762"/>
                  </a:lnTo>
                  <a:lnTo>
                    <a:pt x="66278" y="12052"/>
                  </a:lnTo>
                  <a:lnTo>
                    <a:pt x="29343" y="40398"/>
                  </a:lnTo>
                  <a:lnTo>
                    <a:pt x="6071" y="80721"/>
                  </a:lnTo>
                  <a:lnTo>
                    <a:pt x="0" y="111239"/>
                  </a:lnTo>
                  <a:lnTo>
                    <a:pt x="0" y="890587"/>
                  </a:lnTo>
                  <a:lnTo>
                    <a:pt x="0" y="898398"/>
                  </a:lnTo>
                  <a:lnTo>
                    <a:pt x="12054" y="943368"/>
                  </a:lnTo>
                  <a:lnTo>
                    <a:pt x="40402" y="980300"/>
                  </a:lnTo>
                  <a:lnTo>
                    <a:pt x="80719" y="1003579"/>
                  </a:lnTo>
                  <a:lnTo>
                    <a:pt x="111244" y="1009650"/>
                  </a:lnTo>
                  <a:lnTo>
                    <a:pt x="4898910" y="1009650"/>
                  </a:lnTo>
                  <a:lnTo>
                    <a:pt x="4943868" y="997597"/>
                  </a:lnTo>
                  <a:lnTo>
                    <a:pt x="4980800" y="969251"/>
                  </a:lnTo>
                  <a:lnTo>
                    <a:pt x="5004079" y="928928"/>
                  </a:lnTo>
                  <a:lnTo>
                    <a:pt x="5010150" y="898398"/>
                  </a:lnTo>
                  <a:lnTo>
                    <a:pt x="5010150" y="111239"/>
                  </a:lnTo>
                  <a:lnTo>
                    <a:pt x="4998097" y="66268"/>
                  </a:lnTo>
                  <a:lnTo>
                    <a:pt x="4969751" y="29349"/>
                  </a:lnTo>
                  <a:lnTo>
                    <a:pt x="4929428" y="6070"/>
                  </a:lnTo>
                  <a:lnTo>
                    <a:pt x="4906645" y="762"/>
                  </a:lnTo>
                  <a:lnTo>
                    <a:pt x="4898910" y="0"/>
                  </a:lnTo>
                  <a:close/>
                </a:path>
              </a:pathLst>
            </a:custGeom>
            <a:solidFill>
              <a:srgbClr val="03030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09600" y="3752850"/>
              <a:ext cx="5010150" cy="1009650"/>
            </a:xfrm>
            <a:custGeom>
              <a:avLst/>
              <a:gdLst/>
              <a:ahLst/>
              <a:cxnLst/>
              <a:rect l="l" t="t" r="r" b="b"/>
              <a:pathLst>
                <a:path w="5010150" h="1009650">
                  <a:moveTo>
                    <a:pt x="0" y="890587"/>
                  </a:moveTo>
                  <a:lnTo>
                    <a:pt x="0" y="119062"/>
                  </a:lnTo>
                  <a:lnTo>
                    <a:pt x="0" y="111239"/>
                  </a:lnTo>
                  <a:lnTo>
                    <a:pt x="764" y="103505"/>
                  </a:lnTo>
                  <a:lnTo>
                    <a:pt x="2287" y="95834"/>
                  </a:lnTo>
                  <a:lnTo>
                    <a:pt x="3815" y="88163"/>
                  </a:lnTo>
                  <a:lnTo>
                    <a:pt x="6071" y="80721"/>
                  </a:lnTo>
                  <a:lnTo>
                    <a:pt x="9063" y="73494"/>
                  </a:lnTo>
                  <a:lnTo>
                    <a:pt x="12054" y="66268"/>
                  </a:lnTo>
                  <a:lnTo>
                    <a:pt x="34870" y="34874"/>
                  </a:lnTo>
                  <a:lnTo>
                    <a:pt x="66278" y="12052"/>
                  </a:lnTo>
                  <a:lnTo>
                    <a:pt x="73501" y="9067"/>
                  </a:lnTo>
                  <a:lnTo>
                    <a:pt x="80719" y="6070"/>
                  </a:lnTo>
                  <a:lnTo>
                    <a:pt x="88165" y="3810"/>
                  </a:lnTo>
                  <a:lnTo>
                    <a:pt x="95835" y="2286"/>
                  </a:lnTo>
                  <a:lnTo>
                    <a:pt x="103499" y="762"/>
                  </a:lnTo>
                  <a:lnTo>
                    <a:pt x="111244" y="0"/>
                  </a:lnTo>
                  <a:lnTo>
                    <a:pt x="119062" y="0"/>
                  </a:lnTo>
                  <a:lnTo>
                    <a:pt x="4891087" y="0"/>
                  </a:lnTo>
                  <a:lnTo>
                    <a:pt x="4898910" y="0"/>
                  </a:lnTo>
                  <a:lnTo>
                    <a:pt x="4906645" y="762"/>
                  </a:lnTo>
                  <a:lnTo>
                    <a:pt x="4914315" y="2286"/>
                  </a:lnTo>
                  <a:lnTo>
                    <a:pt x="4921986" y="3810"/>
                  </a:lnTo>
                  <a:lnTo>
                    <a:pt x="4929428" y="6070"/>
                  </a:lnTo>
                  <a:lnTo>
                    <a:pt x="4936655" y="9067"/>
                  </a:lnTo>
                  <a:lnTo>
                    <a:pt x="4943868" y="12052"/>
                  </a:lnTo>
                  <a:lnTo>
                    <a:pt x="4950726" y="15722"/>
                  </a:lnTo>
                  <a:lnTo>
                    <a:pt x="4957229" y="20066"/>
                  </a:lnTo>
                  <a:lnTo>
                    <a:pt x="4963731" y="24409"/>
                  </a:lnTo>
                  <a:lnTo>
                    <a:pt x="4969751" y="29349"/>
                  </a:lnTo>
                  <a:lnTo>
                    <a:pt x="4975275" y="34874"/>
                  </a:lnTo>
                  <a:lnTo>
                    <a:pt x="4980800" y="40398"/>
                  </a:lnTo>
                  <a:lnTo>
                    <a:pt x="5001082" y="73494"/>
                  </a:lnTo>
                  <a:lnTo>
                    <a:pt x="5004079" y="80721"/>
                  </a:lnTo>
                  <a:lnTo>
                    <a:pt x="5006340" y="88163"/>
                  </a:lnTo>
                  <a:lnTo>
                    <a:pt x="5007864" y="95834"/>
                  </a:lnTo>
                  <a:lnTo>
                    <a:pt x="5009388" y="103505"/>
                  </a:lnTo>
                  <a:lnTo>
                    <a:pt x="5010150" y="111239"/>
                  </a:lnTo>
                  <a:lnTo>
                    <a:pt x="5010150" y="119062"/>
                  </a:lnTo>
                  <a:lnTo>
                    <a:pt x="5010150" y="890587"/>
                  </a:lnTo>
                  <a:lnTo>
                    <a:pt x="5010150" y="898398"/>
                  </a:lnTo>
                  <a:lnTo>
                    <a:pt x="5009388" y="906145"/>
                  </a:lnTo>
                  <a:lnTo>
                    <a:pt x="5007864" y="913815"/>
                  </a:lnTo>
                  <a:lnTo>
                    <a:pt x="5006340" y="921473"/>
                  </a:lnTo>
                  <a:lnTo>
                    <a:pt x="5004079" y="928928"/>
                  </a:lnTo>
                  <a:lnTo>
                    <a:pt x="5001082" y="936155"/>
                  </a:lnTo>
                  <a:lnTo>
                    <a:pt x="4998097" y="943368"/>
                  </a:lnTo>
                  <a:lnTo>
                    <a:pt x="4994427" y="950239"/>
                  </a:lnTo>
                  <a:lnTo>
                    <a:pt x="4990084" y="956729"/>
                  </a:lnTo>
                  <a:lnTo>
                    <a:pt x="4985740" y="963231"/>
                  </a:lnTo>
                  <a:lnTo>
                    <a:pt x="4980800" y="969251"/>
                  </a:lnTo>
                  <a:lnTo>
                    <a:pt x="4975275" y="974775"/>
                  </a:lnTo>
                  <a:lnTo>
                    <a:pt x="4969751" y="980300"/>
                  </a:lnTo>
                  <a:lnTo>
                    <a:pt x="4963731" y="985240"/>
                  </a:lnTo>
                  <a:lnTo>
                    <a:pt x="4957229" y="989584"/>
                  </a:lnTo>
                  <a:lnTo>
                    <a:pt x="4950726" y="993927"/>
                  </a:lnTo>
                  <a:lnTo>
                    <a:pt x="4943868" y="997597"/>
                  </a:lnTo>
                  <a:lnTo>
                    <a:pt x="4936655" y="1000582"/>
                  </a:lnTo>
                  <a:lnTo>
                    <a:pt x="4929428" y="1003579"/>
                  </a:lnTo>
                  <a:lnTo>
                    <a:pt x="4921986" y="1005840"/>
                  </a:lnTo>
                  <a:lnTo>
                    <a:pt x="4914315" y="1007364"/>
                  </a:lnTo>
                  <a:lnTo>
                    <a:pt x="4906645" y="1008888"/>
                  </a:lnTo>
                  <a:lnTo>
                    <a:pt x="4898910" y="1009650"/>
                  </a:lnTo>
                  <a:lnTo>
                    <a:pt x="4891087" y="1009650"/>
                  </a:lnTo>
                  <a:lnTo>
                    <a:pt x="119062" y="1009650"/>
                  </a:lnTo>
                  <a:lnTo>
                    <a:pt x="111244" y="1009650"/>
                  </a:lnTo>
                  <a:lnTo>
                    <a:pt x="103499" y="1008888"/>
                  </a:lnTo>
                  <a:lnTo>
                    <a:pt x="95835" y="1007364"/>
                  </a:lnTo>
                  <a:lnTo>
                    <a:pt x="88165" y="1005840"/>
                  </a:lnTo>
                  <a:lnTo>
                    <a:pt x="80719" y="1003579"/>
                  </a:lnTo>
                  <a:lnTo>
                    <a:pt x="73501" y="1000582"/>
                  </a:lnTo>
                  <a:lnTo>
                    <a:pt x="66278" y="997597"/>
                  </a:lnTo>
                  <a:lnTo>
                    <a:pt x="34870" y="974775"/>
                  </a:lnTo>
                  <a:lnTo>
                    <a:pt x="20067" y="956729"/>
                  </a:lnTo>
                  <a:lnTo>
                    <a:pt x="15721" y="950239"/>
                  </a:lnTo>
                  <a:lnTo>
                    <a:pt x="2287" y="913815"/>
                  </a:lnTo>
                  <a:lnTo>
                    <a:pt x="0" y="898398"/>
                  </a:lnTo>
                  <a:lnTo>
                    <a:pt x="0" y="890587"/>
                  </a:lnTo>
                  <a:close/>
                </a:path>
              </a:pathLst>
            </a:custGeom>
            <a:ln w="190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777875" y="3916362"/>
            <a:ext cx="2605405" cy="62674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55" dirty="0">
                <a:solidFill>
                  <a:srgbClr val="E5E0DF"/>
                </a:solidFill>
                <a:latin typeface="Trebuchet MS"/>
                <a:cs typeface="Trebuchet MS"/>
              </a:rPr>
              <a:t>Pedro</a:t>
            </a:r>
            <a:endParaRPr sz="16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z="1350" spc="-10" dirty="0">
                <a:solidFill>
                  <a:srgbClr val="E5E0DF"/>
                </a:solidFill>
                <a:latin typeface="Roboto"/>
                <a:cs typeface="Roboto"/>
                <a:hlinkClick r:id="rId5"/>
              </a:rPr>
              <a:t>pedro.silva.developer@gmail.com</a:t>
            </a:r>
            <a:endParaRPr sz="1350">
              <a:latin typeface="Roboto"/>
              <a:cs typeface="Robo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800725" y="3743325"/>
            <a:ext cx="5029200" cy="1028700"/>
            <a:chOff x="5800725" y="3743325"/>
            <a:chExt cx="5029200" cy="1028700"/>
          </a:xfrm>
        </p:grpSpPr>
        <p:sp>
          <p:nvSpPr>
            <p:cNvPr id="21" name="object 21"/>
            <p:cNvSpPr/>
            <p:nvPr/>
          </p:nvSpPr>
          <p:spPr>
            <a:xfrm>
              <a:off x="5810250" y="3752850"/>
              <a:ext cx="5010150" cy="1009650"/>
            </a:xfrm>
            <a:custGeom>
              <a:avLst/>
              <a:gdLst/>
              <a:ahLst/>
              <a:cxnLst/>
              <a:rect l="l" t="t" r="r" b="b"/>
              <a:pathLst>
                <a:path w="5010150" h="1009650">
                  <a:moveTo>
                    <a:pt x="4898910" y="0"/>
                  </a:moveTo>
                  <a:lnTo>
                    <a:pt x="111239" y="0"/>
                  </a:lnTo>
                  <a:lnTo>
                    <a:pt x="103505" y="762"/>
                  </a:lnTo>
                  <a:lnTo>
                    <a:pt x="66281" y="12052"/>
                  </a:lnTo>
                  <a:lnTo>
                    <a:pt x="29349" y="40398"/>
                  </a:lnTo>
                  <a:lnTo>
                    <a:pt x="6070" y="80721"/>
                  </a:lnTo>
                  <a:lnTo>
                    <a:pt x="0" y="111239"/>
                  </a:lnTo>
                  <a:lnTo>
                    <a:pt x="0" y="890587"/>
                  </a:lnTo>
                  <a:lnTo>
                    <a:pt x="0" y="898398"/>
                  </a:lnTo>
                  <a:lnTo>
                    <a:pt x="12052" y="943368"/>
                  </a:lnTo>
                  <a:lnTo>
                    <a:pt x="40398" y="980300"/>
                  </a:lnTo>
                  <a:lnTo>
                    <a:pt x="80721" y="1003579"/>
                  </a:lnTo>
                  <a:lnTo>
                    <a:pt x="111239" y="1009650"/>
                  </a:lnTo>
                  <a:lnTo>
                    <a:pt x="4898910" y="1009650"/>
                  </a:lnTo>
                  <a:lnTo>
                    <a:pt x="4943868" y="997597"/>
                  </a:lnTo>
                  <a:lnTo>
                    <a:pt x="4980800" y="969251"/>
                  </a:lnTo>
                  <a:lnTo>
                    <a:pt x="5004079" y="928928"/>
                  </a:lnTo>
                  <a:lnTo>
                    <a:pt x="5010150" y="898398"/>
                  </a:lnTo>
                  <a:lnTo>
                    <a:pt x="5010150" y="111239"/>
                  </a:lnTo>
                  <a:lnTo>
                    <a:pt x="4998097" y="66268"/>
                  </a:lnTo>
                  <a:lnTo>
                    <a:pt x="4969751" y="29349"/>
                  </a:lnTo>
                  <a:lnTo>
                    <a:pt x="4929428" y="6070"/>
                  </a:lnTo>
                  <a:lnTo>
                    <a:pt x="4906645" y="762"/>
                  </a:lnTo>
                  <a:lnTo>
                    <a:pt x="4898910" y="0"/>
                  </a:lnTo>
                  <a:close/>
                </a:path>
              </a:pathLst>
            </a:custGeom>
            <a:solidFill>
              <a:srgbClr val="03030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810250" y="3752850"/>
              <a:ext cx="5010150" cy="1009650"/>
            </a:xfrm>
            <a:custGeom>
              <a:avLst/>
              <a:gdLst/>
              <a:ahLst/>
              <a:cxnLst/>
              <a:rect l="l" t="t" r="r" b="b"/>
              <a:pathLst>
                <a:path w="5010150" h="1009650">
                  <a:moveTo>
                    <a:pt x="0" y="890587"/>
                  </a:moveTo>
                  <a:lnTo>
                    <a:pt x="0" y="119062"/>
                  </a:lnTo>
                  <a:lnTo>
                    <a:pt x="0" y="111239"/>
                  </a:lnTo>
                  <a:lnTo>
                    <a:pt x="762" y="103505"/>
                  </a:lnTo>
                  <a:lnTo>
                    <a:pt x="2286" y="95834"/>
                  </a:lnTo>
                  <a:lnTo>
                    <a:pt x="3810" y="88163"/>
                  </a:lnTo>
                  <a:lnTo>
                    <a:pt x="6070" y="80721"/>
                  </a:lnTo>
                  <a:lnTo>
                    <a:pt x="9067" y="73494"/>
                  </a:lnTo>
                  <a:lnTo>
                    <a:pt x="12052" y="66268"/>
                  </a:lnTo>
                  <a:lnTo>
                    <a:pt x="15722" y="59410"/>
                  </a:lnTo>
                  <a:lnTo>
                    <a:pt x="20066" y="52908"/>
                  </a:lnTo>
                  <a:lnTo>
                    <a:pt x="24409" y="46418"/>
                  </a:lnTo>
                  <a:lnTo>
                    <a:pt x="29349" y="40398"/>
                  </a:lnTo>
                  <a:lnTo>
                    <a:pt x="34874" y="34874"/>
                  </a:lnTo>
                  <a:lnTo>
                    <a:pt x="40398" y="29349"/>
                  </a:lnTo>
                  <a:lnTo>
                    <a:pt x="73507" y="9067"/>
                  </a:lnTo>
                  <a:lnTo>
                    <a:pt x="80721" y="6070"/>
                  </a:lnTo>
                  <a:lnTo>
                    <a:pt x="88163" y="3810"/>
                  </a:lnTo>
                  <a:lnTo>
                    <a:pt x="95834" y="2286"/>
                  </a:lnTo>
                  <a:lnTo>
                    <a:pt x="103505" y="762"/>
                  </a:lnTo>
                  <a:lnTo>
                    <a:pt x="111239" y="0"/>
                  </a:lnTo>
                  <a:lnTo>
                    <a:pt x="119062" y="0"/>
                  </a:lnTo>
                  <a:lnTo>
                    <a:pt x="4891087" y="0"/>
                  </a:lnTo>
                  <a:lnTo>
                    <a:pt x="4898910" y="0"/>
                  </a:lnTo>
                  <a:lnTo>
                    <a:pt x="4906645" y="762"/>
                  </a:lnTo>
                  <a:lnTo>
                    <a:pt x="4914315" y="2286"/>
                  </a:lnTo>
                  <a:lnTo>
                    <a:pt x="4921986" y="3810"/>
                  </a:lnTo>
                  <a:lnTo>
                    <a:pt x="4929428" y="6070"/>
                  </a:lnTo>
                  <a:lnTo>
                    <a:pt x="4936655" y="9067"/>
                  </a:lnTo>
                  <a:lnTo>
                    <a:pt x="4943868" y="12052"/>
                  </a:lnTo>
                  <a:lnTo>
                    <a:pt x="4975275" y="34874"/>
                  </a:lnTo>
                  <a:lnTo>
                    <a:pt x="4998097" y="66268"/>
                  </a:lnTo>
                  <a:lnTo>
                    <a:pt x="5001082" y="73494"/>
                  </a:lnTo>
                  <a:lnTo>
                    <a:pt x="5004079" y="80721"/>
                  </a:lnTo>
                  <a:lnTo>
                    <a:pt x="5006340" y="88163"/>
                  </a:lnTo>
                  <a:lnTo>
                    <a:pt x="5007864" y="95834"/>
                  </a:lnTo>
                  <a:lnTo>
                    <a:pt x="5009388" y="103505"/>
                  </a:lnTo>
                  <a:lnTo>
                    <a:pt x="5010150" y="111239"/>
                  </a:lnTo>
                  <a:lnTo>
                    <a:pt x="5010150" y="119062"/>
                  </a:lnTo>
                  <a:lnTo>
                    <a:pt x="5010150" y="890587"/>
                  </a:lnTo>
                  <a:lnTo>
                    <a:pt x="5010150" y="898398"/>
                  </a:lnTo>
                  <a:lnTo>
                    <a:pt x="5009388" y="906145"/>
                  </a:lnTo>
                  <a:lnTo>
                    <a:pt x="5007864" y="913815"/>
                  </a:lnTo>
                  <a:lnTo>
                    <a:pt x="5006340" y="921473"/>
                  </a:lnTo>
                  <a:lnTo>
                    <a:pt x="5004079" y="928928"/>
                  </a:lnTo>
                  <a:lnTo>
                    <a:pt x="5001082" y="936155"/>
                  </a:lnTo>
                  <a:lnTo>
                    <a:pt x="4998097" y="943368"/>
                  </a:lnTo>
                  <a:lnTo>
                    <a:pt x="4994427" y="950239"/>
                  </a:lnTo>
                  <a:lnTo>
                    <a:pt x="4990084" y="956729"/>
                  </a:lnTo>
                  <a:lnTo>
                    <a:pt x="4985740" y="963231"/>
                  </a:lnTo>
                  <a:lnTo>
                    <a:pt x="4957241" y="989584"/>
                  </a:lnTo>
                  <a:lnTo>
                    <a:pt x="4936655" y="1000582"/>
                  </a:lnTo>
                  <a:lnTo>
                    <a:pt x="4929428" y="1003579"/>
                  </a:lnTo>
                  <a:lnTo>
                    <a:pt x="4921986" y="1005840"/>
                  </a:lnTo>
                  <a:lnTo>
                    <a:pt x="4914315" y="1007364"/>
                  </a:lnTo>
                  <a:lnTo>
                    <a:pt x="4906645" y="1008888"/>
                  </a:lnTo>
                  <a:lnTo>
                    <a:pt x="4898910" y="1009650"/>
                  </a:lnTo>
                  <a:lnTo>
                    <a:pt x="4891087" y="1009650"/>
                  </a:lnTo>
                  <a:lnTo>
                    <a:pt x="119062" y="1009650"/>
                  </a:lnTo>
                  <a:lnTo>
                    <a:pt x="111239" y="1009650"/>
                  </a:lnTo>
                  <a:lnTo>
                    <a:pt x="103505" y="1008888"/>
                  </a:lnTo>
                  <a:lnTo>
                    <a:pt x="95834" y="1007364"/>
                  </a:lnTo>
                  <a:lnTo>
                    <a:pt x="88163" y="1005840"/>
                  </a:lnTo>
                  <a:lnTo>
                    <a:pt x="80721" y="1003579"/>
                  </a:lnTo>
                  <a:lnTo>
                    <a:pt x="73507" y="1000582"/>
                  </a:lnTo>
                  <a:lnTo>
                    <a:pt x="66281" y="997597"/>
                  </a:lnTo>
                  <a:lnTo>
                    <a:pt x="34874" y="974775"/>
                  </a:lnTo>
                  <a:lnTo>
                    <a:pt x="29349" y="969251"/>
                  </a:lnTo>
                  <a:lnTo>
                    <a:pt x="24409" y="963231"/>
                  </a:lnTo>
                  <a:lnTo>
                    <a:pt x="20066" y="956729"/>
                  </a:lnTo>
                  <a:lnTo>
                    <a:pt x="15722" y="950239"/>
                  </a:lnTo>
                  <a:lnTo>
                    <a:pt x="12052" y="943368"/>
                  </a:lnTo>
                  <a:lnTo>
                    <a:pt x="9067" y="936155"/>
                  </a:lnTo>
                  <a:lnTo>
                    <a:pt x="6070" y="928928"/>
                  </a:lnTo>
                  <a:lnTo>
                    <a:pt x="3810" y="921473"/>
                  </a:lnTo>
                  <a:lnTo>
                    <a:pt x="2286" y="913815"/>
                  </a:lnTo>
                  <a:lnTo>
                    <a:pt x="762" y="906145"/>
                  </a:lnTo>
                  <a:lnTo>
                    <a:pt x="0" y="898398"/>
                  </a:lnTo>
                  <a:lnTo>
                    <a:pt x="0" y="890587"/>
                  </a:lnTo>
                  <a:close/>
                </a:path>
              </a:pathLst>
            </a:custGeom>
            <a:ln w="19050">
              <a:solidFill>
                <a:srgbClr val="FC823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5978525" y="3916362"/>
            <a:ext cx="1661160" cy="62674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85" dirty="0">
                <a:solidFill>
                  <a:srgbClr val="E5E0DF"/>
                </a:solidFill>
                <a:latin typeface="Trebuchet MS"/>
                <a:cs typeface="Trebuchet MS"/>
              </a:rPr>
              <a:t>Wesley</a:t>
            </a:r>
            <a:endParaRPr sz="16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z="1350" spc="-10" dirty="0">
                <a:solidFill>
                  <a:srgbClr val="E5E0DF"/>
                </a:solidFill>
                <a:latin typeface="Roboto"/>
                <a:cs typeface="Roboto"/>
                <a:hlinkClick r:id="rId6"/>
              </a:rPr>
              <a:t>wesleynf@gmail.com</a:t>
            </a:r>
            <a:endParaRPr sz="135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7375" y="3216275"/>
            <a:ext cx="1949450" cy="539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350" spc="135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335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350" spc="114" dirty="0">
                <a:solidFill>
                  <a:srgbClr val="FFFFFF"/>
                </a:solidFill>
                <a:latin typeface="Trebuchet MS"/>
                <a:cs typeface="Trebuchet MS"/>
              </a:rPr>
              <a:t>Desafio</a:t>
            </a:r>
            <a:endParaRPr sz="335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00075" y="4038600"/>
            <a:ext cx="3295650" cy="1295400"/>
            <a:chOff x="600075" y="4038600"/>
            <a:chExt cx="3295650" cy="1295400"/>
          </a:xfrm>
        </p:grpSpPr>
        <p:sp>
          <p:nvSpPr>
            <p:cNvPr id="4" name="object 4"/>
            <p:cNvSpPr/>
            <p:nvPr/>
          </p:nvSpPr>
          <p:spPr>
            <a:xfrm>
              <a:off x="609600" y="4048125"/>
              <a:ext cx="3276600" cy="1276350"/>
            </a:xfrm>
            <a:custGeom>
              <a:avLst/>
              <a:gdLst/>
              <a:ahLst/>
              <a:cxnLst/>
              <a:rect l="l" t="t" r="r" b="b"/>
              <a:pathLst>
                <a:path w="3276600" h="1276350">
                  <a:moveTo>
                    <a:pt x="3165360" y="0"/>
                  </a:moveTo>
                  <a:lnTo>
                    <a:pt x="111244" y="0"/>
                  </a:lnTo>
                  <a:lnTo>
                    <a:pt x="103499" y="762"/>
                  </a:lnTo>
                  <a:lnTo>
                    <a:pt x="66278" y="12052"/>
                  </a:lnTo>
                  <a:lnTo>
                    <a:pt x="29343" y="40398"/>
                  </a:lnTo>
                  <a:lnTo>
                    <a:pt x="6071" y="80721"/>
                  </a:lnTo>
                  <a:lnTo>
                    <a:pt x="0" y="111239"/>
                  </a:lnTo>
                  <a:lnTo>
                    <a:pt x="0" y="1157288"/>
                  </a:lnTo>
                  <a:lnTo>
                    <a:pt x="0" y="1165101"/>
                  </a:lnTo>
                  <a:lnTo>
                    <a:pt x="12054" y="1210072"/>
                  </a:lnTo>
                  <a:lnTo>
                    <a:pt x="40402" y="1247001"/>
                  </a:lnTo>
                  <a:lnTo>
                    <a:pt x="80719" y="1270279"/>
                  </a:lnTo>
                  <a:lnTo>
                    <a:pt x="111244" y="1276351"/>
                  </a:lnTo>
                  <a:lnTo>
                    <a:pt x="3165360" y="1276351"/>
                  </a:lnTo>
                  <a:lnTo>
                    <a:pt x="3210318" y="1264296"/>
                  </a:lnTo>
                  <a:lnTo>
                    <a:pt x="3247250" y="1235948"/>
                  </a:lnTo>
                  <a:lnTo>
                    <a:pt x="3270529" y="1195626"/>
                  </a:lnTo>
                  <a:lnTo>
                    <a:pt x="3276600" y="1165101"/>
                  </a:lnTo>
                  <a:lnTo>
                    <a:pt x="3276600" y="111239"/>
                  </a:lnTo>
                  <a:lnTo>
                    <a:pt x="3264547" y="66268"/>
                  </a:lnTo>
                  <a:lnTo>
                    <a:pt x="3236201" y="29349"/>
                  </a:lnTo>
                  <a:lnTo>
                    <a:pt x="3195878" y="6070"/>
                  </a:lnTo>
                  <a:lnTo>
                    <a:pt x="3173095" y="762"/>
                  </a:lnTo>
                  <a:lnTo>
                    <a:pt x="3165360" y="0"/>
                  </a:lnTo>
                  <a:close/>
                </a:path>
              </a:pathLst>
            </a:custGeom>
            <a:solidFill>
              <a:srgbClr val="03030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09600" y="4048125"/>
              <a:ext cx="3276600" cy="1276350"/>
            </a:xfrm>
            <a:custGeom>
              <a:avLst/>
              <a:gdLst/>
              <a:ahLst/>
              <a:cxnLst/>
              <a:rect l="l" t="t" r="r" b="b"/>
              <a:pathLst>
                <a:path w="3276600" h="1276350">
                  <a:moveTo>
                    <a:pt x="0" y="1157288"/>
                  </a:moveTo>
                  <a:lnTo>
                    <a:pt x="0" y="119062"/>
                  </a:lnTo>
                  <a:lnTo>
                    <a:pt x="0" y="111239"/>
                  </a:lnTo>
                  <a:lnTo>
                    <a:pt x="764" y="103505"/>
                  </a:lnTo>
                  <a:lnTo>
                    <a:pt x="2287" y="95834"/>
                  </a:lnTo>
                  <a:lnTo>
                    <a:pt x="3815" y="88163"/>
                  </a:lnTo>
                  <a:lnTo>
                    <a:pt x="6071" y="80721"/>
                  </a:lnTo>
                  <a:lnTo>
                    <a:pt x="9063" y="73494"/>
                  </a:lnTo>
                  <a:lnTo>
                    <a:pt x="12054" y="66268"/>
                  </a:lnTo>
                  <a:lnTo>
                    <a:pt x="34870" y="34874"/>
                  </a:lnTo>
                  <a:lnTo>
                    <a:pt x="66278" y="12052"/>
                  </a:lnTo>
                  <a:lnTo>
                    <a:pt x="73501" y="9067"/>
                  </a:lnTo>
                  <a:lnTo>
                    <a:pt x="80719" y="6070"/>
                  </a:lnTo>
                  <a:lnTo>
                    <a:pt x="88165" y="3810"/>
                  </a:lnTo>
                  <a:lnTo>
                    <a:pt x="95835" y="2286"/>
                  </a:lnTo>
                  <a:lnTo>
                    <a:pt x="103499" y="762"/>
                  </a:lnTo>
                  <a:lnTo>
                    <a:pt x="111244" y="0"/>
                  </a:lnTo>
                  <a:lnTo>
                    <a:pt x="119062" y="0"/>
                  </a:lnTo>
                  <a:lnTo>
                    <a:pt x="3157537" y="0"/>
                  </a:lnTo>
                  <a:lnTo>
                    <a:pt x="3165360" y="0"/>
                  </a:lnTo>
                  <a:lnTo>
                    <a:pt x="3173095" y="762"/>
                  </a:lnTo>
                  <a:lnTo>
                    <a:pt x="3180765" y="2286"/>
                  </a:lnTo>
                  <a:lnTo>
                    <a:pt x="3188436" y="3810"/>
                  </a:lnTo>
                  <a:lnTo>
                    <a:pt x="3195878" y="6070"/>
                  </a:lnTo>
                  <a:lnTo>
                    <a:pt x="3203105" y="9067"/>
                  </a:lnTo>
                  <a:lnTo>
                    <a:pt x="3210318" y="12052"/>
                  </a:lnTo>
                  <a:lnTo>
                    <a:pt x="3241725" y="34874"/>
                  </a:lnTo>
                  <a:lnTo>
                    <a:pt x="3247250" y="40398"/>
                  </a:lnTo>
                  <a:lnTo>
                    <a:pt x="3267532" y="73494"/>
                  </a:lnTo>
                  <a:lnTo>
                    <a:pt x="3270529" y="80721"/>
                  </a:lnTo>
                  <a:lnTo>
                    <a:pt x="3272790" y="88163"/>
                  </a:lnTo>
                  <a:lnTo>
                    <a:pt x="3274314" y="95834"/>
                  </a:lnTo>
                  <a:lnTo>
                    <a:pt x="3275838" y="103505"/>
                  </a:lnTo>
                  <a:lnTo>
                    <a:pt x="3276600" y="111239"/>
                  </a:lnTo>
                  <a:lnTo>
                    <a:pt x="3276600" y="119062"/>
                  </a:lnTo>
                  <a:lnTo>
                    <a:pt x="3276600" y="1157288"/>
                  </a:lnTo>
                  <a:lnTo>
                    <a:pt x="3276600" y="1165101"/>
                  </a:lnTo>
                  <a:lnTo>
                    <a:pt x="3275838" y="1172846"/>
                  </a:lnTo>
                  <a:lnTo>
                    <a:pt x="3274314" y="1180515"/>
                  </a:lnTo>
                  <a:lnTo>
                    <a:pt x="3272790" y="1188180"/>
                  </a:lnTo>
                  <a:lnTo>
                    <a:pt x="3270529" y="1195626"/>
                  </a:lnTo>
                  <a:lnTo>
                    <a:pt x="3267532" y="1202850"/>
                  </a:lnTo>
                  <a:lnTo>
                    <a:pt x="3264547" y="1210072"/>
                  </a:lnTo>
                  <a:lnTo>
                    <a:pt x="3260877" y="1216934"/>
                  </a:lnTo>
                  <a:lnTo>
                    <a:pt x="3256534" y="1223432"/>
                  </a:lnTo>
                  <a:lnTo>
                    <a:pt x="3252190" y="1229931"/>
                  </a:lnTo>
                  <a:lnTo>
                    <a:pt x="3223691" y="1256284"/>
                  </a:lnTo>
                  <a:lnTo>
                    <a:pt x="3188436" y="1272536"/>
                  </a:lnTo>
                  <a:lnTo>
                    <a:pt x="3180765" y="1274058"/>
                  </a:lnTo>
                  <a:lnTo>
                    <a:pt x="3173095" y="1275586"/>
                  </a:lnTo>
                  <a:lnTo>
                    <a:pt x="3165360" y="1276351"/>
                  </a:lnTo>
                  <a:lnTo>
                    <a:pt x="3157537" y="1276351"/>
                  </a:lnTo>
                  <a:lnTo>
                    <a:pt x="119062" y="1276351"/>
                  </a:lnTo>
                  <a:lnTo>
                    <a:pt x="111244" y="1276351"/>
                  </a:lnTo>
                  <a:lnTo>
                    <a:pt x="103499" y="1275586"/>
                  </a:lnTo>
                  <a:lnTo>
                    <a:pt x="95835" y="1274058"/>
                  </a:lnTo>
                  <a:lnTo>
                    <a:pt x="88165" y="1272536"/>
                  </a:lnTo>
                  <a:lnTo>
                    <a:pt x="80719" y="1270279"/>
                  </a:lnTo>
                  <a:lnTo>
                    <a:pt x="73501" y="1267287"/>
                  </a:lnTo>
                  <a:lnTo>
                    <a:pt x="66278" y="1264296"/>
                  </a:lnTo>
                  <a:lnTo>
                    <a:pt x="34870" y="1241475"/>
                  </a:lnTo>
                  <a:lnTo>
                    <a:pt x="20067" y="1223432"/>
                  </a:lnTo>
                  <a:lnTo>
                    <a:pt x="15721" y="1216934"/>
                  </a:lnTo>
                  <a:lnTo>
                    <a:pt x="12054" y="1210072"/>
                  </a:lnTo>
                  <a:lnTo>
                    <a:pt x="9063" y="1202850"/>
                  </a:lnTo>
                  <a:lnTo>
                    <a:pt x="6071" y="1195626"/>
                  </a:lnTo>
                  <a:lnTo>
                    <a:pt x="3815" y="1188180"/>
                  </a:lnTo>
                  <a:lnTo>
                    <a:pt x="2287" y="1180515"/>
                  </a:lnTo>
                  <a:lnTo>
                    <a:pt x="764" y="1172846"/>
                  </a:lnTo>
                  <a:lnTo>
                    <a:pt x="0" y="1165101"/>
                  </a:lnTo>
                  <a:lnTo>
                    <a:pt x="0" y="1157288"/>
                  </a:lnTo>
                  <a:close/>
                </a:path>
              </a:pathLst>
            </a:custGeom>
            <a:ln w="19050">
              <a:solidFill>
                <a:srgbClr val="FC823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77875" y="4211637"/>
            <a:ext cx="2837815" cy="90296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65" dirty="0">
                <a:solidFill>
                  <a:srgbClr val="E5E0DF"/>
                </a:solidFill>
                <a:latin typeface="Trebuchet MS"/>
                <a:cs typeface="Trebuchet MS"/>
              </a:rPr>
              <a:t>Análise</a:t>
            </a:r>
            <a:r>
              <a:rPr sz="1650" spc="-80" dirty="0">
                <a:solidFill>
                  <a:srgbClr val="E5E0DF"/>
                </a:solidFill>
                <a:latin typeface="Trebuchet MS"/>
                <a:cs typeface="Trebuchet MS"/>
              </a:rPr>
              <a:t> </a:t>
            </a:r>
            <a:r>
              <a:rPr sz="1650" spc="100" dirty="0">
                <a:solidFill>
                  <a:srgbClr val="E5E0DF"/>
                </a:solidFill>
                <a:latin typeface="Trebuchet MS"/>
                <a:cs typeface="Trebuchet MS"/>
              </a:rPr>
              <a:t>Manual</a:t>
            </a:r>
            <a:endParaRPr sz="1650">
              <a:latin typeface="Trebuchet MS"/>
              <a:cs typeface="Trebuchet MS"/>
            </a:endParaRPr>
          </a:p>
          <a:p>
            <a:pPr marL="12700" marR="5080">
              <a:lnSpc>
                <a:spcPct val="134300"/>
              </a:lnSpc>
              <a:spcBef>
                <a:spcPts val="540"/>
              </a:spcBef>
            </a:pPr>
            <a:r>
              <a:rPr sz="1350" spc="-10" dirty="0">
                <a:solidFill>
                  <a:srgbClr val="E5E0DF"/>
                </a:solidFill>
                <a:latin typeface="Roboto"/>
                <a:cs typeface="Roboto"/>
              </a:rPr>
              <a:t>Processo</a:t>
            </a:r>
            <a:r>
              <a:rPr sz="1350" spc="-30" dirty="0">
                <a:solidFill>
                  <a:srgbClr val="E5E0DF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E5E0DF"/>
                </a:solidFill>
                <a:latin typeface="Roboto"/>
                <a:cs typeface="Roboto"/>
              </a:rPr>
              <a:t>demorado</a:t>
            </a:r>
            <a:r>
              <a:rPr sz="1350" spc="-30" dirty="0">
                <a:solidFill>
                  <a:srgbClr val="E5E0DF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E5E0DF"/>
                </a:solidFill>
                <a:latin typeface="Roboto"/>
                <a:cs typeface="Roboto"/>
              </a:rPr>
              <a:t>e</a:t>
            </a:r>
            <a:r>
              <a:rPr sz="1350" spc="-30" dirty="0">
                <a:solidFill>
                  <a:srgbClr val="E5E0DF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E5E0DF"/>
                </a:solidFill>
                <a:latin typeface="Roboto"/>
                <a:cs typeface="Roboto"/>
              </a:rPr>
              <a:t>suscetível</a:t>
            </a:r>
            <a:r>
              <a:rPr sz="1350" spc="-30" dirty="0">
                <a:solidFill>
                  <a:srgbClr val="E5E0DF"/>
                </a:solidFill>
                <a:latin typeface="Roboto"/>
                <a:cs typeface="Roboto"/>
              </a:rPr>
              <a:t> </a:t>
            </a:r>
            <a:r>
              <a:rPr sz="1350" spc="-50" dirty="0">
                <a:solidFill>
                  <a:srgbClr val="E5E0DF"/>
                </a:solidFill>
                <a:latin typeface="Roboto"/>
                <a:cs typeface="Roboto"/>
              </a:rPr>
              <a:t>a </a:t>
            </a:r>
            <a:r>
              <a:rPr sz="1350" dirty="0">
                <a:solidFill>
                  <a:srgbClr val="E5E0DF"/>
                </a:solidFill>
                <a:latin typeface="Roboto"/>
                <a:cs typeface="Roboto"/>
              </a:rPr>
              <a:t>erros</a:t>
            </a:r>
            <a:r>
              <a:rPr sz="1350" spc="-35" dirty="0">
                <a:solidFill>
                  <a:srgbClr val="E5E0DF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E5E0DF"/>
                </a:solidFill>
                <a:latin typeface="Roboto"/>
                <a:cs typeface="Roboto"/>
              </a:rPr>
              <a:t>em</a:t>
            </a:r>
            <a:r>
              <a:rPr sz="1350" spc="-30" dirty="0">
                <a:solidFill>
                  <a:srgbClr val="E5E0DF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E5E0DF"/>
                </a:solidFill>
                <a:latin typeface="Roboto"/>
                <a:cs typeface="Roboto"/>
              </a:rPr>
              <a:t>grandes</a:t>
            </a:r>
            <a:r>
              <a:rPr sz="1350" spc="-35" dirty="0">
                <a:solidFill>
                  <a:srgbClr val="E5E0DF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E5E0DF"/>
                </a:solidFill>
                <a:latin typeface="Roboto"/>
                <a:cs typeface="Roboto"/>
              </a:rPr>
              <a:t>volumes</a:t>
            </a:r>
            <a:r>
              <a:rPr sz="1350" spc="-30" dirty="0">
                <a:solidFill>
                  <a:srgbClr val="E5E0DF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E5E0DF"/>
                </a:solidFill>
                <a:latin typeface="Roboto"/>
                <a:cs typeface="Roboto"/>
              </a:rPr>
              <a:t>de</a:t>
            </a:r>
            <a:r>
              <a:rPr sz="1350" spc="-35" dirty="0">
                <a:solidFill>
                  <a:srgbClr val="E5E0DF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E5E0DF"/>
                </a:solidFill>
                <a:latin typeface="Roboto"/>
                <a:cs typeface="Roboto"/>
              </a:rPr>
              <a:t>dados.</a:t>
            </a:r>
            <a:endParaRPr sz="1350">
              <a:latin typeface="Roboto"/>
              <a:cs typeface="Robo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076700" y="4048125"/>
            <a:ext cx="3276600" cy="1276350"/>
          </a:xfrm>
          <a:custGeom>
            <a:avLst/>
            <a:gdLst/>
            <a:ahLst/>
            <a:cxnLst/>
            <a:rect l="l" t="t" r="r" b="b"/>
            <a:pathLst>
              <a:path w="3276600" h="1276350">
                <a:moveTo>
                  <a:pt x="3165360" y="0"/>
                </a:moveTo>
                <a:lnTo>
                  <a:pt x="111239" y="0"/>
                </a:lnTo>
                <a:lnTo>
                  <a:pt x="103505" y="762"/>
                </a:lnTo>
                <a:lnTo>
                  <a:pt x="66281" y="12052"/>
                </a:lnTo>
                <a:lnTo>
                  <a:pt x="29349" y="40398"/>
                </a:lnTo>
                <a:lnTo>
                  <a:pt x="6070" y="80721"/>
                </a:lnTo>
                <a:lnTo>
                  <a:pt x="0" y="111239"/>
                </a:lnTo>
                <a:lnTo>
                  <a:pt x="0" y="1157288"/>
                </a:lnTo>
                <a:lnTo>
                  <a:pt x="0" y="1165101"/>
                </a:lnTo>
                <a:lnTo>
                  <a:pt x="12052" y="1210072"/>
                </a:lnTo>
                <a:lnTo>
                  <a:pt x="40398" y="1247001"/>
                </a:lnTo>
                <a:lnTo>
                  <a:pt x="80721" y="1270279"/>
                </a:lnTo>
                <a:lnTo>
                  <a:pt x="111239" y="1276351"/>
                </a:lnTo>
                <a:lnTo>
                  <a:pt x="3165360" y="1276351"/>
                </a:lnTo>
                <a:lnTo>
                  <a:pt x="3210318" y="1264296"/>
                </a:lnTo>
                <a:lnTo>
                  <a:pt x="3247250" y="1235948"/>
                </a:lnTo>
                <a:lnTo>
                  <a:pt x="3270529" y="1195626"/>
                </a:lnTo>
                <a:lnTo>
                  <a:pt x="3276600" y="1165101"/>
                </a:lnTo>
                <a:lnTo>
                  <a:pt x="3276600" y="111239"/>
                </a:lnTo>
                <a:lnTo>
                  <a:pt x="3264547" y="66268"/>
                </a:lnTo>
                <a:lnTo>
                  <a:pt x="3236201" y="29349"/>
                </a:lnTo>
                <a:lnTo>
                  <a:pt x="3195878" y="6070"/>
                </a:lnTo>
                <a:lnTo>
                  <a:pt x="3173095" y="762"/>
                </a:lnTo>
                <a:lnTo>
                  <a:pt x="3165360" y="0"/>
                </a:lnTo>
                <a:close/>
              </a:path>
            </a:pathLst>
          </a:custGeom>
          <a:solidFill>
            <a:srgbClr val="03030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076700" y="4048125"/>
            <a:ext cx="3276600" cy="1276350"/>
          </a:xfrm>
          <a:custGeom>
            <a:avLst/>
            <a:gdLst/>
            <a:ahLst/>
            <a:cxnLst/>
            <a:rect l="l" t="t" r="r" b="b"/>
            <a:pathLst>
              <a:path w="3276600" h="1276350">
                <a:moveTo>
                  <a:pt x="0" y="1157288"/>
                </a:moveTo>
                <a:lnTo>
                  <a:pt x="0" y="119062"/>
                </a:lnTo>
                <a:lnTo>
                  <a:pt x="0" y="111239"/>
                </a:lnTo>
                <a:lnTo>
                  <a:pt x="762" y="103505"/>
                </a:lnTo>
                <a:lnTo>
                  <a:pt x="2286" y="95834"/>
                </a:lnTo>
                <a:lnTo>
                  <a:pt x="3810" y="88163"/>
                </a:lnTo>
                <a:lnTo>
                  <a:pt x="6070" y="80721"/>
                </a:lnTo>
                <a:lnTo>
                  <a:pt x="9067" y="73494"/>
                </a:lnTo>
                <a:lnTo>
                  <a:pt x="12052" y="66268"/>
                </a:lnTo>
                <a:lnTo>
                  <a:pt x="15722" y="59410"/>
                </a:lnTo>
                <a:lnTo>
                  <a:pt x="20066" y="52908"/>
                </a:lnTo>
                <a:lnTo>
                  <a:pt x="24409" y="46418"/>
                </a:lnTo>
                <a:lnTo>
                  <a:pt x="29349" y="40398"/>
                </a:lnTo>
                <a:lnTo>
                  <a:pt x="34874" y="34874"/>
                </a:lnTo>
                <a:lnTo>
                  <a:pt x="40398" y="29349"/>
                </a:lnTo>
                <a:lnTo>
                  <a:pt x="73507" y="9067"/>
                </a:lnTo>
                <a:lnTo>
                  <a:pt x="80721" y="6070"/>
                </a:lnTo>
                <a:lnTo>
                  <a:pt x="88163" y="3810"/>
                </a:lnTo>
                <a:lnTo>
                  <a:pt x="95834" y="2286"/>
                </a:lnTo>
                <a:lnTo>
                  <a:pt x="103505" y="762"/>
                </a:lnTo>
                <a:lnTo>
                  <a:pt x="111239" y="0"/>
                </a:lnTo>
                <a:lnTo>
                  <a:pt x="119062" y="0"/>
                </a:lnTo>
                <a:lnTo>
                  <a:pt x="3157537" y="0"/>
                </a:lnTo>
                <a:lnTo>
                  <a:pt x="3165360" y="0"/>
                </a:lnTo>
                <a:lnTo>
                  <a:pt x="3173095" y="762"/>
                </a:lnTo>
                <a:lnTo>
                  <a:pt x="3180765" y="2286"/>
                </a:lnTo>
                <a:lnTo>
                  <a:pt x="3188436" y="3810"/>
                </a:lnTo>
                <a:lnTo>
                  <a:pt x="3195878" y="6070"/>
                </a:lnTo>
                <a:lnTo>
                  <a:pt x="3203105" y="9067"/>
                </a:lnTo>
                <a:lnTo>
                  <a:pt x="3210318" y="12052"/>
                </a:lnTo>
                <a:lnTo>
                  <a:pt x="3217176" y="15722"/>
                </a:lnTo>
                <a:lnTo>
                  <a:pt x="3223679" y="20066"/>
                </a:lnTo>
                <a:lnTo>
                  <a:pt x="3230181" y="24409"/>
                </a:lnTo>
                <a:lnTo>
                  <a:pt x="3236201" y="29349"/>
                </a:lnTo>
                <a:lnTo>
                  <a:pt x="3241725" y="34874"/>
                </a:lnTo>
                <a:lnTo>
                  <a:pt x="3247250" y="40398"/>
                </a:lnTo>
                <a:lnTo>
                  <a:pt x="3267532" y="73494"/>
                </a:lnTo>
                <a:lnTo>
                  <a:pt x="3270529" y="80721"/>
                </a:lnTo>
                <a:lnTo>
                  <a:pt x="3272790" y="88163"/>
                </a:lnTo>
                <a:lnTo>
                  <a:pt x="3274314" y="95834"/>
                </a:lnTo>
                <a:lnTo>
                  <a:pt x="3275838" y="103505"/>
                </a:lnTo>
                <a:lnTo>
                  <a:pt x="3276600" y="111239"/>
                </a:lnTo>
                <a:lnTo>
                  <a:pt x="3276600" y="119062"/>
                </a:lnTo>
                <a:lnTo>
                  <a:pt x="3276600" y="1157288"/>
                </a:lnTo>
                <a:lnTo>
                  <a:pt x="3276600" y="1165101"/>
                </a:lnTo>
                <a:lnTo>
                  <a:pt x="3275838" y="1172846"/>
                </a:lnTo>
                <a:lnTo>
                  <a:pt x="3274314" y="1180515"/>
                </a:lnTo>
                <a:lnTo>
                  <a:pt x="3272790" y="1188180"/>
                </a:lnTo>
                <a:lnTo>
                  <a:pt x="3270529" y="1195626"/>
                </a:lnTo>
                <a:lnTo>
                  <a:pt x="3267532" y="1202850"/>
                </a:lnTo>
                <a:lnTo>
                  <a:pt x="3264547" y="1210072"/>
                </a:lnTo>
                <a:lnTo>
                  <a:pt x="3260877" y="1216934"/>
                </a:lnTo>
                <a:lnTo>
                  <a:pt x="3256534" y="1223432"/>
                </a:lnTo>
                <a:lnTo>
                  <a:pt x="3252190" y="1229931"/>
                </a:lnTo>
                <a:lnTo>
                  <a:pt x="3223679" y="1256284"/>
                </a:lnTo>
                <a:lnTo>
                  <a:pt x="3188436" y="1272536"/>
                </a:lnTo>
                <a:lnTo>
                  <a:pt x="3180765" y="1274058"/>
                </a:lnTo>
                <a:lnTo>
                  <a:pt x="3173095" y="1275586"/>
                </a:lnTo>
                <a:lnTo>
                  <a:pt x="3165360" y="1276351"/>
                </a:lnTo>
                <a:lnTo>
                  <a:pt x="3157537" y="1276351"/>
                </a:lnTo>
                <a:lnTo>
                  <a:pt x="119062" y="1276351"/>
                </a:lnTo>
                <a:lnTo>
                  <a:pt x="111239" y="1276351"/>
                </a:lnTo>
                <a:lnTo>
                  <a:pt x="103505" y="1275586"/>
                </a:lnTo>
                <a:lnTo>
                  <a:pt x="95834" y="1274058"/>
                </a:lnTo>
                <a:lnTo>
                  <a:pt x="88163" y="1272536"/>
                </a:lnTo>
                <a:lnTo>
                  <a:pt x="80721" y="1270279"/>
                </a:lnTo>
                <a:lnTo>
                  <a:pt x="73507" y="1267287"/>
                </a:lnTo>
                <a:lnTo>
                  <a:pt x="66281" y="1264296"/>
                </a:lnTo>
                <a:lnTo>
                  <a:pt x="34874" y="1241475"/>
                </a:lnTo>
                <a:lnTo>
                  <a:pt x="20066" y="1223432"/>
                </a:lnTo>
                <a:lnTo>
                  <a:pt x="15722" y="1216934"/>
                </a:lnTo>
                <a:lnTo>
                  <a:pt x="12052" y="1210072"/>
                </a:lnTo>
                <a:lnTo>
                  <a:pt x="9067" y="1202850"/>
                </a:lnTo>
                <a:lnTo>
                  <a:pt x="6070" y="1195626"/>
                </a:lnTo>
                <a:lnTo>
                  <a:pt x="3810" y="1188180"/>
                </a:lnTo>
                <a:lnTo>
                  <a:pt x="2286" y="1180515"/>
                </a:lnTo>
                <a:lnTo>
                  <a:pt x="762" y="1172846"/>
                </a:lnTo>
                <a:lnTo>
                  <a:pt x="0" y="1165101"/>
                </a:lnTo>
                <a:lnTo>
                  <a:pt x="0" y="1157288"/>
                </a:lnTo>
                <a:close/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244975" y="4211637"/>
            <a:ext cx="2934970" cy="90296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-10" dirty="0">
                <a:solidFill>
                  <a:srgbClr val="E5E0DF"/>
                </a:solidFill>
                <a:latin typeface="Trebuchet MS"/>
                <a:cs typeface="Trebuchet MS"/>
              </a:rPr>
              <a:t>Complexidade</a:t>
            </a:r>
            <a:endParaRPr sz="1650">
              <a:latin typeface="Trebuchet MS"/>
              <a:cs typeface="Trebuchet MS"/>
            </a:endParaRPr>
          </a:p>
          <a:p>
            <a:pPr marL="12700" marR="5080">
              <a:lnSpc>
                <a:spcPct val="134300"/>
              </a:lnSpc>
              <a:spcBef>
                <a:spcPts val="540"/>
              </a:spcBef>
            </a:pPr>
            <a:r>
              <a:rPr sz="1350" spc="-10" dirty="0">
                <a:solidFill>
                  <a:srgbClr val="E5E0DF"/>
                </a:solidFill>
                <a:latin typeface="Roboto"/>
                <a:cs typeface="Roboto"/>
              </a:rPr>
              <a:t>Requer</a:t>
            </a:r>
            <a:r>
              <a:rPr sz="1350" spc="-35" dirty="0">
                <a:solidFill>
                  <a:srgbClr val="E5E0DF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E5E0DF"/>
                </a:solidFill>
                <a:latin typeface="Roboto"/>
                <a:cs typeface="Roboto"/>
              </a:rPr>
              <a:t>conhecimento</a:t>
            </a:r>
            <a:r>
              <a:rPr sz="1350" spc="-35" dirty="0">
                <a:solidFill>
                  <a:srgbClr val="E5E0DF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E5E0DF"/>
                </a:solidFill>
                <a:latin typeface="Roboto"/>
                <a:cs typeface="Roboto"/>
              </a:rPr>
              <a:t>técnico</a:t>
            </a:r>
            <a:r>
              <a:rPr sz="1350" spc="-35" dirty="0">
                <a:solidFill>
                  <a:srgbClr val="E5E0DF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E5E0DF"/>
                </a:solidFill>
                <a:latin typeface="Roboto"/>
                <a:cs typeface="Roboto"/>
              </a:rPr>
              <a:t>em</a:t>
            </a:r>
            <a:r>
              <a:rPr sz="1350" spc="-35" dirty="0">
                <a:solidFill>
                  <a:srgbClr val="E5E0DF"/>
                </a:solidFill>
                <a:latin typeface="Roboto"/>
                <a:cs typeface="Roboto"/>
              </a:rPr>
              <a:t> </a:t>
            </a:r>
            <a:r>
              <a:rPr sz="1350" spc="-25" dirty="0">
                <a:solidFill>
                  <a:srgbClr val="E5E0DF"/>
                </a:solidFill>
                <a:latin typeface="Roboto"/>
                <a:cs typeface="Roboto"/>
              </a:rPr>
              <a:t>SQL </a:t>
            </a:r>
            <a:r>
              <a:rPr sz="1350" dirty="0">
                <a:solidFill>
                  <a:srgbClr val="E5E0DF"/>
                </a:solidFill>
                <a:latin typeface="Roboto"/>
                <a:cs typeface="Roboto"/>
              </a:rPr>
              <a:t>e</a:t>
            </a:r>
            <a:r>
              <a:rPr sz="1350" spc="-35" dirty="0">
                <a:solidFill>
                  <a:srgbClr val="E5E0DF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E5E0DF"/>
                </a:solidFill>
                <a:latin typeface="Roboto"/>
                <a:cs typeface="Roboto"/>
              </a:rPr>
              <a:t>ferramentas</a:t>
            </a:r>
            <a:r>
              <a:rPr sz="1350" spc="-35" dirty="0">
                <a:solidFill>
                  <a:srgbClr val="E5E0DF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E5E0DF"/>
                </a:solidFill>
                <a:latin typeface="Roboto"/>
                <a:cs typeface="Roboto"/>
              </a:rPr>
              <a:t>de</a:t>
            </a:r>
            <a:r>
              <a:rPr sz="1350" spc="-35" dirty="0">
                <a:solidFill>
                  <a:srgbClr val="E5E0DF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E5E0DF"/>
                </a:solidFill>
                <a:latin typeface="Roboto"/>
                <a:cs typeface="Roboto"/>
              </a:rPr>
              <a:t>análise</a:t>
            </a:r>
            <a:r>
              <a:rPr sz="1350" spc="-35" dirty="0">
                <a:solidFill>
                  <a:srgbClr val="E5E0DF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E5E0DF"/>
                </a:solidFill>
                <a:latin typeface="Roboto"/>
                <a:cs typeface="Roboto"/>
              </a:rPr>
              <a:t>avançadas.</a:t>
            </a:r>
            <a:endParaRPr sz="1350">
              <a:latin typeface="Roboto"/>
              <a:cs typeface="Roboto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7534275" y="4038600"/>
            <a:ext cx="3295650" cy="1295400"/>
            <a:chOff x="7534275" y="4038600"/>
            <a:chExt cx="3295650" cy="1295400"/>
          </a:xfrm>
        </p:grpSpPr>
        <p:sp>
          <p:nvSpPr>
            <p:cNvPr id="11" name="object 11"/>
            <p:cNvSpPr/>
            <p:nvPr/>
          </p:nvSpPr>
          <p:spPr>
            <a:xfrm>
              <a:off x="7543800" y="4048125"/>
              <a:ext cx="3276600" cy="1276350"/>
            </a:xfrm>
            <a:custGeom>
              <a:avLst/>
              <a:gdLst/>
              <a:ahLst/>
              <a:cxnLst/>
              <a:rect l="l" t="t" r="r" b="b"/>
              <a:pathLst>
                <a:path w="3276600" h="1276350">
                  <a:moveTo>
                    <a:pt x="3165360" y="0"/>
                  </a:moveTo>
                  <a:lnTo>
                    <a:pt x="111239" y="0"/>
                  </a:lnTo>
                  <a:lnTo>
                    <a:pt x="103505" y="762"/>
                  </a:lnTo>
                  <a:lnTo>
                    <a:pt x="66281" y="12052"/>
                  </a:lnTo>
                  <a:lnTo>
                    <a:pt x="29349" y="40398"/>
                  </a:lnTo>
                  <a:lnTo>
                    <a:pt x="6070" y="80721"/>
                  </a:lnTo>
                  <a:lnTo>
                    <a:pt x="0" y="111239"/>
                  </a:lnTo>
                  <a:lnTo>
                    <a:pt x="0" y="1157288"/>
                  </a:lnTo>
                  <a:lnTo>
                    <a:pt x="0" y="1165101"/>
                  </a:lnTo>
                  <a:lnTo>
                    <a:pt x="12052" y="1210072"/>
                  </a:lnTo>
                  <a:lnTo>
                    <a:pt x="40398" y="1247001"/>
                  </a:lnTo>
                  <a:lnTo>
                    <a:pt x="80721" y="1270279"/>
                  </a:lnTo>
                  <a:lnTo>
                    <a:pt x="111239" y="1276351"/>
                  </a:lnTo>
                  <a:lnTo>
                    <a:pt x="3165360" y="1276351"/>
                  </a:lnTo>
                  <a:lnTo>
                    <a:pt x="3210318" y="1264296"/>
                  </a:lnTo>
                  <a:lnTo>
                    <a:pt x="3247250" y="1235948"/>
                  </a:lnTo>
                  <a:lnTo>
                    <a:pt x="3270529" y="1195626"/>
                  </a:lnTo>
                  <a:lnTo>
                    <a:pt x="3276600" y="1165101"/>
                  </a:lnTo>
                  <a:lnTo>
                    <a:pt x="3276600" y="111239"/>
                  </a:lnTo>
                  <a:lnTo>
                    <a:pt x="3264547" y="66268"/>
                  </a:lnTo>
                  <a:lnTo>
                    <a:pt x="3236201" y="29349"/>
                  </a:lnTo>
                  <a:lnTo>
                    <a:pt x="3195878" y="6070"/>
                  </a:lnTo>
                  <a:lnTo>
                    <a:pt x="3173095" y="762"/>
                  </a:lnTo>
                  <a:lnTo>
                    <a:pt x="3165360" y="0"/>
                  </a:lnTo>
                  <a:close/>
                </a:path>
              </a:pathLst>
            </a:custGeom>
            <a:solidFill>
              <a:srgbClr val="03030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543800" y="4048125"/>
              <a:ext cx="3276600" cy="1276350"/>
            </a:xfrm>
            <a:custGeom>
              <a:avLst/>
              <a:gdLst/>
              <a:ahLst/>
              <a:cxnLst/>
              <a:rect l="l" t="t" r="r" b="b"/>
              <a:pathLst>
                <a:path w="3276600" h="1276350">
                  <a:moveTo>
                    <a:pt x="0" y="1157288"/>
                  </a:moveTo>
                  <a:lnTo>
                    <a:pt x="0" y="119062"/>
                  </a:lnTo>
                  <a:lnTo>
                    <a:pt x="0" y="111239"/>
                  </a:lnTo>
                  <a:lnTo>
                    <a:pt x="762" y="103505"/>
                  </a:lnTo>
                  <a:lnTo>
                    <a:pt x="2286" y="95834"/>
                  </a:lnTo>
                  <a:lnTo>
                    <a:pt x="3810" y="88163"/>
                  </a:lnTo>
                  <a:lnTo>
                    <a:pt x="6070" y="80721"/>
                  </a:lnTo>
                  <a:lnTo>
                    <a:pt x="9067" y="73494"/>
                  </a:lnTo>
                  <a:lnTo>
                    <a:pt x="12052" y="66268"/>
                  </a:lnTo>
                  <a:lnTo>
                    <a:pt x="15722" y="59410"/>
                  </a:lnTo>
                  <a:lnTo>
                    <a:pt x="20066" y="52908"/>
                  </a:lnTo>
                  <a:lnTo>
                    <a:pt x="24409" y="46418"/>
                  </a:lnTo>
                  <a:lnTo>
                    <a:pt x="29349" y="40398"/>
                  </a:lnTo>
                  <a:lnTo>
                    <a:pt x="34874" y="34874"/>
                  </a:lnTo>
                  <a:lnTo>
                    <a:pt x="40398" y="29349"/>
                  </a:lnTo>
                  <a:lnTo>
                    <a:pt x="73494" y="9067"/>
                  </a:lnTo>
                  <a:lnTo>
                    <a:pt x="80721" y="6070"/>
                  </a:lnTo>
                  <a:lnTo>
                    <a:pt x="88163" y="3810"/>
                  </a:lnTo>
                  <a:lnTo>
                    <a:pt x="95834" y="2286"/>
                  </a:lnTo>
                  <a:lnTo>
                    <a:pt x="103505" y="762"/>
                  </a:lnTo>
                  <a:lnTo>
                    <a:pt x="111239" y="0"/>
                  </a:lnTo>
                  <a:lnTo>
                    <a:pt x="119062" y="0"/>
                  </a:lnTo>
                  <a:lnTo>
                    <a:pt x="3157537" y="0"/>
                  </a:lnTo>
                  <a:lnTo>
                    <a:pt x="3165360" y="0"/>
                  </a:lnTo>
                  <a:lnTo>
                    <a:pt x="3173095" y="762"/>
                  </a:lnTo>
                  <a:lnTo>
                    <a:pt x="3180765" y="2286"/>
                  </a:lnTo>
                  <a:lnTo>
                    <a:pt x="3188436" y="3810"/>
                  </a:lnTo>
                  <a:lnTo>
                    <a:pt x="3195878" y="6070"/>
                  </a:lnTo>
                  <a:lnTo>
                    <a:pt x="3203105" y="9067"/>
                  </a:lnTo>
                  <a:lnTo>
                    <a:pt x="3210318" y="12052"/>
                  </a:lnTo>
                  <a:lnTo>
                    <a:pt x="3241725" y="34874"/>
                  </a:lnTo>
                  <a:lnTo>
                    <a:pt x="3264547" y="66268"/>
                  </a:lnTo>
                  <a:lnTo>
                    <a:pt x="3267532" y="73494"/>
                  </a:lnTo>
                  <a:lnTo>
                    <a:pt x="3270529" y="80721"/>
                  </a:lnTo>
                  <a:lnTo>
                    <a:pt x="3272790" y="88163"/>
                  </a:lnTo>
                  <a:lnTo>
                    <a:pt x="3274314" y="95834"/>
                  </a:lnTo>
                  <a:lnTo>
                    <a:pt x="3275838" y="103505"/>
                  </a:lnTo>
                  <a:lnTo>
                    <a:pt x="3276600" y="111239"/>
                  </a:lnTo>
                  <a:lnTo>
                    <a:pt x="3276600" y="119062"/>
                  </a:lnTo>
                  <a:lnTo>
                    <a:pt x="3276600" y="1157288"/>
                  </a:lnTo>
                  <a:lnTo>
                    <a:pt x="3276600" y="1165101"/>
                  </a:lnTo>
                  <a:lnTo>
                    <a:pt x="3275838" y="1172846"/>
                  </a:lnTo>
                  <a:lnTo>
                    <a:pt x="3274314" y="1180515"/>
                  </a:lnTo>
                  <a:lnTo>
                    <a:pt x="3272790" y="1188180"/>
                  </a:lnTo>
                  <a:lnTo>
                    <a:pt x="3270529" y="1195626"/>
                  </a:lnTo>
                  <a:lnTo>
                    <a:pt x="3267532" y="1202850"/>
                  </a:lnTo>
                  <a:lnTo>
                    <a:pt x="3264547" y="1210072"/>
                  </a:lnTo>
                  <a:lnTo>
                    <a:pt x="3260877" y="1216934"/>
                  </a:lnTo>
                  <a:lnTo>
                    <a:pt x="3256534" y="1223432"/>
                  </a:lnTo>
                  <a:lnTo>
                    <a:pt x="3252190" y="1229931"/>
                  </a:lnTo>
                  <a:lnTo>
                    <a:pt x="3223691" y="1256284"/>
                  </a:lnTo>
                  <a:lnTo>
                    <a:pt x="3188436" y="1272536"/>
                  </a:lnTo>
                  <a:lnTo>
                    <a:pt x="3180765" y="1274058"/>
                  </a:lnTo>
                  <a:lnTo>
                    <a:pt x="3173095" y="1275586"/>
                  </a:lnTo>
                  <a:lnTo>
                    <a:pt x="3165360" y="1276351"/>
                  </a:lnTo>
                  <a:lnTo>
                    <a:pt x="3157537" y="1276351"/>
                  </a:lnTo>
                  <a:lnTo>
                    <a:pt x="119062" y="1276351"/>
                  </a:lnTo>
                  <a:lnTo>
                    <a:pt x="111239" y="1276351"/>
                  </a:lnTo>
                  <a:lnTo>
                    <a:pt x="103505" y="1275586"/>
                  </a:lnTo>
                  <a:lnTo>
                    <a:pt x="95834" y="1274058"/>
                  </a:lnTo>
                  <a:lnTo>
                    <a:pt x="88163" y="1272536"/>
                  </a:lnTo>
                  <a:lnTo>
                    <a:pt x="52908" y="1256284"/>
                  </a:lnTo>
                  <a:lnTo>
                    <a:pt x="24409" y="1229931"/>
                  </a:lnTo>
                  <a:lnTo>
                    <a:pt x="20066" y="1223432"/>
                  </a:lnTo>
                  <a:lnTo>
                    <a:pt x="15722" y="1216934"/>
                  </a:lnTo>
                  <a:lnTo>
                    <a:pt x="12052" y="1210072"/>
                  </a:lnTo>
                  <a:lnTo>
                    <a:pt x="9067" y="1202850"/>
                  </a:lnTo>
                  <a:lnTo>
                    <a:pt x="6070" y="1195626"/>
                  </a:lnTo>
                  <a:lnTo>
                    <a:pt x="3810" y="1188180"/>
                  </a:lnTo>
                  <a:lnTo>
                    <a:pt x="2286" y="1180515"/>
                  </a:lnTo>
                  <a:lnTo>
                    <a:pt x="762" y="1172846"/>
                  </a:lnTo>
                  <a:lnTo>
                    <a:pt x="0" y="1165101"/>
                  </a:lnTo>
                  <a:lnTo>
                    <a:pt x="0" y="1157288"/>
                  </a:lnTo>
                  <a:close/>
                </a:path>
              </a:pathLst>
            </a:custGeom>
            <a:ln w="19050">
              <a:solidFill>
                <a:srgbClr val="FC823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7712075" y="4211637"/>
            <a:ext cx="2843530" cy="90296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-10" dirty="0">
                <a:solidFill>
                  <a:srgbClr val="E5E0DF"/>
                </a:solidFill>
                <a:latin typeface="Trebuchet MS"/>
                <a:cs typeface="Trebuchet MS"/>
              </a:rPr>
              <a:t>Ineficiência</a:t>
            </a:r>
            <a:endParaRPr sz="1650">
              <a:latin typeface="Trebuchet MS"/>
              <a:cs typeface="Trebuchet MS"/>
            </a:endParaRPr>
          </a:p>
          <a:p>
            <a:pPr marL="12700" marR="5080">
              <a:lnSpc>
                <a:spcPct val="134300"/>
              </a:lnSpc>
              <a:spcBef>
                <a:spcPts val="540"/>
              </a:spcBef>
            </a:pPr>
            <a:r>
              <a:rPr sz="1350" dirty="0">
                <a:solidFill>
                  <a:srgbClr val="E5E0DF"/>
                </a:solidFill>
                <a:latin typeface="Roboto"/>
                <a:cs typeface="Roboto"/>
              </a:rPr>
              <a:t>Dependência</a:t>
            </a:r>
            <a:r>
              <a:rPr sz="1350" spc="-40" dirty="0">
                <a:solidFill>
                  <a:srgbClr val="E5E0DF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E5E0DF"/>
                </a:solidFill>
                <a:latin typeface="Roboto"/>
                <a:cs typeface="Roboto"/>
              </a:rPr>
              <a:t>de</a:t>
            </a:r>
            <a:r>
              <a:rPr sz="1350" spc="-35" dirty="0">
                <a:solidFill>
                  <a:srgbClr val="E5E0DF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E5E0DF"/>
                </a:solidFill>
                <a:latin typeface="Roboto"/>
                <a:cs typeface="Roboto"/>
              </a:rPr>
              <a:t>relatórios</a:t>
            </a:r>
            <a:r>
              <a:rPr sz="1350" spc="-40" dirty="0">
                <a:solidFill>
                  <a:srgbClr val="E5E0DF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E5E0DF"/>
                </a:solidFill>
                <a:latin typeface="Roboto"/>
                <a:cs typeface="Roboto"/>
              </a:rPr>
              <a:t>manuais</a:t>
            </a:r>
            <a:r>
              <a:rPr sz="1350" spc="-35" dirty="0">
                <a:solidFill>
                  <a:srgbClr val="E5E0DF"/>
                </a:solidFill>
                <a:latin typeface="Roboto"/>
                <a:cs typeface="Roboto"/>
              </a:rPr>
              <a:t> </a:t>
            </a:r>
            <a:r>
              <a:rPr sz="1350" spc="-50" dirty="0">
                <a:solidFill>
                  <a:srgbClr val="E5E0DF"/>
                </a:solidFill>
                <a:latin typeface="Roboto"/>
                <a:cs typeface="Roboto"/>
              </a:rPr>
              <a:t>e </a:t>
            </a:r>
            <a:r>
              <a:rPr sz="1350" dirty="0">
                <a:solidFill>
                  <a:srgbClr val="E5E0DF"/>
                </a:solidFill>
                <a:latin typeface="Roboto"/>
                <a:cs typeface="Roboto"/>
              </a:rPr>
              <a:t>tabelas</a:t>
            </a:r>
            <a:r>
              <a:rPr sz="1350" spc="-50" dirty="0">
                <a:solidFill>
                  <a:srgbClr val="E5E0DF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E5E0DF"/>
                </a:solidFill>
                <a:latin typeface="Roboto"/>
                <a:cs typeface="Roboto"/>
              </a:rPr>
              <a:t>dinâmicas</a:t>
            </a:r>
            <a:r>
              <a:rPr sz="1350" spc="-50" dirty="0">
                <a:solidFill>
                  <a:srgbClr val="E5E0DF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E5E0DF"/>
                </a:solidFill>
                <a:latin typeface="Roboto"/>
                <a:cs typeface="Roboto"/>
              </a:rPr>
              <a:t>complexas.</a:t>
            </a:r>
            <a:endParaRPr sz="135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1430000" cy="6438900"/>
          </a:xfrm>
          <a:custGeom>
            <a:avLst/>
            <a:gdLst/>
            <a:ahLst/>
            <a:cxnLst/>
            <a:rect l="l" t="t" r="r" b="b"/>
            <a:pathLst>
              <a:path w="11430000" h="6438900">
                <a:moveTo>
                  <a:pt x="11430000" y="0"/>
                </a:moveTo>
                <a:lnTo>
                  <a:pt x="0" y="0"/>
                </a:lnTo>
                <a:lnTo>
                  <a:pt x="0" y="6438900"/>
                </a:lnTo>
                <a:lnTo>
                  <a:pt x="11430000" y="6438900"/>
                </a:lnTo>
                <a:lnTo>
                  <a:pt x="11430000" y="0"/>
                </a:lnTo>
                <a:close/>
              </a:path>
            </a:pathLst>
          </a:custGeom>
          <a:solidFill>
            <a:srgbClr val="030303">
              <a:alpha val="748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9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315" dirty="0"/>
              <a:t>A</a:t>
            </a:r>
            <a:r>
              <a:rPr spc="-195" dirty="0"/>
              <a:t> </a:t>
            </a:r>
            <a:r>
              <a:rPr spc="60" dirty="0"/>
              <a:t>Solução:</a:t>
            </a:r>
            <a:r>
              <a:rPr spc="-190" dirty="0"/>
              <a:t> </a:t>
            </a:r>
            <a:r>
              <a:rPr spc="229" dirty="0"/>
              <a:t>NF</a:t>
            </a:r>
            <a:r>
              <a:rPr spc="-190" dirty="0"/>
              <a:t> </a:t>
            </a:r>
            <a:r>
              <a:rPr spc="105" dirty="0"/>
              <a:t>Reader</a:t>
            </a:r>
            <a:r>
              <a:rPr spc="-190" dirty="0"/>
              <a:t> </a:t>
            </a:r>
            <a:r>
              <a:rPr spc="145" dirty="0"/>
              <a:t>Agent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87375" y="2835275"/>
            <a:ext cx="8479155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solidFill>
                  <a:srgbClr val="E5E0DF"/>
                </a:solidFill>
                <a:latin typeface="Roboto"/>
                <a:cs typeface="Roboto"/>
              </a:rPr>
              <a:t>Sistema</a:t>
            </a:r>
            <a:r>
              <a:rPr sz="1350" spc="-45" dirty="0">
                <a:solidFill>
                  <a:srgbClr val="E5E0DF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E5E0DF"/>
                </a:solidFill>
                <a:latin typeface="Roboto"/>
                <a:cs typeface="Roboto"/>
              </a:rPr>
              <a:t>inteligente</a:t>
            </a:r>
            <a:r>
              <a:rPr sz="1350" spc="-40" dirty="0">
                <a:solidFill>
                  <a:srgbClr val="E5E0DF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E5E0DF"/>
                </a:solidFill>
                <a:latin typeface="Roboto"/>
                <a:cs typeface="Roboto"/>
              </a:rPr>
              <a:t>que</a:t>
            </a:r>
            <a:r>
              <a:rPr sz="1350" spc="-40" dirty="0">
                <a:solidFill>
                  <a:srgbClr val="E5E0DF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E5E0DF"/>
                </a:solidFill>
                <a:latin typeface="Roboto"/>
                <a:cs typeface="Roboto"/>
              </a:rPr>
              <a:t>transforma</a:t>
            </a:r>
            <a:r>
              <a:rPr sz="1350" spc="-40" dirty="0">
                <a:solidFill>
                  <a:srgbClr val="E5E0DF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E5E0DF"/>
                </a:solidFill>
                <a:latin typeface="Roboto"/>
                <a:cs typeface="Roboto"/>
              </a:rPr>
              <a:t>dados</a:t>
            </a:r>
            <a:r>
              <a:rPr sz="1350" spc="-40" dirty="0">
                <a:solidFill>
                  <a:srgbClr val="E5E0DF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E5E0DF"/>
                </a:solidFill>
                <a:latin typeface="Roboto"/>
                <a:cs typeface="Roboto"/>
              </a:rPr>
              <a:t>fiscais</a:t>
            </a:r>
            <a:r>
              <a:rPr sz="1350" spc="-40" dirty="0">
                <a:solidFill>
                  <a:srgbClr val="E5E0DF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E5E0DF"/>
                </a:solidFill>
                <a:latin typeface="Roboto"/>
                <a:cs typeface="Roboto"/>
              </a:rPr>
              <a:t>brutos</a:t>
            </a:r>
            <a:r>
              <a:rPr sz="1350" spc="-40" dirty="0">
                <a:solidFill>
                  <a:srgbClr val="E5E0DF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E5E0DF"/>
                </a:solidFill>
                <a:latin typeface="Roboto"/>
                <a:cs typeface="Roboto"/>
              </a:rPr>
              <a:t>em</a:t>
            </a:r>
            <a:r>
              <a:rPr sz="1350" spc="-40" dirty="0">
                <a:solidFill>
                  <a:srgbClr val="E5E0DF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E5E0DF"/>
                </a:solidFill>
                <a:latin typeface="Roboto"/>
                <a:cs typeface="Roboto"/>
              </a:rPr>
              <a:t>insights</a:t>
            </a:r>
            <a:r>
              <a:rPr sz="1350" spc="-40" dirty="0">
                <a:solidFill>
                  <a:srgbClr val="E5E0DF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E5E0DF"/>
                </a:solidFill>
                <a:latin typeface="Roboto"/>
                <a:cs typeface="Roboto"/>
              </a:rPr>
              <a:t>acionáveis</a:t>
            </a:r>
            <a:r>
              <a:rPr sz="1350" spc="-45" dirty="0">
                <a:solidFill>
                  <a:srgbClr val="E5E0DF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E5E0DF"/>
                </a:solidFill>
                <a:latin typeface="Roboto"/>
                <a:cs typeface="Roboto"/>
              </a:rPr>
              <a:t>usando</a:t>
            </a:r>
            <a:r>
              <a:rPr sz="1350" spc="-40" dirty="0">
                <a:solidFill>
                  <a:srgbClr val="E5E0DF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E5E0DF"/>
                </a:solidFill>
                <a:latin typeface="Roboto"/>
                <a:cs typeface="Roboto"/>
              </a:rPr>
              <a:t>IA</a:t>
            </a:r>
            <a:r>
              <a:rPr sz="1350" spc="-40" dirty="0">
                <a:solidFill>
                  <a:srgbClr val="E5E0DF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E5E0DF"/>
                </a:solidFill>
                <a:latin typeface="Roboto"/>
                <a:cs typeface="Roboto"/>
              </a:rPr>
              <a:t>e</a:t>
            </a:r>
            <a:r>
              <a:rPr sz="1350" spc="-40" dirty="0">
                <a:solidFill>
                  <a:srgbClr val="E5E0DF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E5E0DF"/>
                </a:solidFill>
                <a:latin typeface="Roboto"/>
                <a:cs typeface="Roboto"/>
              </a:rPr>
              <a:t>linguagem</a:t>
            </a:r>
            <a:r>
              <a:rPr sz="1350" spc="-40" dirty="0">
                <a:solidFill>
                  <a:srgbClr val="E5E0DF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E5E0DF"/>
                </a:solidFill>
                <a:latin typeface="Roboto"/>
                <a:cs typeface="Roboto"/>
              </a:rPr>
              <a:t>natural.</a:t>
            </a:r>
            <a:endParaRPr sz="1350">
              <a:latin typeface="Roboto"/>
              <a:cs typeface="Robo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66750" y="3320288"/>
            <a:ext cx="7221220" cy="222250"/>
            <a:chOff x="666750" y="3320288"/>
            <a:chExt cx="7221220" cy="222250"/>
          </a:xfrm>
        </p:grpSpPr>
        <p:sp>
          <p:nvSpPr>
            <p:cNvPr id="6" name="object 6"/>
            <p:cNvSpPr/>
            <p:nvPr/>
          </p:nvSpPr>
          <p:spPr>
            <a:xfrm>
              <a:off x="666750" y="3320288"/>
              <a:ext cx="258445" cy="222250"/>
            </a:xfrm>
            <a:custGeom>
              <a:avLst/>
              <a:gdLst/>
              <a:ahLst/>
              <a:cxnLst/>
              <a:rect l="l" t="t" r="r" b="b"/>
              <a:pathLst>
                <a:path w="258444" h="222250">
                  <a:moveTo>
                    <a:pt x="149899" y="0"/>
                  </a:moveTo>
                  <a:lnTo>
                    <a:pt x="144045" y="0"/>
                  </a:lnTo>
                  <a:lnTo>
                    <a:pt x="136926" y="7112"/>
                  </a:lnTo>
                  <a:lnTo>
                    <a:pt x="136926" y="12979"/>
                  </a:lnTo>
                  <a:lnTo>
                    <a:pt x="225856" y="101904"/>
                  </a:lnTo>
                  <a:lnTo>
                    <a:pt x="4132" y="101904"/>
                  </a:lnTo>
                  <a:lnTo>
                    <a:pt x="0" y="106045"/>
                  </a:lnTo>
                  <a:lnTo>
                    <a:pt x="0" y="116141"/>
                  </a:lnTo>
                  <a:lnTo>
                    <a:pt x="4132" y="120281"/>
                  </a:lnTo>
                  <a:lnTo>
                    <a:pt x="225856" y="120281"/>
                  </a:lnTo>
                  <a:lnTo>
                    <a:pt x="136926" y="209207"/>
                  </a:lnTo>
                  <a:lnTo>
                    <a:pt x="136926" y="215061"/>
                  </a:lnTo>
                  <a:lnTo>
                    <a:pt x="144045" y="222186"/>
                  </a:lnTo>
                  <a:lnTo>
                    <a:pt x="149899" y="222186"/>
                  </a:lnTo>
                  <a:lnTo>
                    <a:pt x="258062" y="114020"/>
                  </a:lnTo>
                  <a:lnTo>
                    <a:pt x="258062" y="108165"/>
                  </a:lnTo>
                  <a:lnTo>
                    <a:pt x="149899" y="0"/>
                  </a:lnTo>
                  <a:close/>
                </a:path>
              </a:pathLst>
            </a:custGeom>
            <a:solidFill>
              <a:srgbClr val="FC82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143375" y="3320288"/>
              <a:ext cx="258445" cy="222250"/>
            </a:xfrm>
            <a:custGeom>
              <a:avLst/>
              <a:gdLst/>
              <a:ahLst/>
              <a:cxnLst/>
              <a:rect l="l" t="t" r="r" b="b"/>
              <a:pathLst>
                <a:path w="258445" h="222250">
                  <a:moveTo>
                    <a:pt x="149898" y="0"/>
                  </a:moveTo>
                  <a:lnTo>
                    <a:pt x="144043" y="0"/>
                  </a:lnTo>
                  <a:lnTo>
                    <a:pt x="136931" y="7112"/>
                  </a:lnTo>
                  <a:lnTo>
                    <a:pt x="136931" y="12979"/>
                  </a:lnTo>
                  <a:lnTo>
                    <a:pt x="225856" y="101904"/>
                  </a:lnTo>
                  <a:lnTo>
                    <a:pt x="4127" y="101904"/>
                  </a:lnTo>
                  <a:lnTo>
                    <a:pt x="0" y="106045"/>
                  </a:lnTo>
                  <a:lnTo>
                    <a:pt x="0" y="116141"/>
                  </a:lnTo>
                  <a:lnTo>
                    <a:pt x="4127" y="120281"/>
                  </a:lnTo>
                  <a:lnTo>
                    <a:pt x="225856" y="120281"/>
                  </a:lnTo>
                  <a:lnTo>
                    <a:pt x="136931" y="209207"/>
                  </a:lnTo>
                  <a:lnTo>
                    <a:pt x="136931" y="215061"/>
                  </a:lnTo>
                  <a:lnTo>
                    <a:pt x="144043" y="222186"/>
                  </a:lnTo>
                  <a:lnTo>
                    <a:pt x="149898" y="222186"/>
                  </a:lnTo>
                  <a:lnTo>
                    <a:pt x="258064" y="114020"/>
                  </a:lnTo>
                  <a:lnTo>
                    <a:pt x="258064" y="108165"/>
                  </a:lnTo>
                  <a:lnTo>
                    <a:pt x="149898" y="0"/>
                  </a:lnTo>
                  <a:close/>
                </a:path>
              </a:pathLst>
            </a:custGeom>
            <a:solidFill>
              <a:srgbClr val="E5E0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629525" y="3320288"/>
              <a:ext cx="258445" cy="222250"/>
            </a:xfrm>
            <a:custGeom>
              <a:avLst/>
              <a:gdLst/>
              <a:ahLst/>
              <a:cxnLst/>
              <a:rect l="l" t="t" r="r" b="b"/>
              <a:pathLst>
                <a:path w="258445" h="222250">
                  <a:moveTo>
                    <a:pt x="149898" y="0"/>
                  </a:moveTo>
                  <a:lnTo>
                    <a:pt x="144043" y="0"/>
                  </a:lnTo>
                  <a:lnTo>
                    <a:pt x="136931" y="7112"/>
                  </a:lnTo>
                  <a:lnTo>
                    <a:pt x="136931" y="12979"/>
                  </a:lnTo>
                  <a:lnTo>
                    <a:pt x="225856" y="101904"/>
                  </a:lnTo>
                  <a:lnTo>
                    <a:pt x="4127" y="101904"/>
                  </a:lnTo>
                  <a:lnTo>
                    <a:pt x="0" y="106045"/>
                  </a:lnTo>
                  <a:lnTo>
                    <a:pt x="0" y="116141"/>
                  </a:lnTo>
                  <a:lnTo>
                    <a:pt x="4127" y="120281"/>
                  </a:lnTo>
                  <a:lnTo>
                    <a:pt x="225856" y="120281"/>
                  </a:lnTo>
                  <a:lnTo>
                    <a:pt x="136931" y="209207"/>
                  </a:lnTo>
                  <a:lnTo>
                    <a:pt x="136931" y="215061"/>
                  </a:lnTo>
                  <a:lnTo>
                    <a:pt x="144043" y="222186"/>
                  </a:lnTo>
                  <a:lnTo>
                    <a:pt x="149898" y="222186"/>
                  </a:lnTo>
                  <a:lnTo>
                    <a:pt x="258064" y="114020"/>
                  </a:lnTo>
                  <a:lnTo>
                    <a:pt x="258064" y="108165"/>
                  </a:lnTo>
                  <a:lnTo>
                    <a:pt x="149898" y="0"/>
                  </a:lnTo>
                  <a:close/>
                </a:path>
              </a:pathLst>
            </a:custGeom>
            <a:solidFill>
              <a:srgbClr val="FC82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144587" y="3278187"/>
            <a:ext cx="2235835" cy="1179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-10" dirty="0">
                <a:solidFill>
                  <a:srgbClr val="E5E0DF"/>
                </a:solidFill>
                <a:latin typeface="Trebuchet MS"/>
                <a:cs typeface="Trebuchet MS"/>
              </a:rPr>
              <a:t>Democratização</a:t>
            </a:r>
            <a:endParaRPr sz="1650">
              <a:latin typeface="Trebuchet MS"/>
              <a:cs typeface="Trebuchet MS"/>
            </a:endParaRPr>
          </a:p>
          <a:p>
            <a:pPr marL="12700" marR="5080">
              <a:lnSpc>
                <a:spcPct val="134300"/>
              </a:lnSpc>
              <a:spcBef>
                <a:spcPts val="540"/>
              </a:spcBef>
            </a:pPr>
            <a:r>
              <a:rPr sz="1350" spc="-10" dirty="0">
                <a:solidFill>
                  <a:srgbClr val="E5E0DF"/>
                </a:solidFill>
                <a:latin typeface="Roboto"/>
                <a:cs typeface="Roboto"/>
              </a:rPr>
              <a:t>Qualquer</a:t>
            </a:r>
            <a:r>
              <a:rPr sz="1350" spc="-50" dirty="0">
                <a:solidFill>
                  <a:srgbClr val="E5E0DF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E5E0DF"/>
                </a:solidFill>
                <a:latin typeface="Roboto"/>
                <a:cs typeface="Roboto"/>
              </a:rPr>
              <a:t>usuário</a:t>
            </a:r>
            <a:r>
              <a:rPr sz="1350" spc="-45" dirty="0">
                <a:solidFill>
                  <a:srgbClr val="E5E0DF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E5E0DF"/>
                </a:solidFill>
                <a:latin typeface="Roboto"/>
                <a:cs typeface="Roboto"/>
              </a:rPr>
              <a:t>extrai informações</a:t>
            </a:r>
            <a:r>
              <a:rPr sz="1350" spc="-25" dirty="0">
                <a:solidFill>
                  <a:srgbClr val="E5E0DF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E5E0DF"/>
                </a:solidFill>
                <a:latin typeface="Roboto"/>
                <a:cs typeface="Roboto"/>
              </a:rPr>
              <a:t>complexas</a:t>
            </a:r>
            <a:r>
              <a:rPr sz="1350" spc="-20" dirty="0">
                <a:solidFill>
                  <a:srgbClr val="E5E0DF"/>
                </a:solidFill>
                <a:latin typeface="Roboto"/>
                <a:cs typeface="Roboto"/>
              </a:rPr>
              <a:t> </a:t>
            </a:r>
            <a:r>
              <a:rPr sz="1350" spc="-25" dirty="0">
                <a:solidFill>
                  <a:srgbClr val="E5E0DF"/>
                </a:solidFill>
                <a:latin typeface="Roboto"/>
                <a:cs typeface="Roboto"/>
              </a:rPr>
              <a:t>sem </a:t>
            </a:r>
            <a:r>
              <a:rPr sz="1350" spc="-10" dirty="0">
                <a:solidFill>
                  <a:srgbClr val="E5E0DF"/>
                </a:solidFill>
                <a:latin typeface="Roboto"/>
                <a:cs typeface="Roboto"/>
              </a:rPr>
              <a:t>conhecimento</a:t>
            </a:r>
            <a:r>
              <a:rPr sz="1350" spc="-30" dirty="0">
                <a:solidFill>
                  <a:srgbClr val="E5E0DF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E5E0DF"/>
                </a:solidFill>
                <a:latin typeface="Roboto"/>
                <a:cs typeface="Roboto"/>
              </a:rPr>
              <a:t>técnico.</a:t>
            </a:r>
            <a:endParaRPr sz="1350">
              <a:latin typeface="Roboto"/>
              <a:cs typeface="Robo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25975" y="3278187"/>
            <a:ext cx="2327910" cy="90296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40" dirty="0">
                <a:solidFill>
                  <a:srgbClr val="E5E0DF"/>
                </a:solidFill>
                <a:latin typeface="Trebuchet MS"/>
                <a:cs typeface="Trebuchet MS"/>
              </a:rPr>
              <a:t>Agilidade</a:t>
            </a:r>
            <a:endParaRPr sz="1650">
              <a:latin typeface="Trebuchet MS"/>
              <a:cs typeface="Trebuchet MS"/>
            </a:endParaRPr>
          </a:p>
          <a:p>
            <a:pPr marL="12700" marR="5080">
              <a:lnSpc>
                <a:spcPct val="134300"/>
              </a:lnSpc>
              <a:spcBef>
                <a:spcPts val="540"/>
              </a:spcBef>
            </a:pPr>
            <a:r>
              <a:rPr sz="1350" spc="-10" dirty="0">
                <a:solidFill>
                  <a:srgbClr val="E5E0DF"/>
                </a:solidFill>
                <a:latin typeface="Roboto"/>
                <a:cs typeface="Roboto"/>
              </a:rPr>
              <a:t>Respostas</a:t>
            </a:r>
            <a:r>
              <a:rPr sz="1350" dirty="0">
                <a:solidFill>
                  <a:srgbClr val="E5E0DF"/>
                </a:solidFill>
                <a:latin typeface="Roboto"/>
                <a:cs typeface="Roboto"/>
              </a:rPr>
              <a:t> </a:t>
            </a:r>
            <a:r>
              <a:rPr sz="1350" spc="-20" dirty="0">
                <a:solidFill>
                  <a:srgbClr val="E5E0DF"/>
                </a:solidFill>
                <a:latin typeface="Roboto"/>
                <a:cs typeface="Roboto"/>
              </a:rPr>
              <a:t>instantâneas</a:t>
            </a:r>
            <a:r>
              <a:rPr sz="1350" dirty="0">
                <a:solidFill>
                  <a:srgbClr val="E5E0DF"/>
                </a:solidFill>
                <a:latin typeface="Roboto"/>
                <a:cs typeface="Roboto"/>
              </a:rPr>
              <a:t> </a:t>
            </a:r>
            <a:r>
              <a:rPr sz="1350" spc="-20" dirty="0">
                <a:solidFill>
                  <a:srgbClr val="E5E0DF"/>
                </a:solidFill>
                <a:latin typeface="Roboto"/>
                <a:cs typeface="Roboto"/>
              </a:rPr>
              <a:t>para </a:t>
            </a:r>
            <a:r>
              <a:rPr sz="1350" spc="-10" dirty="0">
                <a:solidFill>
                  <a:srgbClr val="E5E0DF"/>
                </a:solidFill>
                <a:latin typeface="Roboto"/>
                <a:cs typeface="Roboto"/>
              </a:rPr>
              <a:t>decisões</a:t>
            </a:r>
            <a:r>
              <a:rPr sz="1350" spc="-25" dirty="0">
                <a:solidFill>
                  <a:srgbClr val="E5E0DF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E5E0DF"/>
                </a:solidFill>
                <a:latin typeface="Roboto"/>
                <a:cs typeface="Roboto"/>
              </a:rPr>
              <a:t>críticas</a:t>
            </a:r>
            <a:r>
              <a:rPr sz="1350" spc="-25" dirty="0">
                <a:solidFill>
                  <a:srgbClr val="E5E0DF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E5E0DF"/>
                </a:solidFill>
                <a:latin typeface="Roboto"/>
                <a:cs typeface="Roboto"/>
              </a:rPr>
              <a:t>de</a:t>
            </a:r>
            <a:r>
              <a:rPr sz="1350" spc="-25" dirty="0">
                <a:solidFill>
                  <a:srgbClr val="E5E0DF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E5E0DF"/>
                </a:solidFill>
                <a:latin typeface="Roboto"/>
                <a:cs typeface="Roboto"/>
              </a:rPr>
              <a:t>negócios.</a:t>
            </a:r>
            <a:endParaRPr sz="1350">
              <a:latin typeface="Roboto"/>
              <a:cs typeface="Robo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107362" y="3278187"/>
            <a:ext cx="2369185" cy="90296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60" dirty="0">
                <a:solidFill>
                  <a:srgbClr val="E5E0DF"/>
                </a:solidFill>
                <a:latin typeface="Trebuchet MS"/>
                <a:cs typeface="Trebuchet MS"/>
              </a:rPr>
              <a:t>Automação</a:t>
            </a:r>
            <a:endParaRPr sz="1650">
              <a:latin typeface="Trebuchet MS"/>
              <a:cs typeface="Trebuchet MS"/>
            </a:endParaRPr>
          </a:p>
          <a:p>
            <a:pPr marL="12700" marR="5080">
              <a:lnSpc>
                <a:spcPct val="134300"/>
              </a:lnSpc>
              <a:spcBef>
                <a:spcPts val="540"/>
              </a:spcBef>
            </a:pPr>
            <a:r>
              <a:rPr sz="1350" spc="-10" dirty="0">
                <a:solidFill>
                  <a:srgbClr val="E5E0DF"/>
                </a:solidFill>
                <a:latin typeface="Roboto"/>
                <a:cs typeface="Roboto"/>
              </a:rPr>
              <a:t>Centraliza</a:t>
            </a:r>
            <a:r>
              <a:rPr sz="1350" spc="-20" dirty="0">
                <a:solidFill>
                  <a:srgbClr val="E5E0DF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E5E0DF"/>
                </a:solidFill>
                <a:latin typeface="Roboto"/>
                <a:cs typeface="Roboto"/>
              </a:rPr>
              <a:t>inteligência</a:t>
            </a:r>
            <a:r>
              <a:rPr sz="1350" spc="-20" dirty="0">
                <a:solidFill>
                  <a:srgbClr val="E5E0DF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E5E0DF"/>
                </a:solidFill>
                <a:latin typeface="Roboto"/>
                <a:cs typeface="Roboto"/>
              </a:rPr>
              <a:t>em</a:t>
            </a:r>
            <a:r>
              <a:rPr sz="1350" spc="-15" dirty="0">
                <a:solidFill>
                  <a:srgbClr val="E5E0DF"/>
                </a:solidFill>
                <a:latin typeface="Roboto"/>
                <a:cs typeface="Roboto"/>
              </a:rPr>
              <a:t> </a:t>
            </a:r>
            <a:r>
              <a:rPr sz="1350" spc="-25" dirty="0">
                <a:solidFill>
                  <a:srgbClr val="E5E0DF"/>
                </a:solidFill>
                <a:latin typeface="Roboto"/>
                <a:cs typeface="Roboto"/>
              </a:rPr>
              <a:t>uma </a:t>
            </a:r>
            <a:r>
              <a:rPr sz="1350" dirty="0">
                <a:solidFill>
                  <a:srgbClr val="E5E0DF"/>
                </a:solidFill>
                <a:latin typeface="Roboto"/>
                <a:cs typeface="Roboto"/>
              </a:rPr>
              <a:t>única</a:t>
            </a:r>
            <a:r>
              <a:rPr sz="1350" spc="-70" dirty="0">
                <a:solidFill>
                  <a:srgbClr val="E5E0DF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E5E0DF"/>
                </a:solidFill>
                <a:latin typeface="Roboto"/>
                <a:cs typeface="Roboto"/>
              </a:rPr>
              <a:t>interface</a:t>
            </a:r>
            <a:r>
              <a:rPr sz="1350" spc="-70" dirty="0">
                <a:solidFill>
                  <a:srgbClr val="E5E0DF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E5E0DF"/>
                </a:solidFill>
                <a:latin typeface="Roboto"/>
                <a:cs typeface="Roboto"/>
              </a:rPr>
              <a:t>intuitiva.</a:t>
            </a:r>
            <a:endParaRPr sz="135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1430000" cy="6438900"/>
          </a:xfrm>
          <a:custGeom>
            <a:avLst/>
            <a:gdLst/>
            <a:ahLst/>
            <a:cxnLst/>
            <a:rect l="l" t="t" r="r" b="b"/>
            <a:pathLst>
              <a:path w="11430000" h="6438900">
                <a:moveTo>
                  <a:pt x="11430000" y="0"/>
                </a:moveTo>
                <a:lnTo>
                  <a:pt x="0" y="0"/>
                </a:lnTo>
                <a:lnTo>
                  <a:pt x="0" y="6438900"/>
                </a:lnTo>
                <a:lnTo>
                  <a:pt x="11430000" y="6438900"/>
                </a:lnTo>
                <a:lnTo>
                  <a:pt x="11430000" y="0"/>
                </a:lnTo>
                <a:close/>
              </a:path>
            </a:pathLst>
          </a:custGeom>
          <a:solidFill>
            <a:srgbClr val="030303">
              <a:alpha val="748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87375" y="958850"/>
            <a:ext cx="2515870" cy="539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75" dirty="0"/>
              <a:t>Público-</a:t>
            </a:r>
            <a:r>
              <a:rPr spc="60" dirty="0"/>
              <a:t>Alvo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3920772" y="1863372"/>
            <a:ext cx="1754505" cy="1754505"/>
            <a:chOff x="3920772" y="1863372"/>
            <a:chExt cx="1754505" cy="1754505"/>
          </a:xfrm>
        </p:grpSpPr>
        <p:sp>
          <p:nvSpPr>
            <p:cNvPr id="5" name="object 5"/>
            <p:cNvSpPr/>
            <p:nvPr/>
          </p:nvSpPr>
          <p:spPr>
            <a:xfrm>
              <a:off x="3931488" y="1874088"/>
              <a:ext cx="1732914" cy="1732914"/>
            </a:xfrm>
            <a:custGeom>
              <a:avLst/>
              <a:gdLst/>
              <a:ahLst/>
              <a:cxnLst/>
              <a:rect l="l" t="t" r="r" b="b"/>
              <a:pathLst>
                <a:path w="1732914" h="1732914">
                  <a:moveTo>
                    <a:pt x="1622475" y="0"/>
                  </a:moveTo>
                  <a:lnTo>
                    <a:pt x="1576562" y="4754"/>
                  </a:lnTo>
                  <a:lnTo>
                    <a:pt x="1538185" y="9626"/>
                  </a:lnTo>
                  <a:lnTo>
                    <a:pt x="1499930" y="15332"/>
                  </a:lnTo>
                  <a:lnTo>
                    <a:pt x="1461808" y="21856"/>
                  </a:lnTo>
                  <a:lnTo>
                    <a:pt x="1423831" y="29211"/>
                  </a:lnTo>
                  <a:lnTo>
                    <a:pt x="1386027" y="37376"/>
                  </a:lnTo>
                  <a:lnTo>
                    <a:pt x="1348400" y="46358"/>
                  </a:lnTo>
                  <a:lnTo>
                    <a:pt x="1310982" y="56159"/>
                  </a:lnTo>
                  <a:lnTo>
                    <a:pt x="1273786" y="66762"/>
                  </a:lnTo>
                  <a:lnTo>
                    <a:pt x="1236827" y="78155"/>
                  </a:lnTo>
                  <a:lnTo>
                    <a:pt x="1200119" y="90358"/>
                  </a:lnTo>
                  <a:lnTo>
                    <a:pt x="1163688" y="103352"/>
                  </a:lnTo>
                  <a:lnTo>
                    <a:pt x="1127537" y="117122"/>
                  </a:lnTo>
                  <a:lnTo>
                    <a:pt x="1091692" y="131673"/>
                  </a:lnTo>
                  <a:lnTo>
                    <a:pt x="1056181" y="146991"/>
                  </a:lnTo>
                  <a:lnTo>
                    <a:pt x="1021003" y="163080"/>
                  </a:lnTo>
                  <a:lnTo>
                    <a:pt x="986178" y="179919"/>
                  </a:lnTo>
                  <a:lnTo>
                    <a:pt x="951725" y="197510"/>
                  </a:lnTo>
                  <a:lnTo>
                    <a:pt x="917667" y="215838"/>
                  </a:lnTo>
                  <a:lnTo>
                    <a:pt x="884008" y="234899"/>
                  </a:lnTo>
                  <a:lnTo>
                    <a:pt x="850774" y="254684"/>
                  </a:lnTo>
                  <a:lnTo>
                    <a:pt x="817968" y="275183"/>
                  </a:lnTo>
                  <a:lnTo>
                    <a:pt x="785622" y="296386"/>
                  </a:lnTo>
                  <a:lnTo>
                    <a:pt x="753732" y="318274"/>
                  </a:lnTo>
                  <a:lnTo>
                    <a:pt x="722329" y="340858"/>
                  </a:lnTo>
                  <a:lnTo>
                    <a:pt x="691413" y="364109"/>
                  </a:lnTo>
                  <a:lnTo>
                    <a:pt x="661014" y="388029"/>
                  </a:lnTo>
                  <a:lnTo>
                    <a:pt x="631139" y="412597"/>
                  </a:lnTo>
                  <a:lnTo>
                    <a:pt x="601799" y="437803"/>
                  </a:lnTo>
                  <a:lnTo>
                    <a:pt x="573011" y="463638"/>
                  </a:lnTo>
                  <a:lnTo>
                    <a:pt x="544787" y="490086"/>
                  </a:lnTo>
                  <a:lnTo>
                    <a:pt x="517144" y="517144"/>
                  </a:lnTo>
                  <a:lnTo>
                    <a:pt x="490091" y="544787"/>
                  </a:lnTo>
                  <a:lnTo>
                    <a:pt x="463638" y="573011"/>
                  </a:lnTo>
                  <a:lnTo>
                    <a:pt x="437803" y="601799"/>
                  </a:lnTo>
                  <a:lnTo>
                    <a:pt x="412597" y="631139"/>
                  </a:lnTo>
                  <a:lnTo>
                    <a:pt x="388029" y="661014"/>
                  </a:lnTo>
                  <a:lnTo>
                    <a:pt x="364109" y="691413"/>
                  </a:lnTo>
                  <a:lnTo>
                    <a:pt x="340860" y="722329"/>
                  </a:lnTo>
                  <a:lnTo>
                    <a:pt x="318287" y="753732"/>
                  </a:lnTo>
                  <a:lnTo>
                    <a:pt x="296387" y="785622"/>
                  </a:lnTo>
                  <a:lnTo>
                    <a:pt x="275183" y="817968"/>
                  </a:lnTo>
                  <a:lnTo>
                    <a:pt x="254684" y="850774"/>
                  </a:lnTo>
                  <a:lnTo>
                    <a:pt x="234899" y="884008"/>
                  </a:lnTo>
                  <a:lnTo>
                    <a:pt x="215842" y="917668"/>
                  </a:lnTo>
                  <a:lnTo>
                    <a:pt x="197510" y="951738"/>
                  </a:lnTo>
                  <a:lnTo>
                    <a:pt x="179919" y="986180"/>
                  </a:lnTo>
                  <a:lnTo>
                    <a:pt x="163080" y="1021003"/>
                  </a:lnTo>
                  <a:lnTo>
                    <a:pt x="146996" y="1056176"/>
                  </a:lnTo>
                  <a:lnTo>
                    <a:pt x="131673" y="1091692"/>
                  </a:lnTo>
                  <a:lnTo>
                    <a:pt x="117122" y="1127536"/>
                  </a:lnTo>
                  <a:lnTo>
                    <a:pt x="103352" y="1163675"/>
                  </a:lnTo>
                  <a:lnTo>
                    <a:pt x="90358" y="1200118"/>
                  </a:lnTo>
                  <a:lnTo>
                    <a:pt x="78155" y="1236827"/>
                  </a:lnTo>
                  <a:lnTo>
                    <a:pt x="66757" y="1273786"/>
                  </a:lnTo>
                  <a:lnTo>
                    <a:pt x="56159" y="1310982"/>
                  </a:lnTo>
                  <a:lnTo>
                    <a:pt x="46362" y="1348405"/>
                  </a:lnTo>
                  <a:lnTo>
                    <a:pt x="37376" y="1386027"/>
                  </a:lnTo>
                  <a:lnTo>
                    <a:pt x="29211" y="1423831"/>
                  </a:lnTo>
                  <a:lnTo>
                    <a:pt x="21856" y="1461808"/>
                  </a:lnTo>
                  <a:lnTo>
                    <a:pt x="15332" y="1499935"/>
                  </a:lnTo>
                  <a:lnTo>
                    <a:pt x="9626" y="1538185"/>
                  </a:lnTo>
                  <a:lnTo>
                    <a:pt x="4749" y="1576562"/>
                  </a:lnTo>
                  <a:lnTo>
                    <a:pt x="711" y="1615033"/>
                  </a:lnTo>
                  <a:lnTo>
                    <a:pt x="0" y="1622475"/>
                  </a:lnTo>
                  <a:lnTo>
                    <a:pt x="76" y="1629918"/>
                  </a:lnTo>
                  <a:lnTo>
                    <a:pt x="11201" y="1672983"/>
                  </a:lnTo>
                  <a:lnTo>
                    <a:pt x="38798" y="1707883"/>
                  </a:lnTo>
                  <a:lnTo>
                    <a:pt x="78143" y="1728660"/>
                  </a:lnTo>
                  <a:lnTo>
                    <a:pt x="100164" y="1732521"/>
                  </a:lnTo>
                  <a:lnTo>
                    <a:pt x="107645" y="1732521"/>
                  </a:lnTo>
                  <a:lnTo>
                    <a:pt x="980960" y="1732521"/>
                  </a:lnTo>
                  <a:lnTo>
                    <a:pt x="1022477" y="1721548"/>
                  </a:lnTo>
                  <a:lnTo>
                    <a:pt x="1060297" y="1690395"/>
                  </a:lnTo>
                  <a:lnTo>
                    <a:pt x="1079017" y="1651774"/>
                  </a:lnTo>
                  <a:lnTo>
                    <a:pt x="1080198" y="1645704"/>
                  </a:lnTo>
                  <a:lnTo>
                    <a:pt x="1082860" y="1632712"/>
                  </a:lnTo>
                  <a:lnTo>
                    <a:pt x="1092288" y="1594078"/>
                  </a:lnTo>
                  <a:lnTo>
                    <a:pt x="1103842" y="1556023"/>
                  </a:lnTo>
                  <a:lnTo>
                    <a:pt x="1117487" y="1518667"/>
                  </a:lnTo>
                  <a:lnTo>
                    <a:pt x="1133190" y="1482125"/>
                  </a:lnTo>
                  <a:lnTo>
                    <a:pt x="1150899" y="1446517"/>
                  </a:lnTo>
                  <a:lnTo>
                    <a:pt x="1170546" y="1411945"/>
                  </a:lnTo>
                  <a:lnTo>
                    <a:pt x="1192093" y="1378518"/>
                  </a:lnTo>
                  <a:lnTo>
                    <a:pt x="1215462" y="1346336"/>
                  </a:lnTo>
                  <a:lnTo>
                    <a:pt x="1240574" y="1315504"/>
                  </a:lnTo>
                  <a:lnTo>
                    <a:pt x="1267363" y="1286112"/>
                  </a:lnTo>
                  <a:lnTo>
                    <a:pt x="1295746" y="1258252"/>
                  </a:lnTo>
                  <a:lnTo>
                    <a:pt x="1325629" y="1232011"/>
                  </a:lnTo>
                  <a:lnTo>
                    <a:pt x="1356918" y="1207465"/>
                  </a:lnTo>
                  <a:lnTo>
                    <a:pt x="1389526" y="1184705"/>
                  </a:lnTo>
                  <a:lnTo>
                    <a:pt x="1423350" y="1163785"/>
                  </a:lnTo>
                  <a:lnTo>
                    <a:pt x="1458283" y="1144772"/>
                  </a:lnTo>
                  <a:lnTo>
                    <a:pt x="1494218" y="1127734"/>
                  </a:lnTo>
                  <a:lnTo>
                    <a:pt x="1531030" y="1112709"/>
                  </a:lnTo>
                  <a:lnTo>
                    <a:pt x="1568637" y="1099754"/>
                  </a:lnTo>
                  <a:lnTo>
                    <a:pt x="1606899" y="1088910"/>
                  </a:lnTo>
                  <a:lnTo>
                    <a:pt x="1645704" y="1080198"/>
                  </a:lnTo>
                  <a:lnTo>
                    <a:pt x="1651774" y="1079017"/>
                  </a:lnTo>
                  <a:lnTo>
                    <a:pt x="1657692" y="1077328"/>
                  </a:lnTo>
                  <a:lnTo>
                    <a:pt x="1699780" y="1052245"/>
                  </a:lnTo>
                  <a:lnTo>
                    <a:pt x="1724113" y="1016876"/>
                  </a:lnTo>
                  <a:lnTo>
                    <a:pt x="1732521" y="980960"/>
                  </a:lnTo>
                  <a:lnTo>
                    <a:pt x="1732521" y="100164"/>
                  </a:lnTo>
                  <a:lnTo>
                    <a:pt x="1720329" y="57378"/>
                  </a:lnTo>
                  <a:lnTo>
                    <a:pt x="1691881" y="23177"/>
                  </a:lnTo>
                  <a:lnTo>
                    <a:pt x="1652028" y="3390"/>
                  </a:lnTo>
                  <a:lnTo>
                    <a:pt x="1629905" y="76"/>
                  </a:lnTo>
                  <a:lnTo>
                    <a:pt x="1622475" y="0"/>
                  </a:lnTo>
                  <a:close/>
                </a:path>
              </a:pathLst>
            </a:custGeom>
            <a:solidFill>
              <a:srgbClr val="03030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931488" y="1874088"/>
              <a:ext cx="1732914" cy="1732914"/>
            </a:xfrm>
            <a:custGeom>
              <a:avLst/>
              <a:gdLst/>
              <a:ahLst/>
              <a:cxnLst/>
              <a:rect l="l" t="t" r="r" b="b"/>
              <a:pathLst>
                <a:path w="1732914" h="1732914">
                  <a:moveTo>
                    <a:pt x="107645" y="1732521"/>
                  </a:moveTo>
                  <a:lnTo>
                    <a:pt x="100164" y="1732521"/>
                  </a:lnTo>
                  <a:lnTo>
                    <a:pt x="92773" y="1731746"/>
                  </a:lnTo>
                  <a:lnTo>
                    <a:pt x="85458" y="1730197"/>
                  </a:lnTo>
                  <a:lnTo>
                    <a:pt x="78143" y="1728660"/>
                  </a:lnTo>
                  <a:lnTo>
                    <a:pt x="71056" y="1726374"/>
                  </a:lnTo>
                  <a:lnTo>
                    <a:pt x="64223" y="1723351"/>
                  </a:lnTo>
                  <a:lnTo>
                    <a:pt x="57378" y="1720329"/>
                  </a:lnTo>
                  <a:lnTo>
                    <a:pt x="28219" y="1697405"/>
                  </a:lnTo>
                  <a:lnTo>
                    <a:pt x="23177" y="1691881"/>
                  </a:lnTo>
                  <a:lnTo>
                    <a:pt x="18770" y="1685886"/>
                  </a:lnTo>
                  <a:lnTo>
                    <a:pt x="14986" y="1679435"/>
                  </a:lnTo>
                  <a:lnTo>
                    <a:pt x="11201" y="1672983"/>
                  </a:lnTo>
                  <a:lnTo>
                    <a:pt x="8128" y="1666214"/>
                  </a:lnTo>
                  <a:lnTo>
                    <a:pt x="5765" y="1659128"/>
                  </a:lnTo>
                  <a:lnTo>
                    <a:pt x="3390" y="1652028"/>
                  </a:lnTo>
                  <a:lnTo>
                    <a:pt x="1790" y="1644764"/>
                  </a:lnTo>
                  <a:lnTo>
                    <a:pt x="927" y="1637334"/>
                  </a:lnTo>
                  <a:lnTo>
                    <a:pt x="76" y="1629918"/>
                  </a:lnTo>
                  <a:lnTo>
                    <a:pt x="0" y="1622475"/>
                  </a:lnTo>
                  <a:lnTo>
                    <a:pt x="711" y="1615033"/>
                  </a:lnTo>
                  <a:lnTo>
                    <a:pt x="4749" y="1576562"/>
                  </a:lnTo>
                  <a:lnTo>
                    <a:pt x="9626" y="1538185"/>
                  </a:lnTo>
                  <a:lnTo>
                    <a:pt x="15332" y="1499935"/>
                  </a:lnTo>
                  <a:lnTo>
                    <a:pt x="21856" y="1461808"/>
                  </a:lnTo>
                  <a:lnTo>
                    <a:pt x="29211" y="1423831"/>
                  </a:lnTo>
                  <a:lnTo>
                    <a:pt x="37376" y="1386027"/>
                  </a:lnTo>
                  <a:lnTo>
                    <a:pt x="46362" y="1348405"/>
                  </a:lnTo>
                  <a:lnTo>
                    <a:pt x="56159" y="1310982"/>
                  </a:lnTo>
                  <a:lnTo>
                    <a:pt x="66757" y="1273786"/>
                  </a:lnTo>
                  <a:lnTo>
                    <a:pt x="78155" y="1236827"/>
                  </a:lnTo>
                  <a:lnTo>
                    <a:pt x="90358" y="1200118"/>
                  </a:lnTo>
                  <a:lnTo>
                    <a:pt x="103352" y="1163675"/>
                  </a:lnTo>
                  <a:lnTo>
                    <a:pt x="117122" y="1127536"/>
                  </a:lnTo>
                  <a:lnTo>
                    <a:pt x="131673" y="1091692"/>
                  </a:lnTo>
                  <a:lnTo>
                    <a:pt x="146996" y="1056176"/>
                  </a:lnTo>
                  <a:lnTo>
                    <a:pt x="163080" y="1021003"/>
                  </a:lnTo>
                  <a:lnTo>
                    <a:pt x="179919" y="986180"/>
                  </a:lnTo>
                  <a:lnTo>
                    <a:pt x="197510" y="951738"/>
                  </a:lnTo>
                  <a:lnTo>
                    <a:pt x="215842" y="917668"/>
                  </a:lnTo>
                  <a:lnTo>
                    <a:pt x="234899" y="884008"/>
                  </a:lnTo>
                  <a:lnTo>
                    <a:pt x="254684" y="850774"/>
                  </a:lnTo>
                  <a:lnTo>
                    <a:pt x="275183" y="817968"/>
                  </a:lnTo>
                  <a:lnTo>
                    <a:pt x="296387" y="785622"/>
                  </a:lnTo>
                  <a:lnTo>
                    <a:pt x="318287" y="753732"/>
                  </a:lnTo>
                  <a:lnTo>
                    <a:pt x="340860" y="722329"/>
                  </a:lnTo>
                  <a:lnTo>
                    <a:pt x="364109" y="691413"/>
                  </a:lnTo>
                  <a:lnTo>
                    <a:pt x="388029" y="661014"/>
                  </a:lnTo>
                  <a:lnTo>
                    <a:pt x="412597" y="631139"/>
                  </a:lnTo>
                  <a:lnTo>
                    <a:pt x="437803" y="601799"/>
                  </a:lnTo>
                  <a:lnTo>
                    <a:pt x="463638" y="573011"/>
                  </a:lnTo>
                  <a:lnTo>
                    <a:pt x="490091" y="544787"/>
                  </a:lnTo>
                  <a:lnTo>
                    <a:pt x="517144" y="517144"/>
                  </a:lnTo>
                  <a:lnTo>
                    <a:pt x="544787" y="490086"/>
                  </a:lnTo>
                  <a:lnTo>
                    <a:pt x="573011" y="463638"/>
                  </a:lnTo>
                  <a:lnTo>
                    <a:pt x="601799" y="437803"/>
                  </a:lnTo>
                  <a:lnTo>
                    <a:pt x="631139" y="412597"/>
                  </a:lnTo>
                  <a:lnTo>
                    <a:pt x="661014" y="388029"/>
                  </a:lnTo>
                  <a:lnTo>
                    <a:pt x="691413" y="364109"/>
                  </a:lnTo>
                  <a:lnTo>
                    <a:pt x="722329" y="340858"/>
                  </a:lnTo>
                  <a:lnTo>
                    <a:pt x="753732" y="318274"/>
                  </a:lnTo>
                  <a:lnTo>
                    <a:pt x="785622" y="296386"/>
                  </a:lnTo>
                  <a:lnTo>
                    <a:pt x="817968" y="275183"/>
                  </a:lnTo>
                  <a:lnTo>
                    <a:pt x="850774" y="254684"/>
                  </a:lnTo>
                  <a:lnTo>
                    <a:pt x="884008" y="234899"/>
                  </a:lnTo>
                  <a:lnTo>
                    <a:pt x="917667" y="215838"/>
                  </a:lnTo>
                  <a:lnTo>
                    <a:pt x="951725" y="197510"/>
                  </a:lnTo>
                  <a:lnTo>
                    <a:pt x="986178" y="179919"/>
                  </a:lnTo>
                  <a:lnTo>
                    <a:pt x="1021003" y="163080"/>
                  </a:lnTo>
                  <a:lnTo>
                    <a:pt x="1056181" y="146991"/>
                  </a:lnTo>
                  <a:lnTo>
                    <a:pt x="1091692" y="131673"/>
                  </a:lnTo>
                  <a:lnTo>
                    <a:pt x="1127537" y="117122"/>
                  </a:lnTo>
                  <a:lnTo>
                    <a:pt x="1163688" y="103352"/>
                  </a:lnTo>
                  <a:lnTo>
                    <a:pt x="1200119" y="90358"/>
                  </a:lnTo>
                  <a:lnTo>
                    <a:pt x="1236827" y="78155"/>
                  </a:lnTo>
                  <a:lnTo>
                    <a:pt x="1273786" y="66762"/>
                  </a:lnTo>
                  <a:lnTo>
                    <a:pt x="1310982" y="56159"/>
                  </a:lnTo>
                  <a:lnTo>
                    <a:pt x="1348400" y="46358"/>
                  </a:lnTo>
                  <a:lnTo>
                    <a:pt x="1386027" y="37376"/>
                  </a:lnTo>
                  <a:lnTo>
                    <a:pt x="1423831" y="29211"/>
                  </a:lnTo>
                  <a:lnTo>
                    <a:pt x="1461808" y="21856"/>
                  </a:lnTo>
                  <a:lnTo>
                    <a:pt x="1499930" y="15332"/>
                  </a:lnTo>
                  <a:lnTo>
                    <a:pt x="1538185" y="9626"/>
                  </a:lnTo>
                  <a:lnTo>
                    <a:pt x="1576562" y="4754"/>
                  </a:lnTo>
                  <a:lnTo>
                    <a:pt x="1615033" y="711"/>
                  </a:lnTo>
                  <a:lnTo>
                    <a:pt x="1622475" y="0"/>
                  </a:lnTo>
                  <a:lnTo>
                    <a:pt x="1629905" y="76"/>
                  </a:lnTo>
                  <a:lnTo>
                    <a:pt x="1637347" y="939"/>
                  </a:lnTo>
                  <a:lnTo>
                    <a:pt x="1644764" y="1778"/>
                  </a:lnTo>
                  <a:lnTo>
                    <a:pt x="1652028" y="3390"/>
                  </a:lnTo>
                  <a:lnTo>
                    <a:pt x="1659115" y="5765"/>
                  </a:lnTo>
                  <a:lnTo>
                    <a:pt x="1666214" y="8128"/>
                  </a:lnTo>
                  <a:lnTo>
                    <a:pt x="1672983" y="11201"/>
                  </a:lnTo>
                  <a:lnTo>
                    <a:pt x="1679435" y="14986"/>
                  </a:lnTo>
                  <a:lnTo>
                    <a:pt x="1685886" y="18770"/>
                  </a:lnTo>
                  <a:lnTo>
                    <a:pt x="1712252" y="44869"/>
                  </a:lnTo>
                  <a:lnTo>
                    <a:pt x="1716633" y="50927"/>
                  </a:lnTo>
                  <a:lnTo>
                    <a:pt x="1720329" y="57378"/>
                  </a:lnTo>
                  <a:lnTo>
                    <a:pt x="1723351" y="64223"/>
                  </a:lnTo>
                  <a:lnTo>
                    <a:pt x="1726374" y="71056"/>
                  </a:lnTo>
                  <a:lnTo>
                    <a:pt x="1728660" y="78130"/>
                  </a:lnTo>
                  <a:lnTo>
                    <a:pt x="1730197" y="85458"/>
                  </a:lnTo>
                  <a:lnTo>
                    <a:pt x="1731746" y="92773"/>
                  </a:lnTo>
                  <a:lnTo>
                    <a:pt x="1732521" y="100164"/>
                  </a:lnTo>
                  <a:lnTo>
                    <a:pt x="1732521" y="107645"/>
                  </a:lnTo>
                  <a:lnTo>
                    <a:pt x="1732521" y="974788"/>
                  </a:lnTo>
                  <a:lnTo>
                    <a:pt x="1732521" y="980960"/>
                  </a:lnTo>
                  <a:lnTo>
                    <a:pt x="1731987" y="987107"/>
                  </a:lnTo>
                  <a:lnTo>
                    <a:pt x="1718500" y="1027849"/>
                  </a:lnTo>
                  <a:lnTo>
                    <a:pt x="1690395" y="1060297"/>
                  </a:lnTo>
                  <a:lnTo>
                    <a:pt x="1680095" y="1067054"/>
                  </a:lnTo>
                  <a:lnTo>
                    <a:pt x="1674787" y="1070216"/>
                  </a:lnTo>
                  <a:lnTo>
                    <a:pt x="1669237" y="1072908"/>
                  </a:lnTo>
                  <a:lnTo>
                    <a:pt x="1663458" y="1075118"/>
                  </a:lnTo>
                  <a:lnTo>
                    <a:pt x="1657692" y="1077328"/>
                  </a:lnTo>
                  <a:lnTo>
                    <a:pt x="1651774" y="1079017"/>
                  </a:lnTo>
                  <a:lnTo>
                    <a:pt x="1645704" y="1080198"/>
                  </a:lnTo>
                  <a:lnTo>
                    <a:pt x="1632712" y="1082862"/>
                  </a:lnTo>
                  <a:lnTo>
                    <a:pt x="1594078" y="1092288"/>
                  </a:lnTo>
                  <a:lnTo>
                    <a:pt x="1556023" y="1103842"/>
                  </a:lnTo>
                  <a:lnTo>
                    <a:pt x="1518669" y="1117487"/>
                  </a:lnTo>
                  <a:lnTo>
                    <a:pt x="1482130" y="1133190"/>
                  </a:lnTo>
                  <a:lnTo>
                    <a:pt x="1446517" y="1150899"/>
                  </a:lnTo>
                  <a:lnTo>
                    <a:pt x="1411950" y="1170546"/>
                  </a:lnTo>
                  <a:lnTo>
                    <a:pt x="1378518" y="1192091"/>
                  </a:lnTo>
                  <a:lnTo>
                    <a:pt x="1346336" y="1215456"/>
                  </a:lnTo>
                  <a:lnTo>
                    <a:pt x="1315504" y="1240574"/>
                  </a:lnTo>
                  <a:lnTo>
                    <a:pt x="1286118" y="1267363"/>
                  </a:lnTo>
                  <a:lnTo>
                    <a:pt x="1258252" y="1295741"/>
                  </a:lnTo>
                  <a:lnTo>
                    <a:pt x="1232011" y="1325629"/>
                  </a:lnTo>
                  <a:lnTo>
                    <a:pt x="1207477" y="1356918"/>
                  </a:lnTo>
                  <a:lnTo>
                    <a:pt x="1184705" y="1389526"/>
                  </a:lnTo>
                  <a:lnTo>
                    <a:pt x="1163785" y="1423346"/>
                  </a:lnTo>
                  <a:lnTo>
                    <a:pt x="1144772" y="1458283"/>
                  </a:lnTo>
                  <a:lnTo>
                    <a:pt x="1127734" y="1494205"/>
                  </a:lnTo>
                  <a:lnTo>
                    <a:pt x="1112709" y="1531030"/>
                  </a:lnTo>
                  <a:lnTo>
                    <a:pt x="1099754" y="1568637"/>
                  </a:lnTo>
                  <a:lnTo>
                    <a:pt x="1088904" y="1606899"/>
                  </a:lnTo>
                  <a:lnTo>
                    <a:pt x="1080198" y="1645704"/>
                  </a:lnTo>
                  <a:lnTo>
                    <a:pt x="1079017" y="1651774"/>
                  </a:lnTo>
                  <a:lnTo>
                    <a:pt x="1077328" y="1657692"/>
                  </a:lnTo>
                  <a:lnTo>
                    <a:pt x="1075118" y="1663458"/>
                  </a:lnTo>
                  <a:lnTo>
                    <a:pt x="1072908" y="1669237"/>
                  </a:lnTo>
                  <a:lnTo>
                    <a:pt x="1070216" y="1674774"/>
                  </a:lnTo>
                  <a:lnTo>
                    <a:pt x="1043063" y="1708023"/>
                  </a:lnTo>
                  <a:lnTo>
                    <a:pt x="1011059" y="1726209"/>
                  </a:lnTo>
                  <a:lnTo>
                    <a:pt x="1005243" y="1728292"/>
                  </a:lnTo>
                  <a:lnTo>
                    <a:pt x="999286" y="1729867"/>
                  </a:lnTo>
                  <a:lnTo>
                    <a:pt x="993190" y="1730933"/>
                  </a:lnTo>
                  <a:lnTo>
                    <a:pt x="987107" y="1731987"/>
                  </a:lnTo>
                  <a:lnTo>
                    <a:pt x="980960" y="1732521"/>
                  </a:lnTo>
                  <a:lnTo>
                    <a:pt x="974788" y="1732521"/>
                  </a:lnTo>
                  <a:lnTo>
                    <a:pt x="107645" y="1732521"/>
                  </a:lnTo>
                  <a:close/>
                </a:path>
              </a:pathLst>
            </a:custGeom>
            <a:ln w="21431">
              <a:solidFill>
                <a:srgbClr val="FC823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25793" y="2637392"/>
              <a:ext cx="205849" cy="267952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54233" y="1863372"/>
            <a:ext cx="1753952" cy="175395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54233" y="3696833"/>
            <a:ext cx="1753952" cy="1753942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920772" y="3696833"/>
            <a:ext cx="1753952" cy="1753942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701675" y="2087562"/>
            <a:ext cx="2979420" cy="11696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135"/>
              </a:spcBef>
            </a:pPr>
            <a:r>
              <a:rPr sz="1650" spc="80" dirty="0">
                <a:solidFill>
                  <a:srgbClr val="E5E0DF"/>
                </a:solidFill>
                <a:latin typeface="Trebuchet MS"/>
                <a:cs typeface="Trebuchet MS"/>
              </a:rPr>
              <a:t>Empresas</a:t>
            </a:r>
            <a:endParaRPr sz="1650">
              <a:latin typeface="Trebuchet MS"/>
              <a:cs typeface="Trebuchet MS"/>
            </a:endParaRPr>
          </a:p>
          <a:p>
            <a:pPr marL="377825" marR="5080" indent="-365760" algn="r">
              <a:lnSpc>
                <a:spcPct val="129600"/>
              </a:lnSpc>
              <a:spcBef>
                <a:spcPts val="615"/>
              </a:spcBef>
            </a:pPr>
            <a:r>
              <a:rPr sz="1350" spc="-10" dirty="0">
                <a:solidFill>
                  <a:srgbClr val="E5E0DF"/>
                </a:solidFill>
                <a:latin typeface="Roboto"/>
                <a:cs typeface="Roboto"/>
              </a:rPr>
              <a:t>Departamentos</a:t>
            </a:r>
            <a:r>
              <a:rPr sz="1350" spc="-15" dirty="0">
                <a:solidFill>
                  <a:srgbClr val="E5E0DF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E5E0DF"/>
                </a:solidFill>
                <a:latin typeface="Roboto"/>
                <a:cs typeface="Roboto"/>
              </a:rPr>
              <a:t>financeiros, compras </a:t>
            </a:r>
            <a:r>
              <a:rPr sz="1350" spc="-50" dirty="0">
                <a:solidFill>
                  <a:srgbClr val="E5E0DF"/>
                </a:solidFill>
                <a:latin typeface="Roboto"/>
                <a:cs typeface="Roboto"/>
              </a:rPr>
              <a:t>e </a:t>
            </a:r>
            <a:r>
              <a:rPr sz="1350" spc="-10" dirty="0">
                <a:solidFill>
                  <a:srgbClr val="E5E0DF"/>
                </a:solidFill>
                <a:latin typeface="Roboto"/>
                <a:cs typeface="Roboto"/>
              </a:rPr>
              <a:t>controladoria</a:t>
            </a:r>
            <a:r>
              <a:rPr sz="1350" spc="-30" dirty="0">
                <a:solidFill>
                  <a:srgbClr val="E5E0DF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E5E0DF"/>
                </a:solidFill>
                <a:latin typeface="Roboto"/>
                <a:cs typeface="Roboto"/>
              </a:rPr>
              <a:t>analisando</a:t>
            </a:r>
            <a:r>
              <a:rPr sz="1350" spc="-30" dirty="0">
                <a:solidFill>
                  <a:srgbClr val="E5E0DF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E5E0DF"/>
                </a:solidFill>
                <a:latin typeface="Roboto"/>
                <a:cs typeface="Roboto"/>
              </a:rPr>
              <a:t>gastos</a:t>
            </a:r>
            <a:r>
              <a:rPr sz="1350" spc="-30" dirty="0">
                <a:solidFill>
                  <a:srgbClr val="E5E0DF"/>
                </a:solidFill>
                <a:latin typeface="Roboto"/>
                <a:cs typeface="Roboto"/>
              </a:rPr>
              <a:t> </a:t>
            </a:r>
            <a:r>
              <a:rPr sz="1350" spc="-50" dirty="0">
                <a:solidFill>
                  <a:srgbClr val="E5E0DF"/>
                </a:solidFill>
                <a:latin typeface="Roboto"/>
                <a:cs typeface="Roboto"/>
              </a:rPr>
              <a:t>e</a:t>
            </a:r>
            <a:endParaRPr sz="1350">
              <a:latin typeface="Roboto"/>
              <a:cs typeface="Roboto"/>
            </a:endParaRPr>
          </a:p>
          <a:p>
            <a:pPr marR="5080" algn="r">
              <a:lnSpc>
                <a:spcPct val="100000"/>
              </a:lnSpc>
              <a:spcBef>
                <a:spcPts val="555"/>
              </a:spcBef>
            </a:pPr>
            <a:r>
              <a:rPr sz="1350" spc="-10" dirty="0">
                <a:solidFill>
                  <a:srgbClr val="E5E0DF"/>
                </a:solidFill>
                <a:latin typeface="Roboto"/>
                <a:cs typeface="Roboto"/>
              </a:rPr>
              <a:t>receitas.</a:t>
            </a:r>
            <a:endParaRPr sz="1350">
              <a:latin typeface="Roboto"/>
              <a:cs typeface="Robo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749582" y="2087562"/>
            <a:ext cx="2815590" cy="11696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-10" dirty="0">
                <a:solidFill>
                  <a:srgbClr val="E5E0DF"/>
                </a:solidFill>
                <a:latin typeface="Trebuchet MS"/>
                <a:cs typeface="Trebuchet MS"/>
              </a:rPr>
              <a:t>Contabilidade</a:t>
            </a:r>
            <a:endParaRPr sz="1650">
              <a:latin typeface="Trebuchet MS"/>
              <a:cs typeface="Trebuchet MS"/>
            </a:endParaRPr>
          </a:p>
          <a:p>
            <a:pPr marL="12700" marR="5080">
              <a:lnSpc>
                <a:spcPct val="131900"/>
              </a:lnSpc>
              <a:spcBef>
                <a:spcPts val="580"/>
              </a:spcBef>
            </a:pPr>
            <a:r>
              <a:rPr sz="1350" dirty="0">
                <a:solidFill>
                  <a:srgbClr val="E5E0DF"/>
                </a:solidFill>
                <a:latin typeface="Roboto"/>
                <a:cs typeface="Roboto"/>
              </a:rPr>
              <a:t>Contadores</a:t>
            </a:r>
            <a:r>
              <a:rPr sz="1350" spc="-55" dirty="0">
                <a:solidFill>
                  <a:srgbClr val="E5E0DF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E5E0DF"/>
                </a:solidFill>
                <a:latin typeface="Roboto"/>
                <a:cs typeface="Roboto"/>
              </a:rPr>
              <a:t>gerenciando</a:t>
            </a:r>
            <a:r>
              <a:rPr sz="1350" spc="-55" dirty="0">
                <a:solidFill>
                  <a:srgbClr val="E5E0DF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E5E0DF"/>
                </a:solidFill>
                <a:latin typeface="Roboto"/>
                <a:cs typeface="Roboto"/>
              </a:rPr>
              <a:t>dados</a:t>
            </a:r>
            <a:r>
              <a:rPr sz="1350" spc="-55" dirty="0">
                <a:solidFill>
                  <a:srgbClr val="E5E0DF"/>
                </a:solidFill>
                <a:latin typeface="Roboto"/>
                <a:cs typeface="Roboto"/>
              </a:rPr>
              <a:t> </a:t>
            </a:r>
            <a:r>
              <a:rPr sz="1350" spc="-25" dirty="0">
                <a:solidFill>
                  <a:srgbClr val="E5E0DF"/>
                </a:solidFill>
                <a:latin typeface="Roboto"/>
                <a:cs typeface="Roboto"/>
              </a:rPr>
              <a:t>de </a:t>
            </a:r>
            <a:r>
              <a:rPr sz="1350" spc="-10" dirty="0">
                <a:solidFill>
                  <a:srgbClr val="E5E0DF"/>
                </a:solidFill>
                <a:latin typeface="Roboto"/>
                <a:cs typeface="Roboto"/>
              </a:rPr>
              <a:t>múltiplos clientes </a:t>
            </a:r>
            <a:r>
              <a:rPr sz="1350" dirty="0">
                <a:solidFill>
                  <a:srgbClr val="E5E0DF"/>
                </a:solidFill>
                <a:latin typeface="Roboto"/>
                <a:cs typeface="Roboto"/>
              </a:rPr>
              <a:t>com</a:t>
            </a:r>
            <a:r>
              <a:rPr sz="1350" spc="-5" dirty="0">
                <a:solidFill>
                  <a:srgbClr val="E5E0DF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E5E0DF"/>
                </a:solidFill>
                <a:latin typeface="Roboto"/>
                <a:cs typeface="Roboto"/>
              </a:rPr>
              <a:t>consolidação rápida.</a:t>
            </a:r>
            <a:endParaRPr sz="1350">
              <a:latin typeface="Roboto"/>
              <a:cs typeface="Roboto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749582" y="4002087"/>
            <a:ext cx="2995930" cy="1179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50" dirty="0">
                <a:solidFill>
                  <a:srgbClr val="E5E0DF"/>
                </a:solidFill>
                <a:latin typeface="Trebuchet MS"/>
                <a:cs typeface="Trebuchet MS"/>
              </a:rPr>
              <a:t>Gestores</a:t>
            </a:r>
            <a:endParaRPr sz="1650">
              <a:latin typeface="Trebuchet MS"/>
              <a:cs typeface="Trebuchet MS"/>
            </a:endParaRPr>
          </a:p>
          <a:p>
            <a:pPr marL="12700" marR="5080">
              <a:lnSpc>
                <a:spcPct val="134300"/>
              </a:lnSpc>
              <a:spcBef>
                <a:spcPts val="540"/>
              </a:spcBef>
            </a:pPr>
            <a:r>
              <a:rPr sz="1350" dirty="0">
                <a:solidFill>
                  <a:srgbClr val="E5E0DF"/>
                </a:solidFill>
                <a:latin typeface="Roboto"/>
                <a:cs typeface="Roboto"/>
              </a:rPr>
              <a:t>Líderes</a:t>
            </a:r>
            <a:r>
              <a:rPr sz="1350" spc="-45" dirty="0">
                <a:solidFill>
                  <a:srgbClr val="E5E0DF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E5E0DF"/>
                </a:solidFill>
                <a:latin typeface="Roboto"/>
                <a:cs typeface="Roboto"/>
              </a:rPr>
              <a:t>obtendo</a:t>
            </a:r>
            <a:r>
              <a:rPr sz="1350" spc="-45" dirty="0">
                <a:solidFill>
                  <a:srgbClr val="E5E0DF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E5E0DF"/>
                </a:solidFill>
                <a:latin typeface="Roboto"/>
                <a:cs typeface="Roboto"/>
              </a:rPr>
              <a:t>insights</a:t>
            </a:r>
            <a:r>
              <a:rPr sz="1350" spc="-40" dirty="0">
                <a:solidFill>
                  <a:srgbClr val="E5E0DF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E5E0DF"/>
                </a:solidFill>
                <a:latin typeface="Roboto"/>
                <a:cs typeface="Roboto"/>
              </a:rPr>
              <a:t>sobre</a:t>
            </a:r>
            <a:r>
              <a:rPr sz="1350" spc="-45" dirty="0">
                <a:solidFill>
                  <a:srgbClr val="E5E0DF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E5E0DF"/>
                </a:solidFill>
                <a:latin typeface="Roboto"/>
                <a:cs typeface="Roboto"/>
              </a:rPr>
              <a:t>vendas, clientes</a:t>
            </a:r>
            <a:r>
              <a:rPr sz="1350" spc="5" dirty="0">
                <a:solidFill>
                  <a:srgbClr val="E5E0DF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E5E0DF"/>
                </a:solidFill>
                <a:latin typeface="Roboto"/>
                <a:cs typeface="Roboto"/>
              </a:rPr>
              <a:t>e</a:t>
            </a:r>
            <a:r>
              <a:rPr sz="1350" spc="5" dirty="0">
                <a:solidFill>
                  <a:srgbClr val="E5E0DF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E5E0DF"/>
                </a:solidFill>
                <a:latin typeface="Roboto"/>
                <a:cs typeface="Roboto"/>
              </a:rPr>
              <a:t>fornecedores</a:t>
            </a:r>
            <a:r>
              <a:rPr sz="1350" spc="10" dirty="0">
                <a:solidFill>
                  <a:srgbClr val="E5E0DF"/>
                </a:solidFill>
                <a:latin typeface="Roboto"/>
                <a:cs typeface="Roboto"/>
              </a:rPr>
              <a:t> </a:t>
            </a:r>
            <a:r>
              <a:rPr sz="1350" spc="-25" dirty="0">
                <a:solidFill>
                  <a:srgbClr val="E5E0DF"/>
                </a:solidFill>
                <a:latin typeface="Roboto"/>
                <a:cs typeface="Roboto"/>
              </a:rPr>
              <a:t>sem </a:t>
            </a:r>
            <a:r>
              <a:rPr sz="1350" spc="-10" dirty="0">
                <a:solidFill>
                  <a:srgbClr val="E5E0DF"/>
                </a:solidFill>
                <a:latin typeface="Roboto"/>
                <a:cs typeface="Roboto"/>
              </a:rPr>
              <a:t>complexidade.</a:t>
            </a:r>
            <a:endParaRPr sz="1350">
              <a:latin typeface="Roboto"/>
              <a:cs typeface="Robo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98891" y="4002087"/>
            <a:ext cx="2682240" cy="1179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748155">
              <a:lnSpc>
                <a:spcPct val="100000"/>
              </a:lnSpc>
              <a:spcBef>
                <a:spcPts val="135"/>
              </a:spcBef>
            </a:pPr>
            <a:r>
              <a:rPr sz="1650" spc="65" dirty="0">
                <a:solidFill>
                  <a:srgbClr val="E5E0DF"/>
                </a:solidFill>
                <a:latin typeface="Trebuchet MS"/>
                <a:cs typeface="Trebuchet MS"/>
              </a:rPr>
              <a:t>Analistas</a:t>
            </a:r>
            <a:endParaRPr sz="1650">
              <a:latin typeface="Trebuchet MS"/>
              <a:cs typeface="Trebuchet MS"/>
            </a:endParaRPr>
          </a:p>
          <a:p>
            <a:pPr marL="12700" marR="5080" indent="236854" algn="r">
              <a:lnSpc>
                <a:spcPct val="134300"/>
              </a:lnSpc>
              <a:spcBef>
                <a:spcPts val="540"/>
              </a:spcBef>
            </a:pPr>
            <a:r>
              <a:rPr sz="1350" spc="-10" dirty="0">
                <a:solidFill>
                  <a:srgbClr val="E5E0DF"/>
                </a:solidFill>
                <a:latin typeface="Roboto"/>
                <a:cs typeface="Roboto"/>
              </a:rPr>
              <a:t>Profissionais</a:t>
            </a:r>
            <a:r>
              <a:rPr sz="1350" spc="-45" dirty="0">
                <a:solidFill>
                  <a:srgbClr val="E5E0DF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E5E0DF"/>
                </a:solidFill>
                <a:latin typeface="Roboto"/>
                <a:cs typeface="Roboto"/>
              </a:rPr>
              <a:t>realizando</a:t>
            </a:r>
            <a:r>
              <a:rPr sz="1350" spc="-40" dirty="0">
                <a:solidFill>
                  <a:srgbClr val="E5E0DF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E5E0DF"/>
                </a:solidFill>
                <a:latin typeface="Roboto"/>
                <a:cs typeface="Roboto"/>
              </a:rPr>
              <a:t>análise exploratória</a:t>
            </a:r>
            <a:r>
              <a:rPr sz="1350" spc="-35" dirty="0">
                <a:solidFill>
                  <a:srgbClr val="E5E0DF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E5E0DF"/>
                </a:solidFill>
                <a:latin typeface="Roboto"/>
                <a:cs typeface="Roboto"/>
              </a:rPr>
              <a:t>inicial</a:t>
            </a:r>
            <a:r>
              <a:rPr sz="1350" spc="-35" dirty="0">
                <a:solidFill>
                  <a:srgbClr val="E5E0DF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E5E0DF"/>
                </a:solidFill>
                <a:latin typeface="Roboto"/>
                <a:cs typeface="Roboto"/>
              </a:rPr>
              <a:t>rápida</a:t>
            </a:r>
            <a:r>
              <a:rPr sz="1350" spc="-35" dirty="0">
                <a:solidFill>
                  <a:srgbClr val="E5E0DF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E5E0DF"/>
                </a:solidFill>
                <a:latin typeface="Roboto"/>
                <a:cs typeface="Roboto"/>
              </a:rPr>
              <a:t>de</a:t>
            </a:r>
            <a:r>
              <a:rPr sz="1350" spc="-35" dirty="0">
                <a:solidFill>
                  <a:srgbClr val="E5E0DF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E5E0DF"/>
                </a:solidFill>
                <a:latin typeface="Roboto"/>
                <a:cs typeface="Roboto"/>
              </a:rPr>
              <a:t>dados</a:t>
            </a:r>
            <a:endParaRPr sz="1350">
              <a:latin typeface="Roboto"/>
              <a:cs typeface="Roboto"/>
            </a:endParaRPr>
          </a:p>
          <a:p>
            <a:pPr marR="5080" algn="r">
              <a:lnSpc>
                <a:spcPct val="100000"/>
              </a:lnSpc>
              <a:spcBef>
                <a:spcPts val="555"/>
              </a:spcBef>
            </a:pPr>
            <a:r>
              <a:rPr sz="1350" spc="-10" dirty="0">
                <a:solidFill>
                  <a:srgbClr val="E5E0DF"/>
                </a:solidFill>
                <a:latin typeface="Roboto"/>
                <a:cs typeface="Roboto"/>
              </a:rPr>
              <a:t>fiscais.</a:t>
            </a:r>
            <a:endParaRPr sz="135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113731" cy="643907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0"/>
            <a:ext cx="10114280" cy="6439535"/>
          </a:xfrm>
          <a:custGeom>
            <a:avLst/>
            <a:gdLst/>
            <a:ahLst/>
            <a:cxnLst/>
            <a:rect l="l" t="t" r="r" b="b"/>
            <a:pathLst>
              <a:path w="10114280" h="6439535">
                <a:moveTo>
                  <a:pt x="10113731" y="0"/>
                </a:moveTo>
                <a:lnTo>
                  <a:pt x="0" y="0"/>
                </a:lnTo>
                <a:lnTo>
                  <a:pt x="0" y="6439075"/>
                </a:lnTo>
                <a:lnTo>
                  <a:pt x="10113731" y="6439075"/>
                </a:lnTo>
                <a:lnTo>
                  <a:pt x="10113731" y="0"/>
                </a:lnTo>
                <a:close/>
              </a:path>
            </a:pathLst>
          </a:custGeom>
          <a:solidFill>
            <a:srgbClr val="030303">
              <a:alpha val="748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21081" y="224"/>
            <a:ext cx="3792649" cy="643885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18270" y="391849"/>
            <a:ext cx="3434079" cy="4806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950" spc="55" dirty="0"/>
              <a:t>Arquitetura</a:t>
            </a:r>
            <a:r>
              <a:rPr sz="2950" spc="-140" dirty="0"/>
              <a:t> </a:t>
            </a:r>
            <a:r>
              <a:rPr sz="2950" spc="-10" dirty="0"/>
              <a:t>Técnica</a:t>
            </a:r>
            <a:endParaRPr sz="2950"/>
          </a:p>
        </p:txBody>
      </p:sp>
      <p:grpSp>
        <p:nvGrpSpPr>
          <p:cNvPr id="8" name="object 8"/>
          <p:cNvGrpSpPr/>
          <p:nvPr/>
        </p:nvGrpSpPr>
        <p:grpSpPr>
          <a:xfrm>
            <a:off x="530826" y="1120794"/>
            <a:ext cx="5259705" cy="4897120"/>
            <a:chOff x="530826" y="1120794"/>
            <a:chExt cx="5259705" cy="4897120"/>
          </a:xfrm>
        </p:grpSpPr>
        <p:sp>
          <p:nvSpPr>
            <p:cNvPr id="9" name="object 9"/>
            <p:cNvSpPr/>
            <p:nvPr/>
          </p:nvSpPr>
          <p:spPr>
            <a:xfrm>
              <a:off x="539398" y="1129366"/>
              <a:ext cx="5242560" cy="4879975"/>
            </a:xfrm>
            <a:custGeom>
              <a:avLst/>
              <a:gdLst/>
              <a:ahLst/>
              <a:cxnLst/>
              <a:rect l="l" t="t" r="r" b="b"/>
              <a:pathLst>
                <a:path w="5242560" h="4879975">
                  <a:moveTo>
                    <a:pt x="5143854" y="0"/>
                  </a:moveTo>
                  <a:lnTo>
                    <a:pt x="98433" y="0"/>
                  </a:lnTo>
                  <a:lnTo>
                    <a:pt x="91580" y="674"/>
                  </a:lnTo>
                  <a:lnTo>
                    <a:pt x="52574" y="13911"/>
                  </a:lnTo>
                  <a:lnTo>
                    <a:pt x="21597" y="41072"/>
                  </a:lnTo>
                  <a:lnTo>
                    <a:pt x="3375" y="78010"/>
                  </a:lnTo>
                  <a:lnTo>
                    <a:pt x="0" y="98429"/>
                  </a:lnTo>
                  <a:lnTo>
                    <a:pt x="0" y="4774524"/>
                  </a:lnTo>
                  <a:lnTo>
                    <a:pt x="0" y="4781438"/>
                  </a:lnTo>
                  <a:lnTo>
                    <a:pt x="10666" y="4821230"/>
                  </a:lnTo>
                  <a:lnTo>
                    <a:pt x="35749" y="4853906"/>
                  </a:lnTo>
                  <a:lnTo>
                    <a:pt x="71424" y="4874503"/>
                  </a:lnTo>
                  <a:lnTo>
                    <a:pt x="98433" y="4879871"/>
                  </a:lnTo>
                  <a:lnTo>
                    <a:pt x="5143854" y="4879871"/>
                  </a:lnTo>
                  <a:lnTo>
                    <a:pt x="5183635" y="4869205"/>
                  </a:lnTo>
                  <a:lnTo>
                    <a:pt x="5216314" y="4844126"/>
                  </a:lnTo>
                  <a:lnTo>
                    <a:pt x="5236912" y="4808447"/>
                  </a:lnTo>
                  <a:lnTo>
                    <a:pt x="5242283" y="4781438"/>
                  </a:lnTo>
                  <a:lnTo>
                    <a:pt x="5242283" y="98429"/>
                  </a:lnTo>
                  <a:lnTo>
                    <a:pt x="5231619" y="58637"/>
                  </a:lnTo>
                  <a:lnTo>
                    <a:pt x="5206537" y="25969"/>
                  </a:lnTo>
                  <a:lnTo>
                    <a:pt x="5170858" y="5371"/>
                  </a:lnTo>
                  <a:lnTo>
                    <a:pt x="5150698" y="674"/>
                  </a:lnTo>
                  <a:lnTo>
                    <a:pt x="5143854" y="0"/>
                  </a:lnTo>
                  <a:close/>
                </a:path>
              </a:pathLst>
            </a:custGeom>
            <a:solidFill>
              <a:srgbClr val="03030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39398" y="1129366"/>
              <a:ext cx="5242560" cy="4879975"/>
            </a:xfrm>
            <a:custGeom>
              <a:avLst/>
              <a:gdLst/>
              <a:ahLst/>
              <a:cxnLst/>
              <a:rect l="l" t="t" r="r" b="b"/>
              <a:pathLst>
                <a:path w="5242560" h="4879975">
                  <a:moveTo>
                    <a:pt x="0" y="4774524"/>
                  </a:moveTo>
                  <a:lnTo>
                    <a:pt x="0" y="105351"/>
                  </a:lnTo>
                  <a:lnTo>
                    <a:pt x="0" y="98429"/>
                  </a:lnTo>
                  <a:lnTo>
                    <a:pt x="676" y="91585"/>
                  </a:lnTo>
                  <a:lnTo>
                    <a:pt x="2023" y="84798"/>
                  </a:lnTo>
                  <a:lnTo>
                    <a:pt x="3375" y="78010"/>
                  </a:lnTo>
                  <a:lnTo>
                    <a:pt x="5372" y="71425"/>
                  </a:lnTo>
                  <a:lnTo>
                    <a:pt x="8020" y="65031"/>
                  </a:lnTo>
                  <a:lnTo>
                    <a:pt x="10666" y="58637"/>
                  </a:lnTo>
                  <a:lnTo>
                    <a:pt x="35749" y="25969"/>
                  </a:lnTo>
                  <a:lnTo>
                    <a:pt x="65036" y="8023"/>
                  </a:lnTo>
                  <a:lnTo>
                    <a:pt x="71424" y="5371"/>
                  </a:lnTo>
                  <a:lnTo>
                    <a:pt x="78012" y="3371"/>
                  </a:lnTo>
                  <a:lnTo>
                    <a:pt x="84799" y="2022"/>
                  </a:lnTo>
                  <a:lnTo>
                    <a:pt x="91580" y="674"/>
                  </a:lnTo>
                  <a:lnTo>
                    <a:pt x="98433" y="0"/>
                  </a:lnTo>
                  <a:lnTo>
                    <a:pt x="105351" y="0"/>
                  </a:lnTo>
                  <a:lnTo>
                    <a:pt x="5136932" y="0"/>
                  </a:lnTo>
                  <a:lnTo>
                    <a:pt x="5143854" y="0"/>
                  </a:lnTo>
                  <a:lnTo>
                    <a:pt x="5150698" y="674"/>
                  </a:lnTo>
                  <a:lnTo>
                    <a:pt x="5157485" y="2022"/>
                  </a:lnTo>
                  <a:lnTo>
                    <a:pt x="5164273" y="3371"/>
                  </a:lnTo>
                  <a:lnTo>
                    <a:pt x="5170858" y="5371"/>
                  </a:lnTo>
                  <a:lnTo>
                    <a:pt x="5177252" y="8023"/>
                  </a:lnTo>
                  <a:lnTo>
                    <a:pt x="5183635" y="10664"/>
                  </a:lnTo>
                  <a:lnTo>
                    <a:pt x="5189703" y="13911"/>
                  </a:lnTo>
                  <a:lnTo>
                    <a:pt x="5195457" y="17755"/>
                  </a:lnTo>
                  <a:lnTo>
                    <a:pt x="5201210" y="21598"/>
                  </a:lnTo>
                  <a:lnTo>
                    <a:pt x="5206537" y="25969"/>
                  </a:lnTo>
                  <a:lnTo>
                    <a:pt x="5211425" y="30858"/>
                  </a:lnTo>
                  <a:lnTo>
                    <a:pt x="5216314" y="35746"/>
                  </a:lnTo>
                  <a:lnTo>
                    <a:pt x="5234260" y="65031"/>
                  </a:lnTo>
                  <a:lnTo>
                    <a:pt x="5236912" y="71425"/>
                  </a:lnTo>
                  <a:lnTo>
                    <a:pt x="5238912" y="78010"/>
                  </a:lnTo>
                  <a:lnTo>
                    <a:pt x="5240261" y="84798"/>
                  </a:lnTo>
                  <a:lnTo>
                    <a:pt x="5241609" y="91585"/>
                  </a:lnTo>
                  <a:lnTo>
                    <a:pt x="5242283" y="98429"/>
                  </a:lnTo>
                  <a:lnTo>
                    <a:pt x="5242283" y="105351"/>
                  </a:lnTo>
                  <a:lnTo>
                    <a:pt x="5242283" y="4774524"/>
                  </a:lnTo>
                  <a:lnTo>
                    <a:pt x="5242283" y="4781438"/>
                  </a:lnTo>
                  <a:lnTo>
                    <a:pt x="5241609" y="4788290"/>
                  </a:lnTo>
                  <a:lnTo>
                    <a:pt x="5240261" y="4795077"/>
                  </a:lnTo>
                  <a:lnTo>
                    <a:pt x="5238912" y="4801859"/>
                  </a:lnTo>
                  <a:lnTo>
                    <a:pt x="5236912" y="4808447"/>
                  </a:lnTo>
                  <a:lnTo>
                    <a:pt x="5234260" y="4814839"/>
                  </a:lnTo>
                  <a:lnTo>
                    <a:pt x="5231619" y="4821230"/>
                  </a:lnTo>
                  <a:lnTo>
                    <a:pt x="5206537" y="4853906"/>
                  </a:lnTo>
                  <a:lnTo>
                    <a:pt x="5170858" y="4874503"/>
                  </a:lnTo>
                  <a:lnTo>
                    <a:pt x="5157485" y="4877847"/>
                  </a:lnTo>
                  <a:lnTo>
                    <a:pt x="5150698" y="4879199"/>
                  </a:lnTo>
                  <a:lnTo>
                    <a:pt x="5143854" y="4879871"/>
                  </a:lnTo>
                  <a:lnTo>
                    <a:pt x="5136932" y="4879876"/>
                  </a:lnTo>
                  <a:lnTo>
                    <a:pt x="105351" y="4879876"/>
                  </a:lnTo>
                  <a:lnTo>
                    <a:pt x="98433" y="4879871"/>
                  </a:lnTo>
                  <a:lnTo>
                    <a:pt x="91580" y="4879199"/>
                  </a:lnTo>
                  <a:lnTo>
                    <a:pt x="84799" y="4877847"/>
                  </a:lnTo>
                  <a:lnTo>
                    <a:pt x="78012" y="4876500"/>
                  </a:lnTo>
                  <a:lnTo>
                    <a:pt x="41069" y="4858274"/>
                  </a:lnTo>
                  <a:lnTo>
                    <a:pt x="17756" y="4833052"/>
                  </a:lnTo>
                  <a:lnTo>
                    <a:pt x="13910" y="4827301"/>
                  </a:lnTo>
                  <a:lnTo>
                    <a:pt x="10666" y="4821230"/>
                  </a:lnTo>
                  <a:lnTo>
                    <a:pt x="8020" y="4814839"/>
                  </a:lnTo>
                  <a:lnTo>
                    <a:pt x="5372" y="4808447"/>
                  </a:lnTo>
                  <a:lnTo>
                    <a:pt x="3375" y="4801859"/>
                  </a:lnTo>
                  <a:lnTo>
                    <a:pt x="2023" y="4795077"/>
                  </a:lnTo>
                  <a:lnTo>
                    <a:pt x="676" y="4788290"/>
                  </a:lnTo>
                  <a:lnTo>
                    <a:pt x="0" y="4781438"/>
                  </a:lnTo>
                  <a:lnTo>
                    <a:pt x="0" y="4774524"/>
                  </a:lnTo>
                  <a:close/>
                </a:path>
              </a:pathLst>
            </a:custGeom>
            <a:ln w="16856">
              <a:solidFill>
                <a:srgbClr val="FC823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47827" y="1137794"/>
              <a:ext cx="5226050" cy="1104265"/>
            </a:xfrm>
            <a:custGeom>
              <a:avLst/>
              <a:gdLst/>
              <a:ahLst/>
              <a:cxnLst/>
              <a:rect l="l" t="t" r="r" b="b"/>
              <a:pathLst>
                <a:path w="5226050" h="1104264">
                  <a:moveTo>
                    <a:pt x="5119121" y="0"/>
                  </a:moveTo>
                  <a:lnTo>
                    <a:pt x="106308" y="0"/>
                  </a:lnTo>
                  <a:lnTo>
                    <a:pt x="98907" y="730"/>
                  </a:lnTo>
                  <a:lnTo>
                    <a:pt x="56779" y="15024"/>
                  </a:lnTo>
                  <a:lnTo>
                    <a:pt x="23326" y="44354"/>
                  </a:lnTo>
                  <a:lnTo>
                    <a:pt x="3643" y="84258"/>
                  </a:lnTo>
                  <a:lnTo>
                    <a:pt x="0" y="106306"/>
                  </a:lnTo>
                  <a:lnTo>
                    <a:pt x="0" y="1104082"/>
                  </a:lnTo>
                  <a:lnTo>
                    <a:pt x="5225427" y="1104082"/>
                  </a:lnTo>
                  <a:lnTo>
                    <a:pt x="5225427" y="106306"/>
                  </a:lnTo>
                  <a:lnTo>
                    <a:pt x="5213909" y="63334"/>
                  </a:lnTo>
                  <a:lnTo>
                    <a:pt x="5186815" y="28037"/>
                  </a:lnTo>
                  <a:lnTo>
                    <a:pt x="5148293" y="5798"/>
                  </a:lnTo>
                  <a:lnTo>
                    <a:pt x="5119121" y="0"/>
                  </a:lnTo>
                  <a:close/>
                </a:path>
              </a:pathLst>
            </a:custGeom>
            <a:solidFill>
              <a:srgbClr val="03030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86833" y="1272586"/>
            <a:ext cx="2445385" cy="5575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500" spc="-10" dirty="0">
                <a:solidFill>
                  <a:srgbClr val="E5E0DF"/>
                </a:solidFill>
                <a:latin typeface="Trebuchet MS"/>
                <a:cs typeface="Trebuchet MS"/>
              </a:rPr>
              <a:t>Streamlit</a:t>
            </a:r>
            <a:endParaRPr sz="1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55"/>
              </a:spcBef>
            </a:pPr>
            <a:r>
              <a:rPr sz="1200" spc="-10" dirty="0">
                <a:solidFill>
                  <a:srgbClr val="E5E0DF"/>
                </a:solidFill>
                <a:latin typeface="Roboto"/>
                <a:cs typeface="Roboto"/>
              </a:rPr>
              <a:t>Interface </a:t>
            </a:r>
            <a:r>
              <a:rPr sz="1200" dirty="0">
                <a:solidFill>
                  <a:srgbClr val="E5E0DF"/>
                </a:solidFill>
                <a:latin typeface="Roboto"/>
                <a:cs typeface="Roboto"/>
              </a:rPr>
              <a:t>web</a:t>
            </a:r>
            <a:r>
              <a:rPr sz="1200" spc="-10" dirty="0">
                <a:solidFill>
                  <a:srgbClr val="E5E0DF"/>
                </a:solidFill>
                <a:latin typeface="Roboto"/>
                <a:cs typeface="Roboto"/>
              </a:rPr>
              <a:t> </a:t>
            </a:r>
            <a:r>
              <a:rPr sz="1200" spc="-25" dirty="0">
                <a:solidFill>
                  <a:srgbClr val="E5E0DF"/>
                </a:solidFill>
                <a:latin typeface="Roboto"/>
                <a:cs typeface="Roboto"/>
              </a:rPr>
              <a:t>intuitiva</a:t>
            </a:r>
            <a:r>
              <a:rPr sz="1200" spc="-5" dirty="0">
                <a:solidFill>
                  <a:srgbClr val="E5E0DF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E5E0DF"/>
                </a:solidFill>
                <a:latin typeface="Roboto"/>
                <a:cs typeface="Roboto"/>
              </a:rPr>
              <a:t>e</a:t>
            </a:r>
            <a:r>
              <a:rPr sz="1200" spc="-10" dirty="0">
                <a:solidFill>
                  <a:srgbClr val="E5E0DF"/>
                </a:solidFill>
                <a:latin typeface="Roboto"/>
                <a:cs typeface="Roboto"/>
              </a:rPr>
              <a:t> responsiva.</a:t>
            </a:r>
            <a:endParaRPr sz="1200">
              <a:latin typeface="Roboto"/>
              <a:cs typeface="Robo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47827" y="2060528"/>
            <a:ext cx="5226050" cy="1513205"/>
            <a:chOff x="547827" y="2060528"/>
            <a:chExt cx="5226050" cy="1513205"/>
          </a:xfrm>
        </p:grpSpPr>
        <p:sp>
          <p:nvSpPr>
            <p:cNvPr id="14" name="object 14"/>
            <p:cNvSpPr/>
            <p:nvPr/>
          </p:nvSpPr>
          <p:spPr>
            <a:xfrm>
              <a:off x="547827" y="2241877"/>
              <a:ext cx="5226050" cy="1332230"/>
            </a:xfrm>
            <a:custGeom>
              <a:avLst/>
              <a:gdLst/>
              <a:ahLst/>
              <a:cxnLst/>
              <a:rect l="l" t="t" r="r" b="b"/>
              <a:pathLst>
                <a:path w="5226050" h="1332229">
                  <a:moveTo>
                    <a:pt x="5225427" y="0"/>
                  </a:moveTo>
                  <a:lnTo>
                    <a:pt x="0" y="0"/>
                  </a:lnTo>
                  <a:lnTo>
                    <a:pt x="0" y="1331641"/>
                  </a:lnTo>
                  <a:lnTo>
                    <a:pt x="5225427" y="1331641"/>
                  </a:lnTo>
                  <a:lnTo>
                    <a:pt x="5225427" y="0"/>
                  </a:lnTo>
                  <a:close/>
                </a:path>
              </a:pathLst>
            </a:custGeom>
            <a:solidFill>
              <a:srgbClr val="03030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47827" y="2241877"/>
              <a:ext cx="5226050" cy="17145"/>
            </a:xfrm>
            <a:custGeom>
              <a:avLst/>
              <a:gdLst/>
              <a:ahLst/>
              <a:cxnLst/>
              <a:rect l="l" t="t" r="r" b="b"/>
              <a:pathLst>
                <a:path w="5226050" h="17144">
                  <a:moveTo>
                    <a:pt x="5219325" y="0"/>
                  </a:moveTo>
                  <a:lnTo>
                    <a:pt x="6101" y="0"/>
                  </a:lnTo>
                  <a:lnTo>
                    <a:pt x="4112" y="820"/>
                  </a:lnTo>
                  <a:lnTo>
                    <a:pt x="820" y="4112"/>
                  </a:lnTo>
                  <a:lnTo>
                    <a:pt x="0" y="6101"/>
                  </a:lnTo>
                  <a:lnTo>
                    <a:pt x="0" y="8428"/>
                  </a:lnTo>
                  <a:lnTo>
                    <a:pt x="0" y="10754"/>
                  </a:lnTo>
                  <a:lnTo>
                    <a:pt x="820" y="12743"/>
                  </a:lnTo>
                  <a:lnTo>
                    <a:pt x="4112" y="16035"/>
                  </a:lnTo>
                  <a:lnTo>
                    <a:pt x="6101" y="16856"/>
                  </a:lnTo>
                  <a:lnTo>
                    <a:pt x="5219325" y="16856"/>
                  </a:lnTo>
                  <a:lnTo>
                    <a:pt x="5221314" y="16035"/>
                  </a:lnTo>
                  <a:lnTo>
                    <a:pt x="5224607" y="12743"/>
                  </a:lnTo>
                  <a:lnTo>
                    <a:pt x="5225427" y="10754"/>
                  </a:lnTo>
                  <a:lnTo>
                    <a:pt x="5225427" y="6101"/>
                  </a:lnTo>
                  <a:lnTo>
                    <a:pt x="5224607" y="4112"/>
                  </a:lnTo>
                  <a:lnTo>
                    <a:pt x="5221314" y="820"/>
                  </a:lnTo>
                  <a:lnTo>
                    <a:pt x="5219325" y="0"/>
                  </a:lnTo>
                  <a:close/>
                </a:path>
              </a:pathLst>
            </a:custGeom>
            <a:solidFill>
              <a:srgbClr val="FF18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983550" y="2069100"/>
              <a:ext cx="362585" cy="362585"/>
            </a:xfrm>
            <a:custGeom>
              <a:avLst/>
              <a:gdLst/>
              <a:ahLst/>
              <a:cxnLst/>
              <a:rect l="l" t="t" r="r" b="b"/>
              <a:pathLst>
                <a:path w="362585" h="362585">
                  <a:moveTo>
                    <a:pt x="263979" y="0"/>
                  </a:moveTo>
                  <a:lnTo>
                    <a:pt x="98429" y="0"/>
                  </a:lnTo>
                  <a:lnTo>
                    <a:pt x="91585" y="674"/>
                  </a:lnTo>
                  <a:lnTo>
                    <a:pt x="52580" y="13911"/>
                  </a:lnTo>
                  <a:lnTo>
                    <a:pt x="21598" y="41072"/>
                  </a:lnTo>
                  <a:lnTo>
                    <a:pt x="3371" y="78010"/>
                  </a:lnTo>
                  <a:lnTo>
                    <a:pt x="0" y="98429"/>
                  </a:lnTo>
                  <a:lnTo>
                    <a:pt x="0" y="257057"/>
                  </a:lnTo>
                  <a:lnTo>
                    <a:pt x="0" y="263979"/>
                  </a:lnTo>
                  <a:lnTo>
                    <a:pt x="10664" y="303760"/>
                  </a:lnTo>
                  <a:lnTo>
                    <a:pt x="35746" y="336450"/>
                  </a:lnTo>
                  <a:lnTo>
                    <a:pt x="71425" y="357037"/>
                  </a:lnTo>
                  <a:lnTo>
                    <a:pt x="98429" y="362408"/>
                  </a:lnTo>
                  <a:lnTo>
                    <a:pt x="263979" y="362408"/>
                  </a:lnTo>
                  <a:lnTo>
                    <a:pt x="303760" y="351744"/>
                  </a:lnTo>
                  <a:lnTo>
                    <a:pt x="336438" y="326662"/>
                  </a:lnTo>
                  <a:lnTo>
                    <a:pt x="357037" y="290983"/>
                  </a:lnTo>
                  <a:lnTo>
                    <a:pt x="362408" y="263979"/>
                  </a:lnTo>
                  <a:lnTo>
                    <a:pt x="362408" y="98429"/>
                  </a:lnTo>
                  <a:lnTo>
                    <a:pt x="351744" y="58637"/>
                  </a:lnTo>
                  <a:lnTo>
                    <a:pt x="326662" y="25969"/>
                  </a:lnTo>
                  <a:lnTo>
                    <a:pt x="290983" y="5371"/>
                  </a:lnTo>
                  <a:lnTo>
                    <a:pt x="270823" y="674"/>
                  </a:lnTo>
                  <a:lnTo>
                    <a:pt x="263979" y="0"/>
                  </a:lnTo>
                  <a:close/>
                </a:path>
              </a:pathLst>
            </a:custGeom>
            <a:solidFill>
              <a:srgbClr val="030303">
                <a:alpha val="748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983550" y="2069100"/>
              <a:ext cx="362585" cy="362585"/>
            </a:xfrm>
            <a:custGeom>
              <a:avLst/>
              <a:gdLst/>
              <a:ahLst/>
              <a:cxnLst/>
              <a:rect l="l" t="t" r="r" b="b"/>
              <a:pathLst>
                <a:path w="362585" h="362585">
                  <a:moveTo>
                    <a:pt x="0" y="257057"/>
                  </a:moveTo>
                  <a:lnTo>
                    <a:pt x="0" y="105351"/>
                  </a:lnTo>
                  <a:lnTo>
                    <a:pt x="0" y="98429"/>
                  </a:lnTo>
                  <a:lnTo>
                    <a:pt x="674" y="91585"/>
                  </a:lnTo>
                  <a:lnTo>
                    <a:pt x="2022" y="84798"/>
                  </a:lnTo>
                  <a:lnTo>
                    <a:pt x="3371" y="78010"/>
                  </a:lnTo>
                  <a:lnTo>
                    <a:pt x="5371" y="71425"/>
                  </a:lnTo>
                  <a:lnTo>
                    <a:pt x="8023" y="65031"/>
                  </a:lnTo>
                  <a:lnTo>
                    <a:pt x="10664" y="58637"/>
                  </a:lnTo>
                  <a:lnTo>
                    <a:pt x="13911" y="52568"/>
                  </a:lnTo>
                  <a:lnTo>
                    <a:pt x="17755" y="46815"/>
                  </a:lnTo>
                  <a:lnTo>
                    <a:pt x="21598" y="41072"/>
                  </a:lnTo>
                  <a:lnTo>
                    <a:pt x="25969" y="35746"/>
                  </a:lnTo>
                  <a:lnTo>
                    <a:pt x="30858" y="30858"/>
                  </a:lnTo>
                  <a:lnTo>
                    <a:pt x="35746" y="25969"/>
                  </a:lnTo>
                  <a:lnTo>
                    <a:pt x="65042" y="8023"/>
                  </a:lnTo>
                  <a:lnTo>
                    <a:pt x="71425" y="5371"/>
                  </a:lnTo>
                  <a:lnTo>
                    <a:pt x="78010" y="3371"/>
                  </a:lnTo>
                  <a:lnTo>
                    <a:pt x="84798" y="2022"/>
                  </a:lnTo>
                  <a:lnTo>
                    <a:pt x="91585" y="674"/>
                  </a:lnTo>
                  <a:lnTo>
                    <a:pt x="98429" y="0"/>
                  </a:lnTo>
                  <a:lnTo>
                    <a:pt x="105351" y="0"/>
                  </a:lnTo>
                  <a:lnTo>
                    <a:pt x="257057" y="0"/>
                  </a:lnTo>
                  <a:lnTo>
                    <a:pt x="263979" y="0"/>
                  </a:lnTo>
                  <a:lnTo>
                    <a:pt x="270823" y="674"/>
                  </a:lnTo>
                  <a:lnTo>
                    <a:pt x="277610" y="2022"/>
                  </a:lnTo>
                  <a:lnTo>
                    <a:pt x="284398" y="3371"/>
                  </a:lnTo>
                  <a:lnTo>
                    <a:pt x="290983" y="5371"/>
                  </a:lnTo>
                  <a:lnTo>
                    <a:pt x="297377" y="8023"/>
                  </a:lnTo>
                  <a:lnTo>
                    <a:pt x="303760" y="10664"/>
                  </a:lnTo>
                  <a:lnTo>
                    <a:pt x="331550" y="30858"/>
                  </a:lnTo>
                  <a:lnTo>
                    <a:pt x="336438" y="35746"/>
                  </a:lnTo>
                  <a:lnTo>
                    <a:pt x="354385" y="65031"/>
                  </a:lnTo>
                  <a:lnTo>
                    <a:pt x="357037" y="71425"/>
                  </a:lnTo>
                  <a:lnTo>
                    <a:pt x="359037" y="78010"/>
                  </a:lnTo>
                  <a:lnTo>
                    <a:pt x="360385" y="84798"/>
                  </a:lnTo>
                  <a:lnTo>
                    <a:pt x="361734" y="91585"/>
                  </a:lnTo>
                  <a:lnTo>
                    <a:pt x="362408" y="98429"/>
                  </a:lnTo>
                  <a:lnTo>
                    <a:pt x="362408" y="105351"/>
                  </a:lnTo>
                  <a:lnTo>
                    <a:pt x="362408" y="257057"/>
                  </a:lnTo>
                  <a:lnTo>
                    <a:pt x="362408" y="263979"/>
                  </a:lnTo>
                  <a:lnTo>
                    <a:pt x="361734" y="270823"/>
                  </a:lnTo>
                  <a:lnTo>
                    <a:pt x="360385" y="277610"/>
                  </a:lnTo>
                  <a:lnTo>
                    <a:pt x="359037" y="284386"/>
                  </a:lnTo>
                  <a:lnTo>
                    <a:pt x="357037" y="290983"/>
                  </a:lnTo>
                  <a:lnTo>
                    <a:pt x="354385" y="297377"/>
                  </a:lnTo>
                  <a:lnTo>
                    <a:pt x="351744" y="303760"/>
                  </a:lnTo>
                  <a:lnTo>
                    <a:pt x="348496" y="309839"/>
                  </a:lnTo>
                  <a:lnTo>
                    <a:pt x="344653" y="315582"/>
                  </a:lnTo>
                  <a:lnTo>
                    <a:pt x="340810" y="321335"/>
                  </a:lnTo>
                  <a:lnTo>
                    <a:pt x="336438" y="326662"/>
                  </a:lnTo>
                  <a:lnTo>
                    <a:pt x="331550" y="331550"/>
                  </a:lnTo>
                  <a:lnTo>
                    <a:pt x="326662" y="336450"/>
                  </a:lnTo>
                  <a:lnTo>
                    <a:pt x="297377" y="354385"/>
                  </a:lnTo>
                  <a:lnTo>
                    <a:pt x="290983" y="357037"/>
                  </a:lnTo>
                  <a:lnTo>
                    <a:pt x="284398" y="359037"/>
                  </a:lnTo>
                  <a:lnTo>
                    <a:pt x="277610" y="360385"/>
                  </a:lnTo>
                  <a:lnTo>
                    <a:pt x="270823" y="361734"/>
                  </a:lnTo>
                  <a:lnTo>
                    <a:pt x="263979" y="362408"/>
                  </a:lnTo>
                  <a:lnTo>
                    <a:pt x="257057" y="362408"/>
                  </a:lnTo>
                  <a:lnTo>
                    <a:pt x="105351" y="362408"/>
                  </a:lnTo>
                  <a:lnTo>
                    <a:pt x="98429" y="362408"/>
                  </a:lnTo>
                  <a:lnTo>
                    <a:pt x="91585" y="361734"/>
                  </a:lnTo>
                  <a:lnTo>
                    <a:pt x="84798" y="360385"/>
                  </a:lnTo>
                  <a:lnTo>
                    <a:pt x="78010" y="359037"/>
                  </a:lnTo>
                  <a:lnTo>
                    <a:pt x="71425" y="357037"/>
                  </a:lnTo>
                  <a:lnTo>
                    <a:pt x="65042" y="354385"/>
                  </a:lnTo>
                  <a:lnTo>
                    <a:pt x="58648" y="351744"/>
                  </a:lnTo>
                  <a:lnTo>
                    <a:pt x="30858" y="331550"/>
                  </a:lnTo>
                  <a:lnTo>
                    <a:pt x="25969" y="326662"/>
                  </a:lnTo>
                  <a:lnTo>
                    <a:pt x="21598" y="321335"/>
                  </a:lnTo>
                  <a:lnTo>
                    <a:pt x="17755" y="315582"/>
                  </a:lnTo>
                  <a:lnTo>
                    <a:pt x="13911" y="309839"/>
                  </a:lnTo>
                  <a:lnTo>
                    <a:pt x="10664" y="303760"/>
                  </a:lnTo>
                  <a:lnTo>
                    <a:pt x="8023" y="297377"/>
                  </a:lnTo>
                  <a:lnTo>
                    <a:pt x="5371" y="290983"/>
                  </a:lnTo>
                  <a:lnTo>
                    <a:pt x="3371" y="284386"/>
                  </a:lnTo>
                  <a:lnTo>
                    <a:pt x="2022" y="277610"/>
                  </a:lnTo>
                  <a:lnTo>
                    <a:pt x="674" y="270823"/>
                  </a:lnTo>
                  <a:lnTo>
                    <a:pt x="0" y="263979"/>
                  </a:lnTo>
                  <a:lnTo>
                    <a:pt x="0" y="257057"/>
                  </a:lnTo>
                  <a:close/>
                </a:path>
              </a:pathLst>
            </a:custGeom>
            <a:ln w="16856">
              <a:solidFill>
                <a:srgbClr val="FF181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64958" y="2149182"/>
              <a:ext cx="195379" cy="198031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686833" y="2604228"/>
            <a:ext cx="2898775" cy="5575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500" dirty="0">
                <a:solidFill>
                  <a:srgbClr val="E5E0DF"/>
                </a:solidFill>
                <a:latin typeface="Trebuchet MS"/>
                <a:cs typeface="Trebuchet MS"/>
              </a:rPr>
              <a:t>Upload</a:t>
            </a:r>
            <a:r>
              <a:rPr sz="1500" spc="90" dirty="0">
                <a:solidFill>
                  <a:srgbClr val="E5E0DF"/>
                </a:solidFill>
                <a:latin typeface="Trebuchet MS"/>
                <a:cs typeface="Trebuchet MS"/>
              </a:rPr>
              <a:t> </a:t>
            </a:r>
            <a:r>
              <a:rPr sz="1500" spc="-10" dirty="0">
                <a:solidFill>
                  <a:srgbClr val="E5E0DF"/>
                </a:solidFill>
                <a:latin typeface="Trebuchet MS"/>
                <a:cs typeface="Trebuchet MS"/>
              </a:rPr>
              <a:t>Flexível</a:t>
            </a:r>
            <a:endParaRPr sz="1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55"/>
              </a:spcBef>
            </a:pPr>
            <a:r>
              <a:rPr sz="1200" dirty="0">
                <a:solidFill>
                  <a:srgbClr val="E5E0DF"/>
                </a:solidFill>
                <a:latin typeface="Roboto"/>
                <a:cs typeface="Roboto"/>
              </a:rPr>
              <a:t>CSV</a:t>
            </a:r>
            <a:r>
              <a:rPr sz="1200" spc="-25" dirty="0">
                <a:solidFill>
                  <a:srgbClr val="E5E0DF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E5E0DF"/>
                </a:solidFill>
                <a:latin typeface="Roboto"/>
                <a:cs typeface="Roboto"/>
              </a:rPr>
              <a:t>separados </a:t>
            </a:r>
            <a:r>
              <a:rPr sz="1200" dirty="0">
                <a:solidFill>
                  <a:srgbClr val="E5E0DF"/>
                </a:solidFill>
                <a:latin typeface="Roboto"/>
                <a:cs typeface="Roboto"/>
              </a:rPr>
              <a:t>ou</a:t>
            </a:r>
            <a:r>
              <a:rPr sz="1200" spc="-25" dirty="0">
                <a:solidFill>
                  <a:srgbClr val="E5E0DF"/>
                </a:solidFill>
                <a:latin typeface="Roboto"/>
                <a:cs typeface="Roboto"/>
              </a:rPr>
              <a:t> arquivo</a:t>
            </a:r>
            <a:r>
              <a:rPr sz="1200" spc="-20" dirty="0">
                <a:solidFill>
                  <a:srgbClr val="E5E0DF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E5E0DF"/>
                </a:solidFill>
                <a:latin typeface="Roboto"/>
                <a:cs typeface="Roboto"/>
              </a:rPr>
              <a:t>ZIP</a:t>
            </a:r>
            <a:r>
              <a:rPr sz="1200" spc="-25" dirty="0">
                <a:solidFill>
                  <a:srgbClr val="E5E0DF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E5E0DF"/>
                </a:solidFill>
                <a:latin typeface="Roboto"/>
                <a:cs typeface="Roboto"/>
              </a:rPr>
              <a:t>com</a:t>
            </a:r>
            <a:r>
              <a:rPr sz="1200" spc="-20" dirty="0">
                <a:solidFill>
                  <a:srgbClr val="E5E0DF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E5E0DF"/>
                </a:solidFill>
                <a:latin typeface="Roboto"/>
                <a:cs typeface="Roboto"/>
              </a:rPr>
              <a:t>dados.</a:t>
            </a:r>
            <a:endParaRPr sz="1200">
              <a:latin typeface="Roboto"/>
              <a:cs typeface="Robo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47827" y="3392169"/>
            <a:ext cx="5226050" cy="1504950"/>
            <a:chOff x="547827" y="3392169"/>
            <a:chExt cx="5226050" cy="1504950"/>
          </a:xfrm>
        </p:grpSpPr>
        <p:sp>
          <p:nvSpPr>
            <p:cNvPr id="21" name="object 21"/>
            <p:cNvSpPr/>
            <p:nvPr/>
          </p:nvSpPr>
          <p:spPr>
            <a:xfrm>
              <a:off x="547827" y="3573518"/>
              <a:ext cx="5226050" cy="1323340"/>
            </a:xfrm>
            <a:custGeom>
              <a:avLst/>
              <a:gdLst/>
              <a:ahLst/>
              <a:cxnLst/>
              <a:rect l="l" t="t" r="r" b="b"/>
              <a:pathLst>
                <a:path w="5226050" h="1323339">
                  <a:moveTo>
                    <a:pt x="5225427" y="0"/>
                  </a:moveTo>
                  <a:lnTo>
                    <a:pt x="0" y="0"/>
                  </a:lnTo>
                  <a:lnTo>
                    <a:pt x="0" y="1323213"/>
                  </a:lnTo>
                  <a:lnTo>
                    <a:pt x="5225427" y="1323213"/>
                  </a:lnTo>
                  <a:lnTo>
                    <a:pt x="5225427" y="0"/>
                  </a:lnTo>
                  <a:close/>
                </a:path>
              </a:pathLst>
            </a:custGeom>
            <a:solidFill>
              <a:srgbClr val="03030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47827" y="3573518"/>
              <a:ext cx="5226050" cy="17145"/>
            </a:xfrm>
            <a:custGeom>
              <a:avLst/>
              <a:gdLst/>
              <a:ahLst/>
              <a:cxnLst/>
              <a:rect l="l" t="t" r="r" b="b"/>
              <a:pathLst>
                <a:path w="5226050" h="17145">
                  <a:moveTo>
                    <a:pt x="5219325" y="0"/>
                  </a:moveTo>
                  <a:lnTo>
                    <a:pt x="6101" y="0"/>
                  </a:lnTo>
                  <a:lnTo>
                    <a:pt x="4112" y="820"/>
                  </a:lnTo>
                  <a:lnTo>
                    <a:pt x="820" y="4112"/>
                  </a:lnTo>
                  <a:lnTo>
                    <a:pt x="0" y="6101"/>
                  </a:lnTo>
                  <a:lnTo>
                    <a:pt x="0" y="8428"/>
                  </a:lnTo>
                  <a:lnTo>
                    <a:pt x="0" y="10754"/>
                  </a:lnTo>
                  <a:lnTo>
                    <a:pt x="820" y="12743"/>
                  </a:lnTo>
                  <a:lnTo>
                    <a:pt x="4112" y="16035"/>
                  </a:lnTo>
                  <a:lnTo>
                    <a:pt x="6101" y="16856"/>
                  </a:lnTo>
                  <a:lnTo>
                    <a:pt x="5219325" y="16856"/>
                  </a:lnTo>
                  <a:lnTo>
                    <a:pt x="5221314" y="16035"/>
                  </a:lnTo>
                  <a:lnTo>
                    <a:pt x="5224607" y="12743"/>
                  </a:lnTo>
                  <a:lnTo>
                    <a:pt x="5225427" y="10754"/>
                  </a:lnTo>
                  <a:lnTo>
                    <a:pt x="5225427" y="6101"/>
                  </a:lnTo>
                  <a:lnTo>
                    <a:pt x="5224607" y="4112"/>
                  </a:lnTo>
                  <a:lnTo>
                    <a:pt x="5221314" y="820"/>
                  </a:lnTo>
                  <a:lnTo>
                    <a:pt x="5219325" y="0"/>
                  </a:lnTo>
                  <a:close/>
                </a:path>
              </a:pathLst>
            </a:custGeom>
            <a:solidFill>
              <a:srgbClr val="E2691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983550" y="3400742"/>
              <a:ext cx="362585" cy="362585"/>
            </a:xfrm>
            <a:custGeom>
              <a:avLst/>
              <a:gdLst/>
              <a:ahLst/>
              <a:cxnLst/>
              <a:rect l="l" t="t" r="r" b="b"/>
              <a:pathLst>
                <a:path w="362585" h="362585">
                  <a:moveTo>
                    <a:pt x="263979" y="0"/>
                  </a:moveTo>
                  <a:lnTo>
                    <a:pt x="98429" y="0"/>
                  </a:lnTo>
                  <a:lnTo>
                    <a:pt x="91585" y="674"/>
                  </a:lnTo>
                  <a:lnTo>
                    <a:pt x="52580" y="13911"/>
                  </a:lnTo>
                  <a:lnTo>
                    <a:pt x="21598" y="41072"/>
                  </a:lnTo>
                  <a:lnTo>
                    <a:pt x="3371" y="78010"/>
                  </a:lnTo>
                  <a:lnTo>
                    <a:pt x="0" y="98429"/>
                  </a:lnTo>
                  <a:lnTo>
                    <a:pt x="0" y="257057"/>
                  </a:lnTo>
                  <a:lnTo>
                    <a:pt x="0" y="263979"/>
                  </a:lnTo>
                  <a:lnTo>
                    <a:pt x="10664" y="303760"/>
                  </a:lnTo>
                  <a:lnTo>
                    <a:pt x="35746" y="336450"/>
                  </a:lnTo>
                  <a:lnTo>
                    <a:pt x="71425" y="357037"/>
                  </a:lnTo>
                  <a:lnTo>
                    <a:pt x="98429" y="362408"/>
                  </a:lnTo>
                  <a:lnTo>
                    <a:pt x="263979" y="362408"/>
                  </a:lnTo>
                  <a:lnTo>
                    <a:pt x="303760" y="351744"/>
                  </a:lnTo>
                  <a:lnTo>
                    <a:pt x="336438" y="326662"/>
                  </a:lnTo>
                  <a:lnTo>
                    <a:pt x="357037" y="290983"/>
                  </a:lnTo>
                  <a:lnTo>
                    <a:pt x="362408" y="263979"/>
                  </a:lnTo>
                  <a:lnTo>
                    <a:pt x="362408" y="98429"/>
                  </a:lnTo>
                  <a:lnTo>
                    <a:pt x="351744" y="58637"/>
                  </a:lnTo>
                  <a:lnTo>
                    <a:pt x="326662" y="25969"/>
                  </a:lnTo>
                  <a:lnTo>
                    <a:pt x="290983" y="5371"/>
                  </a:lnTo>
                  <a:lnTo>
                    <a:pt x="270823" y="674"/>
                  </a:lnTo>
                  <a:lnTo>
                    <a:pt x="263979" y="0"/>
                  </a:lnTo>
                  <a:close/>
                </a:path>
              </a:pathLst>
            </a:custGeom>
            <a:solidFill>
              <a:srgbClr val="030303">
                <a:alpha val="748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983550" y="3400742"/>
              <a:ext cx="362585" cy="362585"/>
            </a:xfrm>
            <a:custGeom>
              <a:avLst/>
              <a:gdLst/>
              <a:ahLst/>
              <a:cxnLst/>
              <a:rect l="l" t="t" r="r" b="b"/>
              <a:pathLst>
                <a:path w="362585" h="362585">
                  <a:moveTo>
                    <a:pt x="0" y="257057"/>
                  </a:moveTo>
                  <a:lnTo>
                    <a:pt x="0" y="105351"/>
                  </a:lnTo>
                  <a:lnTo>
                    <a:pt x="0" y="98429"/>
                  </a:lnTo>
                  <a:lnTo>
                    <a:pt x="674" y="91585"/>
                  </a:lnTo>
                  <a:lnTo>
                    <a:pt x="2022" y="84798"/>
                  </a:lnTo>
                  <a:lnTo>
                    <a:pt x="3371" y="78010"/>
                  </a:lnTo>
                  <a:lnTo>
                    <a:pt x="5371" y="71425"/>
                  </a:lnTo>
                  <a:lnTo>
                    <a:pt x="8023" y="65031"/>
                  </a:lnTo>
                  <a:lnTo>
                    <a:pt x="10664" y="58637"/>
                  </a:lnTo>
                  <a:lnTo>
                    <a:pt x="13911" y="52568"/>
                  </a:lnTo>
                  <a:lnTo>
                    <a:pt x="17755" y="46815"/>
                  </a:lnTo>
                  <a:lnTo>
                    <a:pt x="21598" y="41072"/>
                  </a:lnTo>
                  <a:lnTo>
                    <a:pt x="25969" y="35746"/>
                  </a:lnTo>
                  <a:lnTo>
                    <a:pt x="30858" y="30858"/>
                  </a:lnTo>
                  <a:lnTo>
                    <a:pt x="35746" y="25969"/>
                  </a:lnTo>
                  <a:lnTo>
                    <a:pt x="65042" y="8023"/>
                  </a:lnTo>
                  <a:lnTo>
                    <a:pt x="71425" y="5371"/>
                  </a:lnTo>
                  <a:lnTo>
                    <a:pt x="78010" y="3371"/>
                  </a:lnTo>
                  <a:lnTo>
                    <a:pt x="84798" y="2022"/>
                  </a:lnTo>
                  <a:lnTo>
                    <a:pt x="91585" y="674"/>
                  </a:lnTo>
                  <a:lnTo>
                    <a:pt x="98429" y="0"/>
                  </a:lnTo>
                  <a:lnTo>
                    <a:pt x="105351" y="0"/>
                  </a:lnTo>
                  <a:lnTo>
                    <a:pt x="257057" y="0"/>
                  </a:lnTo>
                  <a:lnTo>
                    <a:pt x="263979" y="0"/>
                  </a:lnTo>
                  <a:lnTo>
                    <a:pt x="270823" y="674"/>
                  </a:lnTo>
                  <a:lnTo>
                    <a:pt x="277610" y="2022"/>
                  </a:lnTo>
                  <a:lnTo>
                    <a:pt x="284398" y="3371"/>
                  </a:lnTo>
                  <a:lnTo>
                    <a:pt x="290983" y="5371"/>
                  </a:lnTo>
                  <a:lnTo>
                    <a:pt x="297377" y="8023"/>
                  </a:lnTo>
                  <a:lnTo>
                    <a:pt x="303760" y="10664"/>
                  </a:lnTo>
                  <a:lnTo>
                    <a:pt x="331550" y="30858"/>
                  </a:lnTo>
                  <a:lnTo>
                    <a:pt x="336438" y="35746"/>
                  </a:lnTo>
                  <a:lnTo>
                    <a:pt x="354385" y="65031"/>
                  </a:lnTo>
                  <a:lnTo>
                    <a:pt x="357037" y="71425"/>
                  </a:lnTo>
                  <a:lnTo>
                    <a:pt x="359037" y="78010"/>
                  </a:lnTo>
                  <a:lnTo>
                    <a:pt x="360385" y="84798"/>
                  </a:lnTo>
                  <a:lnTo>
                    <a:pt x="361734" y="91585"/>
                  </a:lnTo>
                  <a:lnTo>
                    <a:pt x="362408" y="98429"/>
                  </a:lnTo>
                  <a:lnTo>
                    <a:pt x="362408" y="105351"/>
                  </a:lnTo>
                  <a:lnTo>
                    <a:pt x="362408" y="257057"/>
                  </a:lnTo>
                  <a:lnTo>
                    <a:pt x="362408" y="263979"/>
                  </a:lnTo>
                  <a:lnTo>
                    <a:pt x="361734" y="270823"/>
                  </a:lnTo>
                  <a:lnTo>
                    <a:pt x="360385" y="277610"/>
                  </a:lnTo>
                  <a:lnTo>
                    <a:pt x="359037" y="284386"/>
                  </a:lnTo>
                  <a:lnTo>
                    <a:pt x="357037" y="290983"/>
                  </a:lnTo>
                  <a:lnTo>
                    <a:pt x="354385" y="297377"/>
                  </a:lnTo>
                  <a:lnTo>
                    <a:pt x="351744" y="303760"/>
                  </a:lnTo>
                  <a:lnTo>
                    <a:pt x="348496" y="309839"/>
                  </a:lnTo>
                  <a:lnTo>
                    <a:pt x="344653" y="315582"/>
                  </a:lnTo>
                  <a:lnTo>
                    <a:pt x="340810" y="321335"/>
                  </a:lnTo>
                  <a:lnTo>
                    <a:pt x="336438" y="326662"/>
                  </a:lnTo>
                  <a:lnTo>
                    <a:pt x="331550" y="331550"/>
                  </a:lnTo>
                  <a:lnTo>
                    <a:pt x="326662" y="336450"/>
                  </a:lnTo>
                  <a:lnTo>
                    <a:pt x="297377" y="354385"/>
                  </a:lnTo>
                  <a:lnTo>
                    <a:pt x="290983" y="357037"/>
                  </a:lnTo>
                  <a:lnTo>
                    <a:pt x="284398" y="359037"/>
                  </a:lnTo>
                  <a:lnTo>
                    <a:pt x="277610" y="360385"/>
                  </a:lnTo>
                  <a:lnTo>
                    <a:pt x="270823" y="361734"/>
                  </a:lnTo>
                  <a:lnTo>
                    <a:pt x="263979" y="362408"/>
                  </a:lnTo>
                  <a:lnTo>
                    <a:pt x="257057" y="362408"/>
                  </a:lnTo>
                  <a:lnTo>
                    <a:pt x="105351" y="362408"/>
                  </a:lnTo>
                  <a:lnTo>
                    <a:pt x="98429" y="362408"/>
                  </a:lnTo>
                  <a:lnTo>
                    <a:pt x="91585" y="361734"/>
                  </a:lnTo>
                  <a:lnTo>
                    <a:pt x="84798" y="360385"/>
                  </a:lnTo>
                  <a:lnTo>
                    <a:pt x="78010" y="359037"/>
                  </a:lnTo>
                  <a:lnTo>
                    <a:pt x="71425" y="357037"/>
                  </a:lnTo>
                  <a:lnTo>
                    <a:pt x="65042" y="354385"/>
                  </a:lnTo>
                  <a:lnTo>
                    <a:pt x="58648" y="351744"/>
                  </a:lnTo>
                  <a:lnTo>
                    <a:pt x="30858" y="331550"/>
                  </a:lnTo>
                  <a:lnTo>
                    <a:pt x="25969" y="326662"/>
                  </a:lnTo>
                  <a:lnTo>
                    <a:pt x="21598" y="321335"/>
                  </a:lnTo>
                  <a:lnTo>
                    <a:pt x="17755" y="315582"/>
                  </a:lnTo>
                  <a:lnTo>
                    <a:pt x="13911" y="309839"/>
                  </a:lnTo>
                  <a:lnTo>
                    <a:pt x="10664" y="303760"/>
                  </a:lnTo>
                  <a:lnTo>
                    <a:pt x="8023" y="297377"/>
                  </a:lnTo>
                  <a:lnTo>
                    <a:pt x="5371" y="290983"/>
                  </a:lnTo>
                  <a:lnTo>
                    <a:pt x="3371" y="284386"/>
                  </a:lnTo>
                  <a:lnTo>
                    <a:pt x="2022" y="277610"/>
                  </a:lnTo>
                  <a:lnTo>
                    <a:pt x="674" y="270823"/>
                  </a:lnTo>
                  <a:lnTo>
                    <a:pt x="0" y="263979"/>
                  </a:lnTo>
                  <a:lnTo>
                    <a:pt x="0" y="257057"/>
                  </a:lnTo>
                  <a:close/>
                </a:path>
              </a:pathLst>
            </a:custGeom>
            <a:ln w="16856">
              <a:solidFill>
                <a:srgbClr val="E2691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76352" y="3480823"/>
              <a:ext cx="172668" cy="198031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686833" y="3935869"/>
            <a:ext cx="2589530" cy="5575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500" spc="65" dirty="0">
                <a:solidFill>
                  <a:srgbClr val="E5E0DF"/>
                </a:solidFill>
                <a:latin typeface="Trebuchet MS"/>
                <a:cs typeface="Trebuchet MS"/>
              </a:rPr>
              <a:t>Pandas</a:t>
            </a:r>
            <a:endParaRPr sz="1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55"/>
              </a:spcBef>
            </a:pPr>
            <a:r>
              <a:rPr sz="1200" spc="-10" dirty="0">
                <a:solidFill>
                  <a:srgbClr val="E5E0DF"/>
                </a:solidFill>
                <a:latin typeface="Roboto"/>
                <a:cs typeface="Roboto"/>
              </a:rPr>
              <a:t>Processamento</a:t>
            </a:r>
            <a:r>
              <a:rPr sz="1200" spc="-20" dirty="0">
                <a:solidFill>
                  <a:srgbClr val="E5E0DF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E5E0DF"/>
                </a:solidFill>
                <a:latin typeface="Roboto"/>
                <a:cs typeface="Roboto"/>
              </a:rPr>
              <a:t>e</a:t>
            </a:r>
            <a:r>
              <a:rPr sz="1200" spc="-15" dirty="0">
                <a:solidFill>
                  <a:srgbClr val="E5E0DF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E5E0DF"/>
                </a:solidFill>
                <a:latin typeface="Roboto"/>
                <a:cs typeface="Roboto"/>
              </a:rPr>
              <a:t>validação</a:t>
            </a:r>
            <a:r>
              <a:rPr sz="1200" spc="-15" dirty="0">
                <a:solidFill>
                  <a:srgbClr val="E5E0DF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E5E0DF"/>
                </a:solidFill>
                <a:latin typeface="Roboto"/>
                <a:cs typeface="Roboto"/>
              </a:rPr>
              <a:t>de</a:t>
            </a:r>
            <a:r>
              <a:rPr sz="1200" spc="-15" dirty="0">
                <a:solidFill>
                  <a:srgbClr val="E5E0DF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E5E0DF"/>
                </a:solidFill>
                <a:latin typeface="Roboto"/>
                <a:cs typeface="Roboto"/>
              </a:rPr>
              <a:t>dados.</a:t>
            </a:r>
            <a:endParaRPr sz="1200">
              <a:latin typeface="Roboto"/>
              <a:cs typeface="Robo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547827" y="4715527"/>
            <a:ext cx="5226050" cy="1285875"/>
            <a:chOff x="547827" y="4715527"/>
            <a:chExt cx="5226050" cy="1285875"/>
          </a:xfrm>
        </p:grpSpPr>
        <p:sp>
          <p:nvSpPr>
            <p:cNvPr id="28" name="object 28"/>
            <p:cNvSpPr/>
            <p:nvPr/>
          </p:nvSpPr>
          <p:spPr>
            <a:xfrm>
              <a:off x="547827" y="4896731"/>
              <a:ext cx="5226050" cy="1104265"/>
            </a:xfrm>
            <a:custGeom>
              <a:avLst/>
              <a:gdLst/>
              <a:ahLst/>
              <a:cxnLst/>
              <a:rect l="l" t="t" r="r" b="b"/>
              <a:pathLst>
                <a:path w="5226050" h="1104264">
                  <a:moveTo>
                    <a:pt x="5225427" y="0"/>
                  </a:moveTo>
                  <a:lnTo>
                    <a:pt x="0" y="0"/>
                  </a:lnTo>
                  <a:lnTo>
                    <a:pt x="0" y="990303"/>
                  </a:lnTo>
                  <a:lnTo>
                    <a:pt x="0" y="997774"/>
                  </a:lnTo>
                  <a:lnTo>
                    <a:pt x="11518" y="1040744"/>
                  </a:lnTo>
                  <a:lnTo>
                    <a:pt x="38606" y="1076038"/>
                  </a:lnTo>
                  <a:lnTo>
                    <a:pt x="77139" y="1098280"/>
                  </a:lnTo>
                  <a:lnTo>
                    <a:pt x="106308" y="1104083"/>
                  </a:lnTo>
                  <a:lnTo>
                    <a:pt x="5119121" y="1104083"/>
                  </a:lnTo>
                  <a:lnTo>
                    <a:pt x="5162093" y="1092560"/>
                  </a:lnTo>
                  <a:lnTo>
                    <a:pt x="5197390" y="1065471"/>
                  </a:lnTo>
                  <a:lnTo>
                    <a:pt x="5219629" y="1026939"/>
                  </a:lnTo>
                  <a:lnTo>
                    <a:pt x="5225427" y="997774"/>
                  </a:lnTo>
                  <a:lnTo>
                    <a:pt x="5225427" y="0"/>
                  </a:lnTo>
                  <a:close/>
                </a:path>
              </a:pathLst>
            </a:custGeom>
            <a:solidFill>
              <a:srgbClr val="03030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47827" y="4896731"/>
              <a:ext cx="5226050" cy="17145"/>
            </a:xfrm>
            <a:custGeom>
              <a:avLst/>
              <a:gdLst/>
              <a:ahLst/>
              <a:cxnLst/>
              <a:rect l="l" t="t" r="r" b="b"/>
              <a:pathLst>
                <a:path w="5226050" h="17145">
                  <a:moveTo>
                    <a:pt x="5219325" y="0"/>
                  </a:moveTo>
                  <a:lnTo>
                    <a:pt x="6101" y="0"/>
                  </a:lnTo>
                  <a:lnTo>
                    <a:pt x="4112" y="820"/>
                  </a:lnTo>
                  <a:lnTo>
                    <a:pt x="820" y="4112"/>
                  </a:lnTo>
                  <a:lnTo>
                    <a:pt x="0" y="6101"/>
                  </a:lnTo>
                  <a:lnTo>
                    <a:pt x="0" y="8428"/>
                  </a:lnTo>
                  <a:lnTo>
                    <a:pt x="0" y="10754"/>
                  </a:lnTo>
                  <a:lnTo>
                    <a:pt x="820" y="12743"/>
                  </a:lnTo>
                  <a:lnTo>
                    <a:pt x="4112" y="16035"/>
                  </a:lnTo>
                  <a:lnTo>
                    <a:pt x="6101" y="16856"/>
                  </a:lnTo>
                  <a:lnTo>
                    <a:pt x="5219325" y="16856"/>
                  </a:lnTo>
                  <a:lnTo>
                    <a:pt x="5221314" y="16035"/>
                  </a:lnTo>
                  <a:lnTo>
                    <a:pt x="5224607" y="12743"/>
                  </a:lnTo>
                  <a:lnTo>
                    <a:pt x="5225427" y="10754"/>
                  </a:lnTo>
                  <a:lnTo>
                    <a:pt x="5225427" y="6101"/>
                  </a:lnTo>
                  <a:lnTo>
                    <a:pt x="5224607" y="4112"/>
                  </a:lnTo>
                  <a:lnTo>
                    <a:pt x="5221314" y="820"/>
                  </a:lnTo>
                  <a:lnTo>
                    <a:pt x="5219325" y="0"/>
                  </a:lnTo>
                  <a:close/>
                </a:path>
              </a:pathLst>
            </a:custGeom>
            <a:solidFill>
              <a:srgbClr val="FF18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983550" y="4723955"/>
              <a:ext cx="362585" cy="362585"/>
            </a:xfrm>
            <a:custGeom>
              <a:avLst/>
              <a:gdLst/>
              <a:ahLst/>
              <a:cxnLst/>
              <a:rect l="l" t="t" r="r" b="b"/>
              <a:pathLst>
                <a:path w="362585" h="362585">
                  <a:moveTo>
                    <a:pt x="263979" y="0"/>
                  </a:moveTo>
                  <a:lnTo>
                    <a:pt x="98429" y="0"/>
                  </a:lnTo>
                  <a:lnTo>
                    <a:pt x="91585" y="674"/>
                  </a:lnTo>
                  <a:lnTo>
                    <a:pt x="52580" y="13911"/>
                  </a:lnTo>
                  <a:lnTo>
                    <a:pt x="21598" y="41072"/>
                  </a:lnTo>
                  <a:lnTo>
                    <a:pt x="3371" y="78010"/>
                  </a:lnTo>
                  <a:lnTo>
                    <a:pt x="0" y="98429"/>
                  </a:lnTo>
                  <a:lnTo>
                    <a:pt x="0" y="257057"/>
                  </a:lnTo>
                  <a:lnTo>
                    <a:pt x="0" y="263979"/>
                  </a:lnTo>
                  <a:lnTo>
                    <a:pt x="10664" y="303760"/>
                  </a:lnTo>
                  <a:lnTo>
                    <a:pt x="35746" y="336450"/>
                  </a:lnTo>
                  <a:lnTo>
                    <a:pt x="71425" y="357037"/>
                  </a:lnTo>
                  <a:lnTo>
                    <a:pt x="98429" y="362408"/>
                  </a:lnTo>
                  <a:lnTo>
                    <a:pt x="263979" y="362408"/>
                  </a:lnTo>
                  <a:lnTo>
                    <a:pt x="303760" y="351744"/>
                  </a:lnTo>
                  <a:lnTo>
                    <a:pt x="336438" y="326662"/>
                  </a:lnTo>
                  <a:lnTo>
                    <a:pt x="357037" y="290983"/>
                  </a:lnTo>
                  <a:lnTo>
                    <a:pt x="362408" y="263979"/>
                  </a:lnTo>
                  <a:lnTo>
                    <a:pt x="362408" y="98429"/>
                  </a:lnTo>
                  <a:lnTo>
                    <a:pt x="351744" y="58637"/>
                  </a:lnTo>
                  <a:lnTo>
                    <a:pt x="326662" y="25969"/>
                  </a:lnTo>
                  <a:lnTo>
                    <a:pt x="290983" y="5371"/>
                  </a:lnTo>
                  <a:lnTo>
                    <a:pt x="270823" y="674"/>
                  </a:lnTo>
                  <a:lnTo>
                    <a:pt x="263979" y="0"/>
                  </a:lnTo>
                  <a:close/>
                </a:path>
              </a:pathLst>
            </a:custGeom>
            <a:solidFill>
              <a:srgbClr val="030303">
                <a:alpha val="748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983550" y="4723955"/>
              <a:ext cx="362585" cy="362585"/>
            </a:xfrm>
            <a:custGeom>
              <a:avLst/>
              <a:gdLst/>
              <a:ahLst/>
              <a:cxnLst/>
              <a:rect l="l" t="t" r="r" b="b"/>
              <a:pathLst>
                <a:path w="362585" h="362585">
                  <a:moveTo>
                    <a:pt x="0" y="257057"/>
                  </a:moveTo>
                  <a:lnTo>
                    <a:pt x="0" y="105351"/>
                  </a:lnTo>
                  <a:lnTo>
                    <a:pt x="0" y="98429"/>
                  </a:lnTo>
                  <a:lnTo>
                    <a:pt x="674" y="91585"/>
                  </a:lnTo>
                  <a:lnTo>
                    <a:pt x="2022" y="84798"/>
                  </a:lnTo>
                  <a:lnTo>
                    <a:pt x="3371" y="78010"/>
                  </a:lnTo>
                  <a:lnTo>
                    <a:pt x="5371" y="71425"/>
                  </a:lnTo>
                  <a:lnTo>
                    <a:pt x="8023" y="65031"/>
                  </a:lnTo>
                  <a:lnTo>
                    <a:pt x="10664" y="58637"/>
                  </a:lnTo>
                  <a:lnTo>
                    <a:pt x="13911" y="52568"/>
                  </a:lnTo>
                  <a:lnTo>
                    <a:pt x="41072" y="21598"/>
                  </a:lnTo>
                  <a:lnTo>
                    <a:pt x="65042" y="8023"/>
                  </a:lnTo>
                  <a:lnTo>
                    <a:pt x="71425" y="5371"/>
                  </a:lnTo>
                  <a:lnTo>
                    <a:pt x="78010" y="3371"/>
                  </a:lnTo>
                  <a:lnTo>
                    <a:pt x="84798" y="2022"/>
                  </a:lnTo>
                  <a:lnTo>
                    <a:pt x="91585" y="674"/>
                  </a:lnTo>
                  <a:lnTo>
                    <a:pt x="98429" y="0"/>
                  </a:lnTo>
                  <a:lnTo>
                    <a:pt x="105351" y="0"/>
                  </a:lnTo>
                  <a:lnTo>
                    <a:pt x="257057" y="0"/>
                  </a:lnTo>
                  <a:lnTo>
                    <a:pt x="263979" y="0"/>
                  </a:lnTo>
                  <a:lnTo>
                    <a:pt x="270823" y="674"/>
                  </a:lnTo>
                  <a:lnTo>
                    <a:pt x="277610" y="2022"/>
                  </a:lnTo>
                  <a:lnTo>
                    <a:pt x="284398" y="3371"/>
                  </a:lnTo>
                  <a:lnTo>
                    <a:pt x="290983" y="5371"/>
                  </a:lnTo>
                  <a:lnTo>
                    <a:pt x="297377" y="8023"/>
                  </a:lnTo>
                  <a:lnTo>
                    <a:pt x="303760" y="10664"/>
                  </a:lnTo>
                  <a:lnTo>
                    <a:pt x="336438" y="35746"/>
                  </a:lnTo>
                  <a:lnTo>
                    <a:pt x="354385" y="65031"/>
                  </a:lnTo>
                  <a:lnTo>
                    <a:pt x="357037" y="71425"/>
                  </a:lnTo>
                  <a:lnTo>
                    <a:pt x="359037" y="78010"/>
                  </a:lnTo>
                  <a:lnTo>
                    <a:pt x="360385" y="84798"/>
                  </a:lnTo>
                  <a:lnTo>
                    <a:pt x="361734" y="91585"/>
                  </a:lnTo>
                  <a:lnTo>
                    <a:pt x="362408" y="98429"/>
                  </a:lnTo>
                  <a:lnTo>
                    <a:pt x="362408" y="105351"/>
                  </a:lnTo>
                  <a:lnTo>
                    <a:pt x="362408" y="257057"/>
                  </a:lnTo>
                  <a:lnTo>
                    <a:pt x="362408" y="263979"/>
                  </a:lnTo>
                  <a:lnTo>
                    <a:pt x="361734" y="270823"/>
                  </a:lnTo>
                  <a:lnTo>
                    <a:pt x="360385" y="277610"/>
                  </a:lnTo>
                  <a:lnTo>
                    <a:pt x="359037" y="284386"/>
                  </a:lnTo>
                  <a:lnTo>
                    <a:pt x="357037" y="290983"/>
                  </a:lnTo>
                  <a:lnTo>
                    <a:pt x="354385" y="297377"/>
                  </a:lnTo>
                  <a:lnTo>
                    <a:pt x="351744" y="303760"/>
                  </a:lnTo>
                  <a:lnTo>
                    <a:pt x="348496" y="309839"/>
                  </a:lnTo>
                  <a:lnTo>
                    <a:pt x="344653" y="315582"/>
                  </a:lnTo>
                  <a:lnTo>
                    <a:pt x="340810" y="321335"/>
                  </a:lnTo>
                  <a:lnTo>
                    <a:pt x="336438" y="326662"/>
                  </a:lnTo>
                  <a:lnTo>
                    <a:pt x="331550" y="331550"/>
                  </a:lnTo>
                  <a:lnTo>
                    <a:pt x="326662" y="336450"/>
                  </a:lnTo>
                  <a:lnTo>
                    <a:pt x="297377" y="354385"/>
                  </a:lnTo>
                  <a:lnTo>
                    <a:pt x="290983" y="357037"/>
                  </a:lnTo>
                  <a:lnTo>
                    <a:pt x="284398" y="359037"/>
                  </a:lnTo>
                  <a:lnTo>
                    <a:pt x="277610" y="360385"/>
                  </a:lnTo>
                  <a:lnTo>
                    <a:pt x="270823" y="361734"/>
                  </a:lnTo>
                  <a:lnTo>
                    <a:pt x="263979" y="362408"/>
                  </a:lnTo>
                  <a:lnTo>
                    <a:pt x="257057" y="362408"/>
                  </a:lnTo>
                  <a:lnTo>
                    <a:pt x="105351" y="362408"/>
                  </a:lnTo>
                  <a:lnTo>
                    <a:pt x="98429" y="362408"/>
                  </a:lnTo>
                  <a:lnTo>
                    <a:pt x="91585" y="361734"/>
                  </a:lnTo>
                  <a:lnTo>
                    <a:pt x="84798" y="360385"/>
                  </a:lnTo>
                  <a:lnTo>
                    <a:pt x="78010" y="359037"/>
                  </a:lnTo>
                  <a:lnTo>
                    <a:pt x="71425" y="357037"/>
                  </a:lnTo>
                  <a:lnTo>
                    <a:pt x="65042" y="354385"/>
                  </a:lnTo>
                  <a:lnTo>
                    <a:pt x="58648" y="351744"/>
                  </a:lnTo>
                  <a:lnTo>
                    <a:pt x="30858" y="331550"/>
                  </a:lnTo>
                  <a:lnTo>
                    <a:pt x="25969" y="326662"/>
                  </a:lnTo>
                  <a:lnTo>
                    <a:pt x="21598" y="321335"/>
                  </a:lnTo>
                  <a:lnTo>
                    <a:pt x="17755" y="315582"/>
                  </a:lnTo>
                  <a:lnTo>
                    <a:pt x="13911" y="309839"/>
                  </a:lnTo>
                  <a:lnTo>
                    <a:pt x="10664" y="303760"/>
                  </a:lnTo>
                  <a:lnTo>
                    <a:pt x="8023" y="297377"/>
                  </a:lnTo>
                  <a:lnTo>
                    <a:pt x="5371" y="290983"/>
                  </a:lnTo>
                  <a:lnTo>
                    <a:pt x="3371" y="284386"/>
                  </a:lnTo>
                  <a:lnTo>
                    <a:pt x="2022" y="277610"/>
                  </a:lnTo>
                  <a:lnTo>
                    <a:pt x="674" y="270823"/>
                  </a:lnTo>
                  <a:lnTo>
                    <a:pt x="0" y="263979"/>
                  </a:lnTo>
                  <a:lnTo>
                    <a:pt x="0" y="257057"/>
                  </a:lnTo>
                  <a:close/>
                </a:path>
              </a:pathLst>
            </a:custGeom>
            <a:ln w="16856">
              <a:solidFill>
                <a:srgbClr val="FF181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63585" y="4813811"/>
              <a:ext cx="198147" cy="195383"/>
            </a:xfrm>
            <a:prstGeom prst="rect">
              <a:avLst/>
            </a:prstGeom>
          </p:spPr>
        </p:pic>
      </p:grpSp>
      <p:sp>
        <p:nvSpPr>
          <p:cNvPr id="33" name="object 33"/>
          <p:cNvSpPr txBox="1"/>
          <p:nvPr/>
        </p:nvSpPr>
        <p:spPr>
          <a:xfrm>
            <a:off x="686833" y="5259083"/>
            <a:ext cx="2397125" cy="5575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500" dirty="0">
                <a:solidFill>
                  <a:srgbClr val="E5E0DF"/>
                </a:solidFill>
                <a:latin typeface="Trebuchet MS"/>
                <a:cs typeface="Trebuchet MS"/>
              </a:rPr>
              <a:t>GPT-</a:t>
            </a:r>
            <a:r>
              <a:rPr sz="1500" spc="90" dirty="0">
                <a:solidFill>
                  <a:srgbClr val="E5E0DF"/>
                </a:solidFill>
                <a:latin typeface="Trebuchet MS"/>
                <a:cs typeface="Trebuchet MS"/>
              </a:rPr>
              <a:t>4</a:t>
            </a:r>
            <a:r>
              <a:rPr sz="1500" spc="-45" dirty="0">
                <a:solidFill>
                  <a:srgbClr val="E5E0DF"/>
                </a:solidFill>
                <a:latin typeface="Trebuchet MS"/>
                <a:cs typeface="Trebuchet MS"/>
              </a:rPr>
              <a:t> </a:t>
            </a:r>
            <a:r>
              <a:rPr sz="1500" dirty="0">
                <a:solidFill>
                  <a:srgbClr val="E5E0DF"/>
                </a:solidFill>
                <a:latin typeface="Trebuchet MS"/>
                <a:cs typeface="Trebuchet MS"/>
              </a:rPr>
              <a:t>+</a:t>
            </a:r>
            <a:r>
              <a:rPr sz="1500" spc="-45" dirty="0">
                <a:solidFill>
                  <a:srgbClr val="E5E0DF"/>
                </a:solidFill>
                <a:latin typeface="Trebuchet MS"/>
                <a:cs typeface="Trebuchet MS"/>
              </a:rPr>
              <a:t> </a:t>
            </a:r>
            <a:r>
              <a:rPr sz="1500" spc="-10" dirty="0">
                <a:solidFill>
                  <a:srgbClr val="E5E0DF"/>
                </a:solidFill>
                <a:latin typeface="Trebuchet MS"/>
                <a:cs typeface="Trebuchet MS"/>
              </a:rPr>
              <a:t>LangChain</a:t>
            </a:r>
            <a:endParaRPr sz="1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55"/>
              </a:spcBef>
            </a:pPr>
            <a:r>
              <a:rPr sz="1200" spc="-10" dirty="0">
                <a:solidFill>
                  <a:srgbClr val="E5E0DF"/>
                </a:solidFill>
                <a:latin typeface="Roboto"/>
                <a:cs typeface="Roboto"/>
              </a:rPr>
              <a:t>Motor</a:t>
            </a:r>
            <a:r>
              <a:rPr sz="1200" spc="-25" dirty="0">
                <a:solidFill>
                  <a:srgbClr val="E5E0DF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E5E0DF"/>
                </a:solidFill>
                <a:latin typeface="Roboto"/>
                <a:cs typeface="Roboto"/>
              </a:rPr>
              <a:t>de</a:t>
            </a:r>
            <a:r>
              <a:rPr sz="1200" spc="-25" dirty="0">
                <a:solidFill>
                  <a:srgbClr val="E5E0DF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E5E0DF"/>
                </a:solidFill>
                <a:latin typeface="Roboto"/>
                <a:cs typeface="Roboto"/>
              </a:rPr>
              <a:t>análise</a:t>
            </a:r>
            <a:r>
              <a:rPr sz="1200" spc="-25" dirty="0">
                <a:solidFill>
                  <a:srgbClr val="E5E0DF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E5E0DF"/>
                </a:solidFill>
                <a:latin typeface="Roboto"/>
                <a:cs typeface="Roboto"/>
              </a:rPr>
              <a:t>com</a:t>
            </a:r>
            <a:r>
              <a:rPr sz="1200" spc="-25" dirty="0">
                <a:solidFill>
                  <a:srgbClr val="E5E0DF"/>
                </a:solidFill>
                <a:latin typeface="Roboto"/>
                <a:cs typeface="Roboto"/>
              </a:rPr>
              <a:t> </a:t>
            </a:r>
            <a:r>
              <a:rPr sz="1200" dirty="0">
                <a:solidFill>
                  <a:srgbClr val="E5E0DF"/>
                </a:solidFill>
                <a:latin typeface="Roboto"/>
                <a:cs typeface="Roboto"/>
              </a:rPr>
              <a:t>IA</a:t>
            </a:r>
            <a:r>
              <a:rPr sz="1200" spc="-25" dirty="0">
                <a:solidFill>
                  <a:srgbClr val="E5E0DF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E5E0DF"/>
                </a:solidFill>
                <a:latin typeface="Roboto"/>
                <a:cs typeface="Roboto"/>
              </a:rPr>
              <a:t>avançada.</a:t>
            </a:r>
            <a:endParaRPr sz="12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610660" cy="6439142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0"/>
            <a:ext cx="9610725" cy="6439535"/>
          </a:xfrm>
          <a:custGeom>
            <a:avLst/>
            <a:gdLst/>
            <a:ahLst/>
            <a:cxnLst/>
            <a:rect l="l" t="t" r="r" b="b"/>
            <a:pathLst>
              <a:path w="9610725" h="6439535">
                <a:moveTo>
                  <a:pt x="9610660" y="0"/>
                </a:moveTo>
                <a:lnTo>
                  <a:pt x="0" y="0"/>
                </a:lnTo>
                <a:lnTo>
                  <a:pt x="0" y="6439142"/>
                </a:lnTo>
                <a:lnTo>
                  <a:pt x="9610660" y="6439142"/>
                </a:lnTo>
                <a:lnTo>
                  <a:pt x="9610660" y="0"/>
                </a:lnTo>
                <a:close/>
              </a:path>
            </a:pathLst>
          </a:custGeom>
          <a:solidFill>
            <a:srgbClr val="030303">
              <a:alpha val="748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91859" y="371726"/>
            <a:ext cx="3099435" cy="4584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800" spc="65" dirty="0"/>
              <a:t>Fluxo</a:t>
            </a:r>
            <a:r>
              <a:rPr sz="2800" spc="-160" dirty="0"/>
              <a:t> </a:t>
            </a:r>
            <a:r>
              <a:rPr sz="2800" spc="75" dirty="0"/>
              <a:t>de</a:t>
            </a:r>
            <a:r>
              <a:rPr sz="2800" spc="-155" dirty="0"/>
              <a:t> </a:t>
            </a:r>
            <a:r>
              <a:rPr sz="2800" spc="50" dirty="0"/>
              <a:t>Operação</a:t>
            </a:r>
            <a:endParaRPr sz="2800"/>
          </a:p>
        </p:txBody>
      </p:sp>
      <p:grpSp>
        <p:nvGrpSpPr>
          <p:cNvPr id="5" name="object 5"/>
          <p:cNvGrpSpPr/>
          <p:nvPr/>
        </p:nvGrpSpPr>
        <p:grpSpPr>
          <a:xfrm>
            <a:off x="495549" y="1128251"/>
            <a:ext cx="450850" cy="883285"/>
            <a:chOff x="495549" y="1128251"/>
            <a:chExt cx="450850" cy="883285"/>
          </a:xfrm>
        </p:grpSpPr>
        <p:sp>
          <p:nvSpPr>
            <p:cNvPr id="6" name="object 6"/>
            <p:cNvSpPr/>
            <p:nvPr/>
          </p:nvSpPr>
          <p:spPr>
            <a:xfrm>
              <a:off x="504559" y="1137261"/>
              <a:ext cx="433070" cy="865505"/>
            </a:xfrm>
            <a:custGeom>
              <a:avLst/>
              <a:gdLst/>
              <a:ahLst/>
              <a:cxnLst/>
              <a:rect l="l" t="t" r="r" b="b"/>
              <a:pathLst>
                <a:path w="433069" h="865505">
                  <a:moveTo>
                    <a:pt x="360399" y="0"/>
                  </a:moveTo>
                  <a:lnTo>
                    <a:pt x="72079" y="0"/>
                  </a:lnTo>
                  <a:lnTo>
                    <a:pt x="72079" y="648719"/>
                  </a:lnTo>
                  <a:lnTo>
                    <a:pt x="0" y="648719"/>
                  </a:lnTo>
                  <a:lnTo>
                    <a:pt x="216239" y="864959"/>
                  </a:lnTo>
                  <a:lnTo>
                    <a:pt x="432479" y="648719"/>
                  </a:lnTo>
                  <a:lnTo>
                    <a:pt x="360399" y="648719"/>
                  </a:lnTo>
                  <a:lnTo>
                    <a:pt x="360399" y="0"/>
                  </a:lnTo>
                  <a:close/>
                </a:path>
              </a:pathLst>
            </a:custGeom>
            <a:solidFill>
              <a:srgbClr val="03030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04559" y="1137261"/>
              <a:ext cx="433070" cy="865505"/>
            </a:xfrm>
            <a:custGeom>
              <a:avLst/>
              <a:gdLst/>
              <a:ahLst/>
              <a:cxnLst/>
              <a:rect l="l" t="t" r="r" b="b"/>
              <a:pathLst>
                <a:path w="433069" h="865505">
                  <a:moveTo>
                    <a:pt x="72079" y="0"/>
                  </a:moveTo>
                  <a:lnTo>
                    <a:pt x="360399" y="0"/>
                  </a:lnTo>
                  <a:lnTo>
                    <a:pt x="360399" y="648719"/>
                  </a:lnTo>
                  <a:lnTo>
                    <a:pt x="432479" y="648719"/>
                  </a:lnTo>
                  <a:lnTo>
                    <a:pt x="216239" y="864959"/>
                  </a:lnTo>
                  <a:lnTo>
                    <a:pt x="0" y="648719"/>
                  </a:lnTo>
                  <a:lnTo>
                    <a:pt x="72079" y="648719"/>
                  </a:lnTo>
                  <a:lnTo>
                    <a:pt x="72079" y="0"/>
                  </a:lnTo>
                  <a:close/>
                </a:path>
              </a:pathLst>
            </a:custGeom>
            <a:ln w="18019">
              <a:solidFill>
                <a:srgbClr val="FC823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068499" y="1264716"/>
            <a:ext cx="2297430" cy="5308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400" spc="-190" dirty="0">
                <a:solidFill>
                  <a:srgbClr val="E5E0DF"/>
                </a:solidFill>
                <a:latin typeface="Trebuchet MS"/>
                <a:cs typeface="Trebuchet MS"/>
              </a:rPr>
              <a:t>1.</a:t>
            </a:r>
            <a:r>
              <a:rPr sz="1400" spc="-65" dirty="0">
                <a:solidFill>
                  <a:srgbClr val="E5E0DF"/>
                </a:solidFill>
                <a:latin typeface="Trebuchet MS"/>
                <a:cs typeface="Trebuchet MS"/>
              </a:rPr>
              <a:t> </a:t>
            </a:r>
            <a:r>
              <a:rPr sz="1400" spc="65" dirty="0">
                <a:solidFill>
                  <a:srgbClr val="E5E0DF"/>
                </a:solidFill>
                <a:latin typeface="Trebuchet MS"/>
                <a:cs typeface="Trebuchet MS"/>
              </a:rPr>
              <a:t>Acesso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55"/>
              </a:spcBef>
            </a:pPr>
            <a:r>
              <a:rPr sz="1100" dirty="0">
                <a:solidFill>
                  <a:srgbClr val="E5E0DF"/>
                </a:solidFill>
                <a:latin typeface="Roboto"/>
                <a:cs typeface="Roboto"/>
              </a:rPr>
              <a:t>Usuário</a:t>
            </a:r>
            <a:r>
              <a:rPr sz="1100" spc="50" dirty="0">
                <a:solidFill>
                  <a:srgbClr val="E5E0DF"/>
                </a:solidFill>
                <a:latin typeface="Roboto"/>
                <a:cs typeface="Roboto"/>
              </a:rPr>
              <a:t> </a:t>
            </a:r>
            <a:r>
              <a:rPr sz="1100" dirty="0">
                <a:solidFill>
                  <a:srgbClr val="E5E0DF"/>
                </a:solidFill>
                <a:latin typeface="Roboto"/>
                <a:cs typeface="Roboto"/>
              </a:rPr>
              <a:t>acessa</a:t>
            </a:r>
            <a:r>
              <a:rPr sz="1100" spc="50" dirty="0">
                <a:solidFill>
                  <a:srgbClr val="E5E0DF"/>
                </a:solidFill>
                <a:latin typeface="Roboto"/>
                <a:cs typeface="Roboto"/>
              </a:rPr>
              <a:t> </a:t>
            </a:r>
            <a:r>
              <a:rPr sz="1100" dirty="0">
                <a:solidFill>
                  <a:srgbClr val="E5E0DF"/>
                </a:solidFill>
                <a:latin typeface="Roboto"/>
                <a:cs typeface="Roboto"/>
              </a:rPr>
              <a:t>interface</a:t>
            </a:r>
            <a:r>
              <a:rPr sz="1100" spc="50" dirty="0">
                <a:solidFill>
                  <a:srgbClr val="E5E0DF"/>
                </a:solidFill>
                <a:latin typeface="Roboto"/>
                <a:cs typeface="Roboto"/>
              </a:rPr>
              <a:t> </a:t>
            </a:r>
            <a:r>
              <a:rPr sz="1100" dirty="0">
                <a:solidFill>
                  <a:srgbClr val="E5E0DF"/>
                </a:solidFill>
                <a:latin typeface="Roboto"/>
                <a:cs typeface="Roboto"/>
              </a:rPr>
              <a:t>web</a:t>
            </a:r>
            <a:r>
              <a:rPr sz="1100" spc="50" dirty="0">
                <a:solidFill>
                  <a:srgbClr val="E5E0DF"/>
                </a:solidFill>
                <a:latin typeface="Roboto"/>
                <a:cs typeface="Roboto"/>
              </a:rPr>
              <a:t> </a:t>
            </a:r>
            <a:r>
              <a:rPr sz="1100" spc="-10" dirty="0">
                <a:solidFill>
                  <a:srgbClr val="E5E0DF"/>
                </a:solidFill>
                <a:latin typeface="Roboto"/>
                <a:cs typeface="Roboto"/>
              </a:rPr>
              <a:t>local.</a:t>
            </a:r>
            <a:endParaRPr sz="1100">
              <a:latin typeface="Roboto"/>
              <a:cs typeface="Roboto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11789" y="2137370"/>
            <a:ext cx="450850" cy="883285"/>
            <a:chOff x="711789" y="2137370"/>
            <a:chExt cx="450850" cy="883285"/>
          </a:xfrm>
        </p:grpSpPr>
        <p:sp>
          <p:nvSpPr>
            <p:cNvPr id="10" name="object 10"/>
            <p:cNvSpPr/>
            <p:nvPr/>
          </p:nvSpPr>
          <p:spPr>
            <a:xfrm>
              <a:off x="720799" y="2146380"/>
              <a:ext cx="433070" cy="865505"/>
            </a:xfrm>
            <a:custGeom>
              <a:avLst/>
              <a:gdLst/>
              <a:ahLst/>
              <a:cxnLst/>
              <a:rect l="l" t="t" r="r" b="b"/>
              <a:pathLst>
                <a:path w="433069" h="865505">
                  <a:moveTo>
                    <a:pt x="360399" y="0"/>
                  </a:moveTo>
                  <a:lnTo>
                    <a:pt x="72079" y="0"/>
                  </a:lnTo>
                  <a:lnTo>
                    <a:pt x="72079" y="648719"/>
                  </a:lnTo>
                  <a:lnTo>
                    <a:pt x="0" y="648719"/>
                  </a:lnTo>
                  <a:lnTo>
                    <a:pt x="216239" y="864959"/>
                  </a:lnTo>
                  <a:lnTo>
                    <a:pt x="432479" y="648719"/>
                  </a:lnTo>
                  <a:lnTo>
                    <a:pt x="360399" y="648719"/>
                  </a:lnTo>
                  <a:lnTo>
                    <a:pt x="360399" y="0"/>
                  </a:lnTo>
                  <a:close/>
                </a:path>
              </a:pathLst>
            </a:custGeom>
            <a:solidFill>
              <a:srgbClr val="03030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20799" y="2146380"/>
              <a:ext cx="433070" cy="865505"/>
            </a:xfrm>
            <a:custGeom>
              <a:avLst/>
              <a:gdLst/>
              <a:ahLst/>
              <a:cxnLst/>
              <a:rect l="l" t="t" r="r" b="b"/>
              <a:pathLst>
                <a:path w="433069" h="865505">
                  <a:moveTo>
                    <a:pt x="72079" y="0"/>
                  </a:moveTo>
                  <a:lnTo>
                    <a:pt x="360399" y="0"/>
                  </a:lnTo>
                  <a:lnTo>
                    <a:pt x="360399" y="648719"/>
                  </a:lnTo>
                  <a:lnTo>
                    <a:pt x="432479" y="648719"/>
                  </a:lnTo>
                  <a:lnTo>
                    <a:pt x="216239" y="864959"/>
                  </a:lnTo>
                  <a:lnTo>
                    <a:pt x="0" y="648719"/>
                  </a:lnTo>
                  <a:lnTo>
                    <a:pt x="72079" y="648719"/>
                  </a:lnTo>
                  <a:lnTo>
                    <a:pt x="72079" y="0"/>
                  </a:lnTo>
                  <a:close/>
                </a:path>
              </a:pathLst>
            </a:custGeom>
            <a:ln w="1801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284739" y="2273836"/>
            <a:ext cx="1831975" cy="5308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400" spc="-20" dirty="0">
                <a:solidFill>
                  <a:srgbClr val="E5E0DF"/>
                </a:solidFill>
                <a:latin typeface="Trebuchet MS"/>
                <a:cs typeface="Trebuchet MS"/>
              </a:rPr>
              <a:t>2.</a:t>
            </a:r>
            <a:r>
              <a:rPr sz="1400" spc="-80" dirty="0">
                <a:solidFill>
                  <a:srgbClr val="E5E0DF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E5E0DF"/>
                </a:solidFill>
                <a:latin typeface="Trebuchet MS"/>
                <a:cs typeface="Trebuchet MS"/>
              </a:rPr>
              <a:t>Configuração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55"/>
              </a:spcBef>
            </a:pPr>
            <a:r>
              <a:rPr sz="1100" dirty="0">
                <a:solidFill>
                  <a:srgbClr val="E5E0DF"/>
                </a:solidFill>
                <a:latin typeface="Roboto"/>
                <a:cs typeface="Roboto"/>
              </a:rPr>
              <a:t>Insere</a:t>
            </a:r>
            <a:r>
              <a:rPr sz="1100" spc="40" dirty="0">
                <a:solidFill>
                  <a:srgbClr val="E5E0DF"/>
                </a:solidFill>
                <a:latin typeface="Roboto"/>
                <a:cs typeface="Roboto"/>
              </a:rPr>
              <a:t> </a:t>
            </a:r>
            <a:r>
              <a:rPr sz="1100" dirty="0">
                <a:solidFill>
                  <a:srgbClr val="E5E0DF"/>
                </a:solidFill>
                <a:latin typeface="Roboto"/>
                <a:cs typeface="Roboto"/>
              </a:rPr>
              <a:t>chave</a:t>
            </a:r>
            <a:r>
              <a:rPr sz="1100" spc="40" dirty="0">
                <a:solidFill>
                  <a:srgbClr val="E5E0DF"/>
                </a:solidFill>
                <a:latin typeface="Roboto"/>
                <a:cs typeface="Roboto"/>
              </a:rPr>
              <a:t> </a:t>
            </a:r>
            <a:r>
              <a:rPr sz="1100" dirty="0">
                <a:solidFill>
                  <a:srgbClr val="E5E0DF"/>
                </a:solidFill>
                <a:latin typeface="Roboto"/>
                <a:cs typeface="Roboto"/>
              </a:rPr>
              <a:t>API</a:t>
            </a:r>
            <a:r>
              <a:rPr sz="1100" spc="45" dirty="0">
                <a:solidFill>
                  <a:srgbClr val="E5E0DF"/>
                </a:solidFill>
                <a:latin typeface="Roboto"/>
                <a:cs typeface="Roboto"/>
              </a:rPr>
              <a:t> </a:t>
            </a:r>
            <a:r>
              <a:rPr sz="1100" dirty="0">
                <a:solidFill>
                  <a:srgbClr val="E5E0DF"/>
                </a:solidFill>
                <a:latin typeface="Roboto"/>
                <a:cs typeface="Roboto"/>
              </a:rPr>
              <a:t>da</a:t>
            </a:r>
            <a:r>
              <a:rPr sz="1100" spc="40" dirty="0">
                <a:solidFill>
                  <a:srgbClr val="E5E0DF"/>
                </a:solidFill>
                <a:latin typeface="Roboto"/>
                <a:cs typeface="Roboto"/>
              </a:rPr>
              <a:t> </a:t>
            </a:r>
            <a:r>
              <a:rPr sz="1100" spc="-10" dirty="0">
                <a:solidFill>
                  <a:srgbClr val="E5E0DF"/>
                </a:solidFill>
                <a:latin typeface="Roboto"/>
                <a:cs typeface="Roboto"/>
              </a:rPr>
              <a:t>OpenAI.</a:t>
            </a:r>
            <a:endParaRPr sz="1100">
              <a:latin typeface="Roboto"/>
              <a:cs typeface="Robo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928029" y="3146490"/>
            <a:ext cx="450850" cy="883285"/>
            <a:chOff x="928029" y="3146490"/>
            <a:chExt cx="450850" cy="883285"/>
          </a:xfrm>
        </p:grpSpPr>
        <p:sp>
          <p:nvSpPr>
            <p:cNvPr id="14" name="object 14"/>
            <p:cNvSpPr/>
            <p:nvPr/>
          </p:nvSpPr>
          <p:spPr>
            <a:xfrm>
              <a:off x="937039" y="3155500"/>
              <a:ext cx="433070" cy="865505"/>
            </a:xfrm>
            <a:custGeom>
              <a:avLst/>
              <a:gdLst/>
              <a:ahLst/>
              <a:cxnLst/>
              <a:rect l="l" t="t" r="r" b="b"/>
              <a:pathLst>
                <a:path w="433069" h="865504">
                  <a:moveTo>
                    <a:pt x="360399" y="0"/>
                  </a:moveTo>
                  <a:lnTo>
                    <a:pt x="72079" y="0"/>
                  </a:lnTo>
                  <a:lnTo>
                    <a:pt x="72079" y="648719"/>
                  </a:lnTo>
                  <a:lnTo>
                    <a:pt x="0" y="648719"/>
                  </a:lnTo>
                  <a:lnTo>
                    <a:pt x="216239" y="864959"/>
                  </a:lnTo>
                  <a:lnTo>
                    <a:pt x="432479" y="648719"/>
                  </a:lnTo>
                  <a:lnTo>
                    <a:pt x="360399" y="648719"/>
                  </a:lnTo>
                  <a:lnTo>
                    <a:pt x="360399" y="0"/>
                  </a:lnTo>
                  <a:close/>
                </a:path>
              </a:pathLst>
            </a:custGeom>
            <a:solidFill>
              <a:srgbClr val="03030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37039" y="3155500"/>
              <a:ext cx="433070" cy="865505"/>
            </a:xfrm>
            <a:custGeom>
              <a:avLst/>
              <a:gdLst/>
              <a:ahLst/>
              <a:cxnLst/>
              <a:rect l="l" t="t" r="r" b="b"/>
              <a:pathLst>
                <a:path w="433069" h="865504">
                  <a:moveTo>
                    <a:pt x="72079" y="0"/>
                  </a:moveTo>
                  <a:lnTo>
                    <a:pt x="360399" y="0"/>
                  </a:lnTo>
                  <a:lnTo>
                    <a:pt x="360399" y="648719"/>
                  </a:lnTo>
                  <a:lnTo>
                    <a:pt x="432479" y="648719"/>
                  </a:lnTo>
                  <a:lnTo>
                    <a:pt x="216239" y="864959"/>
                  </a:lnTo>
                  <a:lnTo>
                    <a:pt x="0" y="648719"/>
                  </a:lnTo>
                  <a:lnTo>
                    <a:pt x="72079" y="648719"/>
                  </a:lnTo>
                  <a:lnTo>
                    <a:pt x="72079" y="0"/>
                  </a:lnTo>
                  <a:close/>
                </a:path>
              </a:pathLst>
            </a:custGeom>
            <a:ln w="18019">
              <a:solidFill>
                <a:srgbClr val="FC823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500979" y="3282955"/>
            <a:ext cx="1885950" cy="5308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400" spc="-30" dirty="0">
                <a:solidFill>
                  <a:srgbClr val="E5E0DF"/>
                </a:solidFill>
                <a:latin typeface="Trebuchet MS"/>
                <a:cs typeface="Trebuchet MS"/>
              </a:rPr>
              <a:t>3.</a:t>
            </a:r>
            <a:r>
              <a:rPr sz="1400" spc="-70" dirty="0">
                <a:solidFill>
                  <a:srgbClr val="E5E0DF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E5E0DF"/>
                </a:solidFill>
                <a:latin typeface="Trebuchet MS"/>
                <a:cs typeface="Trebuchet MS"/>
              </a:rPr>
              <a:t>Upload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55"/>
              </a:spcBef>
            </a:pPr>
            <a:r>
              <a:rPr sz="1100" dirty="0">
                <a:solidFill>
                  <a:srgbClr val="E5E0DF"/>
                </a:solidFill>
                <a:latin typeface="Roboto"/>
                <a:cs typeface="Roboto"/>
              </a:rPr>
              <a:t>Carrega</a:t>
            </a:r>
            <a:r>
              <a:rPr sz="1100" spc="35" dirty="0">
                <a:solidFill>
                  <a:srgbClr val="E5E0DF"/>
                </a:solidFill>
                <a:latin typeface="Roboto"/>
                <a:cs typeface="Roboto"/>
              </a:rPr>
              <a:t> </a:t>
            </a:r>
            <a:r>
              <a:rPr sz="1100" dirty="0">
                <a:solidFill>
                  <a:srgbClr val="E5E0DF"/>
                </a:solidFill>
                <a:latin typeface="Roboto"/>
                <a:cs typeface="Roboto"/>
              </a:rPr>
              <a:t>arquivos</a:t>
            </a:r>
            <a:r>
              <a:rPr sz="1100" spc="40" dirty="0">
                <a:solidFill>
                  <a:srgbClr val="E5E0DF"/>
                </a:solidFill>
                <a:latin typeface="Roboto"/>
                <a:cs typeface="Roboto"/>
              </a:rPr>
              <a:t> </a:t>
            </a:r>
            <a:r>
              <a:rPr sz="1100" dirty="0">
                <a:solidFill>
                  <a:srgbClr val="E5E0DF"/>
                </a:solidFill>
                <a:latin typeface="Roboto"/>
                <a:cs typeface="Roboto"/>
              </a:rPr>
              <a:t>CSV</a:t>
            </a:r>
            <a:r>
              <a:rPr sz="1100" spc="40" dirty="0">
                <a:solidFill>
                  <a:srgbClr val="E5E0DF"/>
                </a:solidFill>
                <a:latin typeface="Roboto"/>
                <a:cs typeface="Roboto"/>
              </a:rPr>
              <a:t> </a:t>
            </a:r>
            <a:r>
              <a:rPr sz="1100" dirty="0">
                <a:solidFill>
                  <a:srgbClr val="E5E0DF"/>
                </a:solidFill>
                <a:latin typeface="Roboto"/>
                <a:cs typeface="Roboto"/>
              </a:rPr>
              <a:t>ou</a:t>
            </a:r>
            <a:r>
              <a:rPr sz="1100" spc="40" dirty="0">
                <a:solidFill>
                  <a:srgbClr val="E5E0DF"/>
                </a:solidFill>
                <a:latin typeface="Roboto"/>
                <a:cs typeface="Roboto"/>
              </a:rPr>
              <a:t> </a:t>
            </a:r>
            <a:r>
              <a:rPr sz="1100" spc="-20" dirty="0">
                <a:solidFill>
                  <a:srgbClr val="E5E0DF"/>
                </a:solidFill>
                <a:latin typeface="Roboto"/>
                <a:cs typeface="Roboto"/>
              </a:rPr>
              <a:t>ZIP.</a:t>
            </a:r>
            <a:endParaRPr sz="1100">
              <a:latin typeface="Roboto"/>
              <a:cs typeface="Roboto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144269" y="4155609"/>
            <a:ext cx="450850" cy="883285"/>
            <a:chOff x="1144269" y="4155609"/>
            <a:chExt cx="450850" cy="883285"/>
          </a:xfrm>
        </p:grpSpPr>
        <p:sp>
          <p:nvSpPr>
            <p:cNvPr id="18" name="object 18"/>
            <p:cNvSpPr/>
            <p:nvPr/>
          </p:nvSpPr>
          <p:spPr>
            <a:xfrm>
              <a:off x="1153279" y="4164619"/>
              <a:ext cx="433070" cy="865505"/>
            </a:xfrm>
            <a:custGeom>
              <a:avLst/>
              <a:gdLst/>
              <a:ahLst/>
              <a:cxnLst/>
              <a:rect l="l" t="t" r="r" b="b"/>
              <a:pathLst>
                <a:path w="433069" h="865504">
                  <a:moveTo>
                    <a:pt x="360399" y="0"/>
                  </a:moveTo>
                  <a:lnTo>
                    <a:pt x="72079" y="0"/>
                  </a:lnTo>
                  <a:lnTo>
                    <a:pt x="72079" y="648719"/>
                  </a:lnTo>
                  <a:lnTo>
                    <a:pt x="0" y="648719"/>
                  </a:lnTo>
                  <a:lnTo>
                    <a:pt x="216239" y="864959"/>
                  </a:lnTo>
                  <a:lnTo>
                    <a:pt x="432479" y="648719"/>
                  </a:lnTo>
                  <a:lnTo>
                    <a:pt x="360399" y="648719"/>
                  </a:lnTo>
                  <a:lnTo>
                    <a:pt x="360399" y="0"/>
                  </a:lnTo>
                  <a:close/>
                </a:path>
              </a:pathLst>
            </a:custGeom>
            <a:solidFill>
              <a:srgbClr val="03030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153279" y="4164619"/>
              <a:ext cx="433070" cy="865505"/>
            </a:xfrm>
            <a:custGeom>
              <a:avLst/>
              <a:gdLst/>
              <a:ahLst/>
              <a:cxnLst/>
              <a:rect l="l" t="t" r="r" b="b"/>
              <a:pathLst>
                <a:path w="433069" h="865504">
                  <a:moveTo>
                    <a:pt x="72079" y="0"/>
                  </a:moveTo>
                  <a:lnTo>
                    <a:pt x="360399" y="0"/>
                  </a:lnTo>
                  <a:lnTo>
                    <a:pt x="360399" y="648719"/>
                  </a:lnTo>
                  <a:lnTo>
                    <a:pt x="432479" y="648719"/>
                  </a:lnTo>
                  <a:lnTo>
                    <a:pt x="216239" y="864959"/>
                  </a:lnTo>
                  <a:lnTo>
                    <a:pt x="0" y="648719"/>
                  </a:lnTo>
                  <a:lnTo>
                    <a:pt x="72079" y="648719"/>
                  </a:lnTo>
                  <a:lnTo>
                    <a:pt x="72079" y="0"/>
                  </a:lnTo>
                  <a:close/>
                </a:path>
              </a:pathLst>
            </a:custGeom>
            <a:ln w="1801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717218" y="4292074"/>
            <a:ext cx="2070735" cy="5308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400" dirty="0">
                <a:solidFill>
                  <a:srgbClr val="E5E0DF"/>
                </a:solidFill>
                <a:latin typeface="Trebuchet MS"/>
                <a:cs typeface="Trebuchet MS"/>
              </a:rPr>
              <a:t>4.</a:t>
            </a:r>
            <a:r>
              <a:rPr sz="1400" spc="-70" dirty="0">
                <a:solidFill>
                  <a:srgbClr val="E5E0DF"/>
                </a:solidFill>
                <a:latin typeface="Trebuchet MS"/>
                <a:cs typeface="Trebuchet MS"/>
              </a:rPr>
              <a:t> </a:t>
            </a:r>
            <a:r>
              <a:rPr sz="1400" spc="45" dirty="0">
                <a:solidFill>
                  <a:srgbClr val="E5E0DF"/>
                </a:solidFill>
                <a:latin typeface="Trebuchet MS"/>
                <a:cs typeface="Trebuchet MS"/>
              </a:rPr>
              <a:t>Processamento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55"/>
              </a:spcBef>
            </a:pPr>
            <a:r>
              <a:rPr sz="1100" dirty="0">
                <a:solidFill>
                  <a:srgbClr val="E5E0DF"/>
                </a:solidFill>
                <a:latin typeface="Roboto"/>
                <a:cs typeface="Roboto"/>
              </a:rPr>
              <a:t>Sistema</a:t>
            </a:r>
            <a:r>
              <a:rPr sz="1100" spc="40" dirty="0">
                <a:solidFill>
                  <a:srgbClr val="E5E0DF"/>
                </a:solidFill>
                <a:latin typeface="Roboto"/>
                <a:cs typeface="Roboto"/>
              </a:rPr>
              <a:t> </a:t>
            </a:r>
            <a:r>
              <a:rPr sz="1100" dirty="0">
                <a:solidFill>
                  <a:srgbClr val="E5E0DF"/>
                </a:solidFill>
                <a:latin typeface="Roboto"/>
                <a:cs typeface="Roboto"/>
              </a:rPr>
              <a:t>valida</a:t>
            </a:r>
            <a:r>
              <a:rPr sz="1100" spc="45" dirty="0">
                <a:solidFill>
                  <a:srgbClr val="E5E0DF"/>
                </a:solidFill>
                <a:latin typeface="Roboto"/>
                <a:cs typeface="Roboto"/>
              </a:rPr>
              <a:t> </a:t>
            </a:r>
            <a:r>
              <a:rPr sz="1100" dirty="0">
                <a:solidFill>
                  <a:srgbClr val="E5E0DF"/>
                </a:solidFill>
                <a:latin typeface="Roboto"/>
                <a:cs typeface="Roboto"/>
              </a:rPr>
              <a:t>e</a:t>
            </a:r>
            <a:r>
              <a:rPr sz="1100" spc="40" dirty="0">
                <a:solidFill>
                  <a:srgbClr val="E5E0DF"/>
                </a:solidFill>
                <a:latin typeface="Roboto"/>
                <a:cs typeface="Roboto"/>
              </a:rPr>
              <a:t> </a:t>
            </a:r>
            <a:r>
              <a:rPr sz="1100" dirty="0">
                <a:solidFill>
                  <a:srgbClr val="E5E0DF"/>
                </a:solidFill>
                <a:latin typeface="Roboto"/>
                <a:cs typeface="Roboto"/>
              </a:rPr>
              <a:t>prepara</a:t>
            </a:r>
            <a:r>
              <a:rPr sz="1100" spc="45" dirty="0">
                <a:solidFill>
                  <a:srgbClr val="E5E0DF"/>
                </a:solidFill>
                <a:latin typeface="Roboto"/>
                <a:cs typeface="Roboto"/>
              </a:rPr>
              <a:t> </a:t>
            </a:r>
            <a:r>
              <a:rPr sz="1100" spc="-10" dirty="0">
                <a:solidFill>
                  <a:srgbClr val="E5E0DF"/>
                </a:solidFill>
                <a:latin typeface="Roboto"/>
                <a:cs typeface="Roboto"/>
              </a:rPr>
              <a:t>dados.</a:t>
            </a:r>
            <a:endParaRPr sz="1100">
              <a:latin typeface="Roboto"/>
              <a:cs typeface="Roboto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928029" y="5164728"/>
            <a:ext cx="450850" cy="883285"/>
            <a:chOff x="928029" y="5164728"/>
            <a:chExt cx="450850" cy="883285"/>
          </a:xfrm>
        </p:grpSpPr>
        <p:sp>
          <p:nvSpPr>
            <p:cNvPr id="22" name="object 22"/>
            <p:cNvSpPr/>
            <p:nvPr/>
          </p:nvSpPr>
          <p:spPr>
            <a:xfrm>
              <a:off x="937039" y="5173738"/>
              <a:ext cx="433070" cy="865505"/>
            </a:xfrm>
            <a:custGeom>
              <a:avLst/>
              <a:gdLst/>
              <a:ahLst/>
              <a:cxnLst/>
              <a:rect l="l" t="t" r="r" b="b"/>
              <a:pathLst>
                <a:path w="433069" h="865504">
                  <a:moveTo>
                    <a:pt x="360399" y="0"/>
                  </a:moveTo>
                  <a:lnTo>
                    <a:pt x="72079" y="0"/>
                  </a:lnTo>
                  <a:lnTo>
                    <a:pt x="72079" y="648720"/>
                  </a:lnTo>
                  <a:lnTo>
                    <a:pt x="0" y="648720"/>
                  </a:lnTo>
                  <a:lnTo>
                    <a:pt x="216239" y="864960"/>
                  </a:lnTo>
                  <a:lnTo>
                    <a:pt x="432479" y="648720"/>
                  </a:lnTo>
                  <a:lnTo>
                    <a:pt x="360399" y="648720"/>
                  </a:lnTo>
                  <a:lnTo>
                    <a:pt x="360399" y="0"/>
                  </a:lnTo>
                  <a:close/>
                </a:path>
              </a:pathLst>
            </a:custGeom>
            <a:solidFill>
              <a:srgbClr val="03030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37039" y="5173738"/>
              <a:ext cx="433070" cy="865505"/>
            </a:xfrm>
            <a:custGeom>
              <a:avLst/>
              <a:gdLst/>
              <a:ahLst/>
              <a:cxnLst/>
              <a:rect l="l" t="t" r="r" b="b"/>
              <a:pathLst>
                <a:path w="433069" h="865504">
                  <a:moveTo>
                    <a:pt x="72079" y="0"/>
                  </a:moveTo>
                  <a:lnTo>
                    <a:pt x="360399" y="0"/>
                  </a:lnTo>
                  <a:lnTo>
                    <a:pt x="360399" y="648720"/>
                  </a:lnTo>
                  <a:lnTo>
                    <a:pt x="432479" y="648720"/>
                  </a:lnTo>
                  <a:lnTo>
                    <a:pt x="216239" y="864960"/>
                  </a:lnTo>
                  <a:lnTo>
                    <a:pt x="0" y="648720"/>
                  </a:lnTo>
                  <a:lnTo>
                    <a:pt x="72079" y="648720"/>
                  </a:lnTo>
                  <a:lnTo>
                    <a:pt x="72079" y="0"/>
                  </a:lnTo>
                  <a:close/>
                </a:path>
              </a:pathLst>
            </a:custGeom>
            <a:ln w="18019">
              <a:solidFill>
                <a:srgbClr val="FC823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500979" y="5301195"/>
            <a:ext cx="2627630" cy="5308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400" dirty="0">
                <a:solidFill>
                  <a:srgbClr val="E5E0DF"/>
                </a:solidFill>
                <a:latin typeface="Trebuchet MS"/>
                <a:cs typeface="Trebuchet MS"/>
              </a:rPr>
              <a:t>5.</a:t>
            </a:r>
            <a:r>
              <a:rPr sz="1400" spc="-105" dirty="0">
                <a:solidFill>
                  <a:srgbClr val="E5E0DF"/>
                </a:solidFill>
                <a:latin typeface="Trebuchet MS"/>
                <a:cs typeface="Trebuchet MS"/>
              </a:rPr>
              <a:t> </a:t>
            </a:r>
            <a:r>
              <a:rPr sz="1400" spc="45" dirty="0">
                <a:solidFill>
                  <a:srgbClr val="E5E0DF"/>
                </a:solidFill>
                <a:latin typeface="Trebuchet MS"/>
                <a:cs typeface="Trebuchet MS"/>
              </a:rPr>
              <a:t>Análise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55"/>
              </a:spcBef>
            </a:pPr>
            <a:r>
              <a:rPr sz="1100" dirty="0">
                <a:solidFill>
                  <a:srgbClr val="E5E0DF"/>
                </a:solidFill>
                <a:latin typeface="Roboto"/>
                <a:cs typeface="Roboto"/>
              </a:rPr>
              <a:t>Dashboard</a:t>
            </a:r>
            <a:r>
              <a:rPr sz="1100" spc="45" dirty="0">
                <a:solidFill>
                  <a:srgbClr val="E5E0DF"/>
                </a:solidFill>
                <a:latin typeface="Roboto"/>
                <a:cs typeface="Roboto"/>
              </a:rPr>
              <a:t> </a:t>
            </a:r>
            <a:r>
              <a:rPr sz="1100" dirty="0">
                <a:solidFill>
                  <a:srgbClr val="E5E0DF"/>
                </a:solidFill>
                <a:latin typeface="Roboto"/>
                <a:cs typeface="Roboto"/>
              </a:rPr>
              <a:t>exibe</a:t>
            </a:r>
            <a:r>
              <a:rPr sz="1100" spc="50" dirty="0">
                <a:solidFill>
                  <a:srgbClr val="E5E0DF"/>
                </a:solidFill>
                <a:latin typeface="Roboto"/>
                <a:cs typeface="Roboto"/>
              </a:rPr>
              <a:t> </a:t>
            </a:r>
            <a:r>
              <a:rPr sz="1100" dirty="0">
                <a:solidFill>
                  <a:srgbClr val="E5E0DF"/>
                </a:solidFill>
                <a:latin typeface="Roboto"/>
                <a:cs typeface="Roboto"/>
              </a:rPr>
              <a:t>métricas</a:t>
            </a:r>
            <a:r>
              <a:rPr sz="1100" spc="50" dirty="0">
                <a:solidFill>
                  <a:srgbClr val="E5E0DF"/>
                </a:solidFill>
                <a:latin typeface="Roboto"/>
                <a:cs typeface="Roboto"/>
              </a:rPr>
              <a:t> </a:t>
            </a:r>
            <a:r>
              <a:rPr sz="1100" dirty="0">
                <a:solidFill>
                  <a:srgbClr val="E5E0DF"/>
                </a:solidFill>
                <a:latin typeface="Roboto"/>
                <a:cs typeface="Roboto"/>
              </a:rPr>
              <a:t>e</a:t>
            </a:r>
            <a:r>
              <a:rPr sz="1100" spc="50" dirty="0">
                <a:solidFill>
                  <a:srgbClr val="E5E0DF"/>
                </a:solidFill>
                <a:latin typeface="Roboto"/>
                <a:cs typeface="Roboto"/>
              </a:rPr>
              <a:t> </a:t>
            </a:r>
            <a:r>
              <a:rPr sz="1100" spc="-10" dirty="0">
                <a:solidFill>
                  <a:srgbClr val="E5E0DF"/>
                </a:solidFill>
                <a:latin typeface="Roboto"/>
                <a:cs typeface="Roboto"/>
              </a:rPr>
              <a:t>estatísticas.</a:t>
            </a:r>
            <a:endParaRPr sz="11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43750" y="253"/>
            <a:ext cx="4286250" cy="643864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0"/>
            <a:ext cx="11430000" cy="6438900"/>
          </a:xfrm>
          <a:custGeom>
            <a:avLst/>
            <a:gdLst/>
            <a:ahLst/>
            <a:cxnLst/>
            <a:rect l="l" t="t" r="r" b="b"/>
            <a:pathLst>
              <a:path w="11430000" h="6438900">
                <a:moveTo>
                  <a:pt x="11430000" y="0"/>
                </a:moveTo>
                <a:lnTo>
                  <a:pt x="0" y="0"/>
                </a:lnTo>
                <a:lnTo>
                  <a:pt x="0" y="6438900"/>
                </a:lnTo>
                <a:lnTo>
                  <a:pt x="11430000" y="6438900"/>
                </a:lnTo>
                <a:lnTo>
                  <a:pt x="11430000" y="0"/>
                </a:lnTo>
                <a:close/>
              </a:path>
            </a:pathLst>
          </a:custGeom>
          <a:solidFill>
            <a:srgbClr val="030303">
              <a:alpha val="748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2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/>
              <a:t>Interação</a:t>
            </a:r>
            <a:r>
              <a:rPr spc="210" dirty="0"/>
              <a:t> </a:t>
            </a:r>
            <a:r>
              <a:rPr spc="-10" dirty="0"/>
              <a:t>Inteligente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87375" y="2840037"/>
            <a:ext cx="2027555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dirty="0">
                <a:solidFill>
                  <a:srgbClr val="FFFFFF"/>
                </a:solidFill>
                <a:latin typeface="Trebuchet MS"/>
                <a:cs typeface="Trebuchet MS"/>
              </a:rPr>
              <a:t>Chat</a:t>
            </a:r>
            <a:r>
              <a:rPr sz="165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-10" dirty="0">
                <a:solidFill>
                  <a:srgbClr val="FFFFFF"/>
                </a:solidFill>
                <a:latin typeface="Trebuchet MS"/>
                <a:cs typeface="Trebuchet MS"/>
              </a:rPr>
              <a:t>Conversacional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7375" y="3231514"/>
            <a:ext cx="2515235" cy="112077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132700"/>
              </a:lnSpc>
              <a:spcBef>
                <a:spcPts val="125"/>
              </a:spcBef>
            </a:pPr>
            <a:r>
              <a:rPr sz="1350" spc="-20" dirty="0">
                <a:solidFill>
                  <a:srgbClr val="E5E0DF"/>
                </a:solidFill>
                <a:latin typeface="Roboto"/>
                <a:cs typeface="Roboto"/>
              </a:rPr>
              <a:t>Uзuáriо</a:t>
            </a:r>
            <a:r>
              <a:rPr sz="1350" spc="-60" dirty="0">
                <a:solidFill>
                  <a:srgbClr val="E5E0DF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E5E0DF"/>
                </a:solidFill>
                <a:latin typeface="Roboto"/>
                <a:cs typeface="Roboto"/>
              </a:rPr>
              <a:t>digita</a:t>
            </a:r>
            <a:r>
              <a:rPr sz="1350" spc="-55" dirty="0">
                <a:solidFill>
                  <a:srgbClr val="E5E0DF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E5E0DF"/>
                </a:solidFill>
                <a:latin typeface="Roboto"/>
                <a:cs typeface="Roboto"/>
              </a:rPr>
              <a:t>perguntaз</a:t>
            </a:r>
            <a:r>
              <a:rPr sz="1350" spc="-55" dirty="0">
                <a:solidFill>
                  <a:srgbClr val="E5E0DF"/>
                </a:solidFill>
                <a:latin typeface="Roboto"/>
                <a:cs typeface="Roboto"/>
              </a:rPr>
              <a:t> </a:t>
            </a:r>
            <a:r>
              <a:rPr sz="1350" spc="-25" dirty="0">
                <a:solidFill>
                  <a:srgbClr val="E5E0DF"/>
                </a:solidFill>
                <a:latin typeface="Roboto"/>
                <a:cs typeface="Roboto"/>
              </a:rPr>
              <a:t>em </a:t>
            </a:r>
            <a:r>
              <a:rPr sz="1350" dirty="0">
                <a:solidFill>
                  <a:srgbClr val="E5E0DF"/>
                </a:solidFill>
                <a:latin typeface="Roboto"/>
                <a:cs typeface="Roboto"/>
              </a:rPr>
              <a:t>linguagem</a:t>
            </a:r>
            <a:r>
              <a:rPr sz="1350" spc="-40" dirty="0">
                <a:solidFill>
                  <a:srgbClr val="E5E0DF"/>
                </a:solidFill>
                <a:latin typeface="Roboto"/>
                <a:cs typeface="Roboto"/>
              </a:rPr>
              <a:t> </a:t>
            </a:r>
            <a:r>
              <a:rPr sz="1350" spc="-20" dirty="0">
                <a:solidFill>
                  <a:srgbClr val="E5E0DF"/>
                </a:solidFill>
                <a:latin typeface="Roboto"/>
                <a:cs typeface="Roboto"/>
              </a:rPr>
              <a:t>natural:</a:t>
            </a:r>
            <a:r>
              <a:rPr sz="1350" spc="-40" dirty="0">
                <a:solidFill>
                  <a:srgbClr val="E5E0DF"/>
                </a:solidFill>
                <a:latin typeface="Roboto"/>
                <a:cs typeface="Roboto"/>
              </a:rPr>
              <a:t> </a:t>
            </a:r>
            <a:r>
              <a:rPr sz="1350" spc="-25" dirty="0">
                <a:solidFill>
                  <a:srgbClr val="E5E0DF"/>
                </a:solidFill>
                <a:latin typeface="Roboto"/>
                <a:cs typeface="Roboto"/>
              </a:rPr>
              <a:t>"Quaiз</a:t>
            </a:r>
            <a:r>
              <a:rPr sz="1350" spc="-40" dirty="0">
                <a:solidFill>
                  <a:srgbClr val="E5E0DF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E5E0DF"/>
                </a:solidFill>
                <a:latin typeface="Roboto"/>
                <a:cs typeface="Roboto"/>
              </a:rPr>
              <a:t>оз</a:t>
            </a:r>
            <a:r>
              <a:rPr sz="1350" spc="-40" dirty="0">
                <a:solidFill>
                  <a:srgbClr val="E5E0DF"/>
                </a:solidFill>
                <a:latin typeface="Roboto"/>
                <a:cs typeface="Roboto"/>
              </a:rPr>
              <a:t> </a:t>
            </a:r>
            <a:r>
              <a:rPr sz="1350" spc="-50" dirty="0">
                <a:solidFill>
                  <a:srgbClr val="E5E0DF"/>
                </a:solidFill>
                <a:latin typeface="Roboto"/>
                <a:cs typeface="Roboto"/>
              </a:rPr>
              <a:t>5 </a:t>
            </a:r>
            <a:r>
              <a:rPr sz="1350" spc="-10" dirty="0">
                <a:solidFill>
                  <a:srgbClr val="E5E0DF"/>
                </a:solidFill>
                <a:latin typeface="Roboto"/>
                <a:cs typeface="Roboto"/>
              </a:rPr>
              <a:t>maiоreз</a:t>
            </a:r>
            <a:r>
              <a:rPr sz="1350" spc="-40" dirty="0">
                <a:solidFill>
                  <a:srgbClr val="E5E0DF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E5E0DF"/>
                </a:solidFill>
                <a:latin typeface="Roboto"/>
                <a:cs typeface="Roboto"/>
              </a:rPr>
              <a:t>fоrneсedоreз?"</a:t>
            </a:r>
            <a:r>
              <a:rPr sz="1350" spc="-35" dirty="0">
                <a:solidFill>
                  <a:srgbClr val="E5E0DF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E5E0DF"/>
                </a:solidFill>
                <a:latin typeface="Roboto"/>
                <a:cs typeface="Roboto"/>
              </a:rPr>
              <a:t>оu</a:t>
            </a:r>
            <a:r>
              <a:rPr sz="1350" spc="-35" dirty="0">
                <a:solidFill>
                  <a:srgbClr val="E5E0DF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E5E0DF"/>
                </a:solidFill>
                <a:latin typeface="Roboto"/>
                <a:cs typeface="Roboto"/>
              </a:rPr>
              <a:t>"Qual prоdutо</a:t>
            </a:r>
            <a:r>
              <a:rPr sz="1350" spc="-60" dirty="0">
                <a:solidFill>
                  <a:srgbClr val="E5E0DF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E5E0DF"/>
                </a:solidFill>
                <a:latin typeface="Roboto"/>
                <a:cs typeface="Roboto"/>
              </a:rPr>
              <a:t>maiз</a:t>
            </a:r>
            <a:r>
              <a:rPr sz="1350" spc="-55" dirty="0">
                <a:solidFill>
                  <a:srgbClr val="E5E0DF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E5E0DF"/>
                </a:solidFill>
                <a:latin typeface="Roboto"/>
                <a:cs typeface="Roboto"/>
              </a:rPr>
              <a:t>vendidо?"</a:t>
            </a:r>
            <a:endParaRPr sz="1350">
              <a:latin typeface="Roboto"/>
              <a:cs typeface="Robo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77805" y="2840037"/>
            <a:ext cx="2408555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100" dirty="0">
                <a:solidFill>
                  <a:srgbClr val="FFFFFF"/>
                </a:solidFill>
                <a:latin typeface="Trebuchet MS"/>
                <a:cs typeface="Trebuchet MS"/>
              </a:rPr>
              <a:t>Respostas</a:t>
            </a:r>
            <a:r>
              <a:rPr sz="165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50" spc="65" dirty="0">
                <a:solidFill>
                  <a:srgbClr val="FFFFFF"/>
                </a:solidFill>
                <a:latin typeface="Trebuchet MS"/>
                <a:cs typeface="Trebuchet MS"/>
              </a:rPr>
              <a:t>Instantâneas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77805" y="3231514"/>
            <a:ext cx="2644140" cy="112077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132700"/>
              </a:lnSpc>
              <a:spcBef>
                <a:spcPts val="125"/>
              </a:spcBef>
            </a:pPr>
            <a:r>
              <a:rPr sz="1350" spc="-10" dirty="0">
                <a:solidFill>
                  <a:srgbClr val="E5E0DF"/>
                </a:solidFill>
                <a:latin typeface="Roboto"/>
                <a:cs typeface="Roboto"/>
              </a:rPr>
              <a:t>Siзtema</a:t>
            </a:r>
            <a:r>
              <a:rPr sz="1350" spc="-45" dirty="0">
                <a:solidFill>
                  <a:srgbClr val="E5E0DF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E5E0DF"/>
                </a:solidFill>
                <a:latin typeface="Roboto"/>
                <a:cs typeface="Roboto"/>
              </a:rPr>
              <a:t>prосeззa</a:t>
            </a:r>
            <a:r>
              <a:rPr sz="1350" spc="-45" dirty="0">
                <a:solidFill>
                  <a:srgbClr val="E5E0DF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E5E0DF"/>
                </a:solidFill>
                <a:latin typeface="Roboto"/>
                <a:cs typeface="Roboto"/>
              </a:rPr>
              <a:t>pergunta, соnзulta</a:t>
            </a:r>
            <a:r>
              <a:rPr sz="1350" spc="-40" dirty="0">
                <a:solidFill>
                  <a:srgbClr val="E5E0DF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E5E0DF"/>
                </a:solidFill>
                <a:latin typeface="Roboto"/>
                <a:cs typeface="Roboto"/>
              </a:rPr>
              <a:t>dadоз</a:t>
            </a:r>
            <a:r>
              <a:rPr sz="1350" spc="-40" dirty="0">
                <a:solidFill>
                  <a:srgbClr val="E5E0DF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E5E0DF"/>
                </a:solidFill>
                <a:latin typeface="Roboto"/>
                <a:cs typeface="Roboto"/>
              </a:rPr>
              <a:t>e</a:t>
            </a:r>
            <a:r>
              <a:rPr sz="1350" spc="-40" dirty="0">
                <a:solidFill>
                  <a:srgbClr val="E5E0DF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E5E0DF"/>
                </a:solidFill>
                <a:latin typeface="Roboto"/>
                <a:cs typeface="Roboto"/>
              </a:rPr>
              <a:t>exibe</a:t>
            </a:r>
            <a:r>
              <a:rPr sz="1350" spc="-35" dirty="0">
                <a:solidFill>
                  <a:srgbClr val="E5E0DF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E5E0DF"/>
                </a:solidFill>
                <a:latin typeface="Roboto"/>
                <a:cs typeface="Roboto"/>
              </a:rPr>
              <a:t>reзpозta diretamente</a:t>
            </a:r>
            <a:r>
              <a:rPr sz="1350" spc="-35" dirty="0">
                <a:solidFill>
                  <a:srgbClr val="E5E0DF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E5E0DF"/>
                </a:solidFill>
                <a:latin typeface="Roboto"/>
                <a:cs typeface="Roboto"/>
              </a:rPr>
              <a:t>nо</a:t>
            </a:r>
            <a:r>
              <a:rPr sz="1350" spc="-35" dirty="0">
                <a:solidFill>
                  <a:srgbClr val="E5E0DF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E5E0DF"/>
                </a:solidFill>
                <a:latin typeface="Roboto"/>
                <a:cs typeface="Roboto"/>
              </a:rPr>
              <a:t>сhat</a:t>
            </a:r>
            <a:r>
              <a:rPr sz="1350" spc="-35" dirty="0">
                <a:solidFill>
                  <a:srgbClr val="E5E0DF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E5E0DF"/>
                </a:solidFill>
                <a:latin typeface="Roboto"/>
                <a:cs typeface="Roboto"/>
              </a:rPr>
              <a:t>соm</a:t>
            </a:r>
            <a:r>
              <a:rPr sz="1350" spc="-35" dirty="0">
                <a:solidFill>
                  <a:srgbClr val="E5E0DF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E5E0DF"/>
                </a:solidFill>
                <a:latin typeface="Roboto"/>
                <a:cs typeface="Roboto"/>
              </a:rPr>
              <a:t>соntextо mantidо.</a:t>
            </a:r>
            <a:endParaRPr sz="135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3"/>
            <a:ext cx="11430000" cy="214376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0"/>
            <a:ext cx="11430000" cy="6438900"/>
          </a:xfrm>
          <a:custGeom>
            <a:avLst/>
            <a:gdLst/>
            <a:ahLst/>
            <a:cxnLst/>
            <a:rect l="l" t="t" r="r" b="b"/>
            <a:pathLst>
              <a:path w="11430000" h="6438900">
                <a:moveTo>
                  <a:pt x="11430000" y="0"/>
                </a:moveTo>
                <a:lnTo>
                  <a:pt x="0" y="0"/>
                </a:lnTo>
                <a:lnTo>
                  <a:pt x="0" y="6438900"/>
                </a:lnTo>
                <a:lnTo>
                  <a:pt x="11430000" y="6438900"/>
                </a:lnTo>
                <a:lnTo>
                  <a:pt x="11430000" y="0"/>
                </a:lnTo>
                <a:close/>
              </a:path>
            </a:pathLst>
          </a:custGeom>
          <a:solidFill>
            <a:srgbClr val="030303">
              <a:alpha val="748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87375" y="2635250"/>
            <a:ext cx="4502785" cy="539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145" dirty="0"/>
              <a:t>Dashboard</a:t>
            </a:r>
            <a:r>
              <a:rPr spc="-190" dirty="0"/>
              <a:t> </a:t>
            </a:r>
            <a:r>
              <a:rPr spc="70" dirty="0"/>
              <a:t>de</a:t>
            </a:r>
            <a:r>
              <a:rPr spc="-185" dirty="0"/>
              <a:t> </a:t>
            </a:r>
            <a:r>
              <a:rPr spc="180" dirty="0"/>
              <a:t>Resumo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87375" y="3463925"/>
            <a:ext cx="4914900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10" dirty="0">
                <a:solidFill>
                  <a:srgbClr val="E5E0DF"/>
                </a:solidFill>
                <a:latin typeface="Roboto"/>
                <a:cs typeface="Roboto"/>
              </a:rPr>
              <a:t>Visualização</a:t>
            </a:r>
            <a:r>
              <a:rPr sz="1350" spc="-45" dirty="0">
                <a:solidFill>
                  <a:srgbClr val="E5E0DF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E5E0DF"/>
                </a:solidFill>
                <a:latin typeface="Roboto"/>
                <a:cs typeface="Roboto"/>
              </a:rPr>
              <a:t>dinâmica</a:t>
            </a:r>
            <a:r>
              <a:rPr sz="1350" spc="-40" dirty="0">
                <a:solidFill>
                  <a:srgbClr val="E5E0DF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E5E0DF"/>
                </a:solidFill>
                <a:latin typeface="Roboto"/>
                <a:cs typeface="Roboto"/>
              </a:rPr>
              <a:t>e</a:t>
            </a:r>
            <a:r>
              <a:rPr sz="1350" spc="-45" dirty="0">
                <a:solidFill>
                  <a:srgbClr val="E5E0DF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E5E0DF"/>
                </a:solidFill>
                <a:latin typeface="Roboto"/>
                <a:cs typeface="Roboto"/>
              </a:rPr>
              <a:t>imediata</a:t>
            </a:r>
            <a:r>
              <a:rPr sz="1350" spc="-40" dirty="0">
                <a:solidFill>
                  <a:srgbClr val="E5E0DF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E5E0DF"/>
                </a:solidFill>
                <a:latin typeface="Roboto"/>
                <a:cs typeface="Roboto"/>
              </a:rPr>
              <a:t>dos</a:t>
            </a:r>
            <a:r>
              <a:rPr sz="1350" spc="-40" dirty="0">
                <a:solidFill>
                  <a:srgbClr val="E5E0DF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E5E0DF"/>
                </a:solidFill>
                <a:latin typeface="Roboto"/>
                <a:cs typeface="Roboto"/>
              </a:rPr>
              <a:t>dados</a:t>
            </a:r>
            <a:r>
              <a:rPr sz="1350" spc="-45" dirty="0">
                <a:solidFill>
                  <a:srgbClr val="E5E0DF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E5E0DF"/>
                </a:solidFill>
                <a:latin typeface="Roboto"/>
                <a:cs typeface="Roboto"/>
              </a:rPr>
              <a:t>fiscais</a:t>
            </a:r>
            <a:r>
              <a:rPr sz="1350" spc="-40" dirty="0">
                <a:solidFill>
                  <a:srgbClr val="E5E0DF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E5E0DF"/>
                </a:solidFill>
                <a:latin typeface="Roboto"/>
                <a:cs typeface="Roboto"/>
              </a:rPr>
              <a:t>carregados.</a:t>
            </a:r>
            <a:endParaRPr sz="1350">
              <a:latin typeface="Roboto"/>
              <a:cs typeface="Roboto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00075" y="3924300"/>
            <a:ext cx="3295650" cy="1990725"/>
            <a:chOff x="600075" y="3924300"/>
            <a:chExt cx="3295650" cy="1990725"/>
          </a:xfrm>
        </p:grpSpPr>
        <p:sp>
          <p:nvSpPr>
            <p:cNvPr id="7" name="object 7"/>
            <p:cNvSpPr/>
            <p:nvPr/>
          </p:nvSpPr>
          <p:spPr>
            <a:xfrm>
              <a:off x="609600" y="3933825"/>
              <a:ext cx="3276600" cy="1971675"/>
            </a:xfrm>
            <a:custGeom>
              <a:avLst/>
              <a:gdLst/>
              <a:ahLst/>
              <a:cxnLst/>
              <a:rect l="l" t="t" r="r" b="b"/>
              <a:pathLst>
                <a:path w="3276600" h="1971675">
                  <a:moveTo>
                    <a:pt x="3165360" y="0"/>
                  </a:moveTo>
                  <a:lnTo>
                    <a:pt x="111244" y="0"/>
                  </a:lnTo>
                  <a:lnTo>
                    <a:pt x="103499" y="762"/>
                  </a:lnTo>
                  <a:lnTo>
                    <a:pt x="66278" y="12052"/>
                  </a:lnTo>
                  <a:lnTo>
                    <a:pt x="29343" y="40398"/>
                  </a:lnTo>
                  <a:lnTo>
                    <a:pt x="6071" y="80721"/>
                  </a:lnTo>
                  <a:lnTo>
                    <a:pt x="0" y="111239"/>
                  </a:lnTo>
                  <a:lnTo>
                    <a:pt x="0" y="1852613"/>
                  </a:lnTo>
                  <a:lnTo>
                    <a:pt x="0" y="1860426"/>
                  </a:lnTo>
                  <a:lnTo>
                    <a:pt x="12054" y="1905397"/>
                  </a:lnTo>
                  <a:lnTo>
                    <a:pt x="40402" y="1942326"/>
                  </a:lnTo>
                  <a:lnTo>
                    <a:pt x="80719" y="1965604"/>
                  </a:lnTo>
                  <a:lnTo>
                    <a:pt x="111244" y="1971676"/>
                  </a:lnTo>
                  <a:lnTo>
                    <a:pt x="3165360" y="1971676"/>
                  </a:lnTo>
                  <a:lnTo>
                    <a:pt x="3210318" y="1959616"/>
                  </a:lnTo>
                  <a:lnTo>
                    <a:pt x="3247250" y="1931273"/>
                  </a:lnTo>
                  <a:lnTo>
                    <a:pt x="3270529" y="1890951"/>
                  </a:lnTo>
                  <a:lnTo>
                    <a:pt x="3276600" y="1860426"/>
                  </a:lnTo>
                  <a:lnTo>
                    <a:pt x="3276600" y="111239"/>
                  </a:lnTo>
                  <a:lnTo>
                    <a:pt x="3264547" y="66268"/>
                  </a:lnTo>
                  <a:lnTo>
                    <a:pt x="3236201" y="29349"/>
                  </a:lnTo>
                  <a:lnTo>
                    <a:pt x="3195878" y="6070"/>
                  </a:lnTo>
                  <a:lnTo>
                    <a:pt x="3173095" y="762"/>
                  </a:lnTo>
                  <a:lnTo>
                    <a:pt x="3165360" y="0"/>
                  </a:lnTo>
                  <a:close/>
                </a:path>
              </a:pathLst>
            </a:custGeom>
            <a:solidFill>
              <a:srgbClr val="03030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09600" y="3933825"/>
              <a:ext cx="3276600" cy="1971675"/>
            </a:xfrm>
            <a:custGeom>
              <a:avLst/>
              <a:gdLst/>
              <a:ahLst/>
              <a:cxnLst/>
              <a:rect l="l" t="t" r="r" b="b"/>
              <a:pathLst>
                <a:path w="3276600" h="1971675">
                  <a:moveTo>
                    <a:pt x="0" y="1852613"/>
                  </a:moveTo>
                  <a:lnTo>
                    <a:pt x="0" y="119062"/>
                  </a:lnTo>
                  <a:lnTo>
                    <a:pt x="0" y="111239"/>
                  </a:lnTo>
                  <a:lnTo>
                    <a:pt x="764" y="103505"/>
                  </a:lnTo>
                  <a:lnTo>
                    <a:pt x="2287" y="95834"/>
                  </a:lnTo>
                  <a:lnTo>
                    <a:pt x="3815" y="88163"/>
                  </a:lnTo>
                  <a:lnTo>
                    <a:pt x="6071" y="80721"/>
                  </a:lnTo>
                  <a:lnTo>
                    <a:pt x="9063" y="73494"/>
                  </a:lnTo>
                  <a:lnTo>
                    <a:pt x="12054" y="66268"/>
                  </a:lnTo>
                  <a:lnTo>
                    <a:pt x="34870" y="34874"/>
                  </a:lnTo>
                  <a:lnTo>
                    <a:pt x="66278" y="12052"/>
                  </a:lnTo>
                  <a:lnTo>
                    <a:pt x="73501" y="9067"/>
                  </a:lnTo>
                  <a:lnTo>
                    <a:pt x="80719" y="6070"/>
                  </a:lnTo>
                  <a:lnTo>
                    <a:pt x="88165" y="3810"/>
                  </a:lnTo>
                  <a:lnTo>
                    <a:pt x="95835" y="2286"/>
                  </a:lnTo>
                  <a:lnTo>
                    <a:pt x="103499" y="762"/>
                  </a:lnTo>
                  <a:lnTo>
                    <a:pt x="111244" y="0"/>
                  </a:lnTo>
                  <a:lnTo>
                    <a:pt x="119062" y="0"/>
                  </a:lnTo>
                  <a:lnTo>
                    <a:pt x="3157537" y="0"/>
                  </a:lnTo>
                  <a:lnTo>
                    <a:pt x="3165360" y="0"/>
                  </a:lnTo>
                  <a:lnTo>
                    <a:pt x="3173095" y="762"/>
                  </a:lnTo>
                  <a:lnTo>
                    <a:pt x="3180765" y="2286"/>
                  </a:lnTo>
                  <a:lnTo>
                    <a:pt x="3188436" y="3810"/>
                  </a:lnTo>
                  <a:lnTo>
                    <a:pt x="3195878" y="6070"/>
                  </a:lnTo>
                  <a:lnTo>
                    <a:pt x="3203105" y="9067"/>
                  </a:lnTo>
                  <a:lnTo>
                    <a:pt x="3210318" y="12052"/>
                  </a:lnTo>
                  <a:lnTo>
                    <a:pt x="3241725" y="34874"/>
                  </a:lnTo>
                  <a:lnTo>
                    <a:pt x="3247250" y="40398"/>
                  </a:lnTo>
                  <a:lnTo>
                    <a:pt x="3267532" y="73494"/>
                  </a:lnTo>
                  <a:lnTo>
                    <a:pt x="3270529" y="80721"/>
                  </a:lnTo>
                  <a:lnTo>
                    <a:pt x="3272790" y="88163"/>
                  </a:lnTo>
                  <a:lnTo>
                    <a:pt x="3274314" y="95834"/>
                  </a:lnTo>
                  <a:lnTo>
                    <a:pt x="3275838" y="103505"/>
                  </a:lnTo>
                  <a:lnTo>
                    <a:pt x="3276600" y="111239"/>
                  </a:lnTo>
                  <a:lnTo>
                    <a:pt x="3276600" y="119062"/>
                  </a:lnTo>
                  <a:lnTo>
                    <a:pt x="3276600" y="1852613"/>
                  </a:lnTo>
                  <a:lnTo>
                    <a:pt x="3276600" y="1860426"/>
                  </a:lnTo>
                  <a:lnTo>
                    <a:pt x="3275838" y="1868171"/>
                  </a:lnTo>
                  <a:lnTo>
                    <a:pt x="3274314" y="1875840"/>
                  </a:lnTo>
                  <a:lnTo>
                    <a:pt x="3272790" y="1883505"/>
                  </a:lnTo>
                  <a:lnTo>
                    <a:pt x="3270529" y="1890951"/>
                  </a:lnTo>
                  <a:lnTo>
                    <a:pt x="3267532" y="1898175"/>
                  </a:lnTo>
                  <a:lnTo>
                    <a:pt x="3264547" y="1905397"/>
                  </a:lnTo>
                  <a:lnTo>
                    <a:pt x="3260877" y="1912259"/>
                  </a:lnTo>
                  <a:lnTo>
                    <a:pt x="3256534" y="1918757"/>
                  </a:lnTo>
                  <a:lnTo>
                    <a:pt x="3252190" y="1925261"/>
                  </a:lnTo>
                  <a:lnTo>
                    <a:pt x="3223691" y="1951609"/>
                  </a:lnTo>
                  <a:lnTo>
                    <a:pt x="3188436" y="1967861"/>
                  </a:lnTo>
                  <a:lnTo>
                    <a:pt x="3180765" y="1969383"/>
                  </a:lnTo>
                  <a:lnTo>
                    <a:pt x="3173095" y="1970911"/>
                  </a:lnTo>
                  <a:lnTo>
                    <a:pt x="3165360" y="1971676"/>
                  </a:lnTo>
                  <a:lnTo>
                    <a:pt x="3157537" y="1971676"/>
                  </a:lnTo>
                  <a:lnTo>
                    <a:pt x="119062" y="1971676"/>
                  </a:lnTo>
                  <a:lnTo>
                    <a:pt x="111244" y="1971676"/>
                  </a:lnTo>
                  <a:lnTo>
                    <a:pt x="103499" y="1970911"/>
                  </a:lnTo>
                  <a:lnTo>
                    <a:pt x="95835" y="1969383"/>
                  </a:lnTo>
                  <a:lnTo>
                    <a:pt x="88165" y="1967861"/>
                  </a:lnTo>
                  <a:lnTo>
                    <a:pt x="52913" y="1951609"/>
                  </a:lnTo>
                  <a:lnTo>
                    <a:pt x="24408" y="1925256"/>
                  </a:lnTo>
                  <a:lnTo>
                    <a:pt x="20067" y="1918757"/>
                  </a:lnTo>
                  <a:lnTo>
                    <a:pt x="15721" y="1912259"/>
                  </a:lnTo>
                  <a:lnTo>
                    <a:pt x="12054" y="1905397"/>
                  </a:lnTo>
                  <a:lnTo>
                    <a:pt x="9063" y="1898175"/>
                  </a:lnTo>
                  <a:lnTo>
                    <a:pt x="6071" y="1890951"/>
                  </a:lnTo>
                  <a:lnTo>
                    <a:pt x="3815" y="1883505"/>
                  </a:lnTo>
                  <a:lnTo>
                    <a:pt x="2287" y="1875840"/>
                  </a:lnTo>
                  <a:lnTo>
                    <a:pt x="764" y="1868171"/>
                  </a:lnTo>
                  <a:lnTo>
                    <a:pt x="0" y="1860426"/>
                  </a:lnTo>
                  <a:lnTo>
                    <a:pt x="0" y="1852613"/>
                  </a:lnTo>
                  <a:close/>
                </a:path>
              </a:pathLst>
            </a:custGeom>
            <a:ln w="19050">
              <a:solidFill>
                <a:srgbClr val="FC823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90575" y="4114800"/>
              <a:ext cx="514350" cy="514350"/>
            </a:xfrm>
            <a:custGeom>
              <a:avLst/>
              <a:gdLst/>
              <a:ahLst/>
              <a:cxnLst/>
              <a:rect l="l" t="t" r="r" b="b"/>
              <a:pathLst>
                <a:path w="514350" h="514350">
                  <a:moveTo>
                    <a:pt x="265598" y="0"/>
                  </a:moveTo>
                  <a:lnTo>
                    <a:pt x="248751" y="0"/>
                  </a:lnTo>
                  <a:lnTo>
                    <a:pt x="240347" y="406"/>
                  </a:lnTo>
                  <a:lnTo>
                    <a:pt x="198739" y="6578"/>
                  </a:lnTo>
                  <a:lnTo>
                    <a:pt x="150976" y="22796"/>
                  </a:lnTo>
                  <a:lnTo>
                    <a:pt x="107294" y="48018"/>
                  </a:lnTo>
                  <a:lnTo>
                    <a:pt x="69368" y="81280"/>
                  </a:lnTo>
                  <a:lnTo>
                    <a:pt x="38660" y="121297"/>
                  </a:lnTo>
                  <a:lnTo>
                    <a:pt x="16351" y="166535"/>
                  </a:lnTo>
                  <a:lnTo>
                    <a:pt x="3299" y="215265"/>
                  </a:lnTo>
                  <a:lnTo>
                    <a:pt x="0" y="248754"/>
                  </a:lnTo>
                  <a:lnTo>
                    <a:pt x="0" y="257175"/>
                  </a:lnTo>
                  <a:lnTo>
                    <a:pt x="0" y="265595"/>
                  </a:lnTo>
                  <a:lnTo>
                    <a:pt x="6583" y="315607"/>
                  </a:lnTo>
                  <a:lnTo>
                    <a:pt x="22800" y="363372"/>
                  </a:lnTo>
                  <a:lnTo>
                    <a:pt x="48022" y="407060"/>
                  </a:lnTo>
                  <a:lnTo>
                    <a:pt x="81280" y="444982"/>
                  </a:lnTo>
                  <a:lnTo>
                    <a:pt x="121300" y="475691"/>
                  </a:lnTo>
                  <a:lnTo>
                    <a:pt x="166538" y="497992"/>
                  </a:lnTo>
                  <a:lnTo>
                    <a:pt x="215265" y="511048"/>
                  </a:lnTo>
                  <a:lnTo>
                    <a:pt x="248751" y="514350"/>
                  </a:lnTo>
                  <a:lnTo>
                    <a:pt x="265598" y="514350"/>
                  </a:lnTo>
                  <a:lnTo>
                    <a:pt x="315610" y="507758"/>
                  </a:lnTo>
                  <a:lnTo>
                    <a:pt x="363373" y="491553"/>
                  </a:lnTo>
                  <a:lnTo>
                    <a:pt x="407055" y="466331"/>
                  </a:lnTo>
                  <a:lnTo>
                    <a:pt x="444981" y="433070"/>
                  </a:lnTo>
                  <a:lnTo>
                    <a:pt x="475689" y="393052"/>
                  </a:lnTo>
                  <a:lnTo>
                    <a:pt x="498005" y="347802"/>
                  </a:lnTo>
                  <a:lnTo>
                    <a:pt x="511048" y="299085"/>
                  </a:lnTo>
                  <a:lnTo>
                    <a:pt x="514350" y="265595"/>
                  </a:lnTo>
                  <a:lnTo>
                    <a:pt x="514350" y="248754"/>
                  </a:lnTo>
                  <a:lnTo>
                    <a:pt x="507771" y="198742"/>
                  </a:lnTo>
                  <a:lnTo>
                    <a:pt x="491553" y="150977"/>
                  </a:lnTo>
                  <a:lnTo>
                    <a:pt x="466328" y="107289"/>
                  </a:lnTo>
                  <a:lnTo>
                    <a:pt x="433070" y="69367"/>
                  </a:lnTo>
                  <a:lnTo>
                    <a:pt x="393049" y="38658"/>
                  </a:lnTo>
                  <a:lnTo>
                    <a:pt x="347811" y="16357"/>
                  </a:lnTo>
                  <a:lnTo>
                    <a:pt x="299085" y="3302"/>
                  </a:lnTo>
                  <a:lnTo>
                    <a:pt x="274002" y="406"/>
                  </a:lnTo>
                  <a:lnTo>
                    <a:pt x="265598" y="0"/>
                  </a:lnTo>
                  <a:close/>
                </a:path>
              </a:pathLst>
            </a:custGeom>
            <a:solidFill>
              <a:srgbClr val="FC82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28324" y="4263801"/>
            <a:ext cx="241678" cy="219178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777875" y="4783137"/>
            <a:ext cx="2934970" cy="90296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65" dirty="0">
                <a:solidFill>
                  <a:srgbClr val="E5E0DF"/>
                </a:solidFill>
                <a:latin typeface="Trebuchet MS"/>
                <a:cs typeface="Trebuchet MS"/>
              </a:rPr>
              <a:t>Métricas</a:t>
            </a:r>
            <a:r>
              <a:rPr sz="1650" spc="-60" dirty="0">
                <a:solidFill>
                  <a:srgbClr val="E5E0DF"/>
                </a:solidFill>
                <a:latin typeface="Trebuchet MS"/>
                <a:cs typeface="Trebuchet MS"/>
              </a:rPr>
              <a:t> </a:t>
            </a:r>
            <a:r>
              <a:rPr sz="1650" spc="-20" dirty="0">
                <a:solidFill>
                  <a:srgbClr val="E5E0DF"/>
                </a:solidFill>
                <a:latin typeface="Trebuchet MS"/>
                <a:cs typeface="Trebuchet MS"/>
              </a:rPr>
              <a:t>Chave</a:t>
            </a:r>
            <a:endParaRPr sz="1650">
              <a:latin typeface="Trebuchet MS"/>
              <a:cs typeface="Trebuchet MS"/>
            </a:endParaRPr>
          </a:p>
          <a:p>
            <a:pPr marL="12700" marR="5080">
              <a:lnSpc>
                <a:spcPct val="134300"/>
              </a:lnSpc>
              <a:spcBef>
                <a:spcPts val="540"/>
              </a:spcBef>
            </a:pPr>
            <a:r>
              <a:rPr sz="1350" dirty="0">
                <a:solidFill>
                  <a:srgbClr val="E5E0DF"/>
                </a:solidFill>
                <a:latin typeface="Roboto"/>
                <a:cs typeface="Roboto"/>
              </a:rPr>
              <a:t>Valores</a:t>
            </a:r>
            <a:r>
              <a:rPr sz="1350" spc="-50" dirty="0">
                <a:solidFill>
                  <a:srgbClr val="E5E0DF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E5E0DF"/>
                </a:solidFill>
                <a:latin typeface="Roboto"/>
                <a:cs typeface="Roboto"/>
              </a:rPr>
              <a:t>totais,</a:t>
            </a:r>
            <a:r>
              <a:rPr sz="1350" spc="-45" dirty="0">
                <a:solidFill>
                  <a:srgbClr val="E5E0DF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E5E0DF"/>
                </a:solidFill>
                <a:latin typeface="Roboto"/>
                <a:cs typeface="Roboto"/>
              </a:rPr>
              <a:t>número</a:t>
            </a:r>
            <a:r>
              <a:rPr sz="1350" spc="-45" dirty="0">
                <a:solidFill>
                  <a:srgbClr val="E5E0DF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E5E0DF"/>
                </a:solidFill>
                <a:latin typeface="Roboto"/>
                <a:cs typeface="Roboto"/>
              </a:rPr>
              <a:t>de</a:t>
            </a:r>
            <a:r>
              <a:rPr sz="1350" spc="-45" dirty="0">
                <a:solidFill>
                  <a:srgbClr val="E5E0DF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E5E0DF"/>
                </a:solidFill>
                <a:latin typeface="Roboto"/>
                <a:cs typeface="Roboto"/>
              </a:rPr>
              <a:t>notas,</a:t>
            </a:r>
            <a:r>
              <a:rPr sz="1350" spc="-45" dirty="0">
                <a:solidFill>
                  <a:srgbClr val="E5E0DF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E5E0DF"/>
                </a:solidFill>
                <a:latin typeface="Roboto"/>
                <a:cs typeface="Roboto"/>
              </a:rPr>
              <a:t>ticket médio.</a:t>
            </a:r>
            <a:endParaRPr sz="1350">
              <a:latin typeface="Roboto"/>
              <a:cs typeface="Roboto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067175" y="3924300"/>
            <a:ext cx="3295650" cy="1990725"/>
            <a:chOff x="4067175" y="3924300"/>
            <a:chExt cx="3295650" cy="1990725"/>
          </a:xfrm>
        </p:grpSpPr>
        <p:sp>
          <p:nvSpPr>
            <p:cNvPr id="13" name="object 13"/>
            <p:cNvSpPr/>
            <p:nvPr/>
          </p:nvSpPr>
          <p:spPr>
            <a:xfrm>
              <a:off x="4076700" y="3933825"/>
              <a:ext cx="3276600" cy="1971675"/>
            </a:xfrm>
            <a:custGeom>
              <a:avLst/>
              <a:gdLst/>
              <a:ahLst/>
              <a:cxnLst/>
              <a:rect l="l" t="t" r="r" b="b"/>
              <a:pathLst>
                <a:path w="3276600" h="1971675">
                  <a:moveTo>
                    <a:pt x="3165360" y="0"/>
                  </a:moveTo>
                  <a:lnTo>
                    <a:pt x="111239" y="0"/>
                  </a:lnTo>
                  <a:lnTo>
                    <a:pt x="103505" y="762"/>
                  </a:lnTo>
                  <a:lnTo>
                    <a:pt x="66281" y="12052"/>
                  </a:lnTo>
                  <a:lnTo>
                    <a:pt x="29349" y="40398"/>
                  </a:lnTo>
                  <a:lnTo>
                    <a:pt x="6070" y="80721"/>
                  </a:lnTo>
                  <a:lnTo>
                    <a:pt x="0" y="111239"/>
                  </a:lnTo>
                  <a:lnTo>
                    <a:pt x="0" y="1852613"/>
                  </a:lnTo>
                  <a:lnTo>
                    <a:pt x="0" y="1860426"/>
                  </a:lnTo>
                  <a:lnTo>
                    <a:pt x="12052" y="1905397"/>
                  </a:lnTo>
                  <a:lnTo>
                    <a:pt x="40398" y="1942326"/>
                  </a:lnTo>
                  <a:lnTo>
                    <a:pt x="80721" y="1965604"/>
                  </a:lnTo>
                  <a:lnTo>
                    <a:pt x="111239" y="1971676"/>
                  </a:lnTo>
                  <a:lnTo>
                    <a:pt x="3165360" y="1971676"/>
                  </a:lnTo>
                  <a:lnTo>
                    <a:pt x="3210318" y="1959616"/>
                  </a:lnTo>
                  <a:lnTo>
                    <a:pt x="3247250" y="1931273"/>
                  </a:lnTo>
                  <a:lnTo>
                    <a:pt x="3270529" y="1890951"/>
                  </a:lnTo>
                  <a:lnTo>
                    <a:pt x="3276600" y="1860426"/>
                  </a:lnTo>
                  <a:lnTo>
                    <a:pt x="3276600" y="111239"/>
                  </a:lnTo>
                  <a:lnTo>
                    <a:pt x="3264547" y="66268"/>
                  </a:lnTo>
                  <a:lnTo>
                    <a:pt x="3236201" y="29349"/>
                  </a:lnTo>
                  <a:lnTo>
                    <a:pt x="3195878" y="6070"/>
                  </a:lnTo>
                  <a:lnTo>
                    <a:pt x="3173095" y="762"/>
                  </a:lnTo>
                  <a:lnTo>
                    <a:pt x="3165360" y="0"/>
                  </a:lnTo>
                  <a:close/>
                </a:path>
              </a:pathLst>
            </a:custGeom>
            <a:solidFill>
              <a:srgbClr val="03030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076700" y="3933825"/>
              <a:ext cx="3276600" cy="1971675"/>
            </a:xfrm>
            <a:custGeom>
              <a:avLst/>
              <a:gdLst/>
              <a:ahLst/>
              <a:cxnLst/>
              <a:rect l="l" t="t" r="r" b="b"/>
              <a:pathLst>
                <a:path w="3276600" h="1971675">
                  <a:moveTo>
                    <a:pt x="0" y="1852613"/>
                  </a:moveTo>
                  <a:lnTo>
                    <a:pt x="0" y="119062"/>
                  </a:lnTo>
                  <a:lnTo>
                    <a:pt x="0" y="111239"/>
                  </a:lnTo>
                  <a:lnTo>
                    <a:pt x="762" y="103505"/>
                  </a:lnTo>
                  <a:lnTo>
                    <a:pt x="2286" y="95834"/>
                  </a:lnTo>
                  <a:lnTo>
                    <a:pt x="3810" y="88163"/>
                  </a:lnTo>
                  <a:lnTo>
                    <a:pt x="6070" y="80721"/>
                  </a:lnTo>
                  <a:lnTo>
                    <a:pt x="9067" y="73494"/>
                  </a:lnTo>
                  <a:lnTo>
                    <a:pt x="12052" y="66268"/>
                  </a:lnTo>
                  <a:lnTo>
                    <a:pt x="15722" y="59410"/>
                  </a:lnTo>
                  <a:lnTo>
                    <a:pt x="20066" y="52908"/>
                  </a:lnTo>
                  <a:lnTo>
                    <a:pt x="24409" y="46418"/>
                  </a:lnTo>
                  <a:lnTo>
                    <a:pt x="29349" y="40398"/>
                  </a:lnTo>
                  <a:lnTo>
                    <a:pt x="34874" y="34874"/>
                  </a:lnTo>
                  <a:lnTo>
                    <a:pt x="40398" y="29349"/>
                  </a:lnTo>
                  <a:lnTo>
                    <a:pt x="73507" y="9067"/>
                  </a:lnTo>
                  <a:lnTo>
                    <a:pt x="80721" y="6070"/>
                  </a:lnTo>
                  <a:lnTo>
                    <a:pt x="88163" y="3810"/>
                  </a:lnTo>
                  <a:lnTo>
                    <a:pt x="95834" y="2286"/>
                  </a:lnTo>
                  <a:lnTo>
                    <a:pt x="103505" y="762"/>
                  </a:lnTo>
                  <a:lnTo>
                    <a:pt x="111239" y="0"/>
                  </a:lnTo>
                  <a:lnTo>
                    <a:pt x="119062" y="0"/>
                  </a:lnTo>
                  <a:lnTo>
                    <a:pt x="3157537" y="0"/>
                  </a:lnTo>
                  <a:lnTo>
                    <a:pt x="3165360" y="0"/>
                  </a:lnTo>
                  <a:lnTo>
                    <a:pt x="3173095" y="762"/>
                  </a:lnTo>
                  <a:lnTo>
                    <a:pt x="3180765" y="2286"/>
                  </a:lnTo>
                  <a:lnTo>
                    <a:pt x="3188436" y="3810"/>
                  </a:lnTo>
                  <a:lnTo>
                    <a:pt x="3195878" y="6070"/>
                  </a:lnTo>
                  <a:lnTo>
                    <a:pt x="3203105" y="9067"/>
                  </a:lnTo>
                  <a:lnTo>
                    <a:pt x="3210318" y="12052"/>
                  </a:lnTo>
                  <a:lnTo>
                    <a:pt x="3217176" y="15722"/>
                  </a:lnTo>
                  <a:lnTo>
                    <a:pt x="3223679" y="20066"/>
                  </a:lnTo>
                  <a:lnTo>
                    <a:pt x="3230181" y="24409"/>
                  </a:lnTo>
                  <a:lnTo>
                    <a:pt x="3236201" y="29349"/>
                  </a:lnTo>
                  <a:lnTo>
                    <a:pt x="3241725" y="34874"/>
                  </a:lnTo>
                  <a:lnTo>
                    <a:pt x="3247250" y="40398"/>
                  </a:lnTo>
                  <a:lnTo>
                    <a:pt x="3267532" y="73494"/>
                  </a:lnTo>
                  <a:lnTo>
                    <a:pt x="3270529" y="80721"/>
                  </a:lnTo>
                  <a:lnTo>
                    <a:pt x="3272790" y="88163"/>
                  </a:lnTo>
                  <a:lnTo>
                    <a:pt x="3274314" y="95834"/>
                  </a:lnTo>
                  <a:lnTo>
                    <a:pt x="3275838" y="103505"/>
                  </a:lnTo>
                  <a:lnTo>
                    <a:pt x="3276600" y="111239"/>
                  </a:lnTo>
                  <a:lnTo>
                    <a:pt x="3276600" y="119062"/>
                  </a:lnTo>
                  <a:lnTo>
                    <a:pt x="3276600" y="1852613"/>
                  </a:lnTo>
                  <a:lnTo>
                    <a:pt x="3276600" y="1860426"/>
                  </a:lnTo>
                  <a:lnTo>
                    <a:pt x="3275838" y="1868171"/>
                  </a:lnTo>
                  <a:lnTo>
                    <a:pt x="3274314" y="1875840"/>
                  </a:lnTo>
                  <a:lnTo>
                    <a:pt x="3272790" y="1883505"/>
                  </a:lnTo>
                  <a:lnTo>
                    <a:pt x="3270529" y="1890951"/>
                  </a:lnTo>
                  <a:lnTo>
                    <a:pt x="3267532" y="1898175"/>
                  </a:lnTo>
                  <a:lnTo>
                    <a:pt x="3264547" y="1905397"/>
                  </a:lnTo>
                  <a:lnTo>
                    <a:pt x="3260877" y="1912259"/>
                  </a:lnTo>
                  <a:lnTo>
                    <a:pt x="3256534" y="1918757"/>
                  </a:lnTo>
                  <a:lnTo>
                    <a:pt x="3252190" y="1925261"/>
                  </a:lnTo>
                  <a:lnTo>
                    <a:pt x="3223679" y="1951609"/>
                  </a:lnTo>
                  <a:lnTo>
                    <a:pt x="3188436" y="1967861"/>
                  </a:lnTo>
                  <a:lnTo>
                    <a:pt x="3180765" y="1969383"/>
                  </a:lnTo>
                  <a:lnTo>
                    <a:pt x="3173095" y="1970911"/>
                  </a:lnTo>
                  <a:lnTo>
                    <a:pt x="3165360" y="1971676"/>
                  </a:lnTo>
                  <a:lnTo>
                    <a:pt x="3157537" y="1971676"/>
                  </a:lnTo>
                  <a:lnTo>
                    <a:pt x="119062" y="1971676"/>
                  </a:lnTo>
                  <a:lnTo>
                    <a:pt x="111239" y="1971676"/>
                  </a:lnTo>
                  <a:lnTo>
                    <a:pt x="103505" y="1970911"/>
                  </a:lnTo>
                  <a:lnTo>
                    <a:pt x="95834" y="1969383"/>
                  </a:lnTo>
                  <a:lnTo>
                    <a:pt x="88163" y="1967861"/>
                  </a:lnTo>
                  <a:lnTo>
                    <a:pt x="80721" y="1965604"/>
                  </a:lnTo>
                  <a:lnTo>
                    <a:pt x="73507" y="1962612"/>
                  </a:lnTo>
                  <a:lnTo>
                    <a:pt x="66281" y="1959616"/>
                  </a:lnTo>
                  <a:lnTo>
                    <a:pt x="34874" y="1936800"/>
                  </a:lnTo>
                  <a:lnTo>
                    <a:pt x="20066" y="1918757"/>
                  </a:lnTo>
                  <a:lnTo>
                    <a:pt x="15722" y="1912259"/>
                  </a:lnTo>
                  <a:lnTo>
                    <a:pt x="12052" y="1905397"/>
                  </a:lnTo>
                  <a:lnTo>
                    <a:pt x="9067" y="1898175"/>
                  </a:lnTo>
                  <a:lnTo>
                    <a:pt x="6070" y="1890951"/>
                  </a:lnTo>
                  <a:lnTo>
                    <a:pt x="3810" y="1883505"/>
                  </a:lnTo>
                  <a:lnTo>
                    <a:pt x="2286" y="1875840"/>
                  </a:lnTo>
                  <a:lnTo>
                    <a:pt x="762" y="1868171"/>
                  </a:lnTo>
                  <a:lnTo>
                    <a:pt x="0" y="1860426"/>
                  </a:lnTo>
                  <a:lnTo>
                    <a:pt x="0" y="1852613"/>
                  </a:lnTo>
                  <a:close/>
                </a:path>
              </a:pathLst>
            </a:custGeom>
            <a:ln w="190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257675" y="4114800"/>
              <a:ext cx="514350" cy="514350"/>
            </a:xfrm>
            <a:custGeom>
              <a:avLst/>
              <a:gdLst/>
              <a:ahLst/>
              <a:cxnLst/>
              <a:rect l="l" t="t" r="r" b="b"/>
              <a:pathLst>
                <a:path w="514350" h="514350">
                  <a:moveTo>
                    <a:pt x="265595" y="0"/>
                  </a:moveTo>
                  <a:lnTo>
                    <a:pt x="248754" y="0"/>
                  </a:lnTo>
                  <a:lnTo>
                    <a:pt x="240347" y="406"/>
                  </a:lnTo>
                  <a:lnTo>
                    <a:pt x="198742" y="6578"/>
                  </a:lnTo>
                  <a:lnTo>
                    <a:pt x="150977" y="22796"/>
                  </a:lnTo>
                  <a:lnTo>
                    <a:pt x="107289" y="48018"/>
                  </a:lnTo>
                  <a:lnTo>
                    <a:pt x="69367" y="81280"/>
                  </a:lnTo>
                  <a:lnTo>
                    <a:pt x="38658" y="121297"/>
                  </a:lnTo>
                  <a:lnTo>
                    <a:pt x="16357" y="166535"/>
                  </a:lnTo>
                  <a:lnTo>
                    <a:pt x="3302" y="215265"/>
                  </a:lnTo>
                  <a:lnTo>
                    <a:pt x="0" y="248754"/>
                  </a:lnTo>
                  <a:lnTo>
                    <a:pt x="0" y="257175"/>
                  </a:lnTo>
                  <a:lnTo>
                    <a:pt x="0" y="265595"/>
                  </a:lnTo>
                  <a:lnTo>
                    <a:pt x="6578" y="315607"/>
                  </a:lnTo>
                  <a:lnTo>
                    <a:pt x="22796" y="363372"/>
                  </a:lnTo>
                  <a:lnTo>
                    <a:pt x="48018" y="407060"/>
                  </a:lnTo>
                  <a:lnTo>
                    <a:pt x="81280" y="444982"/>
                  </a:lnTo>
                  <a:lnTo>
                    <a:pt x="121297" y="475691"/>
                  </a:lnTo>
                  <a:lnTo>
                    <a:pt x="166535" y="497992"/>
                  </a:lnTo>
                  <a:lnTo>
                    <a:pt x="215265" y="511048"/>
                  </a:lnTo>
                  <a:lnTo>
                    <a:pt x="248754" y="514350"/>
                  </a:lnTo>
                  <a:lnTo>
                    <a:pt x="265595" y="514350"/>
                  </a:lnTo>
                  <a:lnTo>
                    <a:pt x="315607" y="507758"/>
                  </a:lnTo>
                  <a:lnTo>
                    <a:pt x="363372" y="491553"/>
                  </a:lnTo>
                  <a:lnTo>
                    <a:pt x="407060" y="466331"/>
                  </a:lnTo>
                  <a:lnTo>
                    <a:pt x="444982" y="433070"/>
                  </a:lnTo>
                  <a:lnTo>
                    <a:pt x="475691" y="393052"/>
                  </a:lnTo>
                  <a:lnTo>
                    <a:pt x="498005" y="347802"/>
                  </a:lnTo>
                  <a:lnTo>
                    <a:pt x="511048" y="299085"/>
                  </a:lnTo>
                  <a:lnTo>
                    <a:pt x="514350" y="265595"/>
                  </a:lnTo>
                  <a:lnTo>
                    <a:pt x="514350" y="248754"/>
                  </a:lnTo>
                  <a:lnTo>
                    <a:pt x="507771" y="198742"/>
                  </a:lnTo>
                  <a:lnTo>
                    <a:pt x="491553" y="150977"/>
                  </a:lnTo>
                  <a:lnTo>
                    <a:pt x="466331" y="107289"/>
                  </a:lnTo>
                  <a:lnTo>
                    <a:pt x="433070" y="69367"/>
                  </a:lnTo>
                  <a:lnTo>
                    <a:pt x="393052" y="38658"/>
                  </a:lnTo>
                  <a:lnTo>
                    <a:pt x="347814" y="16357"/>
                  </a:lnTo>
                  <a:lnTo>
                    <a:pt x="299085" y="3302"/>
                  </a:lnTo>
                  <a:lnTo>
                    <a:pt x="274002" y="406"/>
                  </a:lnTo>
                  <a:lnTo>
                    <a:pt x="265595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420133" y="4257675"/>
              <a:ext cx="192405" cy="231775"/>
            </a:xfrm>
            <a:custGeom>
              <a:avLst/>
              <a:gdLst/>
              <a:ahLst/>
              <a:cxnLst/>
              <a:rect l="l" t="t" r="r" b="b"/>
              <a:pathLst>
                <a:path w="192404" h="231775">
                  <a:moveTo>
                    <a:pt x="148336" y="57924"/>
                  </a:moveTo>
                  <a:lnTo>
                    <a:pt x="128206" y="40576"/>
                  </a:lnTo>
                  <a:lnTo>
                    <a:pt x="128155" y="33350"/>
                  </a:lnTo>
                </a:path>
                <a:path w="192404" h="231775">
                  <a:moveTo>
                    <a:pt x="192252" y="206552"/>
                  </a:moveTo>
                  <a:lnTo>
                    <a:pt x="173088" y="231381"/>
                  </a:lnTo>
                  <a:lnTo>
                    <a:pt x="165290" y="231406"/>
                  </a:lnTo>
                </a:path>
                <a:path w="192404" h="231775">
                  <a:moveTo>
                    <a:pt x="23228" y="231432"/>
                  </a:moveTo>
                  <a:lnTo>
                    <a:pt x="152" y="212953"/>
                  </a:lnTo>
                  <a:lnTo>
                    <a:pt x="88" y="204978"/>
                  </a:lnTo>
                </a:path>
                <a:path w="192404" h="231775">
                  <a:moveTo>
                    <a:pt x="0" y="20535"/>
                  </a:moveTo>
                  <a:lnTo>
                    <a:pt x="18542" y="25"/>
                  </a:lnTo>
                  <a:lnTo>
                    <a:pt x="25781" y="0"/>
                  </a:lnTo>
                </a:path>
                <a:path w="192404" h="231775">
                  <a:moveTo>
                    <a:pt x="80086" y="136563"/>
                  </a:moveTo>
                  <a:lnTo>
                    <a:pt x="158381" y="136486"/>
                  </a:lnTo>
                </a:path>
                <a:path w="192404" h="231775">
                  <a:moveTo>
                    <a:pt x="54343" y="181203"/>
                  </a:moveTo>
                  <a:lnTo>
                    <a:pt x="54343" y="184150"/>
                  </a:lnTo>
                  <a:lnTo>
                    <a:pt x="53301" y="186664"/>
                  </a:lnTo>
                  <a:lnTo>
                    <a:pt x="51219" y="188747"/>
                  </a:lnTo>
                  <a:lnTo>
                    <a:pt x="49136" y="190830"/>
                  </a:lnTo>
                  <a:lnTo>
                    <a:pt x="46621" y="191871"/>
                  </a:lnTo>
                  <a:lnTo>
                    <a:pt x="43662" y="191871"/>
                  </a:lnTo>
                  <a:lnTo>
                    <a:pt x="40716" y="191871"/>
                  </a:lnTo>
                  <a:lnTo>
                    <a:pt x="38201" y="190830"/>
                  </a:lnTo>
                  <a:lnTo>
                    <a:pt x="36118" y="188747"/>
                  </a:lnTo>
                  <a:lnTo>
                    <a:pt x="34036" y="186664"/>
                  </a:lnTo>
                  <a:lnTo>
                    <a:pt x="32994" y="184150"/>
                  </a:lnTo>
                  <a:lnTo>
                    <a:pt x="32994" y="181203"/>
                  </a:lnTo>
                  <a:lnTo>
                    <a:pt x="32994" y="178257"/>
                  </a:lnTo>
                  <a:lnTo>
                    <a:pt x="34036" y="175742"/>
                  </a:lnTo>
                  <a:lnTo>
                    <a:pt x="36118" y="173659"/>
                  </a:lnTo>
                  <a:lnTo>
                    <a:pt x="38201" y="171577"/>
                  </a:lnTo>
                  <a:lnTo>
                    <a:pt x="40716" y="170535"/>
                  </a:lnTo>
                  <a:lnTo>
                    <a:pt x="43662" y="170535"/>
                  </a:lnTo>
                  <a:lnTo>
                    <a:pt x="46621" y="170535"/>
                  </a:lnTo>
                  <a:lnTo>
                    <a:pt x="49136" y="171577"/>
                  </a:lnTo>
                  <a:lnTo>
                    <a:pt x="51219" y="173659"/>
                  </a:lnTo>
                  <a:lnTo>
                    <a:pt x="53301" y="175742"/>
                  </a:lnTo>
                  <a:lnTo>
                    <a:pt x="54343" y="178257"/>
                  </a:lnTo>
                  <a:lnTo>
                    <a:pt x="54343" y="181203"/>
                  </a:lnTo>
                  <a:close/>
                </a:path>
                <a:path w="192404" h="231775">
                  <a:moveTo>
                    <a:pt x="50342" y="189560"/>
                  </a:moveTo>
                  <a:lnTo>
                    <a:pt x="51727" y="188633"/>
                  </a:lnTo>
                </a:path>
                <a:path w="192404" h="231775">
                  <a:moveTo>
                    <a:pt x="80086" y="180708"/>
                  </a:moveTo>
                  <a:lnTo>
                    <a:pt x="158381" y="180657"/>
                  </a:lnTo>
                </a:path>
                <a:path w="192404" h="231775">
                  <a:moveTo>
                    <a:pt x="80149" y="92443"/>
                  </a:moveTo>
                  <a:lnTo>
                    <a:pt x="158318" y="92354"/>
                  </a:lnTo>
                </a:path>
                <a:path w="192404" h="231775">
                  <a:moveTo>
                    <a:pt x="54330" y="137185"/>
                  </a:moveTo>
                  <a:lnTo>
                    <a:pt x="54330" y="140131"/>
                  </a:lnTo>
                  <a:lnTo>
                    <a:pt x="53289" y="142646"/>
                  </a:lnTo>
                  <a:lnTo>
                    <a:pt x="51206" y="144729"/>
                  </a:lnTo>
                  <a:lnTo>
                    <a:pt x="49123" y="146799"/>
                  </a:lnTo>
                  <a:lnTo>
                    <a:pt x="46609" y="147840"/>
                  </a:lnTo>
                  <a:lnTo>
                    <a:pt x="43662" y="147840"/>
                  </a:lnTo>
                  <a:lnTo>
                    <a:pt x="40716" y="147840"/>
                  </a:lnTo>
                  <a:lnTo>
                    <a:pt x="38201" y="146799"/>
                  </a:lnTo>
                  <a:lnTo>
                    <a:pt x="36118" y="144729"/>
                  </a:lnTo>
                  <a:lnTo>
                    <a:pt x="34036" y="142646"/>
                  </a:lnTo>
                  <a:lnTo>
                    <a:pt x="32994" y="140131"/>
                  </a:lnTo>
                  <a:lnTo>
                    <a:pt x="32994" y="137185"/>
                  </a:lnTo>
                  <a:lnTo>
                    <a:pt x="32994" y="134239"/>
                  </a:lnTo>
                  <a:lnTo>
                    <a:pt x="34036" y="131724"/>
                  </a:lnTo>
                  <a:lnTo>
                    <a:pt x="36118" y="129641"/>
                  </a:lnTo>
                  <a:lnTo>
                    <a:pt x="38201" y="127558"/>
                  </a:lnTo>
                  <a:lnTo>
                    <a:pt x="40716" y="126517"/>
                  </a:lnTo>
                  <a:lnTo>
                    <a:pt x="43662" y="126517"/>
                  </a:lnTo>
                  <a:lnTo>
                    <a:pt x="46609" y="126517"/>
                  </a:lnTo>
                  <a:lnTo>
                    <a:pt x="49123" y="127558"/>
                  </a:lnTo>
                  <a:lnTo>
                    <a:pt x="51206" y="129641"/>
                  </a:lnTo>
                  <a:lnTo>
                    <a:pt x="53289" y="131724"/>
                  </a:lnTo>
                  <a:lnTo>
                    <a:pt x="54330" y="134239"/>
                  </a:lnTo>
                  <a:lnTo>
                    <a:pt x="54330" y="137185"/>
                  </a:lnTo>
                  <a:close/>
                </a:path>
                <a:path w="192404" h="231775">
                  <a:moveTo>
                    <a:pt x="49631" y="145999"/>
                  </a:moveTo>
                  <a:lnTo>
                    <a:pt x="51066" y="145173"/>
                  </a:lnTo>
                </a:path>
                <a:path w="192404" h="231775">
                  <a:moveTo>
                    <a:pt x="54343" y="93281"/>
                  </a:moveTo>
                  <a:lnTo>
                    <a:pt x="54343" y="96227"/>
                  </a:lnTo>
                  <a:lnTo>
                    <a:pt x="53289" y="98755"/>
                  </a:lnTo>
                  <a:lnTo>
                    <a:pt x="51193" y="100850"/>
                  </a:lnTo>
                  <a:lnTo>
                    <a:pt x="49110" y="102933"/>
                  </a:lnTo>
                  <a:lnTo>
                    <a:pt x="46583" y="103987"/>
                  </a:lnTo>
                  <a:lnTo>
                    <a:pt x="43624" y="103987"/>
                  </a:lnTo>
                  <a:lnTo>
                    <a:pt x="40678" y="103987"/>
                  </a:lnTo>
                  <a:lnTo>
                    <a:pt x="38150" y="102933"/>
                  </a:lnTo>
                  <a:lnTo>
                    <a:pt x="36055" y="100850"/>
                  </a:lnTo>
                  <a:lnTo>
                    <a:pt x="33972" y="98755"/>
                  </a:lnTo>
                  <a:lnTo>
                    <a:pt x="32918" y="96227"/>
                  </a:lnTo>
                  <a:lnTo>
                    <a:pt x="32918" y="93281"/>
                  </a:lnTo>
                  <a:lnTo>
                    <a:pt x="32918" y="90322"/>
                  </a:lnTo>
                  <a:lnTo>
                    <a:pt x="33972" y="87795"/>
                  </a:lnTo>
                  <a:lnTo>
                    <a:pt x="36055" y="85699"/>
                  </a:lnTo>
                  <a:lnTo>
                    <a:pt x="38150" y="83616"/>
                  </a:lnTo>
                  <a:lnTo>
                    <a:pt x="40678" y="82562"/>
                  </a:lnTo>
                  <a:lnTo>
                    <a:pt x="43624" y="82562"/>
                  </a:lnTo>
                  <a:lnTo>
                    <a:pt x="46583" y="82562"/>
                  </a:lnTo>
                  <a:lnTo>
                    <a:pt x="49110" y="83616"/>
                  </a:lnTo>
                  <a:lnTo>
                    <a:pt x="51193" y="85699"/>
                  </a:lnTo>
                  <a:lnTo>
                    <a:pt x="53289" y="87795"/>
                  </a:lnTo>
                  <a:lnTo>
                    <a:pt x="54343" y="90322"/>
                  </a:lnTo>
                  <a:lnTo>
                    <a:pt x="54343" y="93281"/>
                  </a:lnTo>
                  <a:close/>
                </a:path>
                <a:path w="192404" h="231775">
                  <a:moveTo>
                    <a:pt x="48526" y="102831"/>
                  </a:moveTo>
                  <a:lnTo>
                    <a:pt x="50088" y="102158"/>
                  </a:lnTo>
                </a:path>
                <a:path w="192404" h="231775">
                  <a:moveTo>
                    <a:pt x="190246" y="57061"/>
                  </a:moveTo>
                  <a:lnTo>
                    <a:pt x="130771" y="228"/>
                  </a:lnTo>
                </a:path>
                <a:path w="192404" h="231775">
                  <a:moveTo>
                    <a:pt x="190538" y="58013"/>
                  </a:moveTo>
                  <a:lnTo>
                    <a:pt x="148336" y="57924"/>
                  </a:lnTo>
                </a:path>
                <a:path w="192404" h="231775">
                  <a:moveTo>
                    <a:pt x="190538" y="58013"/>
                  </a:moveTo>
                  <a:lnTo>
                    <a:pt x="192252" y="206552"/>
                  </a:lnTo>
                </a:path>
                <a:path w="192404" h="231775">
                  <a:moveTo>
                    <a:pt x="128155" y="33350"/>
                  </a:moveTo>
                  <a:lnTo>
                    <a:pt x="128143" y="114"/>
                  </a:lnTo>
                </a:path>
                <a:path w="192404" h="231775">
                  <a:moveTo>
                    <a:pt x="165290" y="231406"/>
                  </a:moveTo>
                  <a:lnTo>
                    <a:pt x="23228" y="231432"/>
                  </a:lnTo>
                </a:path>
                <a:path w="192404" h="231775">
                  <a:moveTo>
                    <a:pt x="88" y="204978"/>
                  </a:moveTo>
                  <a:lnTo>
                    <a:pt x="0" y="20535"/>
                  </a:lnTo>
                </a:path>
                <a:path w="192404" h="231775">
                  <a:moveTo>
                    <a:pt x="25781" y="0"/>
                  </a:moveTo>
                  <a:lnTo>
                    <a:pt x="128143" y="114"/>
                  </a:lnTo>
                </a:path>
              </a:pathLst>
            </a:custGeom>
            <a:ln w="10253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4244975" y="4783137"/>
            <a:ext cx="2638425" cy="90296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55" dirty="0">
                <a:solidFill>
                  <a:srgbClr val="E5E0DF"/>
                </a:solidFill>
                <a:latin typeface="Trebuchet MS"/>
                <a:cs typeface="Trebuchet MS"/>
              </a:rPr>
              <a:t>Tabelas</a:t>
            </a:r>
            <a:r>
              <a:rPr sz="1650" spc="-85" dirty="0">
                <a:solidFill>
                  <a:srgbClr val="E5E0DF"/>
                </a:solidFill>
                <a:latin typeface="Trebuchet MS"/>
                <a:cs typeface="Trebuchet MS"/>
              </a:rPr>
              <a:t> </a:t>
            </a:r>
            <a:r>
              <a:rPr sz="1650" spc="100" dirty="0">
                <a:solidFill>
                  <a:srgbClr val="E5E0DF"/>
                </a:solidFill>
                <a:latin typeface="Trebuchet MS"/>
                <a:cs typeface="Trebuchet MS"/>
              </a:rPr>
              <a:t>Resumo</a:t>
            </a:r>
            <a:endParaRPr sz="1650">
              <a:latin typeface="Trebuchet MS"/>
              <a:cs typeface="Trebuchet MS"/>
            </a:endParaRPr>
          </a:p>
          <a:p>
            <a:pPr marL="12700" marR="5080">
              <a:lnSpc>
                <a:spcPct val="134300"/>
              </a:lnSpc>
              <a:spcBef>
                <a:spcPts val="540"/>
              </a:spcBef>
            </a:pPr>
            <a:r>
              <a:rPr sz="1350" spc="-10" dirty="0">
                <a:solidFill>
                  <a:srgbClr val="E5E0DF"/>
                </a:solidFill>
                <a:latin typeface="Roboto"/>
                <a:cs typeface="Roboto"/>
              </a:rPr>
              <a:t>Principais</a:t>
            </a:r>
            <a:r>
              <a:rPr sz="1350" spc="-55" dirty="0">
                <a:solidFill>
                  <a:srgbClr val="E5E0DF"/>
                </a:solidFill>
                <a:latin typeface="Roboto"/>
                <a:cs typeface="Roboto"/>
              </a:rPr>
              <a:t> </a:t>
            </a:r>
            <a:r>
              <a:rPr sz="1350" dirty="0">
                <a:solidFill>
                  <a:srgbClr val="E5E0DF"/>
                </a:solidFill>
                <a:latin typeface="Roboto"/>
                <a:cs typeface="Roboto"/>
              </a:rPr>
              <a:t>fornecedores,</a:t>
            </a:r>
            <a:r>
              <a:rPr sz="1350" spc="-55" dirty="0">
                <a:solidFill>
                  <a:srgbClr val="E5E0DF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E5E0DF"/>
                </a:solidFill>
                <a:latin typeface="Roboto"/>
                <a:cs typeface="Roboto"/>
              </a:rPr>
              <a:t>clientes</a:t>
            </a:r>
            <a:r>
              <a:rPr sz="1350" spc="-50" dirty="0">
                <a:solidFill>
                  <a:srgbClr val="E5E0DF"/>
                </a:solidFill>
                <a:latin typeface="Roboto"/>
                <a:cs typeface="Roboto"/>
              </a:rPr>
              <a:t> e </a:t>
            </a:r>
            <a:r>
              <a:rPr sz="1350" spc="-10" dirty="0">
                <a:solidFill>
                  <a:srgbClr val="E5E0DF"/>
                </a:solidFill>
                <a:latin typeface="Roboto"/>
                <a:cs typeface="Roboto"/>
              </a:rPr>
              <a:t>produtos.</a:t>
            </a:r>
            <a:endParaRPr sz="1350">
              <a:latin typeface="Roboto"/>
              <a:cs typeface="Robo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7534275" y="3924300"/>
            <a:ext cx="3295650" cy="1990725"/>
            <a:chOff x="7534275" y="3924300"/>
            <a:chExt cx="3295650" cy="1990725"/>
          </a:xfrm>
        </p:grpSpPr>
        <p:sp>
          <p:nvSpPr>
            <p:cNvPr id="19" name="object 19"/>
            <p:cNvSpPr/>
            <p:nvPr/>
          </p:nvSpPr>
          <p:spPr>
            <a:xfrm>
              <a:off x="7543800" y="3933825"/>
              <a:ext cx="3276600" cy="1971675"/>
            </a:xfrm>
            <a:custGeom>
              <a:avLst/>
              <a:gdLst/>
              <a:ahLst/>
              <a:cxnLst/>
              <a:rect l="l" t="t" r="r" b="b"/>
              <a:pathLst>
                <a:path w="3276600" h="1971675">
                  <a:moveTo>
                    <a:pt x="3165360" y="0"/>
                  </a:moveTo>
                  <a:lnTo>
                    <a:pt x="111239" y="0"/>
                  </a:lnTo>
                  <a:lnTo>
                    <a:pt x="103505" y="762"/>
                  </a:lnTo>
                  <a:lnTo>
                    <a:pt x="66281" y="12052"/>
                  </a:lnTo>
                  <a:lnTo>
                    <a:pt x="29349" y="40398"/>
                  </a:lnTo>
                  <a:lnTo>
                    <a:pt x="6070" y="80721"/>
                  </a:lnTo>
                  <a:lnTo>
                    <a:pt x="0" y="111239"/>
                  </a:lnTo>
                  <a:lnTo>
                    <a:pt x="0" y="1852613"/>
                  </a:lnTo>
                  <a:lnTo>
                    <a:pt x="0" y="1860426"/>
                  </a:lnTo>
                  <a:lnTo>
                    <a:pt x="12052" y="1905397"/>
                  </a:lnTo>
                  <a:lnTo>
                    <a:pt x="40398" y="1942326"/>
                  </a:lnTo>
                  <a:lnTo>
                    <a:pt x="80721" y="1965604"/>
                  </a:lnTo>
                  <a:lnTo>
                    <a:pt x="111239" y="1971676"/>
                  </a:lnTo>
                  <a:lnTo>
                    <a:pt x="3165360" y="1971676"/>
                  </a:lnTo>
                  <a:lnTo>
                    <a:pt x="3210318" y="1959616"/>
                  </a:lnTo>
                  <a:lnTo>
                    <a:pt x="3247250" y="1931273"/>
                  </a:lnTo>
                  <a:lnTo>
                    <a:pt x="3270529" y="1890951"/>
                  </a:lnTo>
                  <a:lnTo>
                    <a:pt x="3276600" y="1860426"/>
                  </a:lnTo>
                  <a:lnTo>
                    <a:pt x="3276600" y="111239"/>
                  </a:lnTo>
                  <a:lnTo>
                    <a:pt x="3264547" y="66268"/>
                  </a:lnTo>
                  <a:lnTo>
                    <a:pt x="3236201" y="29349"/>
                  </a:lnTo>
                  <a:lnTo>
                    <a:pt x="3195878" y="6070"/>
                  </a:lnTo>
                  <a:lnTo>
                    <a:pt x="3173095" y="762"/>
                  </a:lnTo>
                  <a:lnTo>
                    <a:pt x="3165360" y="0"/>
                  </a:lnTo>
                  <a:close/>
                </a:path>
              </a:pathLst>
            </a:custGeom>
            <a:solidFill>
              <a:srgbClr val="03030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543800" y="3933825"/>
              <a:ext cx="3276600" cy="1971675"/>
            </a:xfrm>
            <a:custGeom>
              <a:avLst/>
              <a:gdLst/>
              <a:ahLst/>
              <a:cxnLst/>
              <a:rect l="l" t="t" r="r" b="b"/>
              <a:pathLst>
                <a:path w="3276600" h="1971675">
                  <a:moveTo>
                    <a:pt x="0" y="1852613"/>
                  </a:moveTo>
                  <a:lnTo>
                    <a:pt x="0" y="119062"/>
                  </a:lnTo>
                  <a:lnTo>
                    <a:pt x="0" y="111239"/>
                  </a:lnTo>
                  <a:lnTo>
                    <a:pt x="762" y="103505"/>
                  </a:lnTo>
                  <a:lnTo>
                    <a:pt x="2286" y="95834"/>
                  </a:lnTo>
                  <a:lnTo>
                    <a:pt x="3810" y="88163"/>
                  </a:lnTo>
                  <a:lnTo>
                    <a:pt x="6070" y="80721"/>
                  </a:lnTo>
                  <a:lnTo>
                    <a:pt x="9067" y="73494"/>
                  </a:lnTo>
                  <a:lnTo>
                    <a:pt x="12052" y="66268"/>
                  </a:lnTo>
                  <a:lnTo>
                    <a:pt x="15722" y="59410"/>
                  </a:lnTo>
                  <a:lnTo>
                    <a:pt x="20066" y="52908"/>
                  </a:lnTo>
                  <a:lnTo>
                    <a:pt x="24409" y="46418"/>
                  </a:lnTo>
                  <a:lnTo>
                    <a:pt x="29349" y="40398"/>
                  </a:lnTo>
                  <a:lnTo>
                    <a:pt x="34874" y="34874"/>
                  </a:lnTo>
                  <a:lnTo>
                    <a:pt x="40398" y="29349"/>
                  </a:lnTo>
                  <a:lnTo>
                    <a:pt x="73494" y="9067"/>
                  </a:lnTo>
                  <a:lnTo>
                    <a:pt x="80721" y="6070"/>
                  </a:lnTo>
                  <a:lnTo>
                    <a:pt x="88163" y="3810"/>
                  </a:lnTo>
                  <a:lnTo>
                    <a:pt x="95834" y="2286"/>
                  </a:lnTo>
                  <a:lnTo>
                    <a:pt x="103505" y="762"/>
                  </a:lnTo>
                  <a:lnTo>
                    <a:pt x="111239" y="0"/>
                  </a:lnTo>
                  <a:lnTo>
                    <a:pt x="119062" y="0"/>
                  </a:lnTo>
                  <a:lnTo>
                    <a:pt x="3157537" y="0"/>
                  </a:lnTo>
                  <a:lnTo>
                    <a:pt x="3165360" y="0"/>
                  </a:lnTo>
                  <a:lnTo>
                    <a:pt x="3173095" y="762"/>
                  </a:lnTo>
                  <a:lnTo>
                    <a:pt x="3180765" y="2286"/>
                  </a:lnTo>
                  <a:lnTo>
                    <a:pt x="3188436" y="3810"/>
                  </a:lnTo>
                  <a:lnTo>
                    <a:pt x="3195878" y="6070"/>
                  </a:lnTo>
                  <a:lnTo>
                    <a:pt x="3203105" y="9067"/>
                  </a:lnTo>
                  <a:lnTo>
                    <a:pt x="3210318" y="12052"/>
                  </a:lnTo>
                  <a:lnTo>
                    <a:pt x="3241725" y="34874"/>
                  </a:lnTo>
                  <a:lnTo>
                    <a:pt x="3264547" y="66268"/>
                  </a:lnTo>
                  <a:lnTo>
                    <a:pt x="3267532" y="73494"/>
                  </a:lnTo>
                  <a:lnTo>
                    <a:pt x="3270529" y="80721"/>
                  </a:lnTo>
                  <a:lnTo>
                    <a:pt x="3272790" y="88163"/>
                  </a:lnTo>
                  <a:lnTo>
                    <a:pt x="3274314" y="95834"/>
                  </a:lnTo>
                  <a:lnTo>
                    <a:pt x="3275838" y="103505"/>
                  </a:lnTo>
                  <a:lnTo>
                    <a:pt x="3276600" y="111239"/>
                  </a:lnTo>
                  <a:lnTo>
                    <a:pt x="3276600" y="119062"/>
                  </a:lnTo>
                  <a:lnTo>
                    <a:pt x="3276600" y="1852613"/>
                  </a:lnTo>
                  <a:lnTo>
                    <a:pt x="3276600" y="1860426"/>
                  </a:lnTo>
                  <a:lnTo>
                    <a:pt x="3275838" y="1868171"/>
                  </a:lnTo>
                  <a:lnTo>
                    <a:pt x="3274314" y="1875840"/>
                  </a:lnTo>
                  <a:lnTo>
                    <a:pt x="3272790" y="1883505"/>
                  </a:lnTo>
                  <a:lnTo>
                    <a:pt x="3270529" y="1890951"/>
                  </a:lnTo>
                  <a:lnTo>
                    <a:pt x="3267532" y="1898175"/>
                  </a:lnTo>
                  <a:lnTo>
                    <a:pt x="3264547" y="1905397"/>
                  </a:lnTo>
                  <a:lnTo>
                    <a:pt x="3260877" y="1912259"/>
                  </a:lnTo>
                  <a:lnTo>
                    <a:pt x="3256534" y="1918757"/>
                  </a:lnTo>
                  <a:lnTo>
                    <a:pt x="3252190" y="1925261"/>
                  </a:lnTo>
                  <a:lnTo>
                    <a:pt x="3223691" y="1951609"/>
                  </a:lnTo>
                  <a:lnTo>
                    <a:pt x="3188436" y="1967861"/>
                  </a:lnTo>
                  <a:lnTo>
                    <a:pt x="3180765" y="1969383"/>
                  </a:lnTo>
                  <a:lnTo>
                    <a:pt x="3173095" y="1970911"/>
                  </a:lnTo>
                  <a:lnTo>
                    <a:pt x="3165360" y="1971676"/>
                  </a:lnTo>
                  <a:lnTo>
                    <a:pt x="3157537" y="1971676"/>
                  </a:lnTo>
                  <a:lnTo>
                    <a:pt x="119062" y="1971676"/>
                  </a:lnTo>
                  <a:lnTo>
                    <a:pt x="111239" y="1971676"/>
                  </a:lnTo>
                  <a:lnTo>
                    <a:pt x="103505" y="1970911"/>
                  </a:lnTo>
                  <a:lnTo>
                    <a:pt x="95834" y="1969383"/>
                  </a:lnTo>
                  <a:lnTo>
                    <a:pt x="88163" y="1967861"/>
                  </a:lnTo>
                  <a:lnTo>
                    <a:pt x="52908" y="1951609"/>
                  </a:lnTo>
                  <a:lnTo>
                    <a:pt x="24409" y="1925256"/>
                  </a:lnTo>
                  <a:lnTo>
                    <a:pt x="20066" y="1918757"/>
                  </a:lnTo>
                  <a:lnTo>
                    <a:pt x="15722" y="1912259"/>
                  </a:lnTo>
                  <a:lnTo>
                    <a:pt x="12052" y="1905397"/>
                  </a:lnTo>
                  <a:lnTo>
                    <a:pt x="9067" y="1898175"/>
                  </a:lnTo>
                  <a:lnTo>
                    <a:pt x="6070" y="1890951"/>
                  </a:lnTo>
                  <a:lnTo>
                    <a:pt x="3810" y="1883505"/>
                  </a:lnTo>
                  <a:lnTo>
                    <a:pt x="2286" y="1875840"/>
                  </a:lnTo>
                  <a:lnTo>
                    <a:pt x="762" y="1868171"/>
                  </a:lnTo>
                  <a:lnTo>
                    <a:pt x="0" y="1860426"/>
                  </a:lnTo>
                  <a:lnTo>
                    <a:pt x="0" y="1852613"/>
                  </a:lnTo>
                  <a:close/>
                </a:path>
              </a:pathLst>
            </a:custGeom>
            <a:ln w="19050">
              <a:solidFill>
                <a:srgbClr val="FC823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724775" y="4114800"/>
              <a:ext cx="514350" cy="514350"/>
            </a:xfrm>
            <a:custGeom>
              <a:avLst/>
              <a:gdLst/>
              <a:ahLst/>
              <a:cxnLst/>
              <a:rect l="l" t="t" r="r" b="b"/>
              <a:pathLst>
                <a:path w="514350" h="514350">
                  <a:moveTo>
                    <a:pt x="265595" y="0"/>
                  </a:moveTo>
                  <a:lnTo>
                    <a:pt x="248754" y="0"/>
                  </a:lnTo>
                  <a:lnTo>
                    <a:pt x="240347" y="406"/>
                  </a:lnTo>
                  <a:lnTo>
                    <a:pt x="198742" y="6578"/>
                  </a:lnTo>
                  <a:lnTo>
                    <a:pt x="150977" y="22796"/>
                  </a:lnTo>
                  <a:lnTo>
                    <a:pt x="107289" y="48018"/>
                  </a:lnTo>
                  <a:lnTo>
                    <a:pt x="69367" y="81280"/>
                  </a:lnTo>
                  <a:lnTo>
                    <a:pt x="38658" y="121297"/>
                  </a:lnTo>
                  <a:lnTo>
                    <a:pt x="16357" y="166535"/>
                  </a:lnTo>
                  <a:lnTo>
                    <a:pt x="3302" y="215265"/>
                  </a:lnTo>
                  <a:lnTo>
                    <a:pt x="0" y="248754"/>
                  </a:lnTo>
                  <a:lnTo>
                    <a:pt x="0" y="257175"/>
                  </a:lnTo>
                  <a:lnTo>
                    <a:pt x="0" y="265595"/>
                  </a:lnTo>
                  <a:lnTo>
                    <a:pt x="6578" y="315607"/>
                  </a:lnTo>
                  <a:lnTo>
                    <a:pt x="22796" y="363372"/>
                  </a:lnTo>
                  <a:lnTo>
                    <a:pt x="48018" y="407060"/>
                  </a:lnTo>
                  <a:lnTo>
                    <a:pt x="81280" y="444982"/>
                  </a:lnTo>
                  <a:lnTo>
                    <a:pt x="121297" y="475691"/>
                  </a:lnTo>
                  <a:lnTo>
                    <a:pt x="166535" y="497992"/>
                  </a:lnTo>
                  <a:lnTo>
                    <a:pt x="215265" y="511048"/>
                  </a:lnTo>
                  <a:lnTo>
                    <a:pt x="248754" y="514350"/>
                  </a:lnTo>
                  <a:lnTo>
                    <a:pt x="265595" y="514350"/>
                  </a:lnTo>
                  <a:lnTo>
                    <a:pt x="315607" y="507758"/>
                  </a:lnTo>
                  <a:lnTo>
                    <a:pt x="363372" y="491553"/>
                  </a:lnTo>
                  <a:lnTo>
                    <a:pt x="407060" y="466331"/>
                  </a:lnTo>
                  <a:lnTo>
                    <a:pt x="444982" y="433070"/>
                  </a:lnTo>
                  <a:lnTo>
                    <a:pt x="475678" y="393052"/>
                  </a:lnTo>
                  <a:lnTo>
                    <a:pt x="497992" y="347802"/>
                  </a:lnTo>
                  <a:lnTo>
                    <a:pt x="511048" y="299085"/>
                  </a:lnTo>
                  <a:lnTo>
                    <a:pt x="514350" y="265595"/>
                  </a:lnTo>
                  <a:lnTo>
                    <a:pt x="514350" y="248754"/>
                  </a:lnTo>
                  <a:lnTo>
                    <a:pt x="507758" y="198742"/>
                  </a:lnTo>
                  <a:lnTo>
                    <a:pt x="491553" y="150977"/>
                  </a:lnTo>
                  <a:lnTo>
                    <a:pt x="466331" y="107289"/>
                  </a:lnTo>
                  <a:lnTo>
                    <a:pt x="433070" y="69367"/>
                  </a:lnTo>
                  <a:lnTo>
                    <a:pt x="393052" y="38658"/>
                  </a:lnTo>
                  <a:lnTo>
                    <a:pt x="347802" y="16357"/>
                  </a:lnTo>
                  <a:lnTo>
                    <a:pt x="299085" y="3302"/>
                  </a:lnTo>
                  <a:lnTo>
                    <a:pt x="274002" y="406"/>
                  </a:lnTo>
                  <a:lnTo>
                    <a:pt x="265595" y="0"/>
                  </a:lnTo>
                  <a:close/>
                </a:path>
              </a:pathLst>
            </a:custGeom>
            <a:solidFill>
              <a:srgbClr val="FC82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62523" y="4255812"/>
              <a:ext cx="241684" cy="235156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7712075" y="4783137"/>
            <a:ext cx="2919095" cy="90296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50" dirty="0">
                <a:solidFill>
                  <a:srgbClr val="E5E0DF"/>
                </a:solidFill>
                <a:latin typeface="Trebuchet MS"/>
                <a:cs typeface="Trebuchet MS"/>
              </a:rPr>
              <a:t>Visualizações</a:t>
            </a:r>
            <a:endParaRPr sz="1650">
              <a:latin typeface="Trebuchet MS"/>
              <a:cs typeface="Trebuchet MS"/>
            </a:endParaRPr>
          </a:p>
          <a:p>
            <a:pPr marL="12700" marR="5080">
              <a:lnSpc>
                <a:spcPct val="134300"/>
              </a:lnSpc>
              <a:spcBef>
                <a:spcPts val="540"/>
              </a:spcBef>
            </a:pPr>
            <a:r>
              <a:rPr sz="1350" dirty="0">
                <a:solidFill>
                  <a:srgbClr val="E5E0DF"/>
                </a:solidFill>
                <a:latin typeface="Roboto"/>
                <a:cs typeface="Roboto"/>
              </a:rPr>
              <a:t>Gráficos</a:t>
            </a:r>
            <a:r>
              <a:rPr sz="1350" spc="-45" dirty="0">
                <a:solidFill>
                  <a:srgbClr val="E5E0DF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E5E0DF"/>
                </a:solidFill>
                <a:latin typeface="Roboto"/>
                <a:cs typeface="Roboto"/>
              </a:rPr>
              <a:t>gerados</a:t>
            </a:r>
            <a:r>
              <a:rPr sz="1350" spc="-50" dirty="0">
                <a:solidFill>
                  <a:srgbClr val="E5E0DF"/>
                </a:solidFill>
                <a:latin typeface="Roboto"/>
                <a:cs typeface="Roboto"/>
              </a:rPr>
              <a:t> </a:t>
            </a:r>
            <a:r>
              <a:rPr sz="1350" spc="-10" dirty="0">
                <a:solidFill>
                  <a:srgbClr val="E5E0DF"/>
                </a:solidFill>
                <a:latin typeface="Roboto"/>
                <a:cs typeface="Roboto"/>
              </a:rPr>
              <a:t>dinamicamente</a:t>
            </a:r>
            <a:r>
              <a:rPr sz="1350" spc="-45" dirty="0">
                <a:solidFill>
                  <a:srgbClr val="E5E0DF"/>
                </a:solidFill>
                <a:latin typeface="Roboto"/>
                <a:cs typeface="Roboto"/>
              </a:rPr>
              <a:t> </a:t>
            </a:r>
            <a:r>
              <a:rPr sz="1350" spc="-20" dirty="0">
                <a:solidFill>
                  <a:srgbClr val="E5E0DF"/>
                </a:solidFill>
                <a:latin typeface="Roboto"/>
                <a:cs typeface="Roboto"/>
              </a:rPr>
              <a:t>pela </a:t>
            </a:r>
            <a:r>
              <a:rPr sz="1350" spc="-10" dirty="0">
                <a:solidFill>
                  <a:srgbClr val="E5E0DF"/>
                </a:solidFill>
                <a:latin typeface="Roboto"/>
                <a:cs typeface="Roboto"/>
              </a:rPr>
              <a:t>aplicação.</a:t>
            </a:r>
            <a:endParaRPr sz="135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E5E0D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355</Words>
  <Application>Microsoft Office PowerPoint</Application>
  <PresentationFormat>Personalizar</PresentationFormat>
  <Paragraphs>77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Office Theme</vt:lpstr>
      <vt:lpstr>NF Reader Agent</vt:lpstr>
      <vt:lpstr>Equipe DADOS ABERTOS PÚBLICOS</vt:lpstr>
      <vt:lpstr>Slide 3</vt:lpstr>
      <vt:lpstr>A Solução: NF Reader Agent</vt:lpstr>
      <vt:lpstr>Público-Alvo</vt:lpstr>
      <vt:lpstr>Arquitetura Técnica</vt:lpstr>
      <vt:lpstr>Fluxo de Operação</vt:lpstr>
      <vt:lpstr>Interação Inteligente</vt:lpstr>
      <vt:lpstr>Dashboard de Resumo</vt:lpstr>
      <vt:lpstr>Containerização e Distribuição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</dc:title>
  <cp:lastModifiedBy>Home</cp:lastModifiedBy>
  <cp:revision>1</cp:revision>
  <dcterms:created xsi:type="dcterms:W3CDTF">2025-10-31T02:08:17Z</dcterms:created>
  <dcterms:modified xsi:type="dcterms:W3CDTF">2025-10-31T01:58:46Z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2025-10-31T00:00:00Z</vt:filetime>
  </property>
  <property fmtid="{D5CDD505-2E9C-101B-9397-08002B2CF9AE}" pid="3" name="Creator">
    <vt:lpwstr>pdf-lib (https://github.com/Hopding/pdf-lib)</vt:lpwstr>
  </property>
  <property fmtid="{D5CDD505-2E9C-101B-9397-08002B2CF9AE}" pid="4" name="LastSaved">
    <vt:filetime>2025-10-31T00:00:00Z</vt:filetime>
  </property>
  <property fmtid="{D5CDD505-2E9C-101B-9397-08002B2CF9AE}" pid="5" name="Producer">
    <vt:lpwstr>GPL Ghostscript 9.56.1</vt:lpwstr>
  </property>
</Properties>
</file>