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9" r:id="rId14"/>
    <p:sldId id="268" r:id="rId15"/>
    <p:sldId id="271" r:id="rId16"/>
    <p:sldId id="270" r:id="rId17"/>
    <p:sldId id="273" r:id="rId18"/>
    <p:sldId id="272"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C9ACEEE-9517-4A5E-BDA6-5E2563544643}"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B4D74-CDD5-45E4-91FA-32DC0DF034DC}"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ACEEE-9517-4A5E-BDA6-5E2563544643}"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ACEEE-9517-4A5E-BDA6-5E2563544643}" type="datetimeFigureOut">
              <a:rPr lang="en-US" smtClean="0"/>
              <a:pPr/>
              <a:t>10/3/2022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ACEEE-9517-4A5E-BDA6-5E2563544643}"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9ACEEE-9517-4A5E-BDA6-5E2563544643}"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B4D74-CDD5-45E4-91FA-32DC0DF034D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9ACEEE-9517-4A5E-BDA6-5E2563544643}"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C9ACEEE-9517-4A5E-BDA6-5E2563544643}" type="datetimeFigureOut">
              <a:rPr lang="en-US" smtClean="0"/>
              <a:pPr/>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9ACEEE-9517-4A5E-BDA6-5E2563544643}" type="datetimeFigureOut">
              <a:rPr lang="en-US" smtClean="0"/>
              <a:pPr/>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ACEEE-9517-4A5E-BDA6-5E2563544643}" type="datetimeFigureOut">
              <a:rPr lang="en-US" smtClean="0"/>
              <a:pPr/>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9ACEEE-9517-4A5E-BDA6-5E2563544643}"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B4D74-CDD5-45E4-91FA-32DC0DF034DC}"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C9ACEEE-9517-4A5E-BDA6-5E2563544643}" type="datetimeFigureOut">
              <a:rPr lang="en-US" smtClean="0"/>
              <a:pPr/>
              <a:t>10/3/2022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5FB4D74-CDD5-45E4-91FA-32DC0DF034D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C9ACEEE-9517-4A5E-BDA6-5E2563544643}" type="datetimeFigureOut">
              <a:rPr lang="en-US" smtClean="0"/>
              <a:pPr/>
              <a:t>10/3/2022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5FB4D74-CDD5-45E4-91FA-32DC0DF034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TANZANIA TOURIST REPORT</a:t>
            </a:r>
            <a:endParaRPr lang="en-US" dirty="0"/>
          </a:p>
        </p:txBody>
      </p:sp>
      <p:sp>
        <p:nvSpPr>
          <p:cNvPr id="3" name="Subtitle 2"/>
          <p:cNvSpPr>
            <a:spLocks noGrp="1"/>
          </p:cNvSpPr>
          <p:nvPr>
            <p:ph type="subTitle" idx="1"/>
          </p:nvPr>
        </p:nvSpPr>
        <p:spPr/>
        <p:txBody>
          <a:bodyPr>
            <a:noAutofit/>
          </a:bodyPr>
          <a:lstStyle/>
          <a:p>
            <a:r>
              <a:rPr lang="en-US" sz="5400" dirty="0" smtClean="0"/>
              <a:t>Tourist spending behavior prediction</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MOST IMPRESSING</a:t>
            </a:r>
            <a:endParaRPr lang="en-US" sz="2800" dirty="0"/>
          </a:p>
        </p:txBody>
      </p:sp>
      <p:sp>
        <p:nvSpPr>
          <p:cNvPr id="4" name="Text Placeholder 3"/>
          <p:cNvSpPr>
            <a:spLocks noGrp="1"/>
          </p:cNvSpPr>
          <p:nvPr>
            <p:ph type="body" sz="half" idx="2"/>
          </p:nvPr>
        </p:nvSpPr>
        <p:spPr>
          <a:xfrm>
            <a:off x="167838" y="1524000"/>
            <a:ext cx="2468880" cy="5334000"/>
          </a:xfrm>
        </p:spPr>
        <p:txBody>
          <a:bodyPr>
            <a:noAutofit/>
          </a:bodyPr>
          <a:lstStyle/>
          <a:p>
            <a:r>
              <a:rPr lang="en-US" sz="2400" dirty="0" smtClean="0"/>
              <a:t>The most impressing feature for tourist is friendly people followed by  wildlife, only few tourist hope to come back, attention should be giving to other factors like good service so more tourist can hope to come back.</a:t>
            </a:r>
            <a:endParaRPr lang="en-US" sz="2400" dirty="0"/>
          </a:p>
        </p:txBody>
      </p:sp>
      <p:pic>
        <p:nvPicPr>
          <p:cNvPr id="6146" name="Picture 2"/>
          <p:cNvPicPr>
            <a:picLocks noGrp="1" noChangeAspect="1" noChangeArrowheads="1"/>
          </p:cNvPicPr>
          <p:nvPr>
            <p:ph idx="1"/>
          </p:nvPr>
        </p:nvPicPr>
        <p:blipFill>
          <a:blip r:embed="rId2"/>
          <a:srcRect/>
          <a:stretch>
            <a:fillRect/>
          </a:stretch>
        </p:blipFill>
        <p:spPr bwMode="auto">
          <a:xfrm>
            <a:off x="3200400" y="1447801"/>
            <a:ext cx="5943600" cy="51053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066800"/>
          </a:xfrm>
        </p:spPr>
        <p:txBody>
          <a:bodyPr>
            <a:noAutofit/>
          </a:bodyPr>
          <a:lstStyle/>
          <a:p>
            <a:r>
              <a:rPr lang="en-US" sz="2400" dirty="0" smtClean="0"/>
              <a:t>PURPOSE VS NIGHT MAINACTIVITY</a:t>
            </a:r>
            <a:endParaRPr lang="en-US" sz="2400" dirty="0"/>
          </a:p>
        </p:txBody>
      </p:sp>
      <p:sp>
        <p:nvSpPr>
          <p:cNvPr id="4" name="Text Placeholder 3"/>
          <p:cNvSpPr>
            <a:spLocks noGrp="1"/>
          </p:cNvSpPr>
          <p:nvPr>
            <p:ph type="body" sz="half" idx="2"/>
          </p:nvPr>
        </p:nvSpPr>
        <p:spPr>
          <a:xfrm>
            <a:off x="167838" y="1730018"/>
            <a:ext cx="2468880" cy="4975582"/>
          </a:xfrm>
        </p:spPr>
        <p:txBody>
          <a:bodyPr>
            <a:noAutofit/>
          </a:bodyPr>
          <a:lstStyle/>
          <a:p>
            <a:r>
              <a:rPr lang="en-US" sz="2000" dirty="0" smtClean="0"/>
              <a:t>People who came in for  holidays and business enjoyed wildlife tourism and beach tourism the most,  all group of tourist have potential of exploring the tourism sights. More promo and discounts is recommend for  volunteering and academic visitors to encourage their patronage.</a:t>
            </a:r>
            <a:endParaRPr lang="en-US" sz="2000" dirty="0"/>
          </a:p>
        </p:txBody>
      </p:sp>
      <p:pic>
        <p:nvPicPr>
          <p:cNvPr id="1026" name="Picture 2"/>
          <p:cNvPicPr>
            <a:picLocks noGrp="1" noChangeAspect="1" noChangeArrowheads="1"/>
          </p:cNvPicPr>
          <p:nvPr>
            <p:ph idx="1"/>
          </p:nvPr>
        </p:nvPicPr>
        <p:blipFill>
          <a:blip r:embed="rId2"/>
          <a:srcRect/>
          <a:stretch>
            <a:fillRect/>
          </a:stretch>
        </p:blipFill>
        <p:spPr bwMode="auto">
          <a:xfrm>
            <a:off x="3048000" y="1600200"/>
            <a:ext cx="6096000" cy="525779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ANALYSIS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143000"/>
          </a:xfrm>
        </p:spPr>
        <p:txBody>
          <a:bodyPr>
            <a:noAutofit/>
          </a:bodyPr>
          <a:lstStyle/>
          <a:p>
            <a:r>
              <a:rPr lang="en-US" sz="2400" dirty="0" smtClean="0"/>
              <a:t>CORRELATION OF ALL NUMERICAL FEATURES</a:t>
            </a:r>
            <a:endParaRPr lang="en-US" sz="2400" dirty="0"/>
          </a:p>
        </p:txBody>
      </p:sp>
      <p:sp>
        <p:nvSpPr>
          <p:cNvPr id="4" name="Text Placeholder 3"/>
          <p:cNvSpPr>
            <a:spLocks noGrp="1"/>
          </p:cNvSpPr>
          <p:nvPr>
            <p:ph type="body" sz="half" idx="2"/>
          </p:nvPr>
        </p:nvSpPr>
        <p:spPr>
          <a:xfrm>
            <a:off x="167838" y="1524000"/>
            <a:ext cx="2468880" cy="5334000"/>
          </a:xfrm>
        </p:spPr>
        <p:txBody>
          <a:bodyPr>
            <a:noAutofit/>
          </a:bodyPr>
          <a:lstStyle/>
          <a:p>
            <a:r>
              <a:rPr lang="en-US" sz="1800" dirty="0" smtClean="0"/>
              <a:t>This heat-map shows  a stronger correlation between  total female and cost than total male and cost, this implies group with more females are prone to spend the more. The correlation co-efficient between total female and the nights spent is higher  than the total nights spent by males. A negative correlation between total male and night mainland shows that man are less likely to spend the night on the mainland.</a:t>
            </a:r>
            <a:endParaRPr lang="en-US" sz="1800" dirty="0"/>
          </a:p>
        </p:txBody>
      </p:sp>
      <p:pic>
        <p:nvPicPr>
          <p:cNvPr id="2050" name="Picture 2"/>
          <p:cNvPicPr>
            <a:picLocks noGrp="1" noChangeAspect="1" noChangeArrowheads="1"/>
          </p:cNvPicPr>
          <p:nvPr>
            <p:ph idx="1"/>
          </p:nvPr>
        </p:nvPicPr>
        <p:blipFill>
          <a:blip r:embed="rId2"/>
          <a:srcRect/>
          <a:stretch>
            <a:fillRect/>
          </a:stretch>
        </p:blipFill>
        <p:spPr bwMode="auto">
          <a:xfrm>
            <a:off x="3200400" y="1524000"/>
            <a:ext cx="5715000" cy="5334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QUESTIONS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219200"/>
          </a:xfrm>
        </p:spPr>
        <p:txBody>
          <a:bodyPr>
            <a:noAutofit/>
          </a:bodyPr>
          <a:lstStyle/>
          <a:p>
            <a:r>
              <a:rPr lang="en-US" b="1" dirty="0" smtClean="0"/>
              <a:t>TOP 5 COUNTRY WITH HIGHEST SPENDING STATISTICS</a:t>
            </a:r>
            <a:endParaRPr lang="en-US" b="1" dirty="0"/>
          </a:p>
        </p:txBody>
      </p:sp>
      <p:sp>
        <p:nvSpPr>
          <p:cNvPr id="4" name="Text Placeholder 3"/>
          <p:cNvSpPr>
            <a:spLocks noGrp="1"/>
          </p:cNvSpPr>
          <p:nvPr>
            <p:ph type="body" sz="half" idx="2"/>
          </p:nvPr>
        </p:nvSpPr>
        <p:spPr>
          <a:xfrm>
            <a:off x="228600" y="1752600"/>
            <a:ext cx="2468880" cy="5105400"/>
          </a:xfrm>
        </p:spPr>
        <p:txBody>
          <a:bodyPr>
            <a:noAutofit/>
          </a:bodyPr>
          <a:lstStyle/>
          <a:p>
            <a:r>
              <a:rPr lang="en-US" sz="2000" dirty="0" smtClean="0"/>
              <a:t>Tourist from USA spends the most money. Tourist from these top 5 highest spending countries should be wooed in the most using various marketing media, as they are the big spenders and areas of interest to these tourists should be giving more attention in order keep attracting them.</a:t>
            </a:r>
            <a:endParaRPr lang="en-US" sz="2000" dirty="0"/>
          </a:p>
        </p:txBody>
      </p:sp>
      <p:pic>
        <p:nvPicPr>
          <p:cNvPr id="3074" name="Picture 2"/>
          <p:cNvPicPr>
            <a:picLocks noGrp="1" noChangeAspect="1" noChangeArrowheads="1"/>
          </p:cNvPicPr>
          <p:nvPr>
            <p:ph idx="1"/>
          </p:nvPr>
        </p:nvPicPr>
        <p:blipFill>
          <a:blip r:embed="rId2"/>
          <a:srcRect/>
          <a:stretch>
            <a:fillRect/>
          </a:stretch>
        </p:blipFill>
        <p:spPr bwMode="auto">
          <a:xfrm>
            <a:off x="2895601" y="1743074"/>
            <a:ext cx="6248400" cy="511492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HIGHEST SPENDING AGE GROUP</a:t>
            </a:r>
            <a:endParaRPr lang="en-US" sz="2400" b="1" dirty="0"/>
          </a:p>
        </p:txBody>
      </p:sp>
      <p:sp>
        <p:nvSpPr>
          <p:cNvPr id="4" name="Text Placeholder 3"/>
          <p:cNvSpPr>
            <a:spLocks noGrp="1"/>
          </p:cNvSpPr>
          <p:nvPr>
            <p:ph type="body" sz="half" idx="2"/>
          </p:nvPr>
        </p:nvSpPr>
        <p:spPr>
          <a:xfrm>
            <a:off x="167838" y="1730018"/>
            <a:ext cx="2468880" cy="4975582"/>
          </a:xfrm>
        </p:spPr>
        <p:txBody>
          <a:bodyPr>
            <a:normAutofit/>
          </a:bodyPr>
          <a:lstStyle/>
          <a:p>
            <a:r>
              <a:rPr lang="en-US" sz="2100" dirty="0" smtClean="0"/>
              <a:t>Age 45-64 are the highest spending age group, tourist sight that are most impressing to these age group should be improved more. Promo and discounts are recommended for age group 1-24, the most appealing  sights to the elderly should also be harnessed. </a:t>
            </a:r>
            <a:endParaRPr lang="en-US" sz="2100" dirty="0"/>
          </a:p>
        </p:txBody>
      </p:sp>
      <p:pic>
        <p:nvPicPr>
          <p:cNvPr id="5122" name="Picture 2"/>
          <p:cNvPicPr>
            <a:picLocks noGrp="1" noChangeAspect="1" noChangeArrowheads="1"/>
          </p:cNvPicPr>
          <p:nvPr>
            <p:ph idx="1"/>
          </p:nvPr>
        </p:nvPicPr>
        <p:blipFill>
          <a:blip r:embed="rId2"/>
          <a:srcRect/>
          <a:stretch>
            <a:fillRect/>
          </a:stretch>
        </p:blipFill>
        <p:spPr bwMode="auto">
          <a:xfrm>
            <a:off x="3124200" y="1676400"/>
            <a:ext cx="6019800" cy="48767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228600"/>
            <a:ext cx="2523744" cy="1600200"/>
          </a:xfrm>
        </p:spPr>
        <p:txBody>
          <a:bodyPr>
            <a:noAutofit/>
          </a:bodyPr>
          <a:lstStyle/>
          <a:p>
            <a:r>
              <a:rPr lang="en-US" sz="2800" dirty="0" smtClean="0"/>
              <a:t>TOP SPENDERS BY TRAVEL WITH</a:t>
            </a:r>
            <a:endParaRPr lang="en-US" sz="2800" dirty="0"/>
          </a:p>
        </p:txBody>
      </p:sp>
      <p:sp>
        <p:nvSpPr>
          <p:cNvPr id="4" name="Text Placeholder 3"/>
          <p:cNvSpPr>
            <a:spLocks noGrp="1"/>
          </p:cNvSpPr>
          <p:nvPr>
            <p:ph type="body" sz="half" idx="2"/>
          </p:nvPr>
        </p:nvSpPr>
        <p:spPr>
          <a:xfrm>
            <a:off x="167838" y="1730018"/>
            <a:ext cx="2468880" cy="4899382"/>
          </a:xfrm>
        </p:spPr>
        <p:txBody>
          <a:bodyPr>
            <a:normAutofit fontScale="92500"/>
          </a:bodyPr>
          <a:lstStyle/>
          <a:p>
            <a:r>
              <a:rPr lang="en-US" sz="2800" dirty="0" smtClean="0"/>
              <a:t>Tourist between the age of 25-44 who travel with their spouse spends the most, these age range are young couples, so more lovers and honey moon packages are encouraged.</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971800" y="1524000"/>
            <a:ext cx="6019800" cy="5105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0"/>
            <a:ext cx="2523744" cy="1295400"/>
          </a:xfrm>
        </p:spPr>
        <p:txBody>
          <a:bodyPr>
            <a:noAutofit/>
          </a:bodyPr>
          <a:lstStyle/>
          <a:p>
            <a:r>
              <a:rPr lang="en-US" sz="2800" b="1" dirty="0" smtClean="0"/>
              <a:t>AVERAGE NIGHTS SPENT BY TOURIST</a:t>
            </a:r>
            <a:endParaRPr lang="en-US" sz="2800" b="1" dirty="0"/>
          </a:p>
        </p:txBody>
      </p:sp>
      <p:graphicFrame>
        <p:nvGraphicFramePr>
          <p:cNvPr id="5" name="Content Placeholder 4"/>
          <p:cNvGraphicFramePr>
            <a:graphicFrameLocks noGrp="1"/>
          </p:cNvGraphicFramePr>
          <p:nvPr>
            <p:ph idx="1"/>
          </p:nvPr>
        </p:nvGraphicFramePr>
        <p:xfrm>
          <a:off x="3019425" y="1743073"/>
          <a:ext cx="5895976" cy="3819526"/>
        </p:xfrm>
        <a:graphic>
          <a:graphicData uri="http://schemas.openxmlformats.org/drawingml/2006/table">
            <a:tbl>
              <a:tblPr firstRow="1" bandRow="1">
                <a:tableStyleId>{073A0DAA-6AF3-43AB-8588-CEC1D06C72B9}</a:tableStyleId>
              </a:tblPr>
              <a:tblGrid>
                <a:gridCol w="2947988"/>
                <a:gridCol w="2947988"/>
              </a:tblGrid>
              <a:tr h="1909763">
                <a:tc>
                  <a:txBody>
                    <a:bodyPr/>
                    <a:lstStyle/>
                    <a:p>
                      <a:r>
                        <a:rPr lang="en-US" sz="3200" b="1" dirty="0" smtClean="0"/>
                        <a:t>TANZANIA MAINLAND</a:t>
                      </a:r>
                      <a:endParaRPr lang="en-US" sz="3200" b="1" dirty="0"/>
                    </a:p>
                  </a:txBody>
                  <a:tcPr/>
                </a:tc>
                <a:tc>
                  <a:txBody>
                    <a:bodyPr/>
                    <a:lstStyle/>
                    <a:p>
                      <a:r>
                        <a:rPr lang="en-US" sz="3200" b="1" dirty="0" smtClean="0"/>
                        <a:t>8.5199</a:t>
                      </a:r>
                      <a:endParaRPr lang="en-US" sz="3200" b="1" dirty="0"/>
                    </a:p>
                  </a:txBody>
                  <a:tcPr/>
                </a:tc>
              </a:tr>
              <a:tr h="1909763">
                <a:tc>
                  <a:txBody>
                    <a:bodyPr/>
                    <a:lstStyle/>
                    <a:p>
                      <a:r>
                        <a:rPr lang="en-US" sz="3200" b="1" dirty="0" smtClean="0"/>
                        <a:t>ZANZIBAR</a:t>
                      </a:r>
                      <a:endParaRPr lang="en-US" sz="3200" b="1" dirty="0"/>
                    </a:p>
                  </a:txBody>
                  <a:tcPr/>
                </a:tc>
                <a:tc>
                  <a:txBody>
                    <a:bodyPr/>
                    <a:lstStyle/>
                    <a:p>
                      <a:r>
                        <a:rPr lang="en-US" sz="3200" b="1" dirty="0" smtClean="0"/>
                        <a:t>2.3692</a:t>
                      </a:r>
                      <a:endParaRPr lang="en-US" sz="3200" b="1" dirty="0"/>
                    </a:p>
                  </a:txBody>
                  <a:tcPr/>
                </a:tc>
              </a:tr>
            </a:tbl>
          </a:graphicData>
        </a:graphic>
      </p:graphicFrame>
      <p:sp>
        <p:nvSpPr>
          <p:cNvPr id="4" name="Text Placeholder 3"/>
          <p:cNvSpPr>
            <a:spLocks noGrp="1"/>
          </p:cNvSpPr>
          <p:nvPr>
            <p:ph type="body" sz="half" idx="2"/>
          </p:nvPr>
        </p:nvSpPr>
        <p:spPr>
          <a:xfrm>
            <a:off x="167838" y="1730018"/>
            <a:ext cx="2468880" cy="5127982"/>
          </a:xfrm>
        </p:spPr>
        <p:txBody>
          <a:bodyPr>
            <a:noAutofit/>
          </a:bodyPr>
          <a:lstStyle/>
          <a:p>
            <a:r>
              <a:rPr lang="en-US" sz="2200" dirty="0" smtClean="0"/>
              <a:t>Tourists spends more time  nights on the mainland than in Zanzibar, the disparity is much. </a:t>
            </a:r>
            <a:r>
              <a:rPr lang="en-US" sz="2200" dirty="0" smtClean="0"/>
              <a:t>A</a:t>
            </a:r>
            <a:r>
              <a:rPr lang="en-US" sz="2200" dirty="0" smtClean="0"/>
              <a:t> further survey should be done to access the factors influencing  the stay of tourist on the mainland, in order to incorporate the ideas into Zanzibar accommodations </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p:txBody>
          <a:bodyPr/>
          <a:lstStyle/>
          <a:p>
            <a:pPr>
              <a:buNone/>
            </a:pPr>
            <a:r>
              <a:rPr lang="en-US" sz="4800" dirty="0" smtClean="0"/>
              <a:t>  This project is aimed at building a machine learning model that will predict tourist spending behavior to help tourism operators estimate tourists expenditure.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MOST PREFERRED PAYMENT MODE</a:t>
            </a:r>
            <a:endParaRPr lang="en-US" sz="2400" dirty="0"/>
          </a:p>
        </p:txBody>
      </p:sp>
      <p:sp>
        <p:nvSpPr>
          <p:cNvPr id="4" name="Text Placeholder 3"/>
          <p:cNvSpPr>
            <a:spLocks noGrp="1"/>
          </p:cNvSpPr>
          <p:nvPr>
            <p:ph type="body" sz="half" idx="2"/>
          </p:nvPr>
        </p:nvSpPr>
        <p:spPr>
          <a:xfrm>
            <a:off x="167838" y="1730018"/>
            <a:ext cx="2468880" cy="5127982"/>
          </a:xfrm>
        </p:spPr>
        <p:txBody>
          <a:bodyPr>
            <a:noAutofit/>
          </a:bodyPr>
          <a:lstStyle/>
          <a:p>
            <a:r>
              <a:rPr lang="en-US" sz="2300" dirty="0" smtClean="0"/>
              <a:t>The most preferred payment mode by tourists is cash. Hence, the need to work more closely with more bureau the change businesses, to enable easy of changing money for the tourists which contributes to their spending habits. </a:t>
            </a:r>
            <a:endParaRPr lang="en-US" sz="2300" dirty="0"/>
          </a:p>
        </p:txBody>
      </p:sp>
      <p:pic>
        <p:nvPicPr>
          <p:cNvPr id="32770" name="Picture 2"/>
          <p:cNvPicPr>
            <a:picLocks noGrp="1" noChangeAspect="1" noChangeArrowheads="1"/>
          </p:cNvPicPr>
          <p:nvPr>
            <p:ph idx="1"/>
          </p:nvPr>
        </p:nvPicPr>
        <p:blipFill>
          <a:blip r:embed="rId2"/>
          <a:srcRect/>
          <a:stretch>
            <a:fillRect/>
          </a:stretch>
        </p:blipFill>
        <p:spPr bwMode="auto">
          <a:xfrm>
            <a:off x="3352800" y="1600200"/>
            <a:ext cx="5791200" cy="525779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0"/>
            <a:ext cx="2523744" cy="1295400"/>
          </a:xfrm>
        </p:spPr>
        <p:txBody>
          <a:bodyPr>
            <a:normAutofit/>
          </a:bodyPr>
          <a:lstStyle/>
          <a:p>
            <a:r>
              <a:rPr lang="en-US" sz="2200" b="1" dirty="0" smtClean="0"/>
              <a:t>ASPECTS OF TOURISM WORTH INVESTING ON</a:t>
            </a:r>
            <a:endParaRPr lang="en-US" sz="2200" b="1" dirty="0"/>
          </a:p>
        </p:txBody>
      </p:sp>
      <p:sp>
        <p:nvSpPr>
          <p:cNvPr id="4" name="Text Placeholder 3"/>
          <p:cNvSpPr>
            <a:spLocks noGrp="1"/>
          </p:cNvSpPr>
          <p:nvPr>
            <p:ph type="body" sz="half" idx="2"/>
          </p:nvPr>
        </p:nvSpPr>
        <p:spPr>
          <a:xfrm>
            <a:off x="167838" y="1524000"/>
            <a:ext cx="2468880" cy="5334000"/>
          </a:xfrm>
        </p:spPr>
        <p:txBody>
          <a:bodyPr>
            <a:noAutofit/>
          </a:bodyPr>
          <a:lstStyle/>
          <a:p>
            <a:r>
              <a:rPr lang="en-US" sz="2100" dirty="0" smtClean="0"/>
              <a:t>The aspect of tourism worth investing in is wildlife tourism as it has more patronage from tourists, profits is sure on investment. Hunting tourism is recommended for rejuvenation, more innovations are need to make it attractive to tourist. Beach tourism is also a good place to invest.</a:t>
            </a:r>
            <a:endParaRPr lang="en-US" sz="2100" dirty="0"/>
          </a:p>
        </p:txBody>
      </p:sp>
      <p:pic>
        <p:nvPicPr>
          <p:cNvPr id="33794" name="Picture 2"/>
          <p:cNvPicPr>
            <a:picLocks noGrp="1" noChangeAspect="1" noChangeArrowheads="1"/>
          </p:cNvPicPr>
          <p:nvPr>
            <p:ph idx="1"/>
          </p:nvPr>
        </p:nvPicPr>
        <p:blipFill>
          <a:blip r:embed="rId2"/>
          <a:srcRect/>
          <a:stretch>
            <a:fillRect/>
          </a:stretch>
        </p:blipFill>
        <p:spPr bwMode="auto">
          <a:xfrm>
            <a:off x="3048001" y="1779587"/>
            <a:ext cx="5943600" cy="507841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sort after food by tourist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8077200" cy="1673352"/>
          </a:xfrm>
        </p:spPr>
        <p:txBody>
          <a:bodyPr>
            <a:normAutofit/>
          </a:bodyPr>
          <a:lstStyle/>
          <a:p>
            <a:r>
              <a:rPr lang="en-US" sz="8000" dirty="0" smtClean="0"/>
              <a:t>THANK YOU</a:t>
            </a:r>
            <a:endParaRPr lang="en-US" sz="8000" dirty="0"/>
          </a:p>
        </p:txBody>
      </p:sp>
      <p:sp>
        <p:nvSpPr>
          <p:cNvPr id="3" name="Subtitle 2"/>
          <p:cNvSpPr>
            <a:spLocks noGrp="1"/>
          </p:cNvSpPr>
          <p:nvPr>
            <p:ph type="subTitle" idx="1"/>
          </p:nvPr>
        </p:nvSpPr>
        <p:spPr>
          <a:xfrm>
            <a:off x="609600" y="3048000"/>
            <a:ext cx="8077200" cy="1499616"/>
          </a:xfrm>
        </p:spPr>
        <p:txBody>
          <a:bodyPr>
            <a:normAutofit/>
          </a:bodyPr>
          <a:lstStyle/>
          <a:p>
            <a:r>
              <a:rPr lang="en-US" sz="4000" dirty="0" smtClean="0"/>
              <a:t>FOR YOUR TIME.</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OVERVIEW</a:t>
            </a:r>
            <a:endParaRPr lang="en-US" dirty="0"/>
          </a:p>
        </p:txBody>
      </p:sp>
      <p:sp>
        <p:nvSpPr>
          <p:cNvPr id="3" name="Content Placeholder 2"/>
          <p:cNvSpPr>
            <a:spLocks noGrp="1"/>
          </p:cNvSpPr>
          <p:nvPr>
            <p:ph idx="1"/>
          </p:nvPr>
        </p:nvSpPr>
        <p:spPr>
          <a:xfrm>
            <a:off x="457200" y="1775191"/>
            <a:ext cx="8229600" cy="4930409"/>
          </a:xfrm>
        </p:spPr>
        <p:txBody>
          <a:bodyPr>
            <a:normAutofit lnSpcReduction="10000"/>
          </a:bodyPr>
          <a:lstStyle/>
          <a:p>
            <a:r>
              <a:rPr lang="en-US" dirty="0" smtClean="0"/>
              <a:t>The prediction factors are:</a:t>
            </a:r>
          </a:p>
          <a:p>
            <a:pPr>
              <a:buNone/>
            </a:pPr>
            <a:endParaRPr lang="en-US" dirty="0" smtClean="0"/>
          </a:p>
          <a:p>
            <a:r>
              <a:rPr lang="en-US" dirty="0" smtClean="0"/>
              <a:t>Tourist age group, number of  persons travelled with, purpose of travel, main activity, information source, tour arrangement mode, accommodation, food, transport, insurance packages, numbers of nights spent, payment mode, sightseeing, tour guide, first trip and most impressing features.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sp>
        <p:nvSpPr>
          <p:cNvPr id="3" name="Text Placeholder 2"/>
          <p:cNvSpPr>
            <a:spLocks noGrp="1"/>
          </p:cNvSpPr>
          <p:nvPr>
            <p:ph type="body" idx="1"/>
          </p:nvPr>
        </p:nvSpPr>
        <p:spPr/>
        <p:txBody>
          <a:bodyPr/>
          <a:lstStyle/>
          <a:p>
            <a:r>
              <a:rPr lang="en-US" dirty="0" smtClean="0"/>
              <a:t>UNIVARIATE ANALYSIS OF SOME IMPORTANT FEATURES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AGE GROUP FEATURE</a:t>
            </a:r>
            <a:endParaRPr lang="en-US" sz="2800" dirty="0"/>
          </a:p>
        </p:txBody>
      </p:sp>
      <p:sp>
        <p:nvSpPr>
          <p:cNvPr id="4" name="Text Placeholder 3"/>
          <p:cNvSpPr>
            <a:spLocks noGrp="1"/>
          </p:cNvSpPr>
          <p:nvPr>
            <p:ph type="body" sz="half" idx="2"/>
          </p:nvPr>
        </p:nvSpPr>
        <p:spPr>
          <a:xfrm>
            <a:off x="167838" y="1524000"/>
            <a:ext cx="2468880" cy="5334000"/>
          </a:xfrm>
        </p:spPr>
        <p:txBody>
          <a:bodyPr>
            <a:noAutofit/>
          </a:bodyPr>
          <a:lstStyle/>
          <a:p>
            <a:r>
              <a:rPr lang="en-US" sz="2200" dirty="0" smtClean="0"/>
              <a:t>The univariate analysis of  the AGE GROUP feature shows  the highest age group  amongst the tourists are people between the age group 25-44 years while the least visiting age group  are people 65 years and above. This shows less elderly tourist visit Tanzania.</a:t>
            </a:r>
            <a:endParaRPr lang="en-US" sz="2200" dirty="0"/>
          </a:p>
        </p:txBody>
      </p:sp>
      <p:pic>
        <p:nvPicPr>
          <p:cNvPr id="1027" name="Picture 3"/>
          <p:cNvPicPr>
            <a:picLocks noGrp="1" noChangeAspect="1" noChangeArrowheads="1"/>
          </p:cNvPicPr>
          <p:nvPr>
            <p:ph idx="1"/>
          </p:nvPr>
        </p:nvPicPr>
        <p:blipFill>
          <a:blip r:embed="rId2"/>
          <a:srcRect/>
          <a:stretch>
            <a:fillRect/>
          </a:stretch>
        </p:blipFill>
        <p:spPr bwMode="auto">
          <a:xfrm>
            <a:off x="2971800" y="1447800"/>
            <a:ext cx="6172199" cy="5029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MAIN AC TIVITY FEATURE</a:t>
            </a:r>
            <a:endParaRPr lang="en-US" sz="2800" dirty="0"/>
          </a:p>
        </p:txBody>
      </p:sp>
      <p:sp>
        <p:nvSpPr>
          <p:cNvPr id="4" name="Text Placeholder 3"/>
          <p:cNvSpPr>
            <a:spLocks noGrp="1"/>
          </p:cNvSpPr>
          <p:nvPr>
            <p:ph type="body" sz="half" idx="2"/>
          </p:nvPr>
        </p:nvSpPr>
        <p:spPr/>
        <p:txBody>
          <a:bodyPr>
            <a:noAutofit/>
          </a:bodyPr>
          <a:lstStyle/>
          <a:p>
            <a:r>
              <a:rPr lang="en-US" sz="2400" dirty="0" smtClean="0"/>
              <a:t>This exploration shows the most explored activity is wildlife tourism, followed by  beach tourism. The least explored activities are driving and sport fishing and bird watching.</a:t>
            </a:r>
            <a:endParaRPr lang="en-US" sz="2400" dirty="0"/>
          </a:p>
        </p:txBody>
      </p:sp>
      <p:pic>
        <p:nvPicPr>
          <p:cNvPr id="2050" name="Picture 2"/>
          <p:cNvPicPr>
            <a:picLocks noGrp="1" noChangeAspect="1" noChangeArrowheads="1"/>
          </p:cNvPicPr>
          <p:nvPr>
            <p:ph idx="1"/>
          </p:nvPr>
        </p:nvPicPr>
        <p:blipFill>
          <a:blip r:embed="rId2"/>
          <a:srcRect/>
          <a:stretch>
            <a:fillRect/>
          </a:stretch>
        </p:blipFill>
        <p:spPr bwMode="auto">
          <a:xfrm>
            <a:off x="3200400" y="1752601"/>
            <a:ext cx="5943600" cy="48767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INFORMATION SOURCE</a:t>
            </a:r>
            <a:endParaRPr lang="en-US" sz="2800" dirty="0"/>
          </a:p>
        </p:txBody>
      </p:sp>
      <p:sp>
        <p:nvSpPr>
          <p:cNvPr id="4" name="Text Placeholder 3"/>
          <p:cNvSpPr>
            <a:spLocks noGrp="1"/>
          </p:cNvSpPr>
          <p:nvPr>
            <p:ph type="body" sz="half" idx="2"/>
          </p:nvPr>
        </p:nvSpPr>
        <p:spPr>
          <a:xfrm>
            <a:off x="167838" y="1730018"/>
            <a:ext cx="2468880" cy="5127982"/>
          </a:xfrm>
        </p:spPr>
        <p:txBody>
          <a:bodyPr>
            <a:noAutofit/>
          </a:bodyPr>
          <a:lstStyle/>
          <a:p>
            <a:r>
              <a:rPr lang="en-US" sz="2400" dirty="0" smtClean="0"/>
              <a:t>The highest information source for tourists  is  travel agent, tour operator, followed by friends and relatives . The least information source is  </a:t>
            </a:r>
            <a:r>
              <a:rPr lang="en-US" sz="2400" dirty="0" err="1" smtClean="0"/>
              <a:t>inflight</a:t>
            </a:r>
            <a:r>
              <a:rPr lang="en-US" sz="2400" dirty="0" smtClean="0"/>
              <a:t> magazine followed by Tanzania mission abroad.</a:t>
            </a:r>
            <a:endParaRPr lang="en-US" sz="2400" dirty="0"/>
          </a:p>
        </p:txBody>
      </p:sp>
      <p:pic>
        <p:nvPicPr>
          <p:cNvPr id="3074" name="Picture 2"/>
          <p:cNvPicPr>
            <a:picLocks noGrp="1" noChangeAspect="1" noChangeArrowheads="1"/>
          </p:cNvPicPr>
          <p:nvPr>
            <p:ph idx="1"/>
          </p:nvPr>
        </p:nvPicPr>
        <p:blipFill>
          <a:blip r:embed="rId2"/>
          <a:srcRect/>
          <a:stretch>
            <a:fillRect/>
          </a:stretch>
        </p:blipFill>
        <p:spPr bwMode="auto">
          <a:xfrm>
            <a:off x="3352800" y="1676400"/>
            <a:ext cx="5486399" cy="5181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TOUR ARRANGEMENT</a:t>
            </a:r>
            <a:endParaRPr lang="en-US" sz="2400" dirty="0"/>
          </a:p>
        </p:txBody>
      </p:sp>
      <p:sp>
        <p:nvSpPr>
          <p:cNvPr id="4" name="Text Placeholder 3"/>
          <p:cNvSpPr>
            <a:spLocks noGrp="1"/>
          </p:cNvSpPr>
          <p:nvPr>
            <p:ph type="body" sz="half" idx="2"/>
          </p:nvPr>
        </p:nvSpPr>
        <p:spPr/>
        <p:txBody>
          <a:bodyPr>
            <a:normAutofit/>
          </a:bodyPr>
          <a:lstStyle/>
          <a:p>
            <a:r>
              <a:rPr lang="en-US" sz="2800" dirty="0" smtClean="0"/>
              <a:t>More tourists arrange for their visit independently than using a packaged tour. However, the difference from visualization is not much.</a:t>
            </a:r>
            <a:endParaRPr lang="en-US" sz="2800" dirty="0"/>
          </a:p>
        </p:txBody>
      </p:sp>
      <p:pic>
        <p:nvPicPr>
          <p:cNvPr id="4098" name="Picture 2"/>
          <p:cNvPicPr>
            <a:picLocks noGrp="1" noChangeAspect="1" noChangeArrowheads="1"/>
          </p:cNvPicPr>
          <p:nvPr>
            <p:ph idx="1"/>
          </p:nvPr>
        </p:nvPicPr>
        <p:blipFill>
          <a:blip r:embed="rId2"/>
          <a:srcRect/>
          <a:stretch>
            <a:fillRect/>
          </a:stretch>
        </p:blipFill>
        <p:spPr bwMode="auto">
          <a:xfrm>
            <a:off x="3200400" y="1600200"/>
            <a:ext cx="5638799" cy="4724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PACKAGE INSURANCE</a:t>
            </a:r>
            <a:endParaRPr lang="en-US" sz="2800" dirty="0"/>
          </a:p>
        </p:txBody>
      </p:sp>
      <p:sp>
        <p:nvSpPr>
          <p:cNvPr id="4" name="Text Placeholder 3"/>
          <p:cNvSpPr>
            <a:spLocks noGrp="1"/>
          </p:cNvSpPr>
          <p:nvPr>
            <p:ph type="body" sz="half" idx="2"/>
          </p:nvPr>
        </p:nvSpPr>
        <p:spPr>
          <a:xfrm>
            <a:off x="167838" y="1730018"/>
            <a:ext cx="2468880" cy="4975582"/>
          </a:xfrm>
        </p:spPr>
        <p:txBody>
          <a:bodyPr>
            <a:noAutofit/>
          </a:bodyPr>
          <a:lstStyle/>
          <a:p>
            <a:r>
              <a:rPr lang="en-US" sz="2800" dirty="0" smtClean="0"/>
              <a:t>Few tourist use package insurance, effort should be made to improve the package insurance deal to make it more attractive to tourists.</a:t>
            </a:r>
            <a:endParaRPr lang="en-US" sz="2800" dirty="0"/>
          </a:p>
        </p:txBody>
      </p:sp>
      <p:pic>
        <p:nvPicPr>
          <p:cNvPr id="5122" name="Picture 2"/>
          <p:cNvPicPr>
            <a:picLocks noGrp="1" noChangeAspect="1" noChangeArrowheads="1"/>
          </p:cNvPicPr>
          <p:nvPr>
            <p:ph idx="1"/>
          </p:nvPr>
        </p:nvPicPr>
        <p:blipFill>
          <a:blip r:embed="rId2"/>
          <a:srcRect/>
          <a:stretch>
            <a:fillRect/>
          </a:stretch>
        </p:blipFill>
        <p:spPr bwMode="auto">
          <a:xfrm>
            <a:off x="3048001" y="1752601"/>
            <a:ext cx="5867400" cy="4724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456</TotalTime>
  <Words>763</Words>
  <Application>Microsoft Office PowerPoint</Application>
  <PresentationFormat>On-screen Show (4:3)</PresentationFormat>
  <Paragraphs>51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Module</vt:lpstr>
      <vt:lpstr>TANZANIA TOURIST REPORT</vt:lpstr>
      <vt:lpstr>PROJECT OBJECTIVE</vt:lpstr>
      <vt:lpstr>DATA OVERVIEW</vt:lpstr>
      <vt:lpstr>UNIVARIATE ANALYSIS</vt:lpstr>
      <vt:lpstr>AGE GROUP FEATURE</vt:lpstr>
      <vt:lpstr>MAIN AC TIVITY FEATURE</vt:lpstr>
      <vt:lpstr>INFORMATION SOURCE</vt:lpstr>
      <vt:lpstr>TOUR ARRANGEMENT</vt:lpstr>
      <vt:lpstr>PACKAGE INSURANCE</vt:lpstr>
      <vt:lpstr>MOST IMPRESSING</vt:lpstr>
      <vt:lpstr>BIVARIATE ANALYSIS</vt:lpstr>
      <vt:lpstr>PURPOSE VS NIGHT MAINACTIVITY</vt:lpstr>
      <vt:lpstr>MULTIVARIATE ANALYSIS</vt:lpstr>
      <vt:lpstr>CORRELATION OF ALL NUMERICAL FEATURES</vt:lpstr>
      <vt:lpstr>OBJECTIVE QUESTIONS</vt:lpstr>
      <vt:lpstr>TOP 5 COUNTRY WITH HIGHEST SPENDING STATISTICS</vt:lpstr>
      <vt:lpstr>HIGHEST SPENDING AGE GROUP</vt:lpstr>
      <vt:lpstr>TOP SPENDERS BY TRAVEL WITH</vt:lpstr>
      <vt:lpstr>AVERAGE NIGHTS SPENT BY TOURIST</vt:lpstr>
      <vt:lpstr>MOST PREFERRED PAYMENT MODE</vt:lpstr>
      <vt:lpstr>ASPECTS OF TOURISM WORTH INVESTING ON</vt:lpstr>
      <vt:lpstr>Most sort after food by tourist</vt:lpstr>
      <vt:lpstr>Feature importance</vt:lpstr>
      <vt:lpstr>Machine learning</vt:lpstr>
      <vt:lpstr>Recommendation</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FAVOUR L ABAH</dc:creator>
  <cp:lastModifiedBy>FAVOUR L ABAH</cp:lastModifiedBy>
  <cp:revision>47</cp:revision>
  <dcterms:created xsi:type="dcterms:W3CDTF">2022-10-02T11:16:40Z</dcterms:created>
  <dcterms:modified xsi:type="dcterms:W3CDTF">2022-10-03T13:09:49Z</dcterms:modified>
</cp:coreProperties>
</file>