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AD75-4D68-4641-8F45-1CB65BFE1B7A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391C4-A0FD-446E-A1A6-1A1E3DF9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1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391C4-A0FD-446E-A1A6-1A1E3DF905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9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167F-E319-4629-A755-3189402CD200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Education Anministration &gt; Art in Team Working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43CA-4042-44FA-8E2A-D5AF9EDE2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3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CC76-5653-480D-81B7-A7AFA41A32E9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Education Anministration &gt; Art in Team Working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43CA-4042-44FA-8E2A-D5AF9EDE2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6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8294-9912-4CEA-9201-30FE3A0A8EF5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Education Anministration &gt; Art in Team Working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43CA-4042-44FA-8E2A-D5AF9EDE2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7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0EF3-B785-46F0-A445-CD33F58300BA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Education Anministration &gt; Art in Team Working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43CA-4042-44FA-8E2A-D5AF9EDE2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2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A3FA-E901-48A2-ADCF-A768141B126E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Education Anministration &gt; Art in Team Working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43CA-4042-44FA-8E2A-D5AF9EDE2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6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F414-2E1D-42A1-ACFA-C22E742860B5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Education Anministration &gt; Art in Team Working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43CA-4042-44FA-8E2A-D5AF9EDE2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1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13D9-AF18-427E-84FD-A533BC47837C}" type="datetime1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Education Anministration &gt; Art in Team Working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43CA-4042-44FA-8E2A-D5AF9EDE2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3E82-C867-474C-BEA0-9C74C1485A89}" type="datetime1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Education Anministration &gt; Art in Team 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43CA-4042-44FA-8E2A-D5AF9EDE2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4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78D-0714-4B15-A9FE-D961784C84D0}" type="datetime1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Education Anministration &gt; Art in Team Working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43CA-4042-44FA-8E2A-D5AF9EDE2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8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7803-2090-4811-80C2-CAA689C5285A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Education Anministration &gt; Art in Team Working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43CA-4042-44FA-8E2A-D5AF9EDE2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4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84C0-7584-422E-B03A-1237968E5C63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Education Anministration &gt; Art in Team Working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43CA-4042-44FA-8E2A-D5AF9EDE2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2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51478-1EB4-4B51-9B65-D680429403A0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Education Anministration &gt; Art in Team Working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543CA-4042-44FA-8E2A-D5AF9EDE2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/>
          <p:cNvSpPr/>
          <p:nvPr/>
        </p:nvSpPr>
        <p:spPr>
          <a:xfrm rot="4033287">
            <a:off x="10464121" y="-110701"/>
            <a:ext cx="914400" cy="1190500"/>
          </a:xfrm>
          <a:prstGeom prst="triangle">
            <a:avLst/>
          </a:prstGeom>
          <a:gradFill>
            <a:gsLst>
              <a:gs pos="84000">
                <a:schemeClr val="accent1">
                  <a:lumMod val="67000"/>
                </a:schemeClr>
              </a:gs>
              <a:gs pos="55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8080" y="1401101"/>
            <a:ext cx="5978146" cy="757483"/>
          </a:xfrm>
        </p:spPr>
        <p:txBody>
          <a:bodyPr>
            <a:normAutofit/>
          </a:bodyPr>
          <a:lstStyle/>
          <a:p>
            <a:r>
              <a:rPr lang="lo-LA" sz="36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ສິລະປະໃນການເຮັດວຽກຮ່ວມກັນ</a:t>
            </a:r>
            <a:endParaRPr lang="en-US" sz="36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6894" y="3279510"/>
            <a:ext cx="4842649" cy="165576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ທ້າວ  ຊອນ ແສງໂພສີ</a:t>
            </a:r>
          </a:p>
          <a:p>
            <a:pPr marL="457200" indent="-457200" algn="l">
              <a:buFont typeface="+mj-lt"/>
              <a:buAutoNum type="arabicPeriod"/>
            </a:pP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ນາງ ອຳພອນ ລັດຕະນະ</a:t>
            </a:r>
          </a:p>
          <a:p>
            <a:pPr marL="457200" indent="-457200" algn="l">
              <a:buFont typeface="+mj-lt"/>
              <a:buAutoNum type="arabicPeriod"/>
            </a:pP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ທ້າວ ເພັດ ລໍ່</a:t>
            </a: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9833" y="2713868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o-LA" sz="24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ລາຍງານໂດຍ:</a:t>
            </a:r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9833" y="4761140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o-LA" sz="24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ສອນໂດຍ:</a:t>
            </a:r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218083" y="5222805"/>
            <a:ext cx="3298141" cy="565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ອາຈານ ຄຳເພົ</a:t>
            </a: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້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າ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ມະນີວົງ</a:t>
            </a: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9833" y="137932"/>
            <a:ext cx="4870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ການບໍລິຫານການສຶກສາ</a:t>
            </a:r>
            <a:endParaRPr lang="en-US" sz="40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6894" y="856007"/>
            <a:ext cx="3073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ບົດທີ</a:t>
            </a:r>
            <a:r>
              <a:rPr lang="en-US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8 </a:t>
            </a:r>
            <a:r>
              <a:rPr lang="en-US" sz="20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(</a:t>
            </a:r>
            <a:r>
              <a:rPr lang="lo-LA" sz="20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ໜ້າ</a:t>
            </a:r>
            <a:r>
              <a:rPr lang="en-US" sz="20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104-109)</a:t>
            </a:r>
            <a:endParaRPr lang="en-US" sz="20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712" y="137932"/>
            <a:ext cx="1312625" cy="187969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  <a:reflection stA="30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6749163">
            <a:off x="11188977" y="6078599"/>
            <a:ext cx="914400" cy="1190500"/>
          </a:xfrm>
          <a:prstGeom prst="triangle">
            <a:avLst/>
          </a:prstGeom>
          <a:gradFill>
            <a:gsLst>
              <a:gs pos="86000">
                <a:schemeClr val="accent1">
                  <a:lumMod val="67000"/>
                </a:schemeClr>
              </a:gs>
              <a:gs pos="2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4044271">
            <a:off x="11196560" y="-390056"/>
            <a:ext cx="914400" cy="1190500"/>
          </a:xfrm>
          <a:prstGeom prst="triangle">
            <a:avLst/>
          </a:prstGeom>
          <a:gradFill>
            <a:gsLst>
              <a:gs pos="84000">
                <a:schemeClr val="accent1">
                  <a:lumMod val="67000"/>
                </a:schemeClr>
              </a:gs>
              <a:gs pos="55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09820" y="2017623"/>
            <a:ext cx="44502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Saysettha OT" panose="020B0504020207020204" pitchFamily="34" charset="-34"/>
              </a:rPr>
              <a:t>Art in Team Working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5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75338"/>
            <a:ext cx="12192000" cy="5017886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58" y="93982"/>
            <a:ext cx="6400800" cy="633708"/>
          </a:xfrm>
          <a:solidFill>
            <a:srgbClr val="5B9BD5"/>
          </a:solidFill>
        </p:spPr>
        <p:txBody>
          <a:bodyPr>
            <a:normAutofit/>
          </a:bodyPr>
          <a:lstStyle/>
          <a:p>
            <a:r>
              <a:rPr lang="lo-LA" sz="32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ມູນ</a:t>
            </a:r>
            <a:r>
              <a:rPr lang="lo-LA" sz="32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ເຫດຈູງໃຈໃນການເຮັດວຽກຮ່ວມກັນ</a:t>
            </a:r>
            <a:endParaRPr lang="en-US" sz="32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798286" cy="798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0" y="6428694"/>
            <a:ext cx="6512859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Education Administration &gt; Art in Team Working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500" y="3137950"/>
            <a:ext cx="1107867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4. 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</a:t>
            </a:r>
            <a:r>
              <a:rPr lang="lo-LA" sz="26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ຮູ້ສຶກຕໍ່ວຽກງານ ໂດຍສະເພາະວຽກງານນັ້ນກໍ່ໃຫ້ເກີດປະໂຫຍດຕໍ່ຕົວ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ເອງ</a:t>
            </a:r>
            <a:endParaRPr lang="en-US" sz="26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0"/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ແລະຕໍ່ເພື່ອນ</a:t>
            </a:r>
            <a:r>
              <a:rPr lang="lo-LA" sz="26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ຮ່ວມງານ, 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ວຽກ</a:t>
            </a:r>
            <a:r>
              <a:rPr lang="lo-LA" sz="26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ງານທີ່ທ້າທາຍຄວາມສາມາດເຮັດໃຫ້ມີກຽດຕິຍົດຊື່ສຽງ </a:t>
            </a:r>
            <a:endParaRPr lang="en-US" sz="26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0"/>
            <a:r>
              <a:rPr lang="en-US" sz="26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ຈຶ່ງ</a:t>
            </a:r>
            <a:r>
              <a:rPr lang="lo-LA" sz="26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ຈະມີຄວາມພໍໃຈໃນວຽກງານນັ້ນ</a:t>
            </a:r>
            <a:endParaRPr lang="en-US" sz="26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500" y="4843824"/>
            <a:ext cx="1100173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5. 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ເສລີພາບ</a:t>
            </a:r>
            <a:r>
              <a:rPr lang="lo-LA" sz="26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ໃນການສະແດງຄວາມຄິດເຫັນ ແລະໃຊ້ຄວາມສາມາດໃນການ້ຮັດວຽກ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ງານ</a:t>
            </a:r>
            <a:endParaRPr lang="en-US" sz="26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0"/>
            <a:r>
              <a:rPr lang="en-US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 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ຢ່າງເສລີບໍ່</a:t>
            </a:r>
            <a:r>
              <a:rPr lang="lo-LA" sz="26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ຕົກເປັນທາດໃຜບໍ່ວ່າທາງກາຍ 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ແລະໃຈ</a:t>
            </a:r>
            <a:r>
              <a:rPr lang="lo-LA" sz="26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ໃນການບີບບັງຄັບຈາກຄົນອື່ນ</a:t>
            </a:r>
            <a:endParaRPr lang="en-US" sz="26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500" y="1697750"/>
            <a:ext cx="1189299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3. 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ຖານະ</a:t>
            </a:r>
            <a:r>
              <a:rPr lang="lo-LA" sz="26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ທາງສັງຄົມກໍ່ຄືວຽກງານທາງສັງຄົມ ຄື ຖ້າຫນ້າທີ່ທາງການງານຂອງແຕ່ລະຄົນໄດ້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ຮັບ</a:t>
            </a:r>
            <a:endParaRPr lang="en-US" sz="26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0"/>
            <a:r>
              <a:rPr lang="en-US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 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</a:t>
            </a:r>
            <a:r>
              <a:rPr lang="lo-LA" sz="26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ຍອມຮັບນັບຖືຈາກສັງຄົມກໍ່ຈະເກີດຄວາມພາກພູມໃຈໃນການເຮັດວຽກນັ້ນ</a:t>
            </a:r>
            <a:endParaRPr lang="en-US" sz="26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870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75338"/>
            <a:ext cx="12192000" cy="5017886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57" y="93982"/>
            <a:ext cx="7561943" cy="633708"/>
          </a:xfrm>
          <a:solidFill>
            <a:srgbClr val="5B9BD5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32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ການຈູງໃຈ </a:t>
            </a:r>
            <a:r>
              <a:rPr lang="lo-LA" sz="32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ແລະເທັກນິກ</a:t>
            </a:r>
            <a:r>
              <a:rPr lang="lo-LA" sz="32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ການຈູງໃຈພະນັກງານ</a:t>
            </a:r>
            <a:endParaRPr lang="en-US" sz="32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798286" cy="798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0" y="6428694"/>
            <a:ext cx="6512859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Education Administration &gt; Art in Team Working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8398" y="1431683"/>
            <a:ext cx="7991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o-LA" sz="2800" dirty="0">
                <a:ea typeface="Calibri" panose="020F0502020204030204" pitchFamily="34" charset="0"/>
                <a:cs typeface="Saysettha OT" panose="020B0504020207020204" pitchFamily="34" charset="-34"/>
              </a:rPr>
              <a:t>ເທັກນິກການຈູງໃຈພະນັກງານມັນຈະມີຢູ່ </a:t>
            </a:r>
            <a:r>
              <a:rPr lang="lo-LA" sz="28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  <a:cs typeface="Saysettha OT" panose="020B0504020207020204" pitchFamily="34" charset="-34"/>
              </a:rPr>
              <a:t>3</a:t>
            </a:r>
            <a:r>
              <a:rPr lang="lo-LA" sz="2800" dirty="0">
                <a:ea typeface="Calibri" panose="020F0502020204030204" pitchFamily="34" charset="0"/>
                <a:cs typeface="Saysettha OT" panose="020B0504020207020204" pitchFamily="34" charset="-34"/>
              </a:rPr>
              <a:t> ຢ່າງ ດັ່ງລຸ່ມນີ້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98387" y="2090373"/>
            <a:ext cx="11454177" cy="1376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lo-LA" sz="2600" dirty="0">
                <a:latin typeface="Calibri" panose="020F050202020403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ໃນການບໍລິຫານງານບຸກຄົນເປັນສິ່ງຈຳເປັນຕ້ອງພັດທະນາອົງກອນ ເພື່ອໃຫ້ບັນລຸວັດຖຸປະສົງ ຫລື ເປົ້າຫມາຍຂອງອົງກອນທີ່ວາງໄວ້ ເຊັ່ນ ການມອບຫມາຍຫນ້າທີ່, ການສັ່ງການໃຫ້ປະຕິບັດຕາມໃນສິ່ງຕ່າງໆ ແລະ ການຈັດລະບຽບ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8386" y="3544908"/>
            <a:ext cx="11271099" cy="948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  <a:tabLst>
                <a:tab pos="685800" algn="l"/>
              </a:tabLst>
            </a:pPr>
            <a:r>
              <a:rPr lang="lo-LA" sz="2600" dirty="0">
                <a:latin typeface="Calibri" panose="020F050202020403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ການຈູງໃຈ ໝາຍເຖິງ ການກະຕຸ້ນໃຫ້ບຸກຄົນແຕ່ລະຄົນໄດ້ມີໂອກາດເຮັດວຽກໃຫ້ແກ່ອົງກອນຢ່າງເຕັມຄວາມສາມາດໃຫ້ແກ່ອົງກອນນັ້ນ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385" y="4656370"/>
            <a:ext cx="11271099" cy="948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  <a:tabLst>
                <a:tab pos="685800" algn="l"/>
              </a:tabLst>
            </a:pPr>
            <a:r>
              <a:rPr lang="lo-LA" sz="2600" dirty="0">
                <a:latin typeface="Calibri" panose="020F050202020403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ການຈູງໃຈເປັນວິທີການທີ່ຈະຊັກນຳໃຫ້ບຸກຄົນປະຕິບັດຕາມວັດຖຸປະສົງ ແລະ ການທີ່ຈະຊັກນຳຕ້ອງໄດ້ອາໄສສິ່ງຈູງໃຈທັງພາຍໃນ ແລະພາຍນອກຂອງບຸກຄົນ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89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1201492"/>
            <a:ext cx="12192000" cy="5017886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58" y="93982"/>
            <a:ext cx="4281714" cy="633708"/>
          </a:xfrm>
          <a:solidFill>
            <a:srgbClr val="5B9BD5"/>
          </a:solidFill>
        </p:spPr>
        <p:txBody>
          <a:bodyPr>
            <a:normAutofit/>
          </a:bodyPr>
          <a:lstStyle/>
          <a:p>
            <a:r>
              <a:rPr lang="lo-LA" sz="28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</a:t>
            </a:r>
            <a:r>
              <a:rPr lang="lo-LA" sz="28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ຕ້ອງການຂອງມະນຸດ</a:t>
            </a:r>
            <a:endParaRPr lang="en-US" sz="28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798286" cy="798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</a:rPr>
              <a:t>6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0" y="6428694"/>
            <a:ext cx="6512859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Education Administration &gt; Art in Team Working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944" y="1397889"/>
            <a:ext cx="1154611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ea typeface="Calibri" panose="020F0502020204030204" pitchFamily="34" charset="0"/>
                <a:cs typeface="Saysettha OT" panose="020B0504020207020204" pitchFamily="34" charset="-34"/>
              </a:rPr>
              <a:t>     </a:t>
            </a:r>
            <a:r>
              <a:rPr lang="lo-LA" sz="2600" dirty="0" smtClean="0">
                <a:ea typeface="Calibri" panose="020F0502020204030204" pitchFamily="34" charset="0"/>
                <a:cs typeface="Saysettha OT" panose="020B0504020207020204" pitchFamily="34" charset="-34"/>
              </a:rPr>
              <a:t>ໃນ</a:t>
            </a:r>
            <a:r>
              <a:rPr lang="lo-LA" sz="2600" dirty="0">
                <a:ea typeface="Calibri" panose="020F0502020204030204" pitchFamily="34" charset="0"/>
                <a:cs typeface="Saysettha OT" panose="020B0504020207020204" pitchFamily="34" charset="-34"/>
              </a:rPr>
              <a:t>ການຈູງໃຈໃຫ້ຄົນເຮັດວຽກງານນັ້ນຈະຕ້ອງໄດ້ສຶກສາເຖິງຫລັກຈິດຕະວິທະຍາ ແລະທຳມະຊາດຂອງຄວາມຕ້ອງການ, ຄວາມປາຖະຫນາຂອງຄົນເຮົາເຊິ່ງຄົນເຮົາທຸກຄົນມີຢູ່ຄ້າຍໆກັນ</a:t>
            </a:r>
            <a:r>
              <a:rPr lang="lo-LA" sz="2600" dirty="0" smtClean="0">
                <a:ea typeface="Calibri" panose="020F0502020204030204" pitchFamily="34" charset="0"/>
                <a:cs typeface="Saysettha OT" panose="020B0504020207020204" pitchFamily="34" charset="-34"/>
              </a:rPr>
              <a:t>ຄືເຊັ່ນ:</a:t>
            </a:r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399143" y="2778915"/>
            <a:ext cx="11546114" cy="948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742950" algn="l"/>
              </a:tabLst>
            </a:pP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lang="lo-LA" sz="2600" dirty="0" smtClean="0">
                <a:latin typeface="Calibri" panose="020F050202020403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ຄວາມ</a:t>
            </a:r>
            <a:r>
              <a:rPr lang="lo-LA" sz="2600" dirty="0">
                <a:latin typeface="Calibri" panose="020F050202020403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ຕ້ອງການທາງດ້ານຮ່າງກາຍກໍ່ຄືປັດໄຈ 4 ເຊັ່ນ ອາຫານ, ທີ່ຢູ່ອາໄສ, ເຄື່ອງນຸ່ງຫົ່ມ, ຢາຮັກສາໂລກ ເປັນຕົ້ນ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172" y="4036974"/>
            <a:ext cx="11490085" cy="1051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arenR" startAt="2"/>
              <a:tabLst>
                <a:tab pos="742950" algn="l"/>
              </a:tabLst>
            </a:pPr>
            <a:r>
              <a:rPr lang="lo-LA" sz="2600" dirty="0">
                <a:latin typeface="Calibri" panose="020F050202020403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ຄວາມຕ້ອງການທາງດ້ານຈິດໃຈ </a:t>
            </a:r>
            <a:r>
              <a:rPr lang="lo-LA" sz="2600" dirty="0" smtClean="0">
                <a:latin typeface="Calibri" panose="020F050202020403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ເຊັ່ນ</a:t>
            </a: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: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742950" algn="l"/>
              </a:tabLst>
            </a:pP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    </a:t>
            </a:r>
            <a:r>
              <a:rPr lang="lo-LA" sz="2600" dirty="0" smtClean="0">
                <a:latin typeface="Calibri" panose="020F050202020403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lang="lo-LA" sz="2600" dirty="0">
                <a:latin typeface="Calibri" panose="020F050202020403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ຄວາມໝັ້ນຄົງປອດໄພ, ຄວາມນັບຖືຍົກຍ້ອງ, ການຍອມຮັບຈາກສັງຄົມ ເປັນຕົ້ນ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84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4033287">
            <a:off x="7629467" y="1109924"/>
            <a:ext cx="741269" cy="1190500"/>
          </a:xfrm>
          <a:prstGeom prst="triangle">
            <a:avLst/>
          </a:prstGeom>
          <a:gradFill>
            <a:gsLst>
              <a:gs pos="84000">
                <a:schemeClr val="accent1">
                  <a:lumMod val="67000"/>
                </a:schemeClr>
              </a:gs>
              <a:gs pos="55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4044271">
            <a:off x="8370318" y="818233"/>
            <a:ext cx="714776" cy="1190500"/>
          </a:xfrm>
          <a:prstGeom prst="triangle">
            <a:avLst/>
          </a:prstGeom>
          <a:gradFill>
            <a:gsLst>
              <a:gs pos="84000">
                <a:schemeClr val="accent1">
                  <a:lumMod val="67000"/>
                </a:schemeClr>
              </a:gs>
              <a:gs pos="55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4033287">
            <a:off x="8987658" y="523737"/>
            <a:ext cx="858578" cy="1190500"/>
          </a:xfrm>
          <a:prstGeom prst="triangle">
            <a:avLst/>
          </a:prstGeom>
          <a:gradFill>
            <a:gsLst>
              <a:gs pos="84000">
                <a:schemeClr val="accent1">
                  <a:lumMod val="67000"/>
                </a:schemeClr>
              </a:gs>
              <a:gs pos="55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4044271">
            <a:off x="9772499" y="221192"/>
            <a:ext cx="828686" cy="1190500"/>
          </a:xfrm>
          <a:prstGeom prst="triangle">
            <a:avLst/>
          </a:prstGeom>
          <a:gradFill>
            <a:gsLst>
              <a:gs pos="84000">
                <a:schemeClr val="accent1">
                  <a:lumMod val="67000"/>
                </a:schemeClr>
              </a:gs>
              <a:gs pos="55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4033287">
            <a:off x="10464121" y="-110701"/>
            <a:ext cx="914400" cy="1190500"/>
          </a:xfrm>
          <a:prstGeom prst="triangle">
            <a:avLst/>
          </a:prstGeom>
          <a:gradFill>
            <a:gsLst>
              <a:gs pos="84000">
                <a:schemeClr val="accent1">
                  <a:lumMod val="67000"/>
                </a:schemeClr>
              </a:gs>
              <a:gs pos="55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82590" y="2010385"/>
            <a:ext cx="30251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o-LA" sz="6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ຂໍຂອບໃຈ</a:t>
            </a:r>
            <a:endParaRPr lang="en-US" sz="60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4236" y="169984"/>
            <a:ext cx="875806" cy="125770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  <a:reflection stA="30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6749163">
            <a:off x="11188977" y="6078599"/>
            <a:ext cx="914400" cy="1190500"/>
          </a:xfrm>
          <a:prstGeom prst="triangle">
            <a:avLst/>
          </a:prstGeom>
          <a:gradFill>
            <a:gsLst>
              <a:gs pos="86000">
                <a:schemeClr val="accent1">
                  <a:lumMod val="67000"/>
                </a:schemeClr>
              </a:gs>
              <a:gs pos="2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4044271">
            <a:off x="11196560" y="-390056"/>
            <a:ext cx="914400" cy="1190500"/>
          </a:xfrm>
          <a:prstGeom prst="triangle">
            <a:avLst/>
          </a:prstGeom>
          <a:gradFill>
            <a:gsLst>
              <a:gs pos="84000">
                <a:schemeClr val="accent1">
                  <a:lumMod val="67000"/>
                </a:schemeClr>
              </a:gs>
              <a:gs pos="55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66723" y="3367313"/>
            <a:ext cx="25683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? &amp; A</a:t>
            </a:r>
            <a:endParaRPr lang="en-US" sz="8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38296" y="3058795"/>
            <a:ext cx="3172054" cy="275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229" y="1101025"/>
            <a:ext cx="11927541" cy="5017886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 w="254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485" y="1932894"/>
            <a:ext cx="9144000" cy="3785735"/>
          </a:xfrm>
        </p:spPr>
        <p:txBody>
          <a:bodyPr>
            <a:normAutofit/>
          </a:bodyPr>
          <a:lstStyle/>
          <a:p>
            <a:pPr marL="457200" indent="-45720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ຄວາມໝາຍສາດ ແລະສິນໃນການປະຕິບັດງານ</a:t>
            </a:r>
          </a:p>
          <a:p>
            <a:pPr marL="457200" indent="-45720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ໂຄງສ້າງຂອງໜ່ວຍງານ</a:t>
            </a:r>
          </a:p>
          <a:p>
            <a:pPr marL="457200" indent="-45720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ຫຼັກປັດຊະຍາຂອງມະນຸດສຳພັນ</a:t>
            </a:r>
          </a:p>
          <a:p>
            <a:pPr marL="457200" indent="-45720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ມູນເຫດຈູງໃຈໃນການເຮັດວຽກຮ່ວມກັນ</a:t>
            </a:r>
          </a:p>
          <a:p>
            <a:pPr marL="457200" indent="-45720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ການຈູງໃຈ ແລະເທັກນິກໃນການຈູງໃຈະພະນັກງານ</a:t>
            </a:r>
          </a:p>
          <a:p>
            <a:pPr marL="457200" indent="-45720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lo-LA" sz="3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ຄວາມຕ້ອງການຂອງມະນຸດ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29028"/>
            <a:ext cx="12192000" cy="82027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100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cap="rnd">
            <a:gradFill>
              <a:gsLst>
                <a:gs pos="24000">
                  <a:srgbClr val="C9DEF1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0" y="6428694"/>
            <a:ext cx="6512859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Education Administration &gt; Art in Team Working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0799" y="90548"/>
            <a:ext cx="3425372" cy="650648"/>
          </a:xfrm>
        </p:spPr>
        <p:txBody>
          <a:bodyPr>
            <a:normAutofit/>
          </a:bodyPr>
          <a:lstStyle/>
          <a:p>
            <a:r>
              <a:rPr lang="lo-LA" sz="36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ສິ່ງນຳສະເໜີ</a:t>
            </a:r>
            <a:endParaRPr lang="en-US" sz="36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834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41515"/>
            <a:ext cx="12192000" cy="52979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86" y="93436"/>
            <a:ext cx="8363856" cy="617763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lo-LA" sz="36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ຄວາມໝາຍສາດ ແລະສິນໃນການປະຕິບັດງານ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143" y="1122434"/>
            <a:ext cx="11038115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“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ສາດ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”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(Science)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ຄືການສຶກສາຄວາມຮູ້ຄວາມສາມາດ, ປະສົບການ, ທັກສະ, ເທັກນິກວິທີການເຮັດວຽກ, ການຮຽນຮູ້ໃນການໃຊ້ເຄື່ອງມືຂອງການເຮັດວຽກ, ເປັນອາວຸດໃນການເຮັດວຽກ.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“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ສິລະປະ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”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(Art)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ຄື ການທີ່ນຳເອົາຄວາມຮູ້, ຫຼັກການ ແລະທິດສະດີຕ່າງໆ ມາປະຍຸກໃຊ້ໃຫ້ເໝາະສົມກັບຄົນ, ສະຖານະພາບ, ສະຖານະການ ແລະສິ່ງແວດລ້ອມຂອບເຂດຄວາມຈຳກັດຂອງຊັບພະຍາກອນທີ່ມີຢູ່ໃນໜ່ວຍງານ ຫຼືສັງຄົມທີ່ເຮົາປະຕິບັດວຽກງານຢູ່ໃຫ້ໄດ້ຜົນດີ.</a:t>
            </a: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798286" cy="798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6600" y="6370637"/>
            <a:ext cx="4988859" cy="365125"/>
          </a:xfrm>
          <a:noFill/>
        </p:spPr>
        <p:txBody>
          <a:bodyPr/>
          <a:lstStyle/>
          <a:p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Education Administration &gt; Art in Team Working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02428"/>
            <a:ext cx="12192000" cy="5390796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86" y="104143"/>
            <a:ext cx="7460343" cy="570012"/>
          </a:xfrm>
          <a:solidFill>
            <a:srgbClr val="5B9BD5"/>
          </a:solidFill>
        </p:spPr>
        <p:txBody>
          <a:bodyPr>
            <a:normAutofit fontScale="90000"/>
          </a:bodyPr>
          <a:lstStyle/>
          <a:p>
            <a:r>
              <a:rPr lang="lo-LA" sz="36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ຄວາມໝາຍສາດ ແລະສິນໃນການປະຕິບັດງານ</a:t>
            </a:r>
            <a:endParaRPr lang="en-US" sz="36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798286" cy="798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5890" y="939730"/>
            <a:ext cx="6774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ໂຄງສ້າງຂອງໜ່ວຍງານປະກອບດ້ວຍ </a:t>
            </a:r>
            <a:r>
              <a:rPr lang="lo-LA" sz="2800" dirty="0" smtClean="0">
                <a:solidFill>
                  <a:schemeClr val="accent4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2</a:t>
            </a:r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ດ້ານຄື: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918" y="1618410"/>
            <a:ext cx="281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o-LA" sz="28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2.1 ດ້ານສະຖາບັນ</a:t>
            </a:r>
            <a:endParaRPr lang="en-US" sz="28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918" y="3938914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o-LA" sz="28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2.</a:t>
            </a:r>
            <a:r>
              <a:rPr lang="en-US" sz="28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</a:t>
            </a:r>
            <a:r>
              <a:rPr lang="lo-LA" sz="28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ດ້ານບຸກຄົນ</a:t>
            </a:r>
            <a:endParaRPr lang="en-US" sz="28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595" y="1953287"/>
            <a:ext cx="11392862" cy="1842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ຕົວສະຖາບັນ</a:t>
            </a:r>
            <a:r>
              <a:rPr lang="en-US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/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ໜ່ວຍງານຂອງເຮົາເຊິ່ງມີລັກສະນະສະເພາະ ແລະວັດທະນາທຳຄວບຄຸມຢູ່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ບົດບາດ ມີການກຳນົດໜ້າທີ່ຄວາມຮັບຜິດຊອບຂອງຕຳແໜ່ງຕ່າງໆ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ຄວາມຄາດຫວັງ ມີການກຳນົດເປົ້າໝາຍ ຫຼືວັດຖຸປະສົງໄປໃນດ້ານໃດ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0" y="6428694"/>
            <a:ext cx="6512859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Education Administration &gt; Art in Team Working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2114" y="4462134"/>
            <a:ext cx="1208856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1) 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ບຸກຄົນ ມີບຸກຄົນປະເພດຕ່າງໆ ທີ່ເຂົ້າມາເຮັດວຽກໃນໜ່ວຍງານ ຕ່າງຄົນມີພື້ນຖານທາງດ້ານ</a:t>
            </a:r>
            <a:endParaRPr lang="en-US" sz="26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ວັດທະນາທຳ ຍ່ອຍຂອງຕົນເອງຕ່າງໆ ເຊັ່ນ ມາຈາກຄອບຄົວ ພາກສ່ວນຕ່າງໆ</a:t>
            </a:r>
            <a:endParaRPr lang="lo-LA" sz="26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en-US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2) 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ບຸກຄະ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ລິກະພາບ 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ບຸກຄົນທີ່ເຮັດວຽກງານ ມີຄວາມຮູ້, ຄວາມສາມາດ, ຄວາມຖະໜັດ, </a:t>
            </a:r>
            <a:endParaRPr lang="en-US" sz="26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ຄວາມຊານ, ພື້ນພູມຫຼັງທາງການສຶກສາ, ຖັດສະນະຄະຕິ, ອາລົມ, ຈິດໃຈ ແລະແນວຄິດຕ່າງໆ</a:t>
            </a:r>
          </a:p>
        </p:txBody>
      </p:sp>
    </p:spTree>
    <p:extLst>
      <p:ext uri="{BB962C8B-B14F-4D97-AF65-F5344CB8AC3E}">
        <p14:creationId xmlns:p14="http://schemas.microsoft.com/office/powerpoint/2010/main" val="23218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02428"/>
            <a:ext cx="12192000" cy="5390796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86" y="104143"/>
            <a:ext cx="7460343" cy="570012"/>
          </a:xfrm>
          <a:solidFill>
            <a:srgbClr val="5B9BD5"/>
          </a:solidFill>
        </p:spPr>
        <p:txBody>
          <a:bodyPr>
            <a:normAutofit fontScale="90000"/>
          </a:bodyPr>
          <a:lstStyle/>
          <a:p>
            <a:r>
              <a:rPr lang="lo-LA" sz="36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ຄວາມໝາຍສາດ ແລະສິນໃນການປະຕິບັດງານ</a:t>
            </a:r>
            <a:endParaRPr lang="en-US" sz="36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798286" cy="798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743" y="1062589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o-LA" sz="28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2.</a:t>
            </a:r>
            <a:r>
              <a:rPr lang="en-US" sz="28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</a:t>
            </a:r>
            <a:r>
              <a:rPr lang="lo-LA" sz="28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ດ້ານບຸກຄົນ</a:t>
            </a:r>
            <a:endParaRPr lang="en-US" sz="28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0" y="6428694"/>
            <a:ext cx="6512859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Education Administration &gt; Art in Team Working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1800" y="1666627"/>
            <a:ext cx="106779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aysettha OT" panose="020B0504020207020204" pitchFamily="34" charset="-34"/>
                <a:cs typeface="Saysettha OT" panose="020B0504020207020204" pitchFamily="34" charset="-34"/>
              </a:rPr>
              <a:t>3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) </a:t>
            </a:r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ຄວາມຕ້ອງການສ່ວນຕົວ ເຊັ່ນ ຕ້ອງການເງິນ, ປັດໄຈສີ່, ຄວາມປອດໄພ, </a:t>
            </a:r>
            <a:endParaRPr lang="en-US" sz="28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ຄວາມຮັກ, ການຍອມຮັບທາງສັງຄົມ, ຊື່ສຽງ, ກຽດຕິຍົດ, ການຍົກຍ້ອງ, </a:t>
            </a:r>
            <a:endParaRPr lang="en-US" sz="28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ຄວາມສົມຫວັງຂອງຊີວິດ, ຄວາມກ້າວໜ້າ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, </a:t>
            </a:r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ຄ່ານິຍົມ ...</a:t>
            </a:r>
          </a:p>
          <a:p>
            <a:endParaRPr lang="lo-LA" sz="28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143" y="3187562"/>
            <a:ext cx="9063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o-LA" sz="28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2.</a:t>
            </a:r>
            <a:r>
              <a:rPr lang="en-US" sz="28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3</a:t>
            </a:r>
            <a:r>
              <a:rPr lang="lo-LA" sz="28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ອົງປະກອບທີ່ຄວນຄຳນຶງໃນການເຮັດວຽກຮ່ວມກັນໃຫ້ໄດ້ຜົນດີ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3111" y="3732775"/>
            <a:ext cx="835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1. </a:t>
            </a:r>
            <a:r>
              <a:rPr lang="lo-LA" sz="28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ການສື່ສານ ແລະການສື່ຄວາມໜາຍ </a:t>
            </a:r>
            <a:r>
              <a:rPr lang="en-US" sz="28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(Communication)</a:t>
            </a:r>
            <a:endParaRPr lang="en-US" sz="28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7965" y="4542897"/>
            <a:ext cx="4088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1) </a:t>
            </a:r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ການຮັບຮູ້ 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(Perception)</a:t>
            </a:r>
            <a:endParaRPr lang="en-US" sz="28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7964" y="5286428"/>
            <a:ext cx="6416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2) </a:t>
            </a:r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ການໃຊ້ອຳນາດໂດຍຕຳແໜ່ງ 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(Authority)</a:t>
            </a:r>
            <a:endParaRPr lang="en-US" sz="28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57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02428"/>
            <a:ext cx="12192000" cy="5526266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86" y="104143"/>
            <a:ext cx="7460343" cy="570012"/>
          </a:xfrm>
          <a:solidFill>
            <a:srgbClr val="5B9BD5"/>
          </a:solidFill>
        </p:spPr>
        <p:txBody>
          <a:bodyPr>
            <a:normAutofit fontScale="90000"/>
          </a:bodyPr>
          <a:lstStyle/>
          <a:p>
            <a:r>
              <a:rPr lang="lo-LA" sz="36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ຄວາມໝາຍສາດ ແລະສິນໃນການປະຕິບັດງານ</a:t>
            </a:r>
            <a:endParaRPr lang="en-US" sz="36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798286" cy="798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57571" y="6406104"/>
            <a:ext cx="5017888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Education Administration &gt; Art in Team Working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5366" y="987033"/>
            <a:ext cx="9063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o-LA" sz="28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2.</a:t>
            </a:r>
            <a:r>
              <a:rPr lang="en-US" sz="28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3</a:t>
            </a:r>
            <a:r>
              <a:rPr lang="lo-LA" sz="28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ອົງປະກອບທີ່ຄວນຄຳນຶງໃນການເຮັດວຽກຮ່ວມກັນໃຫ້ໄດ້ຜົນດີ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143" y="1475922"/>
            <a:ext cx="835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1. </a:t>
            </a:r>
            <a:r>
              <a:rPr lang="lo-LA" sz="28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ການສື່ສານ ແລະການສື່ຄວາມໜາຍ </a:t>
            </a:r>
            <a:r>
              <a:rPr lang="en-US" sz="28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(Communication)</a:t>
            </a:r>
            <a:endParaRPr lang="en-US" sz="28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8890" y="2184437"/>
            <a:ext cx="9795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aysettha OT" panose="020B0504020207020204" pitchFamily="34" charset="-34"/>
                <a:cs typeface="Saysettha OT" panose="020B0504020207020204" pitchFamily="34" charset="-34"/>
              </a:rPr>
              <a:t>3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) </a:t>
            </a:r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ໂຄງສ້າງຂອງອຳນາດປາລະມີ ຫຼືອຳນາດແຝງ 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(Power Structure)</a:t>
            </a:r>
            <a:endParaRPr lang="en-US" sz="28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8890" y="4948503"/>
            <a:ext cx="434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aysettha OT" panose="020B0504020207020204" pitchFamily="34" charset="-34"/>
                <a:cs typeface="Saysettha OT" panose="020B0504020207020204" pitchFamily="34" charset="-34"/>
              </a:rPr>
              <a:t>7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) </a:t>
            </a:r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ການບຳລຸງຂວັນ 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(Morale)</a:t>
            </a:r>
            <a:endParaRPr lang="en-US" sz="28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8890" y="3501272"/>
            <a:ext cx="4122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aysettha OT" panose="020B0504020207020204" pitchFamily="34" charset="-34"/>
                <a:cs typeface="Saysettha OT" panose="020B0504020207020204" pitchFamily="34" charset="-34"/>
              </a:rPr>
              <a:t>5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) </a:t>
            </a:r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ການຈູງໃຈ 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(Motivation)</a:t>
            </a:r>
            <a:endParaRPr lang="en-US" sz="28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8890" y="4224887"/>
            <a:ext cx="6851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aysettha OT" panose="020B0504020207020204" pitchFamily="34" charset="-34"/>
                <a:cs typeface="Saysettha OT" panose="020B0504020207020204" pitchFamily="34" charset="-34"/>
              </a:rPr>
              <a:t>6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) </a:t>
            </a:r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ການຕັດສິນໃຈສັ່ງການ 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(Decision making)</a:t>
            </a:r>
            <a:endParaRPr lang="en-US" sz="28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8890" y="2892952"/>
            <a:ext cx="438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4) </a:t>
            </a:r>
            <a:r>
              <a:rPr lang="lo-LA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ພາວະຜູ້ນຳ </a:t>
            </a:r>
            <a:r>
              <a:rPr lang="en-US" sz="2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(Leadership)</a:t>
            </a:r>
            <a:endParaRPr lang="en-US" sz="28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21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16941"/>
            <a:ext cx="12192000" cy="5324201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86" y="104143"/>
            <a:ext cx="7460343" cy="570012"/>
          </a:xfrm>
          <a:solidFill>
            <a:srgbClr val="5B9BD5"/>
          </a:solidFill>
        </p:spPr>
        <p:txBody>
          <a:bodyPr>
            <a:normAutofit fontScale="90000"/>
          </a:bodyPr>
          <a:lstStyle/>
          <a:p>
            <a:r>
              <a:rPr lang="lo-LA" sz="36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ຄວາມໝາຍສາດ ແລະສິນໃນການປະຕິບັດງານ</a:t>
            </a:r>
            <a:endParaRPr lang="en-US" sz="36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798286" cy="798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0" y="6428694"/>
            <a:ext cx="6512859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Education Administration &gt; Art in Team Working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918" y="1088433"/>
            <a:ext cx="780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o-LA" sz="24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2.</a:t>
            </a:r>
            <a:r>
              <a:rPr lang="en-US" sz="24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3</a:t>
            </a:r>
            <a:r>
              <a:rPr lang="lo-LA" sz="24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ອົງປະກອບທີ່ຄວນຄຳນຶງໃນການເຮັດວຽກຮ່ວມກັນໃຫ້ໄດ້ຜົນດີ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515" y="1566198"/>
            <a:ext cx="8105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2</a:t>
            </a:r>
            <a:r>
              <a:rPr lang="en-US" sz="24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. </a:t>
            </a:r>
            <a:r>
              <a:rPr lang="lo-LA" sz="24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ອົງປະກອບທີ່ຈະເຮັດໃຫ້ຄົນໃນໜ່ວຍງານມີຂັວນດີຫຼືບໍ່ ຂຶ້ນຢູ່ກັບ</a:t>
            </a:r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7028" y="1993533"/>
            <a:ext cx="8467383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lo-LA" sz="2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ໜ່ວຍງານມີວັດຖຸປະສົງເປັນທີ່ເພິ່ງພໍໃຈທີ່ທຸກຄົນຍອມຮັບຫຼືບໍ່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lo-LA" sz="2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ຄົນເຮັດວຽກມີຄວາມເພິ່ງພໍໃຈ ແລະພູມໃຈໃນວຽກງານທີ່ຕົນໄດ້ປະຕິບັດຫຼືບໍ່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lo-LA" sz="2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ມີຄວາມສາມັກຄີກັນດີລະຫ່ວາງຄົນປະຕິບັດວຽກງານຢູ່ຫຼືບໍ່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lo-LA" sz="2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ມີສິ່ງຕອບແທນໃຫ້ກັບສິ່ງບຸກຄົນທີ່ປະຕິບັດວຽກງານເໝາະສົມຫຼືບໍ່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lo-LA" sz="2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ມີການນິເທດວຽກງານກັນຢ່າງໃກ້ຊິດ ແລະພຽງພໍທົ່ວເຖິງຫຼືບໍ່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lo-LA" sz="2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ມີການສື່ສານໃຫ້ເກີດຄວາມເຂົ້າໃຈກັນດີຫຼືບໍ່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lo-LA" sz="22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ສຸຂະພາບທາງກາຍ ແລະຈິດໃຈຂອງຄົນເຮັດວຽກ</a:t>
            </a:r>
            <a:r>
              <a:rPr lang="lo-LA" sz="220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ເປັນ</a:t>
            </a:r>
            <a:r>
              <a:rPr lang="lo-LA" sz="220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ຢ່າງໃດ</a:t>
            </a:r>
            <a:endParaRPr lang="lo-LA" sz="22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478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75338"/>
            <a:ext cx="12192000" cy="5017886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86" y="114136"/>
            <a:ext cx="5254171" cy="570012"/>
          </a:xfrm>
          <a:solidFill>
            <a:srgbClr val="5B9BD5"/>
          </a:solidFill>
        </p:spPr>
        <p:txBody>
          <a:bodyPr>
            <a:normAutofit fontScale="90000"/>
          </a:bodyPr>
          <a:lstStyle/>
          <a:p>
            <a:r>
              <a:rPr lang="lo-LA" sz="36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ຫຼັກປັດສະຍາຂອງມະນຸດສຳພັນ</a:t>
            </a:r>
            <a:endParaRPr lang="en-US" sz="36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798286" cy="798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0" y="6428694"/>
            <a:ext cx="6512859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Education Administration &gt; Art in Team Working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8517" y="1239212"/>
            <a:ext cx="118465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ຫຼັກປັດຊະຍາຂອງມະນຸດສຳພັນທີ່ສຳຄັນຕ້ອງຄິດເຖິງສະເໝີເພື່ອປະໂຫຍດການປະຕິບັດງານຄື:</a:t>
            </a:r>
            <a:endParaRPr lang="en-US" sz="26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517" y="1713978"/>
            <a:ext cx="1142492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ການປະຕິບັດງານເປັນການຮ່ວມພະລັງເພື່ອກໍ່ໃຫ້ເກີດຄວາມສາມັກຄີໃນການເຮັດວຽກ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ຄວາມສາມັກຄີຈະດີຫຼືບໍ່ ພຽງໃດນັ້ນຂຶ້ນຢູ່ກັບຄົນ ຄົນແຕກຕ່າງຈາກສັດໂລກຊະນິດອື່ນໆ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499" y="3127082"/>
            <a:ext cx="112245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ການປະກອບກິດຈະການໃດໆຈະເຫັນວ່າມີອົງປະກອບສຳຄັນ 2 ປະການຄື: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ຄົນກັບການໃຊ້ເທັກນິກການປະຕິບັດງານໃຫ້ບັນລຸຄວາມສຳເລັດ ແລະຄົນນັ້ນເປັນອົງປະກອບ</a:t>
            </a:r>
            <a:endParaRPr lang="en-US" sz="24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</a:t>
            </a:r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ທີ່ສຳຄັນທີ່ສຸດ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ຄົນທຸກຄົນຍ່ອມມີຄວາມສາມາດສະເພາະຕົວ ເຊິ່ງຈະມີຄວາມສາມາດຫຼາຍ ຫຼືນ້ອຍ ແລະ</a:t>
            </a:r>
            <a:endParaRPr lang="en-US" sz="24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en-US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 </a:t>
            </a:r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ເປັນໄປໃນທາງໃດຂຶ້ນຢູ່ກັບຕົວເຂົາເອງ</a:t>
            </a:r>
            <a:endParaRPr lang="en-US" sz="24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517" y="5292711"/>
            <a:ext cx="1186895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ການຍອມຮັບນັບຖືສັງສີຂອງຄົນ ເປັນວິທີການສ້າງສຳພັນທີ່ດີເພາະຈະເຮັດໃຫ້ຄະນະບຸກຄົນ</a:t>
            </a:r>
            <a:endParaRPr lang="en-US" sz="26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en-US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 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ທີ່ຮ່ວມກັນເຮັດວຽກເກີດຄວາມສາມັກຄີ, ມີຄວາມຮັກແພງສະໜິດສະໜົມກັນ.</a:t>
            </a:r>
          </a:p>
        </p:txBody>
      </p:sp>
    </p:spTree>
    <p:extLst>
      <p:ext uri="{BB962C8B-B14F-4D97-AF65-F5344CB8AC3E}">
        <p14:creationId xmlns:p14="http://schemas.microsoft.com/office/powerpoint/2010/main" val="9949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75338"/>
            <a:ext cx="12192000" cy="5017886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descr="uu" title="titlt"/>
          <p:cNvSpPr>
            <a:spLocks noGrp="1"/>
          </p:cNvSpPr>
          <p:nvPr>
            <p:ph type="title"/>
          </p:nvPr>
        </p:nvSpPr>
        <p:spPr>
          <a:xfrm>
            <a:off x="769258" y="93982"/>
            <a:ext cx="6400800" cy="633708"/>
          </a:xfrm>
          <a:solidFill>
            <a:srgbClr val="5B9BD5"/>
          </a:solidFill>
        </p:spPr>
        <p:txBody>
          <a:bodyPr>
            <a:normAutofit/>
          </a:bodyPr>
          <a:lstStyle/>
          <a:p>
            <a:r>
              <a:rPr lang="lo-LA" sz="32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ມູນ</a:t>
            </a:r>
            <a:r>
              <a:rPr lang="lo-LA" sz="32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ເຫດຈູງໃຈໃນການເຮັດວຽກຮ່ວມກັນ</a:t>
            </a:r>
            <a:endParaRPr lang="en-US" sz="32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798286" cy="798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0" y="6428694"/>
            <a:ext cx="6512859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Education Administration &gt; Art in Team Working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33" y="1561842"/>
            <a:ext cx="1143133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o-LA" sz="26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</a:t>
            </a:r>
            <a:r>
              <a:rPr lang="lo-LA" sz="26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ເຮັດວຽກງານຂອງແຕ່ລະຄົນນັ້ນແມ່ນຂື້ນຢູ່ກັບມູນເຫດຈູງໃຈທີ່ຈະກະຕຸ້ນໃຫ້ຄົນ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ເຮົາ</a:t>
            </a:r>
            <a:endParaRPr lang="en-US" sz="26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ເຮັກ</a:t>
            </a:r>
            <a:r>
              <a:rPr lang="lo-LA" sz="26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ວຽກງານ ແຕ່ໃນສ່ວນໃຫຍ່ກໍ່ຂື້ນຢູ່ກັບຈິດໃຈນຳ ເຊັ່ນ ມີຄວາມຮູ້ສຶກທີ່ຫມັ້ນຄົງ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,</a:t>
            </a:r>
            <a:endParaRPr lang="en-US" sz="26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ປອດ</a:t>
            </a:r>
            <a:r>
              <a:rPr lang="lo-LA" sz="26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ໄພ, ໄດ້ຮັບການຍົກຍ້ອງນັບຖືຈາກເພື່ອນຮ່ວມງານ ແລະ ສັງຄົມ ເປັນຕົ້ນ </a:t>
            </a:r>
            <a:endParaRPr lang="en-US" sz="26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ແຕ່</a:t>
            </a:r>
            <a:r>
              <a:rPr lang="lo-LA" sz="26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ກໍ່ຍັງມີມູນເຫດຈູງໃຈຢ່າງອື່ນອີກເຊັ່ນ </a:t>
            </a:r>
            <a:endParaRPr lang="en-US" sz="26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9701" y="3493140"/>
            <a:ext cx="1073563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lo-LA" sz="26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ສິ່ງແວດລ້ອມໃນການເຮັດວຽກ ເຊັ່ນ ສະຖານທີ, ການຈັດລະບຽບໃນສຳນັກງານ, </a:t>
            </a:r>
            <a:endParaRPr lang="en-US" sz="26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0"/>
            <a:r>
              <a:rPr lang="en-US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 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</a:t>
            </a:r>
            <a:r>
              <a:rPr lang="lo-LA" sz="26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ຕົກແຕ່ງພາຍໃນຫ້ອງສຳນັກງານ ແລະ ບັນຍາກາດໃນການເຮັດວຽກ.</a:t>
            </a:r>
            <a:endParaRPr lang="en-US" sz="26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701" y="4670044"/>
            <a:ext cx="1222321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2. 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ຖານະ</a:t>
            </a:r>
            <a:r>
              <a:rPr lang="lo-LA" sz="26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ທາງເສດຖະກິດຂອງແຕ່ລະຄົນທີ່ກ່ຽວກັບຜົນການຕອບແທນ 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ເຊັ່ນ</a:t>
            </a:r>
            <a:r>
              <a:rPr lang="en-US" sz="26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</a:t>
            </a:r>
            <a:r>
              <a:rPr lang="lo-LA" sz="26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ຂື້ນເງີນເດືອນ, </a:t>
            </a:r>
            <a:endParaRPr lang="en-US" sz="26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0"/>
            <a:r>
              <a:rPr lang="en-US" sz="26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</a:t>
            </a:r>
            <a:r>
              <a:rPr lang="lo-LA" sz="2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ເງີນ</a:t>
            </a:r>
            <a:r>
              <a:rPr lang="lo-LA" sz="26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ໂບນັດ, ລາຍຮັບລາຍຈ່າຍຂອງຄອບຄົວ ເປັນຕົ້ນ</a:t>
            </a:r>
            <a:endParaRPr lang="en-US" sz="26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2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1493</Words>
  <Application>Microsoft Office PowerPoint</Application>
  <PresentationFormat>Widescreen</PresentationFormat>
  <Paragraphs>121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Cordia New</vt:lpstr>
      <vt:lpstr>Roboto</vt:lpstr>
      <vt:lpstr>Saysettha OT</vt:lpstr>
      <vt:lpstr>Wingdings</vt:lpstr>
      <vt:lpstr>Office Theme</vt:lpstr>
      <vt:lpstr>ສິລະປະໃນການເຮັດວຽກຮ່ວມກັນ</vt:lpstr>
      <vt:lpstr>ສິ່ງນຳສະເໜີ</vt:lpstr>
      <vt:lpstr>ຄວາມໝາຍສາດ ແລະສິນໃນການປະຕິບັດງານ</vt:lpstr>
      <vt:lpstr>ຄວາມໝາຍສາດ ແລະສິນໃນການປະຕິບັດງານ</vt:lpstr>
      <vt:lpstr>ຄວາມໝາຍສາດ ແລະສິນໃນການປະຕິບັດງານ</vt:lpstr>
      <vt:lpstr>ຄວາມໝາຍສາດ ແລະສິນໃນການປະຕິບັດງານ</vt:lpstr>
      <vt:lpstr>ຄວາມໝາຍສາດ ແລະສິນໃນການປະຕິບັດງານ</vt:lpstr>
      <vt:lpstr>ຫຼັກປັດສະຍາຂອງມະນຸດສຳພັນ</vt:lpstr>
      <vt:lpstr>ມູນເຫດຈູງໃຈໃນການເຮັດວຽກຮ່ວມກັນ</vt:lpstr>
      <vt:lpstr>ມູນເຫດຈູງໃຈໃນການເຮັດວຽກຮ່ວມກັນ</vt:lpstr>
      <vt:lpstr> ການຈູງໃຈ ແລະເທັກນິກການຈູງໃຈພະນັກງານ</vt:lpstr>
      <vt:lpstr>ຄວາມຕ້ອງການຂອງມະນຸດ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Xone Sengphosy</dc:creator>
  <cp:lastModifiedBy>Xone Sengphosy</cp:lastModifiedBy>
  <cp:revision>56</cp:revision>
  <dcterms:created xsi:type="dcterms:W3CDTF">2018-12-13T03:36:38Z</dcterms:created>
  <dcterms:modified xsi:type="dcterms:W3CDTF">2019-01-09T04:15:06Z</dcterms:modified>
</cp:coreProperties>
</file>