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4" r:id="rId3"/>
    <p:sldId id="265" r:id="rId4"/>
    <p:sldId id="479" r:id="rId5"/>
    <p:sldId id="474" r:id="rId6"/>
    <p:sldId id="455" r:id="rId7"/>
    <p:sldId id="481" r:id="rId8"/>
    <p:sldId id="457" r:id="rId9"/>
    <p:sldId id="489" r:id="rId10"/>
    <p:sldId id="261" r:id="rId11"/>
    <p:sldId id="482" r:id="rId12"/>
    <p:sldId id="485" r:id="rId13"/>
    <p:sldId id="490" r:id="rId14"/>
    <p:sldId id="491" r:id="rId15"/>
    <p:sldId id="492" r:id="rId16"/>
    <p:sldId id="484" r:id="rId17"/>
    <p:sldId id="483" r:id="rId18"/>
    <p:sldId id="488" r:id="rId19"/>
    <p:sldId id="486" r:id="rId20"/>
    <p:sldId id="487" r:id="rId21"/>
  </p:sldIdLst>
  <p:sldSz cx="12192000" cy="6858000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67569-9343-47CC-9094-05B207B0275A}" v="2" dt="2021-05-25T08:28:3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54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교원]강병익" userId="2a61bde5-a10e-440b-84bc-fcb03e133c99" providerId="ADAL" clId="{A9367569-9343-47CC-9094-05B207B0275A}"/>
    <pc:docChg chg="modHandout">
      <pc:chgData name="[교원]강병익" userId="2a61bde5-a10e-440b-84bc-fcb03e133c99" providerId="ADAL" clId="{A9367569-9343-47CC-9094-05B207B0275A}" dt="2021-05-25T08:28:39.940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F99B7D3-19A9-43EC-86A7-85B931CF47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682829-9A38-4E57-A314-D9D0DD7E26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890665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7CDEE-E5BC-4747-8F14-C728A1108F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6866" y="9428710"/>
            <a:ext cx="2890665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15D8A-FFEA-4B55-85D8-8D7FCC8F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FB8C-38F2-4E05-BAA4-76534BD2618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4CE-F5E5-4B32-A2DC-0AFF37159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8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F6A1-001B-4D53-81F9-9B88DD12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013C-FAEC-45B1-9C58-679F60BE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49FF-9CE9-4F3A-AB67-32BAD58E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94AF-2999-40C9-A1C2-F041482E5E92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1AE0-971E-4AB5-A008-B38B0467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403D-35A1-4C36-9724-93D2AE27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4972-3EA3-4252-B463-7ED04ED4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6FAA9-5852-4037-9ACB-38ACBCBA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FBC1-3A31-4704-9964-70E7F29A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CF4-12CE-4EA6-8305-3DF2BA06E06B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CB85-292F-44B4-84D2-729FD32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2572-1A63-473A-8377-5068CE64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919-4683-4E04-BE14-7671E8CC3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DC50A-845F-4826-B624-27832A86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0B7D-AA65-43F6-B6B7-F58D10AD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5A27-B864-4466-B958-C9AB4C971F37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0B3B-CA29-4801-982A-EEAAB808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B18A-568A-4B0A-B0F8-FF86F50A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6C7-55EE-4C71-A30D-3E1ED9A2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C311-7723-4DC5-B06A-F4B8CBC0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791A-8847-4E03-A7F9-786E4CB3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472D-1F07-4650-80C9-147EF6809435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FC68-AC05-46A8-AC5D-37E7C2E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5BFA-8705-488A-ACA3-79EFB237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F57-CEC3-4B07-8EF7-C041ACA7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DAD7-A4CE-4557-BFF0-6CA64C5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4271-7AE4-4C18-8BDC-F0050D48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610-941D-40DA-91F0-9CF7DDE35F61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1B38-0332-4DB0-839C-DFBF00F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B5F6-C0BE-484D-9475-6A0C4221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9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0FB9-32C9-4FF5-8808-ACDD2B45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4262-1398-42FB-A145-69732DC1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1033-4537-4B3D-BDF0-77786B18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23A54-E007-4134-B38E-193792C7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DCDD-FCE6-4972-9A0D-8ADBD3B15723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BB91-31A8-4CA7-9EB1-5531BC59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6B08-882E-4CE4-9ABA-181D9BA3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0B25-469F-4AAA-842A-8E5F483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4D13-3530-4E27-A697-A416CD64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EEA0-0CAB-4C0A-A3FD-3A067947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6C49C-463E-4410-84AA-C4BB6840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FFF8-11A3-4655-AAE1-1AE6D7A4B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CB0-3E1F-4074-989B-19DE636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979-9C93-4899-BA5A-F55FE9376651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AC973-3956-4619-BA9E-7AD529C2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2F75-861E-4FD8-883B-5D2B9E6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A006-5F10-4B13-92DC-8F1B3C9F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6761-0D33-4AFF-B859-CA8020AE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6D21-AC42-4AED-98EB-6CF0E63A1D09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5E9F4-6AC2-4842-8C69-1C8E1010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24819-2510-426D-B1F1-7B4479F2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7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275A9-F515-46F9-975A-7ECF9943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D5D0-8991-4D8A-A2EC-B61A83C4D0C9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2F8D3-3187-4C20-B849-933E314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B435-35B0-4BC5-9150-C5C86C10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9795-5219-44F8-B207-61B9B6C5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C8DB-05E2-4964-9E2A-A3E0905C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3998-046E-46A4-8CE9-4F8F69F5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0DF5-42BA-4679-A85E-F0A32C1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F801-D59D-4BB7-8718-F19DCAD87C79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2907-CF04-424B-88F1-B648357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710C-EE20-48B0-82B9-8C03D897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F5E2-8D56-428F-BD51-C9B8BF49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94360-73D3-42EE-9338-CC600583A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6D55-5DE9-4409-8607-0EB0FC327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DA9C-9A0E-44F7-8348-566E00CE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439B-1EA8-4F3C-A524-1B62160F0CBD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8582B-DC36-4024-B43E-D49197AE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384F-0068-4A81-BD5B-35831B7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7D41A-F2CA-44AC-BA45-39234ACE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B462-3346-49E3-A2B4-A2F685A5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0139-B5A8-423E-9B91-4976A0178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05AE-C82F-48F2-AF51-02D5162EFF55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0CCE-AF2C-4F57-A99D-EB339C04A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E115-B0EC-4B19-A752-D0D28DA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6147-5714-4195-A871-E0786E27C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E1F78A-4FC4-4B65-95FE-3E69E03E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Algorithm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#03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3C8DF4-6682-4FEA-877E-7E76A69B7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Time Complexity(</a:t>
            </a:r>
            <a:r>
              <a:rPr lang="ko-KR" altLang="en-US">
                <a:solidFill>
                  <a:srgbClr val="FFFFFF"/>
                </a:solidFill>
              </a:rPr>
              <a:t>시간 복잡도</a:t>
            </a:r>
            <a:r>
              <a:rPr lang="en-US" altLang="ko-KR">
                <a:solidFill>
                  <a:srgbClr val="FFFFFF"/>
                </a:solidFill>
              </a:rPr>
              <a:t>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9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876E-454D-49D4-9B63-820B0660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A4E78-009D-4787-B6F5-F6C92D8B2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2450" y="1825625"/>
                <a:ext cx="6211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        : </a:t>
                </a:r>
                <a:r>
                  <a:rPr lang="en-US" altLang="ko-KR" sz="2400" dirty="0" err="1"/>
                  <a:t>QuickSort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: Bubble Sort</a:t>
                </a:r>
              </a:p>
              <a:p>
                <a:r>
                  <a:rPr lang="ko-KR" altLang="en-US" sz="2400" dirty="0"/>
                  <a:t>두 개의 알고리즘을 구현하고 수행속도를 측정합니다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A4E78-009D-4787-B6F5-F6C92D8B2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2450" y="1825625"/>
                <a:ext cx="6211349" cy="4351338"/>
              </a:xfrm>
              <a:blipFill>
                <a:blip r:embed="rId2"/>
                <a:stretch>
                  <a:fillRect l="-1375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1F1E74-87CB-42CF-B34B-F1861372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44" y="1825625"/>
            <a:ext cx="3676650" cy="2790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0FF8D-9F7D-474B-BB79-294EF7DAA05C}"/>
                  </a:ext>
                </a:extLst>
              </p:cNvPr>
              <p:cNvSpPr txBox="1"/>
              <p:nvPr/>
            </p:nvSpPr>
            <p:spPr>
              <a:xfrm>
                <a:off x="5430253" y="1881773"/>
                <a:ext cx="8422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0FF8D-9F7D-474B-BB79-294EF7DA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53" y="1881773"/>
                <a:ext cx="842210" cy="276999"/>
              </a:xfrm>
              <a:prstGeom prst="rect">
                <a:avLst/>
              </a:prstGeom>
              <a:blipFill>
                <a:blip r:embed="rId4"/>
                <a:stretch>
                  <a:fillRect l="-2899" r="-144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9FB-EE92-4DBD-B39E-30A2D77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정렬알고리즘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89EFD-B100-400C-AE28-DB833326C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64" y="1955382"/>
            <a:ext cx="10936872" cy="446145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F15650-6D8A-442C-86F9-6645CA8E1349}"/>
              </a:ext>
            </a:extLst>
          </p:cNvPr>
          <p:cNvSpPr txBox="1">
            <a:spLocks/>
          </p:cNvSpPr>
          <p:nvPr/>
        </p:nvSpPr>
        <p:spPr>
          <a:xfrm>
            <a:off x="6830694" y="204287"/>
            <a:ext cx="3794759" cy="148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/>
              <a:t>NlogN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QuickSort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MergeSort</a:t>
            </a:r>
            <a:endParaRPr lang="en-US" altLang="ko-KR" sz="1800" dirty="0"/>
          </a:p>
          <a:p>
            <a:r>
              <a:rPr lang="en-US" altLang="ko-KR" sz="1800" dirty="0"/>
              <a:t>N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: Bubble Sort</a:t>
            </a:r>
          </a:p>
          <a:p>
            <a:r>
              <a:rPr lang="ko-KR" altLang="en-US" sz="1800" dirty="0"/>
              <a:t>알고리즘을 구현하고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수행속도를 측정합니다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6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E9F1C-F2F5-4CD5-A6DB-FD1168E7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66737"/>
            <a:ext cx="8763000" cy="5724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6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분할 정복</a:t>
            </a:r>
            <a:r>
              <a:rPr lang="en-US" altLang="ko-KR" sz="4000" b="1" dirty="0" smtClean="0"/>
              <a:t>(</a:t>
            </a:r>
            <a:r>
              <a:rPr lang="en-US" altLang="ko-KR" sz="4000" dirty="0" smtClean="0"/>
              <a:t>Divide-and-Conquer) </a:t>
            </a:r>
            <a:r>
              <a:rPr lang="ko-KR" altLang="en-US" sz="4000" b="1" dirty="0" smtClean="0"/>
              <a:t>알고리즘</a:t>
            </a:r>
            <a:endParaRPr lang="ko-KR" altLang="en-US" sz="40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문제를 </a:t>
            </a:r>
            <a:r>
              <a:rPr lang="ko-KR" altLang="en-US" b="1" dirty="0"/>
              <a:t>분할</a:t>
            </a:r>
            <a:r>
              <a:rPr lang="ko-KR" altLang="en-US" dirty="0"/>
              <a:t>하여 </a:t>
            </a:r>
            <a:r>
              <a:rPr lang="ko-KR" altLang="en-US" b="1" dirty="0"/>
              <a:t>해결</a:t>
            </a:r>
            <a:r>
              <a:rPr lang="en-US" altLang="ko-KR" b="1" dirty="0"/>
              <a:t>(</a:t>
            </a:r>
            <a:r>
              <a:rPr lang="ko-KR" altLang="en-US" b="1" dirty="0"/>
              <a:t>정복</a:t>
            </a:r>
            <a:r>
              <a:rPr lang="en-US" altLang="ko-KR" b="1" dirty="0"/>
              <a:t>)</a:t>
            </a:r>
            <a:r>
              <a:rPr lang="ko-KR" altLang="en-US" dirty="0"/>
              <a:t>하는 방식의 알고리즘</a:t>
            </a:r>
            <a:endParaRPr lang="en-US" altLang="ko-KR" dirty="0"/>
          </a:p>
          <a:p>
            <a:pPr lvl="1"/>
            <a:r>
              <a:rPr lang="ko-KR" altLang="en-US" dirty="0"/>
              <a:t>분할한 입력에 대하여 동일한 알고리즘을 적용하여 해를 계산</a:t>
            </a:r>
            <a:endParaRPr lang="en-US" altLang="ko-KR" dirty="0"/>
          </a:p>
          <a:p>
            <a:pPr lvl="1"/>
            <a:r>
              <a:rPr lang="ko-KR" altLang="en-US" dirty="0"/>
              <a:t>이들의 해를 취합하여 원래 문제의 해를 얻음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부분문제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ko-KR" altLang="en-US" b="1" dirty="0" err="1"/>
              <a:t>부분해</a:t>
            </a:r>
            <a:endParaRPr lang="en-US" altLang="ko-KR" b="1" dirty="0"/>
          </a:p>
          <a:p>
            <a:pPr lvl="1"/>
            <a:r>
              <a:rPr lang="ko-KR" altLang="en-US" dirty="0"/>
              <a:t>분할된 입력에 대한 문제를 </a:t>
            </a:r>
            <a:r>
              <a:rPr lang="ko-KR" altLang="en-US" dirty="0" err="1"/>
              <a:t>부분문제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subproblem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부분문제의</a:t>
            </a:r>
            <a:r>
              <a:rPr lang="ko-KR" altLang="en-US" dirty="0"/>
              <a:t> 해를 </a:t>
            </a:r>
            <a:r>
              <a:rPr lang="ko-KR" altLang="en-US" dirty="0" err="1"/>
              <a:t>부분해</a:t>
            </a:r>
            <a:endParaRPr lang="en-US" altLang="ko-KR" dirty="0"/>
          </a:p>
          <a:p>
            <a:pPr lvl="1"/>
            <a:r>
              <a:rPr lang="ko-KR" altLang="en-US" dirty="0" err="1"/>
              <a:t>부분문제는</a:t>
            </a:r>
            <a:r>
              <a:rPr lang="ko-KR" altLang="en-US" dirty="0"/>
              <a:t> 더 이상 분할할 수 없을 때가지 계속 분할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0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488-1C73-4094-AC8D-3D0B7FC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  <a:r>
              <a:rPr lang="en-US" altLang="ko-KR" dirty="0"/>
              <a:t>(Divide) </a:t>
            </a:r>
            <a:r>
              <a:rPr lang="ko-KR" altLang="en-US" dirty="0"/>
              <a:t>정복</a:t>
            </a:r>
            <a:r>
              <a:rPr lang="en-US" altLang="ko-KR" dirty="0"/>
              <a:t>(Conquer)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6602-4711-40EB-B5A0-40D0A875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퀵정렬</a:t>
            </a:r>
            <a:endParaRPr lang="en-US" altLang="ko-KR" dirty="0"/>
          </a:p>
          <a:p>
            <a:pPr lvl="1"/>
            <a:r>
              <a:rPr lang="en-US" altLang="ko-KR" dirty="0"/>
              <a:t>Partition()</a:t>
            </a:r>
            <a:r>
              <a:rPr lang="ko-KR" altLang="en-US" dirty="0"/>
              <a:t>으로 큰 문제를 </a:t>
            </a:r>
            <a:r>
              <a:rPr lang="en-US" altLang="ko-KR" dirty="0"/>
              <a:t>2</a:t>
            </a:r>
            <a:r>
              <a:rPr lang="ko-KR" altLang="en-US" dirty="0"/>
              <a:t>개의 작은 문제로 분할</a:t>
            </a:r>
            <a:endParaRPr lang="en-US" altLang="ko-KR" dirty="0"/>
          </a:p>
          <a:p>
            <a:pPr lvl="1"/>
            <a:r>
              <a:rPr lang="ko-KR" altLang="en-US" dirty="0"/>
              <a:t>분할할 때 작은 부분</a:t>
            </a:r>
            <a:r>
              <a:rPr lang="en-US" altLang="ko-KR" dirty="0"/>
              <a:t>, </a:t>
            </a:r>
            <a:r>
              <a:rPr lang="ko-KR" altLang="en-US" dirty="0"/>
              <a:t>큰 부분으로 분할함으로써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정복과정이 따로 필요없음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합병정렬</a:t>
            </a:r>
            <a:endParaRPr lang="en-US" altLang="ko-KR" dirty="0"/>
          </a:p>
          <a:p>
            <a:pPr lvl="1"/>
            <a:r>
              <a:rPr lang="ko-KR" altLang="en-US" dirty="0"/>
              <a:t>무조건 절반으로 분할</a:t>
            </a:r>
            <a:endParaRPr lang="en-US" altLang="ko-KR" dirty="0"/>
          </a:p>
          <a:p>
            <a:pPr lvl="1"/>
            <a:r>
              <a:rPr lang="ko-KR" altLang="en-US" dirty="0"/>
              <a:t>분할된 문제를 </a:t>
            </a:r>
            <a:r>
              <a:rPr lang="en-US" altLang="ko-KR" dirty="0"/>
              <a:t>Merge()</a:t>
            </a:r>
            <a:r>
              <a:rPr lang="ko-KR" altLang="en-US" dirty="0"/>
              <a:t>로 정복</a:t>
            </a:r>
          </a:p>
        </p:txBody>
      </p:sp>
    </p:spTree>
    <p:extLst>
      <p:ext uri="{BB962C8B-B14F-4D97-AF65-F5344CB8AC3E}">
        <p14:creationId xmlns:p14="http://schemas.microsoft.com/office/powerpoint/2010/main" val="356180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F98F-E57A-4B9B-851C-F243F99C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분할정복의 효과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9D71-D405-48D6-A552-DEA16FCD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알고리즘이 있다고 하자</a:t>
            </a:r>
            <a:endParaRPr lang="en-US" altLang="ko-KR" dirty="0"/>
          </a:p>
          <a:p>
            <a:r>
              <a:rPr lang="en-US" altLang="ko-KR" dirty="0"/>
              <a:t>N = 100</a:t>
            </a:r>
            <a:r>
              <a:rPr lang="ko-KR" altLang="en-US" dirty="0"/>
              <a:t>일 때</a:t>
            </a:r>
            <a:r>
              <a:rPr lang="en-US" altLang="ko-KR" dirty="0"/>
              <a:t>, 1</a:t>
            </a:r>
            <a:r>
              <a:rPr lang="ko-KR" altLang="en-US" dirty="0"/>
              <a:t>초가 걸린다고 가정하자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N</a:t>
            </a:r>
            <a:r>
              <a:rPr lang="en-US" altLang="ko-KR" baseline="30000" dirty="0"/>
              <a:t>2</a:t>
            </a:r>
            <a:r>
              <a:rPr lang="en-US" altLang="ko-KR" dirty="0"/>
              <a:t> = 10,000</a:t>
            </a:r>
            <a:r>
              <a:rPr lang="ko-KR" altLang="en-US" dirty="0"/>
              <a:t>일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초가 </a:t>
            </a:r>
            <a:r>
              <a:rPr lang="ko-KR" altLang="en-US" dirty="0"/>
              <a:t>걸린다</a:t>
            </a:r>
            <a:endParaRPr lang="en-US" altLang="ko-KR" dirty="0"/>
          </a:p>
          <a:p>
            <a:r>
              <a:rPr lang="en-US" altLang="ko-KR" dirty="0"/>
              <a:t>N = 10,000</a:t>
            </a:r>
            <a:r>
              <a:rPr lang="ko-KR" altLang="en-US" dirty="0"/>
              <a:t>이면 몇초가 걸릴까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N</a:t>
            </a:r>
            <a:r>
              <a:rPr lang="en-US" altLang="ko-KR" baseline="30000" dirty="0"/>
              <a:t>2</a:t>
            </a:r>
            <a:r>
              <a:rPr lang="en-US" altLang="ko-KR" dirty="0"/>
              <a:t> = 100,000,000 </a:t>
            </a:r>
            <a:r>
              <a:rPr lang="ko-KR" altLang="en-US" dirty="0"/>
              <a:t>이므로 </a:t>
            </a:r>
            <a:r>
              <a:rPr lang="en-US" altLang="ko-KR" dirty="0"/>
              <a:t>10,000</a:t>
            </a:r>
            <a:r>
              <a:rPr lang="ko-KR" altLang="en-US" dirty="0"/>
              <a:t>초가 걸릴것이다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N = 10,000</a:t>
            </a:r>
            <a:r>
              <a:rPr lang="ko-KR" altLang="en-US" dirty="0"/>
              <a:t>인 문제를</a:t>
            </a:r>
            <a:r>
              <a:rPr lang="en-US" altLang="ko-KR" dirty="0"/>
              <a:t>, 100</a:t>
            </a:r>
            <a:r>
              <a:rPr lang="ko-KR" altLang="en-US" dirty="0"/>
              <a:t>개짜리 </a:t>
            </a:r>
            <a:r>
              <a:rPr lang="en-US" altLang="ko-KR" dirty="0"/>
              <a:t>100</a:t>
            </a:r>
            <a:r>
              <a:rPr lang="ko-KR" altLang="en-US" dirty="0"/>
              <a:t>문제로 분할하면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100*1</a:t>
            </a:r>
            <a:r>
              <a:rPr lang="ko-KR" altLang="en-US" dirty="0"/>
              <a:t>초 </a:t>
            </a:r>
            <a:r>
              <a:rPr lang="en-US" altLang="ko-KR" dirty="0"/>
              <a:t>= 100</a:t>
            </a:r>
            <a:r>
              <a:rPr lang="ko-KR" altLang="en-US" dirty="0"/>
              <a:t>초가 걸릴 것이다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분할한 부분해를 취합하는 과정이 효율적이라면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분할 정복은 굉장히 효율적인 알고리즘이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8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8224-7976-44B9-A0C3-DECEB239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B231-3882-4AD8-B607-CDE6E26E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C0046-A517-4D15-9677-DF05965D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5"/>
          <a:stretch/>
        </p:blipFill>
        <p:spPr>
          <a:xfrm>
            <a:off x="707027" y="333375"/>
            <a:ext cx="7719879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89DFC-ED4B-4D24-AC41-B364E66C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81" y="3079750"/>
            <a:ext cx="7667625" cy="36480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9A622-3141-40BD-9AE4-D810FF76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975"/>
            <a:ext cx="8877300" cy="64960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E1F78A-4FC4-4B65-95FE-3E69E03E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Algorithm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#04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3C8DF4-6682-4FEA-877E-7E76A69B7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정렬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그래픽 처리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3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E4FE-F9C9-49A9-9C86-CC05BC0F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CF97F-4707-4F0A-84D0-7151368A12BC}"/>
              </a:ext>
            </a:extLst>
          </p:cNvPr>
          <p:cNvSpPr txBox="1"/>
          <p:nvPr/>
        </p:nvSpPr>
        <p:spPr>
          <a:xfrm>
            <a:off x="3406082" y="1798857"/>
            <a:ext cx="7696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버블정렬의</a:t>
            </a:r>
            <a:r>
              <a:rPr lang="ko-KR" altLang="en-US" dirty="0"/>
              <a:t> 안쪽 루프가 하나 끝나면 그래프를 그리게 하고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코딩을 그렇게 했지만 화면에 표시되는 것은 모든 정렬이 끝난 후</a:t>
            </a:r>
            <a:endParaRPr lang="en-US" altLang="ko-KR" dirty="0"/>
          </a:p>
          <a:p>
            <a:r>
              <a:rPr lang="ko-KR" altLang="en-US" dirty="0"/>
              <a:t>한번만 그래프를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위해서는 </a:t>
            </a:r>
            <a:r>
              <a:rPr lang="en-US" altLang="ko-KR" dirty="0"/>
              <a:t>Thread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 </a:t>
            </a:r>
            <a:r>
              <a:rPr lang="ko-KR" altLang="en-US" dirty="0"/>
              <a:t>주의할 점은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만든 것이므로 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를 통해서 그려야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97544D-A0CA-4EB0-942E-F09B492CC1B9}"/>
              </a:ext>
            </a:extLst>
          </p:cNvPr>
          <p:cNvGrpSpPr/>
          <p:nvPr/>
        </p:nvGrpSpPr>
        <p:grpSpPr>
          <a:xfrm>
            <a:off x="8058150" y="3028950"/>
            <a:ext cx="2765106" cy="2483882"/>
            <a:chOff x="8801100" y="3559629"/>
            <a:chExt cx="2765106" cy="24838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D95233-5961-493F-9DDB-87EF9F1314F4}"/>
                </a:ext>
              </a:extLst>
            </p:cNvPr>
            <p:cNvSpPr/>
            <p:nvPr/>
          </p:nvSpPr>
          <p:spPr>
            <a:xfrm>
              <a:off x="9225643" y="3559629"/>
              <a:ext cx="204107" cy="1934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9B7AFD-0579-4EBF-AAD3-95FE6DE81781}"/>
                </a:ext>
              </a:extLst>
            </p:cNvPr>
            <p:cNvSpPr txBox="1"/>
            <p:nvPr/>
          </p:nvSpPr>
          <p:spPr>
            <a:xfrm>
              <a:off x="8801100" y="5674179"/>
              <a:ext cx="1462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thread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8AF1C97-293A-4A28-BCD8-4FBC2E02CF59}"/>
                </a:ext>
              </a:extLst>
            </p:cNvPr>
            <p:cNvCxnSpPr/>
            <p:nvPr/>
          </p:nvCxnSpPr>
          <p:spPr>
            <a:xfrm>
              <a:off x="9429750" y="3935186"/>
              <a:ext cx="1191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E1E77D-0DAC-4071-82F2-92BC4D05B1EF}"/>
                </a:ext>
              </a:extLst>
            </p:cNvPr>
            <p:cNvSpPr/>
            <p:nvPr/>
          </p:nvSpPr>
          <p:spPr>
            <a:xfrm>
              <a:off x="10621736" y="3935186"/>
              <a:ext cx="204107" cy="112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DF4353-5E0C-4CF6-8349-B1AB56CCFB89}"/>
                </a:ext>
              </a:extLst>
            </p:cNvPr>
            <p:cNvSpPr txBox="1"/>
            <p:nvPr/>
          </p:nvSpPr>
          <p:spPr>
            <a:xfrm>
              <a:off x="10085480" y="5059143"/>
              <a:ext cx="1480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BubbleSort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CF4EC22-0401-4999-BB8B-D76891E99F29}"/>
                </a:ext>
              </a:extLst>
            </p:cNvPr>
            <p:cNvCxnSpPr/>
            <p:nvPr/>
          </p:nvCxnSpPr>
          <p:spPr>
            <a:xfrm flipH="1">
              <a:off x="9429750" y="4588329"/>
              <a:ext cx="1191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B08AC-696B-43E0-AD8A-F7A2FC3F27C1}"/>
                </a:ext>
              </a:extLst>
            </p:cNvPr>
            <p:cNvSpPr txBox="1"/>
            <p:nvPr/>
          </p:nvSpPr>
          <p:spPr>
            <a:xfrm>
              <a:off x="9605220" y="420461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Graph()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5627AD-B8BC-4C2A-8732-6CC19715EE7F}"/>
              </a:ext>
            </a:extLst>
          </p:cNvPr>
          <p:cNvSpPr txBox="1"/>
          <p:nvPr/>
        </p:nvSpPr>
        <p:spPr>
          <a:xfrm>
            <a:off x="325847" y="1842668"/>
            <a:ext cx="2978181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BubbleSort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for</a:t>
            </a:r>
            <a:r>
              <a:rPr lang="nn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 = N-1; i &gt; 0; i--) 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nb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nb-NO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nb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b-NO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b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j = 0; j &lt; i; j++) </a:t>
            </a:r>
          </a:p>
          <a:p>
            <a:r>
              <a:rPr lang="nb-NO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(a[j] &gt; a[j+1])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= a[j];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a[j] = a[j + 1];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a[j + 1] = t;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  <a:endParaRPr lang="ko-KR" altLang="en-US" sz="1600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881F8B48-D9D3-4EBB-9854-C2FB051DE5C7}"/>
              </a:ext>
            </a:extLst>
          </p:cNvPr>
          <p:cNvSpPr/>
          <p:nvPr/>
        </p:nvSpPr>
        <p:spPr>
          <a:xfrm>
            <a:off x="535584" y="2430379"/>
            <a:ext cx="181189" cy="308245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EB57D370-6E3E-47AD-A308-F4632E21065F}"/>
              </a:ext>
            </a:extLst>
          </p:cNvPr>
          <p:cNvSpPr/>
          <p:nvPr/>
        </p:nvSpPr>
        <p:spPr>
          <a:xfrm>
            <a:off x="739692" y="2927684"/>
            <a:ext cx="173713" cy="21175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D6069-1F3C-42EC-9BE4-119DCDD9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효율성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D468B-9196-424D-970B-C354D299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수행 시간 또는 알고리즘이 수행하는 동안 사용되는 메모리 공간의 크기로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이들을 각각 </a:t>
            </a:r>
            <a:r>
              <a:rPr lang="ko-KR" altLang="en-US" b="1" dirty="0" err="1">
                <a:solidFill>
                  <a:schemeClr val="accent1"/>
                </a:solidFill>
              </a:rPr>
              <a:t>시간복잡도</a:t>
            </a:r>
            <a:r>
              <a:rPr lang="en-US" altLang="ko-KR" b="1" dirty="0">
                <a:solidFill>
                  <a:schemeClr val="accent1"/>
                </a:solidFill>
              </a:rPr>
              <a:t>(time complexity)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chemeClr val="accent1"/>
                </a:solidFill>
              </a:rPr>
              <a:t>공간복잡도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(space complexity)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알고리즘들을 비교할 때에는 </a:t>
            </a:r>
            <a:r>
              <a:rPr lang="ko-KR" altLang="en-US" dirty="0" err="1">
                <a:solidFill>
                  <a:schemeClr val="accent1"/>
                </a:solidFill>
              </a:rPr>
              <a:t>시간복잡도가</a:t>
            </a:r>
            <a:r>
              <a:rPr lang="ko-KR" altLang="en-US" dirty="0">
                <a:solidFill>
                  <a:schemeClr val="accent1"/>
                </a:solidFill>
              </a:rPr>
              <a:t> 주로 사용됨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E69C-3968-4CBC-8037-9652E8CD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7E930-D49C-475F-96B7-E84F875F743D}"/>
              </a:ext>
            </a:extLst>
          </p:cNvPr>
          <p:cNvSpPr txBox="1"/>
          <p:nvPr/>
        </p:nvSpPr>
        <p:spPr>
          <a:xfrm>
            <a:off x="843643" y="1413287"/>
            <a:ext cx="526582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btnBubble_Click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sender, …)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BubbleSort</a:t>
            </a:r>
            <a:r>
              <a:rPr lang="en-US" altLang="ko-KR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Thread thread1 =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Thread((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BubbleSort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 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thread1.Start();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10BB1-7C27-46C5-B189-635EEB55EBCE}"/>
              </a:ext>
            </a:extLst>
          </p:cNvPr>
          <p:cNvSpPr txBox="1"/>
          <p:nvPr/>
        </p:nvSpPr>
        <p:spPr>
          <a:xfrm>
            <a:off x="6225769" y="1413287"/>
            <a:ext cx="512803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BubbleSort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for</a:t>
            </a:r>
            <a:r>
              <a:rPr lang="nn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 = N-1; i &gt; 0; i--)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nb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nb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nb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nb-NO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b-NO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j = 0; j &lt; i; j++)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(a[j] &gt; a[j+1])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= a[j];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a[j] = a[j + 1];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a[j + 1] = 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//Graph();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Dispatcher.Invoke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Action(Graph));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Thread.Sleep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4E72EB-280E-400B-800B-895DED9849AC}"/>
              </a:ext>
            </a:extLst>
          </p:cNvPr>
          <p:cNvGrpSpPr/>
          <p:nvPr/>
        </p:nvGrpSpPr>
        <p:grpSpPr>
          <a:xfrm>
            <a:off x="1424740" y="3668906"/>
            <a:ext cx="2765106" cy="2483882"/>
            <a:chOff x="8801100" y="3559629"/>
            <a:chExt cx="2765106" cy="24838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C1E4DD-0800-4464-BD36-595B1594D3E9}"/>
                </a:ext>
              </a:extLst>
            </p:cNvPr>
            <p:cNvSpPr/>
            <p:nvPr/>
          </p:nvSpPr>
          <p:spPr>
            <a:xfrm>
              <a:off x="9225643" y="3559629"/>
              <a:ext cx="204107" cy="1934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7DAE4-8759-4FC9-A407-7D0C7B6BAAD0}"/>
                </a:ext>
              </a:extLst>
            </p:cNvPr>
            <p:cNvSpPr txBox="1"/>
            <p:nvPr/>
          </p:nvSpPr>
          <p:spPr>
            <a:xfrm>
              <a:off x="8801100" y="5674179"/>
              <a:ext cx="1462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</a:t>
              </a:r>
              <a:r>
                <a:rPr lang="ko-KR" altLang="en-US" dirty="0"/>
                <a:t> </a:t>
              </a:r>
              <a:r>
                <a:rPr lang="en-US" altLang="ko-KR" dirty="0"/>
                <a:t>thread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7814C80-AB92-49AD-9418-6E6F4B4685D6}"/>
                </a:ext>
              </a:extLst>
            </p:cNvPr>
            <p:cNvCxnSpPr/>
            <p:nvPr/>
          </p:nvCxnSpPr>
          <p:spPr>
            <a:xfrm>
              <a:off x="9429750" y="3935186"/>
              <a:ext cx="1191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C5CDE5-CFF1-4A67-9C0A-09AA81E70D12}"/>
                </a:ext>
              </a:extLst>
            </p:cNvPr>
            <p:cNvSpPr/>
            <p:nvPr/>
          </p:nvSpPr>
          <p:spPr>
            <a:xfrm>
              <a:off x="10621736" y="3935186"/>
              <a:ext cx="204107" cy="112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7EFD9-C2BD-4568-AFF9-F4D641E0F658}"/>
                </a:ext>
              </a:extLst>
            </p:cNvPr>
            <p:cNvSpPr txBox="1"/>
            <p:nvPr/>
          </p:nvSpPr>
          <p:spPr>
            <a:xfrm>
              <a:off x="10085480" y="5059143"/>
              <a:ext cx="1480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BubbleSort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01D6F05-187C-48CC-BAC8-0F1005B41AF7}"/>
                </a:ext>
              </a:extLst>
            </p:cNvPr>
            <p:cNvCxnSpPr/>
            <p:nvPr/>
          </p:nvCxnSpPr>
          <p:spPr>
            <a:xfrm flipH="1">
              <a:off x="9429750" y="4588329"/>
              <a:ext cx="1191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7C347D-D3D7-4CB4-9400-23A8E6E4B5CC}"/>
                </a:ext>
              </a:extLst>
            </p:cNvPr>
            <p:cNvSpPr txBox="1"/>
            <p:nvPr/>
          </p:nvSpPr>
          <p:spPr>
            <a:xfrm>
              <a:off x="9605220" y="420461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Graph()</a:t>
              </a:r>
              <a:endParaRPr lang="ko-KR" altLang="en-US"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F67FB-EFF7-4DA6-B2F0-D5ED4F4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en-US" altLang="ko-KR" dirty="0"/>
              <a:t>(Time Complexity)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29201-542A-4C97-A542-15981D51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최악경우</a:t>
            </a:r>
            <a:r>
              <a:rPr lang="ko-KR" altLang="en-US" b="1" dirty="0">
                <a:solidFill>
                  <a:schemeClr val="accent1"/>
                </a:solidFill>
              </a:rPr>
              <a:t> 분석 </a:t>
            </a:r>
            <a:r>
              <a:rPr lang="en-US" altLang="ko-KR" b="1" dirty="0">
                <a:solidFill>
                  <a:schemeClr val="accent1"/>
                </a:solidFill>
              </a:rPr>
              <a:t>(Worst-case Analysis) - (Big-O)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어떤 입력이 주어지더라도 알고리즘의 수행시간이 얼마 이상은 넘지 않는다</a:t>
            </a:r>
            <a:r>
              <a:rPr lang="en-US" altLang="ko-KR" dirty="0"/>
              <a:t>‘</a:t>
            </a:r>
            <a:r>
              <a:rPr lang="ko-KR" altLang="en-US" dirty="0"/>
              <a:t>라는 </a:t>
            </a:r>
            <a:r>
              <a:rPr lang="ko-KR" altLang="en-US" b="1" u="sng" dirty="0"/>
              <a:t>상한</a:t>
            </a:r>
            <a:r>
              <a:rPr lang="en-US" altLang="ko-KR" b="1" u="sng" dirty="0"/>
              <a:t>(Upper Bound)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평균경우</a:t>
            </a:r>
            <a:r>
              <a:rPr lang="ko-KR" altLang="en-US" dirty="0"/>
              <a:t> 분석 </a:t>
            </a:r>
            <a:r>
              <a:rPr lang="en-US" altLang="ko-KR" dirty="0"/>
              <a:t>(Average-case Analysis) – </a:t>
            </a:r>
            <a:r>
              <a:rPr lang="el-GR" altLang="ko-KR" dirty="0"/>
              <a:t>Θ</a:t>
            </a:r>
            <a:r>
              <a:rPr lang="en-US" altLang="ko-KR" dirty="0"/>
              <a:t>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입력의 확률 분포를 가정하여 분석하는데</a:t>
            </a:r>
            <a:r>
              <a:rPr lang="en-US" altLang="ko-KR" dirty="0"/>
              <a:t>, </a:t>
            </a:r>
            <a:r>
              <a:rPr lang="ko-KR" altLang="en-US" dirty="0"/>
              <a:t>일반적으로 균등분포</a:t>
            </a:r>
            <a:r>
              <a:rPr lang="en-US" altLang="ko-KR" dirty="0"/>
              <a:t>(Uniform Distribution)</a:t>
            </a:r>
            <a:r>
              <a:rPr lang="ko-KR" altLang="en-US" dirty="0"/>
              <a:t>를 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최선경우</a:t>
            </a:r>
            <a:r>
              <a:rPr lang="ko-KR" altLang="en-US" dirty="0"/>
              <a:t> 분석 </a:t>
            </a:r>
            <a:r>
              <a:rPr lang="en-US" altLang="ko-KR" dirty="0"/>
              <a:t>(Best-case Analysis) – </a:t>
            </a:r>
            <a:r>
              <a:rPr lang="el-GR" altLang="ko-KR" dirty="0"/>
              <a:t>Ω</a:t>
            </a:r>
            <a:r>
              <a:rPr lang="en-US" altLang="ko-KR" dirty="0"/>
              <a:t>(</a:t>
            </a:r>
            <a:r>
              <a:rPr lang="ko-KR" altLang="en-US" dirty="0"/>
              <a:t>오메가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빠른 수행시간을 분석하며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최적</a:t>
            </a:r>
            <a:r>
              <a:rPr lang="en-US" altLang="ko-KR" dirty="0"/>
              <a:t>(Optimal) </a:t>
            </a:r>
            <a:r>
              <a:rPr lang="ko-KR" altLang="en-US" dirty="0"/>
              <a:t>알고리즘을 찾는데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458289F2-AE88-42CB-B58D-663FC06A4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O(Big-Oh)-</a:t>
            </a:r>
            <a:r>
              <a:rPr lang="ko-KR" altLang="en-US"/>
              <a:t>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D9BD6-6B7B-4546-A0A5-60C14ADC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f(n) = 2n</a:t>
            </a:r>
            <a:r>
              <a:rPr lang="en-US" altLang="ko-KR" baseline="30000" dirty="0"/>
              <a:t>2</a:t>
            </a:r>
            <a:r>
              <a:rPr lang="en-US" altLang="ko-KR" dirty="0"/>
              <a:t> – 8n + 3</a:t>
            </a:r>
          </a:p>
          <a:p>
            <a:pPr lvl="1">
              <a:defRPr/>
            </a:pP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en-US" altLang="ko-KR" dirty="0"/>
              <a:t>O-</a:t>
            </a:r>
            <a:r>
              <a:rPr lang="ko-KR" altLang="en-US" dirty="0"/>
              <a:t>표기는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f(n)</a:t>
            </a:r>
            <a:r>
              <a:rPr lang="ko-KR" altLang="en-US" dirty="0"/>
              <a:t>의 단순화된 표현은 </a:t>
            </a:r>
            <a:r>
              <a:rPr lang="en-US" altLang="ko-KR" dirty="0"/>
              <a:t>n</a:t>
            </a:r>
            <a:r>
              <a:rPr lang="en-US" altLang="ko-KR" baseline="30000" dirty="0"/>
              <a:t>2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단순화된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n</a:t>
            </a:r>
            <a:r>
              <a:rPr lang="en-US" altLang="ko-KR" baseline="30000" dirty="0"/>
              <a:t>2 </a:t>
            </a:r>
            <a:r>
              <a:rPr lang="ko-KR" altLang="en-US" dirty="0"/>
              <a:t>에 임의의 상수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c</a:t>
            </a:r>
            <a:r>
              <a:rPr lang="ko-KR" altLang="en-US" dirty="0"/>
              <a:t>를 곱한 </a:t>
            </a:r>
            <a:r>
              <a:rPr lang="en-US" altLang="ko-KR" dirty="0"/>
              <a:t>cn</a:t>
            </a:r>
            <a:r>
              <a:rPr lang="en-US" altLang="ko-KR" baseline="30000" dirty="0"/>
              <a:t>2 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이 증가함에 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따라 </a:t>
            </a:r>
            <a:r>
              <a:rPr lang="en-US" altLang="ko-KR" dirty="0"/>
              <a:t>f(n)</a:t>
            </a:r>
            <a:r>
              <a:rPr lang="ko-KR" altLang="en-US" dirty="0"/>
              <a:t>의 상한이 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c&gt;0.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c=5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f(n) = 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과 </a:t>
            </a:r>
            <a:r>
              <a:rPr lang="en-US" altLang="ko-KR" dirty="0"/>
              <a:t>5n</a:t>
            </a:r>
            <a:r>
              <a:rPr lang="en-US" altLang="ko-KR" baseline="30000" dirty="0"/>
              <a:t>2</a:t>
            </a:r>
            <a:r>
              <a:rPr lang="ko-KR" altLang="en-US" dirty="0"/>
              <a:t>과의 교차점</a:t>
            </a:r>
            <a:r>
              <a:rPr lang="en-US" altLang="ko-KR" dirty="0"/>
              <a:t>(n</a:t>
            </a:r>
            <a:r>
              <a:rPr lang="en-US" altLang="ko-KR" baseline="-25000" dirty="0"/>
              <a:t>0</a:t>
            </a:r>
            <a:r>
              <a:rPr lang="en-US" altLang="ko-KR" dirty="0"/>
              <a:t>=1/3)</a:t>
            </a:r>
            <a:r>
              <a:rPr lang="ko-KR" altLang="en-US" dirty="0"/>
              <a:t>이 생기는데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 교차점 이후 모든 </a:t>
            </a:r>
            <a:r>
              <a:rPr lang="en-US" altLang="ko-KR" dirty="0"/>
              <a:t>n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n</a:t>
            </a:r>
            <a:r>
              <a:rPr lang="ko-KR" altLang="en-US" dirty="0"/>
              <a:t>이 무한대로 증가할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f(n) = 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은 </a:t>
            </a:r>
            <a:r>
              <a:rPr lang="en-US" altLang="ko-KR" dirty="0"/>
              <a:t>5n</a:t>
            </a:r>
            <a:r>
              <a:rPr lang="en-US" altLang="ko-KR" baseline="30000" dirty="0"/>
              <a:t>2</a:t>
            </a:r>
            <a:r>
              <a:rPr lang="ko-KR" altLang="en-US" dirty="0"/>
              <a:t>보다 절대로 커질 수 없다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의 </a:t>
            </a:r>
            <a:r>
              <a:rPr lang="ko-KR" altLang="en-US" b="1" dirty="0" err="1">
                <a:solidFill>
                  <a:schemeClr val="accent1"/>
                </a:solidFill>
              </a:rPr>
              <a:t>점근적</a:t>
            </a:r>
            <a:r>
              <a:rPr lang="ko-KR" altLang="en-US" b="1" dirty="0">
                <a:solidFill>
                  <a:schemeClr val="accent1"/>
                </a:solidFill>
              </a:rPr>
              <a:t> 상한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A77FE-3342-4F47-9A39-A9CC177D2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14652" y="6311900"/>
            <a:ext cx="648694" cy="365125"/>
          </a:xfrm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 dirty="0">
                <a:latin typeface="Tahoma" panose="020B0604030504040204" pitchFamily="34" charset="0"/>
              </a:rPr>
              <a:t>- </a:t>
            </a:r>
            <a:fld id="{DA0EFADC-5EEC-438F-923D-CEAF199C623D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 dirty="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67B37DFC-7A9D-4118-9310-5AC6B54A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1484314"/>
            <a:ext cx="33480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B42B7CD-D8FC-471F-9B2B-AEE91E459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O(Big-Oh)-</a:t>
            </a:r>
            <a:r>
              <a:rPr lang="ko-KR" altLang="en-US"/>
              <a:t>표기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D3F3F-B807-4BD5-A1A7-A78E59A7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≥2, 3n+2≤4n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 3n+2=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(n)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≥3, 3n+3≤4n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 3n+3=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(n)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≥10, 100n+6≤101n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sz="2000" dirty="0">
                <a:cs typeface="Times New Roman" panose="02020603050405020304" pitchFamily="18" charset="0"/>
              </a:rPr>
              <a:t>100n+6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(n)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≥5, 10n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+4n+2≤11n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sz="2000" dirty="0">
                <a:cs typeface="Times New Roman" panose="02020603050405020304" pitchFamily="18" charset="0"/>
              </a:rPr>
              <a:t>10n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+4n+2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2000" dirty="0">
                <a:cs typeface="Times New Roman" panose="02020603050405020304" pitchFamily="18" charset="0"/>
              </a:rPr>
              <a:t>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≥4, 6*2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+n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≤7*2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 </a:t>
            </a:r>
            <a:r>
              <a:rPr lang="en-US" altLang="ko-KR" sz="2000" dirty="0">
                <a:cs typeface="Times New Roman" panose="02020603050405020304" pitchFamily="18" charset="0"/>
              </a:rPr>
              <a:t> 6*2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+n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2000" dirty="0">
                <a:cs typeface="Times New Roman" panose="02020603050405020304" pitchFamily="18" charset="0"/>
              </a:rPr>
              <a:t>2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≥2, 3n+3≤3n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 3n+3=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2000" dirty="0">
                <a:cs typeface="Times New Roman" panose="02020603050405020304" pitchFamily="18" charset="0"/>
              </a:rPr>
              <a:t>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n</a:t>
            </a:r>
            <a:r>
              <a:rPr lang="en-US" altLang="ko-KR" sz="2000" dirty="0">
                <a:cs typeface="Times New Roman" panose="02020603050405020304" pitchFamily="18" charset="0"/>
              </a:rPr>
              <a:t>≥2, 10n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+4n+2≤10n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4</a:t>
            </a:r>
            <a:r>
              <a:rPr lang="en-US" altLang="ko-KR" sz="2000" dirty="0"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sz="2000" dirty="0">
                <a:cs typeface="Times New Roman" panose="02020603050405020304" pitchFamily="18" charset="0"/>
              </a:rPr>
              <a:t>10n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cs typeface="Times New Roman" panose="02020603050405020304" pitchFamily="18" charset="0"/>
              </a:rPr>
              <a:t>+4n+2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n-US" altLang="ko-KR" sz="2000" i="1" dirty="0"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2000" dirty="0">
                <a:cs typeface="Times New Roman" panose="02020603050405020304" pitchFamily="18" charset="0"/>
              </a:rPr>
              <a:t>n</a:t>
            </a:r>
            <a:r>
              <a:rPr lang="en-US" altLang="ko-KR" sz="2000" baseline="30000" dirty="0">
                <a:cs typeface="Times New Roman" panose="02020603050405020304" pitchFamily="18" charset="0"/>
              </a:rPr>
              <a:t>4</a:t>
            </a:r>
            <a:r>
              <a:rPr lang="en-US" altLang="ko-KR" sz="2000" dirty="0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7AD844A0-D30A-40B3-8679-6ABAFD0D2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사용하는 </a:t>
            </a:r>
            <a:r>
              <a:rPr lang="en-US" altLang="ko-KR"/>
              <a:t>O-</a:t>
            </a:r>
            <a:r>
              <a:rPr lang="ko-KR" altLang="en-US"/>
              <a:t>표기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27AC3AFF-6B38-48C4-A834-DC6D8C27C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 	</a:t>
            </a:r>
            <a:r>
              <a:rPr lang="ko-KR" altLang="en-US" dirty="0"/>
              <a:t>상수 시간 </a:t>
            </a:r>
            <a:r>
              <a:rPr lang="en-US" altLang="ko-KR" dirty="0"/>
              <a:t>(Constant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   </a:t>
            </a:r>
            <a:r>
              <a:rPr lang="ko-KR" altLang="en-US" dirty="0"/>
              <a:t>로그</a:t>
            </a:r>
            <a:r>
              <a:rPr lang="en-US" altLang="ko-KR" dirty="0"/>
              <a:t>(</a:t>
            </a:r>
            <a:r>
              <a:rPr lang="ko-KR" altLang="en-US" dirty="0"/>
              <a:t>대수</a:t>
            </a:r>
            <a:r>
              <a:rPr lang="en-US" altLang="ko-KR" dirty="0"/>
              <a:t>) </a:t>
            </a:r>
            <a:r>
              <a:rPr lang="ko-KR" altLang="en-US" dirty="0"/>
              <a:t>시간 </a:t>
            </a:r>
            <a:r>
              <a:rPr lang="en-US" altLang="ko-KR" dirty="0"/>
              <a:t>(Logarithmic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O(n) 	</a:t>
            </a:r>
            <a:r>
              <a:rPr lang="ko-KR" altLang="en-US" dirty="0"/>
              <a:t>선형 시간 </a:t>
            </a:r>
            <a:r>
              <a:rPr lang="en-US" altLang="ko-KR" dirty="0"/>
              <a:t>(Linear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	</a:t>
            </a:r>
            <a:r>
              <a:rPr lang="ko-KR" altLang="en-US" dirty="0"/>
              <a:t>로그 선형 시간 </a:t>
            </a:r>
            <a:r>
              <a:rPr lang="en-US" altLang="ko-KR" dirty="0"/>
              <a:t>(Log-linear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	</a:t>
            </a:r>
            <a:r>
              <a:rPr lang="ko-KR" altLang="en-US" dirty="0"/>
              <a:t>제곱 시간 </a:t>
            </a:r>
            <a:r>
              <a:rPr lang="en-US" altLang="ko-KR" dirty="0"/>
              <a:t>(Quadratic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O(n</a:t>
            </a:r>
            <a:r>
              <a:rPr lang="en-US" altLang="ko-KR" baseline="30000" dirty="0"/>
              <a:t>3</a:t>
            </a:r>
            <a:r>
              <a:rPr lang="en-US" altLang="ko-KR" dirty="0"/>
              <a:t>) 	</a:t>
            </a:r>
            <a:r>
              <a:rPr lang="ko-KR" altLang="en-US" dirty="0"/>
              <a:t>세제곱 시간 </a:t>
            </a:r>
            <a:r>
              <a:rPr lang="en-US" altLang="ko-KR" dirty="0"/>
              <a:t>(Cubic time)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O(2</a:t>
            </a:r>
            <a:r>
              <a:rPr lang="en-US" altLang="ko-KR" baseline="30000" dirty="0"/>
              <a:t>n</a:t>
            </a:r>
            <a:r>
              <a:rPr lang="en-US" altLang="ko-KR" dirty="0"/>
              <a:t>) 	</a:t>
            </a:r>
            <a:r>
              <a:rPr lang="ko-KR" altLang="en-US" dirty="0"/>
              <a:t>지수 시간 </a:t>
            </a:r>
            <a:r>
              <a:rPr lang="en-US" altLang="ko-KR" dirty="0"/>
              <a:t>(Exponential time)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FA35-4755-4712-A1EA-AADD23DC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증가율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630F59-5B05-4438-A5F6-8B84A6E4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08" y="1717913"/>
            <a:ext cx="69513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253332-1329-42D2-A819-832787846A6F}"/>
              </a:ext>
            </a:extLst>
          </p:cNvPr>
          <p:cNvSpPr/>
          <p:nvPr/>
        </p:nvSpPr>
        <p:spPr>
          <a:xfrm>
            <a:off x="3462159" y="1500199"/>
            <a:ext cx="444137" cy="206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95AF2-CD53-4BD6-8E79-CB620F5B342E}"/>
              </a:ext>
            </a:extLst>
          </p:cNvPr>
          <p:cNvSpPr/>
          <p:nvPr/>
        </p:nvSpPr>
        <p:spPr>
          <a:xfrm>
            <a:off x="3906296" y="1813707"/>
            <a:ext cx="444137" cy="206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40754-EFAE-40CC-B6CC-FC7D9D4F78C5}"/>
              </a:ext>
            </a:extLst>
          </p:cNvPr>
          <p:cNvSpPr/>
          <p:nvPr/>
        </p:nvSpPr>
        <p:spPr>
          <a:xfrm>
            <a:off x="5099372" y="2179467"/>
            <a:ext cx="444136" cy="215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CC596-BAAA-46E2-800B-91F4EF10B6DB}"/>
              </a:ext>
            </a:extLst>
          </p:cNvPr>
          <p:cNvSpPr/>
          <p:nvPr/>
        </p:nvSpPr>
        <p:spPr>
          <a:xfrm>
            <a:off x="7781611" y="3167743"/>
            <a:ext cx="574765" cy="21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(4)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A7C5D-3C23-4D59-883B-0982F17B1F83}"/>
              </a:ext>
            </a:extLst>
          </p:cNvPr>
          <p:cNvSpPr/>
          <p:nvPr/>
        </p:nvSpPr>
        <p:spPr>
          <a:xfrm>
            <a:off x="8774388" y="4648200"/>
            <a:ext cx="574765" cy="21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67619-7852-4932-BB7B-97588FE46D1F}"/>
              </a:ext>
            </a:extLst>
          </p:cNvPr>
          <p:cNvSpPr/>
          <p:nvPr/>
        </p:nvSpPr>
        <p:spPr>
          <a:xfrm>
            <a:off x="8901165" y="4984256"/>
            <a:ext cx="574765" cy="21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(6)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1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CE12C02-001D-4437-BBB1-B3869C94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2.7 </a:t>
            </a:r>
            <a:r>
              <a:rPr lang="ko-KR" altLang="en-US"/>
              <a:t>효율적 알고리즘의 필요성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CD7CE63C-2FBC-4EAE-84C4-95CDC5894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억 개의 숫자를 정렬하는데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en-US" altLang="ko-KR" dirty="0"/>
              <a:t>300</a:t>
            </a:r>
            <a:r>
              <a:rPr lang="ko-KR" altLang="en-US" dirty="0"/>
              <a:t>여년이 걸리는 반면에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en-US" altLang="ko-KR" dirty="0"/>
              <a:t>5</a:t>
            </a:r>
            <a:r>
              <a:rPr lang="ko-KR" altLang="en-US" dirty="0"/>
              <a:t>분 만에 정렬한다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CB4ED0-5002-4BD9-86DB-02DB802E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1982"/>
              </p:ext>
            </p:extLst>
          </p:nvPr>
        </p:nvGraphicFramePr>
        <p:xfrm>
          <a:off x="3449472" y="2924175"/>
          <a:ext cx="510097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O(n</a:t>
                      </a:r>
                      <a:r>
                        <a:rPr lang="en-US" sz="18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슈퍼컴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주일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5C01CE-F4E5-4A2D-AA63-50981BA5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15994"/>
              </p:ext>
            </p:extLst>
          </p:nvPr>
        </p:nvGraphicFramePr>
        <p:xfrm>
          <a:off x="3449472" y="4373563"/>
          <a:ext cx="510097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O(nlogn)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슈퍼컴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 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8A855-8863-494F-8DED-62F7F9933354}"/>
              </a:ext>
            </a:extLst>
          </p:cNvPr>
          <p:cNvSpPr txBox="1"/>
          <p:nvPr/>
        </p:nvSpPr>
        <p:spPr>
          <a:xfrm>
            <a:off x="1030705" y="5715298"/>
            <a:ext cx="10776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효율적인 알고리즘은 슈퍼컴퓨터보다 더 큰 가치가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 비싼 </a:t>
            </a:r>
            <a:r>
              <a:rPr lang="en-US" altLang="ko-KR" dirty="0"/>
              <a:t>H/W</a:t>
            </a:r>
            <a:r>
              <a:rPr lang="ko-KR" altLang="en-US" dirty="0"/>
              <a:t> 기술 개발보다 효율적인 알고리즘 개발이 훨씬 더 경제적이다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버전 관리 및 협업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00B0F0"/>
                </a:solidFill>
              </a:rPr>
              <a:t>github.com</a:t>
            </a:r>
            <a:r>
              <a:rPr lang="ko-KR" altLang="en-US" sz="2000" dirty="0" smtClean="0"/>
              <a:t>에서 회원가입</a:t>
            </a:r>
            <a:endParaRPr lang="en-US" altLang="ko-KR" sz="2000" dirty="0" smtClean="0"/>
          </a:p>
          <a:p>
            <a:r>
              <a:rPr lang="en-US" altLang="ko-KR" sz="2000" b="1" dirty="0" err="1" smtClean="0">
                <a:solidFill>
                  <a:srgbClr val="00B0F0"/>
                </a:solidFill>
              </a:rPr>
              <a:t>Github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 desktop</a:t>
            </a:r>
            <a:r>
              <a:rPr lang="ko-KR" altLang="en-US" sz="2000" dirty="0" smtClean="0"/>
              <a:t>을 사용하면 편리함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Add local repository</a:t>
            </a:r>
          </a:p>
          <a:p>
            <a:pPr lvl="1"/>
            <a:r>
              <a:rPr lang="en-US" altLang="ko-KR" sz="1600" dirty="0" smtClean="0"/>
              <a:t>Clone repository</a:t>
            </a:r>
          </a:p>
          <a:p>
            <a:r>
              <a:rPr lang="ko-KR" altLang="en-US" sz="2000" dirty="0" smtClean="0"/>
              <a:t>작업 내용이 기록되고 서버에 저장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Commit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6147-5714-4195-A871-E0786E27C30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8" y="1590263"/>
            <a:ext cx="6402884" cy="44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823</Words>
  <Application>Microsoft Office PowerPoint</Application>
  <PresentationFormat>와이드스크린</PresentationFormat>
  <Paragraphs>208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Office Theme</vt:lpstr>
      <vt:lpstr>Algorithm #03</vt:lpstr>
      <vt:lpstr>알고리즘의 효율성</vt:lpstr>
      <vt:lpstr>시간복잡도(Time Complexity)</vt:lpstr>
      <vt:lpstr>O(Big-Oh)-표기</vt:lpstr>
      <vt:lpstr>O(Big-Oh)-표기 예</vt:lpstr>
      <vt:lpstr>자주 사용하는 O-표기</vt:lpstr>
      <vt:lpstr>함수의 증가율</vt:lpstr>
      <vt:lpstr>2.7 효율적 알고리즘의 필요성</vt:lpstr>
      <vt:lpstr>Github</vt:lpstr>
      <vt:lpstr>정렬 알고리즘</vt:lpstr>
      <vt:lpstr>정렬알고리즘</vt:lpstr>
      <vt:lpstr>PowerPoint 프레젠테이션</vt:lpstr>
      <vt:lpstr>분할 정복(Divide-and-Conquer) 알고리즘</vt:lpstr>
      <vt:lpstr>분할(Divide) 정복(Conquer)</vt:lpstr>
      <vt:lpstr>분할정복의 효과</vt:lpstr>
      <vt:lpstr>PowerPoint 프레젠테이션</vt:lpstr>
      <vt:lpstr>PowerPoint 프레젠테이션</vt:lpstr>
      <vt:lpstr>Algorithm #04</vt:lpstr>
      <vt:lpstr>그래프의 처리</vt:lpstr>
      <vt:lpstr>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#03</dc:title>
  <dc:creator>강 병익</dc:creator>
  <cp:lastModifiedBy>[교원]강병익</cp:lastModifiedBy>
  <cp:revision>13</cp:revision>
  <dcterms:created xsi:type="dcterms:W3CDTF">2020-09-22T01:35:42Z</dcterms:created>
  <dcterms:modified xsi:type="dcterms:W3CDTF">2021-09-13T02:58:47Z</dcterms:modified>
</cp:coreProperties>
</file>