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71" r:id="rId2"/>
    <p:sldId id="272" r:id="rId3"/>
    <p:sldId id="276" r:id="rId4"/>
    <p:sldId id="277" r:id="rId5"/>
    <p:sldId id="279" r:id="rId6"/>
  </p:sldIdLst>
  <p:sldSz cx="9144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0F0F0"/>
    <a:srgbClr val="754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39" autoAdjust="0"/>
    <p:restoredTop sz="94868" autoAdjust="0"/>
  </p:normalViewPr>
  <p:slideViewPr>
    <p:cSldViewPr snapToGrid="0">
      <p:cViewPr>
        <p:scale>
          <a:sx n="75" d="100"/>
          <a:sy n="75" d="100"/>
        </p:scale>
        <p:origin x="23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78BF8-F6EA-4748-A70B-D1558EF21E23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2488" y="1143000"/>
            <a:ext cx="2613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7B2AB-1A04-422E-B6F8-71C82B36918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41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67462"/>
            <a:ext cx="7772400" cy="375991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672376"/>
            <a:ext cx="6858000" cy="260744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10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91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4987"/>
            <a:ext cx="197167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74987"/>
            <a:ext cx="580072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67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493C06-302D-F89B-6AB6-A51366A88097}"/>
              </a:ext>
            </a:extLst>
          </p:cNvPr>
          <p:cNvCxnSpPr/>
          <p:nvPr userDrawn="1"/>
        </p:nvCxnSpPr>
        <p:spPr>
          <a:xfrm>
            <a:off x="0" y="574990"/>
            <a:ext cx="9144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AAE19-AF2C-A198-E77A-1FA3BBB8B228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4771350" y="5400000"/>
            <a:ext cx="108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C6BEDE-5954-F6D7-2D1B-41F39D1C89B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115350" y="5399763"/>
            <a:ext cx="10800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7BD14C-B723-8AE0-7947-F07C4DF9D44D}"/>
              </a:ext>
            </a:extLst>
          </p:cNvPr>
          <p:cNvCxnSpPr/>
          <p:nvPr userDrawn="1"/>
        </p:nvCxnSpPr>
        <p:spPr>
          <a:xfrm>
            <a:off x="0" y="10143765"/>
            <a:ext cx="914400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64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92444"/>
            <a:ext cx="7886700" cy="4492401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227345"/>
            <a:ext cx="7886700" cy="23624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36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874937"/>
            <a:ext cx="38862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874937"/>
            <a:ext cx="38862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35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74990"/>
            <a:ext cx="78867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647443"/>
            <a:ext cx="3868340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944914"/>
            <a:ext cx="386834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647443"/>
            <a:ext cx="3887391" cy="12974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944914"/>
            <a:ext cx="3887391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09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89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3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54968"/>
            <a:ext cx="4629150" cy="76748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0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19984"/>
            <a:ext cx="2949178" cy="25199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54968"/>
            <a:ext cx="4629150" cy="767483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239929"/>
            <a:ext cx="2949178" cy="60023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67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74990"/>
            <a:ext cx="78867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874937"/>
            <a:ext cx="78867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05871-80EE-4862-84EE-3371CF526901}" type="datetimeFigureOut">
              <a:rPr lang="en-GB" smtClean="0"/>
              <a:t>01/10/2025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0009783"/>
            <a:ext cx="30861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0009783"/>
            <a:ext cx="20574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F768F-4E98-47FA-A5C6-21E89BE14041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A8B0987F-2494-49DC-AB10-75C9A73F2264}"/>
              </a:ext>
            </a:extLst>
          </p:cNvPr>
          <p:cNvGrpSpPr/>
          <p:nvPr/>
        </p:nvGrpSpPr>
        <p:grpSpPr>
          <a:xfrm>
            <a:off x="5110247" y="3627734"/>
            <a:ext cx="2895338" cy="2554991"/>
            <a:chOff x="5110247" y="3627734"/>
            <a:chExt cx="2895338" cy="2554991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82E06C6-1480-ADE8-9171-4032A14F3641}"/>
                </a:ext>
              </a:extLst>
            </p:cNvPr>
            <p:cNvGrpSpPr/>
            <p:nvPr/>
          </p:nvGrpSpPr>
          <p:grpSpPr>
            <a:xfrm>
              <a:off x="5110247" y="3627734"/>
              <a:ext cx="2895338" cy="2554991"/>
              <a:chOff x="5110247" y="4002638"/>
              <a:chExt cx="2895338" cy="2554991"/>
            </a:xfrm>
          </p:grpSpPr>
          <p:pic>
            <p:nvPicPr>
              <p:cNvPr id="21" name="Picture 20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D0A22E49-2B82-2FDC-71C1-0233B52826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6" t="13317" r="55481" b="14999"/>
              <a:stretch/>
            </p:blipFill>
            <p:spPr>
              <a:xfrm>
                <a:off x="5522535" y="4139594"/>
                <a:ext cx="2483050" cy="2418035"/>
              </a:xfrm>
              <a:prstGeom prst="rect">
                <a:avLst/>
              </a:prstGeom>
            </p:spPr>
          </p:pic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28DE3C1-F8EF-CE0E-E625-76B8B22C4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128" y="4075923"/>
                <a:ext cx="0" cy="209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D1342E-43D5-F9A4-21E0-C73C0B4DAE66}"/>
                  </a:ext>
                </a:extLst>
              </p:cNvPr>
              <p:cNvSpPr txBox="1"/>
              <p:nvPr/>
            </p:nvSpPr>
            <p:spPr>
              <a:xfrm>
                <a:off x="6744069" y="4002638"/>
                <a:ext cx="10502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000" dirty="0"/>
                  <a:t>valved airstream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BE429B4-8270-6D93-3DED-E1DF34BEA208}"/>
                  </a:ext>
                </a:extLst>
              </p:cNvPr>
              <p:cNvSpPr txBox="1"/>
              <p:nvPr/>
            </p:nvSpPr>
            <p:spPr>
              <a:xfrm>
                <a:off x="5110247" y="4683546"/>
                <a:ext cx="6848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000" dirty="0"/>
                  <a:t>main</a:t>
                </a:r>
              </a:p>
              <a:p>
                <a:pPr algn="r"/>
                <a:r>
                  <a:rPr lang="en-GB" sz="1000" dirty="0"/>
                  <a:t>airstream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19DC987-7032-E554-A858-1D2A83354AB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822112" y="4758675"/>
                <a:ext cx="0" cy="209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9D773FB-42B0-0A9E-3ECC-90DC7D78722D}"/>
                  </a:ext>
                </a:extLst>
              </p:cNvPr>
              <p:cNvSpPr txBox="1"/>
              <p:nvPr/>
            </p:nvSpPr>
            <p:spPr>
              <a:xfrm flipH="1">
                <a:off x="7010902" y="4683546"/>
                <a:ext cx="6463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sz="1000" dirty="0"/>
                  <a:t>mixing</a:t>
                </a:r>
              </a:p>
              <a:p>
                <a:pPr algn="r"/>
                <a:r>
                  <a:rPr lang="en-GB" sz="1000" dirty="0"/>
                  <a:t>chamber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9F70E3-C804-E5D3-9B32-A743BF0DD2B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6888912" y="4758675"/>
                <a:ext cx="0" cy="209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77E890C7-3EF5-4CF9-BBC8-F8E77CCC1C7A}"/>
                </a:ext>
              </a:extLst>
            </p:cNvPr>
            <p:cNvSpPr/>
            <p:nvPr/>
          </p:nvSpPr>
          <p:spPr>
            <a:xfrm>
              <a:off x="5583382" y="5106375"/>
              <a:ext cx="626570" cy="10560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2365029-7962-4108-9B78-FF91350A42C5}"/>
              </a:ext>
            </a:extLst>
          </p:cNvPr>
          <p:cNvSpPr txBox="1"/>
          <p:nvPr/>
        </p:nvSpPr>
        <p:spPr>
          <a:xfrm>
            <a:off x="767363" y="6488017"/>
            <a:ext cx="7620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Olfactometer design</a:t>
            </a:r>
          </a:p>
          <a:p>
            <a:r>
              <a:rPr lang="en-GB" sz="1400" b="1" dirty="0"/>
              <a:t>A) </a:t>
            </a:r>
            <a:r>
              <a:rPr lang="en-GB" sz="1400" dirty="0"/>
              <a:t>Schematic representation of single balanced odour channel consisting of two inlet airstreams (odour and balance) through the main body block into the mixing chamber, each controlled by separate three-way solenoid valves. Blue arrows indicate clean air inlets from a common regulated source. Yellow arrows indicate waste air stream outlet from each channel. </a:t>
            </a:r>
            <a:r>
              <a:rPr lang="en-GB" sz="1400" b="1" dirty="0"/>
              <a:t>B) </a:t>
            </a:r>
            <a:r>
              <a:rPr lang="en-GB" sz="1400" dirty="0"/>
              <a:t>3D rendering of two channel stimulator. </a:t>
            </a:r>
            <a:r>
              <a:rPr lang="en-GB" sz="1400" b="1" dirty="0"/>
              <a:t>C) </a:t>
            </a:r>
            <a:r>
              <a:rPr lang="en-GB" sz="1400" dirty="0"/>
              <a:t>2D top view rendering of two-channel stimulator with port for three-way solenoid valve. Dashed line illustrates location of </a:t>
            </a:r>
            <a:r>
              <a:rPr lang="en-GB" sz="1400" b="1" dirty="0"/>
              <a:t>(D) </a:t>
            </a:r>
            <a:r>
              <a:rPr lang="en-GB" sz="1400" dirty="0"/>
              <a:t>2D cross section, illustrating mixing of main and valved airstreams in the mixing chamber.</a:t>
            </a:r>
            <a:endParaRPr lang="en-US" sz="1400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8F1FF70-6C3C-16F2-CB3F-E5A7586058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>
          <a:xfrm>
            <a:off x="676646" y="640420"/>
            <a:ext cx="3792773" cy="38026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E5B343F-94E0-BEB4-3B4D-AC7BDC800F82}"/>
              </a:ext>
            </a:extLst>
          </p:cNvPr>
          <p:cNvSpPr txBox="1"/>
          <p:nvPr/>
        </p:nvSpPr>
        <p:spPr>
          <a:xfrm>
            <a:off x="3219953" y="236181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/>
              <a:t>balance</a:t>
            </a:r>
          </a:p>
          <a:p>
            <a:pPr algn="ctr"/>
            <a:r>
              <a:rPr lang="en-GB" sz="1000" dirty="0"/>
              <a:t>valve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1DC064-4B60-434A-0AEE-29274FCF652F}"/>
              </a:ext>
            </a:extLst>
          </p:cNvPr>
          <p:cNvGrpSpPr/>
          <p:nvPr/>
        </p:nvGrpSpPr>
        <p:grpSpPr>
          <a:xfrm>
            <a:off x="4896785" y="829648"/>
            <a:ext cx="3490945" cy="2359878"/>
            <a:chOff x="5246873" y="1053863"/>
            <a:chExt cx="3490945" cy="2359878"/>
          </a:xfrm>
        </p:grpSpPr>
        <p:pic>
          <p:nvPicPr>
            <p:cNvPr id="9" name="Picture 8" descr="A close-up of a machine&#10;&#10;Description automatically generated">
              <a:extLst>
                <a:ext uri="{FF2B5EF4-FFF2-40B4-BE49-F238E27FC236}">
                  <a16:creationId xmlns:a16="http://schemas.microsoft.com/office/drawing/2014/main" id="{8246BAB3-62AE-C2FC-D2F3-F08D1403F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8123" y="1253741"/>
              <a:ext cx="3429695" cy="216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A43D0C-1B35-0B84-3DEF-9FA7672FC823}"/>
                </a:ext>
              </a:extLst>
            </p:cNvPr>
            <p:cNvSpPr txBox="1"/>
            <p:nvPr/>
          </p:nvSpPr>
          <p:spPr>
            <a:xfrm>
              <a:off x="6416050" y="1053863"/>
              <a:ext cx="6623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solenoid</a:t>
              </a:r>
            </a:p>
            <a:p>
              <a:pPr algn="ctr"/>
              <a:r>
                <a:rPr lang="en-GB" sz="1000" dirty="0"/>
                <a:t>valves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6CA44A-615B-F1EB-A42D-2F0BB275E6D9}"/>
                </a:ext>
              </a:extLst>
            </p:cNvPr>
            <p:cNvSpPr txBox="1"/>
            <p:nvPr/>
          </p:nvSpPr>
          <p:spPr>
            <a:xfrm>
              <a:off x="7169980" y="2889786"/>
              <a:ext cx="875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3D printed</a:t>
              </a:r>
            </a:p>
            <a:p>
              <a:pPr algn="ctr"/>
              <a:r>
                <a:rPr lang="en-GB" sz="1000" dirty="0"/>
                <a:t>mixing block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B7719F7-E3D1-7739-CD47-06082696254E}"/>
                </a:ext>
              </a:extLst>
            </p:cNvPr>
            <p:cNvSpPr txBox="1"/>
            <p:nvPr/>
          </p:nvSpPr>
          <p:spPr>
            <a:xfrm>
              <a:off x="5246873" y="2535568"/>
              <a:ext cx="490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air</a:t>
              </a:r>
            </a:p>
            <a:p>
              <a:pPr algn="ctr"/>
              <a:r>
                <a:rPr lang="en-GB" sz="1000" dirty="0"/>
                <a:t>inlets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4DF3F0A-7BED-1378-8359-6F69DAD9CD98}"/>
                </a:ext>
              </a:extLst>
            </p:cNvPr>
            <p:cNvSpPr txBox="1"/>
            <p:nvPr/>
          </p:nvSpPr>
          <p:spPr>
            <a:xfrm>
              <a:off x="8183029" y="1753755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/>
                <a:t>air</a:t>
              </a:r>
            </a:p>
            <a:p>
              <a:pPr algn="ctr"/>
              <a:r>
                <a:rPr lang="en-GB" sz="1000" dirty="0"/>
                <a:t>outlet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3CB1229-FDB3-4D45-F4B6-F7E27BFA768C}"/>
                </a:ext>
              </a:extLst>
            </p:cNvPr>
            <p:cNvCxnSpPr/>
            <p:nvPr/>
          </p:nvCxnSpPr>
          <p:spPr>
            <a:xfrm>
              <a:off x="6665976" y="1398442"/>
              <a:ext cx="0" cy="209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F6A1C9D-67A0-0E2B-1C01-17950E5E3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784" y="2373802"/>
              <a:ext cx="0" cy="209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A75618-E312-4070-7345-F5EB5CEF77C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02808" y="2556682"/>
              <a:ext cx="0" cy="209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7FDB3C-2848-FE31-10F6-AB001CC0C98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6486144" y="1364914"/>
              <a:ext cx="0" cy="209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0B390E2-FF36-C2EA-33DD-395FDD652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1400" y="2699938"/>
              <a:ext cx="0" cy="2090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C0B2A78-E0B3-D622-6BC6-5911A9810A1C}"/>
              </a:ext>
            </a:extLst>
          </p:cNvPr>
          <p:cNvSpPr txBox="1"/>
          <p:nvPr/>
        </p:nvSpPr>
        <p:spPr>
          <a:xfrm>
            <a:off x="619726" y="57326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0413D0-268C-7F11-0503-2B627F65CD65}"/>
              </a:ext>
            </a:extLst>
          </p:cNvPr>
          <p:cNvSpPr txBox="1"/>
          <p:nvPr/>
        </p:nvSpPr>
        <p:spPr>
          <a:xfrm>
            <a:off x="676646" y="4583854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A352CA-FB93-45F6-BF32-1CE3BBE43B72}"/>
              </a:ext>
            </a:extLst>
          </p:cNvPr>
          <p:cNvGrpSpPr/>
          <p:nvPr/>
        </p:nvGrpSpPr>
        <p:grpSpPr>
          <a:xfrm>
            <a:off x="6397142" y="5374398"/>
            <a:ext cx="1607068" cy="703230"/>
            <a:chOff x="329173" y="6332097"/>
            <a:chExt cx="3553367" cy="1554902"/>
          </a:xfrm>
        </p:grpSpPr>
        <p:pic>
          <p:nvPicPr>
            <p:cNvPr id="20" name="Picture 1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0047F61-42D1-15F7-A650-5F5D69F4C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90" t="17055" r="6186" b="40422"/>
            <a:stretch/>
          </p:blipFill>
          <p:spPr>
            <a:xfrm>
              <a:off x="789906" y="6332097"/>
              <a:ext cx="2631900" cy="155490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E7B6AA-061A-B044-CCF6-632FB23F50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173" y="7122994"/>
              <a:ext cx="3553367" cy="1"/>
            </a:xfrm>
            <a:prstGeom prst="line">
              <a:avLst/>
            </a:prstGeom>
            <a:ln w="19050"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69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>
            <a:extLst>
              <a:ext uri="{FF2B5EF4-FFF2-40B4-BE49-F238E27FC236}">
                <a16:creationId xmlns:a16="http://schemas.microsoft.com/office/drawing/2014/main" id="{BAB3F506-67B9-1326-6E05-B96195061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8" y="578066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1B6DAB5A-681F-099D-DE32-3100D918D3C5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2"/>
          <a:stretch/>
        </p:blipFill>
        <p:spPr bwMode="auto">
          <a:xfrm>
            <a:off x="3565256" y="472005"/>
            <a:ext cx="1890071" cy="1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9">
            <a:extLst>
              <a:ext uri="{FF2B5EF4-FFF2-40B4-BE49-F238E27FC236}">
                <a16:creationId xmlns:a16="http://schemas.microsoft.com/office/drawing/2014/main" id="{0BFD9253-019E-FF22-DF49-83A418D551D1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1" r="5959"/>
          <a:stretch/>
        </p:blipFill>
        <p:spPr bwMode="auto">
          <a:xfrm>
            <a:off x="5461899" y="473225"/>
            <a:ext cx="1685573" cy="1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2568B6A-919E-BEAE-526F-5DCD412FA9C8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8"/>
          <a:stretch/>
        </p:blipFill>
        <p:spPr bwMode="auto">
          <a:xfrm>
            <a:off x="7154412" y="472019"/>
            <a:ext cx="1813136" cy="1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>
            <a:extLst>
              <a:ext uri="{FF2B5EF4-FFF2-40B4-BE49-F238E27FC236}">
                <a16:creationId xmlns:a16="http://schemas.microsoft.com/office/drawing/2014/main" id="{D0A2B516-C97E-80F4-7789-4DA3C503A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316" y="468321"/>
            <a:ext cx="2016000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26B54AFB-2F2D-9960-B8A7-490EFE476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2"/>
          <a:stretch/>
        </p:blipFill>
        <p:spPr bwMode="auto">
          <a:xfrm>
            <a:off x="7141226" y="466271"/>
            <a:ext cx="1828661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>
            <a:extLst>
              <a:ext uri="{FF2B5EF4-FFF2-40B4-BE49-F238E27FC236}">
                <a16:creationId xmlns:a16="http://schemas.microsoft.com/office/drawing/2014/main" id="{8BC266D1-B570-6A57-AEEF-5C25F1FF8E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1"/>
          <a:stretch/>
        </p:blipFill>
        <p:spPr bwMode="auto">
          <a:xfrm>
            <a:off x="5441485" y="466271"/>
            <a:ext cx="1831916" cy="15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571236DC-198E-1A4C-732F-E25C3869C798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r="7183"/>
          <a:stretch/>
        </p:blipFill>
        <p:spPr bwMode="auto">
          <a:xfrm>
            <a:off x="5469521" y="1921767"/>
            <a:ext cx="1657512" cy="1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>
            <a:extLst>
              <a:ext uri="{FF2B5EF4-FFF2-40B4-BE49-F238E27FC236}">
                <a16:creationId xmlns:a16="http://schemas.microsoft.com/office/drawing/2014/main" id="{A9391D75-B644-5A8C-1E9E-125E63C8C08C}"/>
              </a:ext>
            </a:extLst>
          </p:cNvPr>
          <p:cNvPicPr>
            <a:picLocks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5"/>
          <a:stretch/>
        </p:blipFill>
        <p:spPr bwMode="auto">
          <a:xfrm>
            <a:off x="3566213" y="1920587"/>
            <a:ext cx="1887603" cy="1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8B159861-2292-875F-A05A-583A280BB7C2}"/>
              </a:ext>
            </a:extLst>
          </p:cNvPr>
          <p:cNvPicPr>
            <a:picLocks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3"/>
          <a:stretch/>
        </p:blipFill>
        <p:spPr bwMode="auto">
          <a:xfrm>
            <a:off x="7145003" y="1922866"/>
            <a:ext cx="1823471" cy="1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>
            <a:extLst>
              <a:ext uri="{FF2B5EF4-FFF2-40B4-BE49-F238E27FC236}">
                <a16:creationId xmlns:a16="http://schemas.microsoft.com/office/drawing/2014/main" id="{63DD3F3A-CB98-7CA7-FEE0-D942DDE4AA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3" b="5724"/>
          <a:stretch/>
        </p:blipFill>
        <p:spPr bwMode="auto">
          <a:xfrm>
            <a:off x="5418129" y="1914322"/>
            <a:ext cx="1855272" cy="142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638ECDFE-7756-AFBF-F9F2-2312A8F557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1" b="4901"/>
          <a:stretch/>
        </p:blipFill>
        <p:spPr bwMode="auto">
          <a:xfrm>
            <a:off x="3557515" y="1911240"/>
            <a:ext cx="1870023" cy="143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>
            <a:extLst>
              <a:ext uri="{FF2B5EF4-FFF2-40B4-BE49-F238E27FC236}">
                <a16:creationId xmlns:a16="http://schemas.microsoft.com/office/drawing/2014/main" id="{AF294446-C895-D316-12DF-083904693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1" b="5587"/>
          <a:stretch/>
        </p:blipFill>
        <p:spPr bwMode="auto">
          <a:xfrm>
            <a:off x="7102462" y="1912272"/>
            <a:ext cx="1870023" cy="142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C98A0E0-0137-9D97-214B-4D9CAF06E3E4}"/>
              </a:ext>
            </a:extLst>
          </p:cNvPr>
          <p:cNvSpPr/>
          <p:nvPr/>
        </p:nvSpPr>
        <p:spPr>
          <a:xfrm>
            <a:off x="5403377" y="581700"/>
            <a:ext cx="116194" cy="270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724C2AD-1457-A15B-8807-5BDDFFC16933}"/>
              </a:ext>
            </a:extLst>
          </p:cNvPr>
          <p:cNvGraphicFramePr>
            <a:graphicFrameLocks noGrp="1"/>
          </p:cNvGraphicFramePr>
          <p:nvPr/>
        </p:nvGraphicFramePr>
        <p:xfrm>
          <a:off x="3821469" y="583750"/>
          <a:ext cx="1554920" cy="11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303455833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53584244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622576540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974195198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1603100672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12419121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3330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0093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5147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3528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54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42116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80C6AE51-9A97-1A3B-C5DB-CF9929B76EA9}"/>
              </a:ext>
            </a:extLst>
          </p:cNvPr>
          <p:cNvSpPr/>
          <p:nvPr/>
        </p:nvSpPr>
        <p:spPr>
          <a:xfrm>
            <a:off x="7082046" y="581700"/>
            <a:ext cx="142217" cy="270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A2DC7ED-3047-A195-E9E5-96F16E00A3F0}"/>
              </a:ext>
            </a:extLst>
          </p:cNvPr>
          <p:cNvGraphicFramePr>
            <a:graphicFrameLocks noGrp="1"/>
          </p:cNvGraphicFramePr>
          <p:nvPr/>
        </p:nvGraphicFramePr>
        <p:xfrm>
          <a:off x="7217041" y="581700"/>
          <a:ext cx="1554920" cy="11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303455833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53584244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622576540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974195198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1603100672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12419121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3330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0093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5147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3528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54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4211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051FF7A-3E03-DE25-526D-4AEDFFF30797}"/>
              </a:ext>
            </a:extLst>
          </p:cNvPr>
          <p:cNvGraphicFramePr>
            <a:graphicFrameLocks noGrp="1"/>
          </p:cNvGraphicFramePr>
          <p:nvPr/>
        </p:nvGraphicFramePr>
        <p:xfrm>
          <a:off x="5520554" y="2029751"/>
          <a:ext cx="1554920" cy="11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303455833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53584244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622576540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974195198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1603100672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12419121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3330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0093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5147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3528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54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4211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0FE8E9-207C-5A25-ABFC-A9718FF85CE6}"/>
              </a:ext>
            </a:extLst>
          </p:cNvPr>
          <p:cNvGraphicFramePr>
            <a:graphicFrameLocks noGrp="1"/>
          </p:cNvGraphicFramePr>
          <p:nvPr/>
        </p:nvGraphicFramePr>
        <p:xfrm>
          <a:off x="5520554" y="581700"/>
          <a:ext cx="1554920" cy="11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303455833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53584244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622576540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974195198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1603100672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12419121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3330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0093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5147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3528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54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4211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5475E3C-E144-8156-98D7-456757FA1221}"/>
              </a:ext>
            </a:extLst>
          </p:cNvPr>
          <p:cNvGraphicFramePr>
            <a:graphicFrameLocks noGrp="1"/>
          </p:cNvGraphicFramePr>
          <p:nvPr/>
        </p:nvGraphicFramePr>
        <p:xfrm>
          <a:off x="3820668" y="2026669"/>
          <a:ext cx="1554920" cy="11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303455833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53584244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622576540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974195198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1603100672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12419121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3330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0093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5147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3528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54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4211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4C6E775-1920-086D-777E-23E4D2C52EC2}"/>
              </a:ext>
            </a:extLst>
          </p:cNvPr>
          <p:cNvGraphicFramePr>
            <a:graphicFrameLocks noGrp="1"/>
          </p:cNvGraphicFramePr>
          <p:nvPr/>
        </p:nvGraphicFramePr>
        <p:xfrm>
          <a:off x="7219639" y="2027701"/>
          <a:ext cx="1554920" cy="118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303455833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535842444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622576540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2974195198"/>
                    </a:ext>
                  </a:extLst>
                </a:gridCol>
                <a:gridCol w="313130">
                  <a:extLst>
                    <a:ext uri="{9D8B030D-6E8A-4147-A177-3AD203B41FA5}">
                      <a16:colId xmlns:a16="http://schemas.microsoft.com/office/drawing/2014/main" val="1603100672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124191215"/>
                    </a:ext>
                  </a:extLst>
                </a:gridCol>
              </a:tblGrid>
              <a:tr h="108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53330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0093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95147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3528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7154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0" marR="0" marT="0" marB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542116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18EC236A-40B8-9C69-F970-5AE95F38CD79}"/>
              </a:ext>
            </a:extLst>
          </p:cNvPr>
          <p:cNvSpPr/>
          <p:nvPr/>
        </p:nvSpPr>
        <p:spPr>
          <a:xfrm rot="16200000">
            <a:off x="6208252" y="-625421"/>
            <a:ext cx="191849" cy="50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9ABFBE-6A43-A425-2170-D5C58B9E5389}"/>
              </a:ext>
            </a:extLst>
          </p:cNvPr>
          <p:cNvSpPr txBox="1"/>
          <p:nvPr/>
        </p:nvSpPr>
        <p:spPr>
          <a:xfrm>
            <a:off x="3740016" y="359972"/>
            <a:ext cx="17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22413" algn="r"/>
              </a:tabLst>
            </a:pPr>
            <a:r>
              <a:rPr lang="en-GB" sz="1000" dirty="0"/>
              <a:t>Methyl acetate</a:t>
            </a:r>
            <a:r>
              <a:rPr lang="en-GB" sz="800" dirty="0"/>
              <a:t>	</a:t>
            </a:r>
            <a:r>
              <a:rPr lang="en-GB" sz="800" dirty="0">
                <a:effectLst/>
              </a:rPr>
              <a:t>213</a:t>
            </a:r>
            <a:r>
              <a:rPr lang="en-US" sz="800" dirty="0">
                <a:ea typeface="DengXian" panose="02010600030101010101" pitchFamily="2" charset="-122"/>
                <a:cs typeface="Arial" panose="020B0604020202020204" pitchFamily="34" charset="0"/>
              </a:rPr>
              <a:t> mmHg</a:t>
            </a:r>
            <a:endParaRPr lang="en-GB" sz="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DF3C15-0BD9-558E-AC6A-C6AB147C8F65}"/>
              </a:ext>
            </a:extLst>
          </p:cNvPr>
          <p:cNvSpPr txBox="1"/>
          <p:nvPr/>
        </p:nvSpPr>
        <p:spPr>
          <a:xfrm>
            <a:off x="3740017" y="1803677"/>
            <a:ext cx="172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522413" algn="r"/>
              </a:tabLst>
            </a:pPr>
            <a:r>
              <a:rPr lang="en-GB" sz="1000" dirty="0"/>
              <a:t>Methyl hexanoate</a:t>
            </a:r>
            <a:r>
              <a:rPr lang="en-GB" sz="800" dirty="0"/>
              <a:t>	5</a:t>
            </a:r>
            <a:r>
              <a:rPr lang="en-US" sz="800" dirty="0">
                <a:ea typeface="DengXian" panose="02010600030101010101" pitchFamily="2" charset="-122"/>
                <a:cs typeface="Arial" panose="020B0604020202020204" pitchFamily="34" charset="0"/>
              </a:rPr>
              <a:t> mmHg</a:t>
            </a:r>
            <a:endParaRPr lang="en-GB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2437EA-35B0-A617-7208-14600274B05A}"/>
              </a:ext>
            </a:extLst>
          </p:cNvPr>
          <p:cNvSpPr txBox="1"/>
          <p:nvPr/>
        </p:nvSpPr>
        <p:spPr>
          <a:xfrm>
            <a:off x="5429928" y="359972"/>
            <a:ext cx="17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22413" algn="r"/>
              </a:tabLst>
            </a:pPr>
            <a:r>
              <a:rPr lang="en-GB" sz="1000" dirty="0"/>
              <a:t>Ethyl acetate</a:t>
            </a:r>
            <a:r>
              <a:rPr lang="en-GB" sz="800" dirty="0"/>
              <a:t>	91.2</a:t>
            </a:r>
            <a:r>
              <a:rPr lang="en-US" sz="800" dirty="0">
                <a:ea typeface="DengXian" panose="02010600030101010101" pitchFamily="2" charset="-122"/>
                <a:cs typeface="Arial" panose="020B0604020202020204" pitchFamily="34" charset="0"/>
              </a:rPr>
              <a:t> mmHg</a:t>
            </a:r>
            <a:endParaRPr lang="en-GB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E248AE-5C9A-16D4-0124-A8A1CDA0F78B}"/>
              </a:ext>
            </a:extLst>
          </p:cNvPr>
          <p:cNvSpPr txBox="1"/>
          <p:nvPr/>
        </p:nvSpPr>
        <p:spPr>
          <a:xfrm>
            <a:off x="5429929" y="1803677"/>
            <a:ext cx="172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522413" algn="r"/>
              </a:tabLst>
            </a:pPr>
            <a:r>
              <a:rPr lang="en-GB" sz="1000" dirty="0"/>
              <a:t>2-heptanone</a:t>
            </a:r>
            <a:r>
              <a:rPr lang="en-GB" sz="800" dirty="0"/>
              <a:t>	3.85</a:t>
            </a:r>
            <a:r>
              <a:rPr lang="en-US" sz="800" dirty="0">
                <a:ea typeface="DengXian" panose="02010600030101010101" pitchFamily="2" charset="-122"/>
                <a:cs typeface="Arial" panose="020B0604020202020204" pitchFamily="34" charset="0"/>
              </a:rPr>
              <a:t> mmHg</a:t>
            </a:r>
            <a:endParaRPr lang="en-GB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0194D8-E29F-E4F8-CB2C-3E67599BEA5E}"/>
              </a:ext>
            </a:extLst>
          </p:cNvPr>
          <p:cNvSpPr txBox="1"/>
          <p:nvPr/>
        </p:nvSpPr>
        <p:spPr>
          <a:xfrm>
            <a:off x="7117723" y="359972"/>
            <a:ext cx="1713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22413" algn="r"/>
              </a:tabLst>
            </a:pPr>
            <a:r>
              <a:rPr lang="en-GB" sz="1000" dirty="0"/>
              <a:t>Ethyl butyrate</a:t>
            </a:r>
            <a:r>
              <a:rPr lang="en-GB" sz="800" dirty="0"/>
              <a:t>	14</a:t>
            </a:r>
            <a:r>
              <a:rPr lang="en-US" sz="800" dirty="0">
                <a:ea typeface="DengXian" panose="02010600030101010101" pitchFamily="2" charset="-122"/>
                <a:cs typeface="Arial" panose="020B0604020202020204" pitchFamily="34" charset="0"/>
              </a:rPr>
              <a:t> mmHg</a:t>
            </a:r>
            <a:endParaRPr lang="en-GB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421D5A-A5B8-6538-1379-98B448899FF3}"/>
              </a:ext>
            </a:extLst>
          </p:cNvPr>
          <p:cNvSpPr txBox="1"/>
          <p:nvPr/>
        </p:nvSpPr>
        <p:spPr>
          <a:xfrm>
            <a:off x="7117724" y="1803677"/>
            <a:ext cx="172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522413" algn="r"/>
              </a:tabLst>
            </a:pPr>
            <a:r>
              <a:rPr lang="en-GB" sz="1000" dirty="0"/>
              <a:t>Benzaldehyde</a:t>
            </a:r>
            <a:r>
              <a:rPr lang="en-GB" sz="800" dirty="0"/>
              <a:t>	0.17</a:t>
            </a:r>
            <a:r>
              <a:rPr lang="en-US" sz="800" dirty="0">
                <a:ea typeface="DengXian" panose="02010600030101010101" pitchFamily="2" charset="-122"/>
                <a:cs typeface="Arial" panose="020B0604020202020204" pitchFamily="34" charset="0"/>
              </a:rPr>
              <a:t> mmHg</a:t>
            </a:r>
            <a:endParaRPr lang="en-GB" sz="8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13F2E7-2177-420B-2F1D-92B36D9614A5}"/>
              </a:ext>
            </a:extLst>
          </p:cNvPr>
          <p:cNvSpPr/>
          <p:nvPr/>
        </p:nvSpPr>
        <p:spPr>
          <a:xfrm>
            <a:off x="3574132" y="497856"/>
            <a:ext cx="116194" cy="270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DBD05-9003-3BB2-1268-0F06B3FC631C}"/>
              </a:ext>
            </a:extLst>
          </p:cNvPr>
          <p:cNvSpPr txBox="1"/>
          <p:nvPr/>
        </p:nvSpPr>
        <p:spPr>
          <a:xfrm>
            <a:off x="138960" y="3297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8471E5-5A62-4FE5-6410-B12A27B2A577}"/>
              </a:ext>
            </a:extLst>
          </p:cNvPr>
          <p:cNvSpPr txBox="1"/>
          <p:nvPr/>
        </p:nvSpPr>
        <p:spPr>
          <a:xfrm>
            <a:off x="3340357" y="329796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B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AC6E22B-CDFA-9BCA-6B43-A7C2837FB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0" r="36780" b="-1"/>
          <a:stretch/>
        </p:blipFill>
        <p:spPr bwMode="auto">
          <a:xfrm>
            <a:off x="211925" y="3559863"/>
            <a:ext cx="2124186" cy="15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9627BC9D-31B4-A324-E530-0CADEA3BEF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7" t="39990" r="36779"/>
          <a:stretch/>
        </p:blipFill>
        <p:spPr bwMode="auto">
          <a:xfrm>
            <a:off x="2495144" y="3559863"/>
            <a:ext cx="1977151" cy="15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5CD32C6-A371-794F-EC34-566B94185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5" t="39990" r="36779"/>
          <a:stretch/>
        </p:blipFill>
        <p:spPr bwMode="auto">
          <a:xfrm>
            <a:off x="4696287" y="3559863"/>
            <a:ext cx="1925842" cy="151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573E5F-0E48-ADA1-AB6E-74B72D738F39}"/>
              </a:ext>
            </a:extLst>
          </p:cNvPr>
          <p:cNvSpPr txBox="1"/>
          <p:nvPr/>
        </p:nvSpPr>
        <p:spPr>
          <a:xfrm rot="16200000">
            <a:off x="-272209" y="3999007"/>
            <a:ext cx="1235450" cy="247976"/>
          </a:xfrm>
          <a:prstGeom prst="rect">
            <a:avLst/>
          </a:prstGeom>
          <a:solidFill>
            <a:schemeClr val="bg1"/>
          </a:solidFill>
        </p:spPr>
        <p:txBody>
          <a:bodyPr wrap="square" tIns="46800" bIns="18000" rtlCol="0">
            <a:spAutoFit/>
          </a:bodyPr>
          <a:lstStyle/>
          <a:p>
            <a:pPr algn="ctr"/>
            <a:r>
              <a:rPr lang="en-GB" sz="1200" dirty="0">
                <a:latin typeface="+mj-lt"/>
              </a:rPr>
              <a:t>Time  (</a:t>
            </a:r>
            <a:r>
              <a:rPr lang="en-GB" sz="1200" dirty="0" err="1">
                <a:latin typeface="+mj-lt"/>
              </a:rPr>
              <a:t>ms</a:t>
            </a:r>
            <a:r>
              <a:rPr lang="en-GB" sz="1200" dirty="0">
                <a:latin typeface="+mj-lt"/>
              </a:rPr>
              <a:t>)</a:t>
            </a:r>
            <a:endParaRPr lang="el-GR" sz="1200" dirty="0">
              <a:latin typeface="+mj-lt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F808A690-BF66-0DCE-3A5F-6B604A1E9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8" t="9751" r="10412" b="77471"/>
          <a:stretch/>
        </p:blipFill>
        <p:spPr bwMode="auto">
          <a:xfrm>
            <a:off x="4991764" y="3519618"/>
            <a:ext cx="994012" cy="32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671231-EA1D-C361-0378-3F3D17051B51}"/>
              </a:ext>
            </a:extLst>
          </p:cNvPr>
          <p:cNvSpPr txBox="1"/>
          <p:nvPr/>
        </p:nvSpPr>
        <p:spPr>
          <a:xfrm>
            <a:off x="138960" y="335825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96D14-F584-DC05-E30F-30B86F24686E}"/>
              </a:ext>
            </a:extLst>
          </p:cNvPr>
          <p:cNvSpPr txBox="1"/>
          <p:nvPr/>
        </p:nvSpPr>
        <p:spPr>
          <a:xfrm>
            <a:off x="2267871" y="3358259"/>
            <a:ext cx="311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E7D719-A7A8-BF96-A098-4561FDE66239}"/>
              </a:ext>
            </a:extLst>
          </p:cNvPr>
          <p:cNvSpPr txBox="1"/>
          <p:nvPr/>
        </p:nvSpPr>
        <p:spPr>
          <a:xfrm>
            <a:off x="4451374" y="3358259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620167-20AB-4D18-F32D-EFA44319A1B3}"/>
              </a:ext>
            </a:extLst>
          </p:cNvPr>
          <p:cNvSpPr txBox="1"/>
          <p:nvPr/>
        </p:nvSpPr>
        <p:spPr>
          <a:xfrm>
            <a:off x="6618848" y="335825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F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DEE68EEE-9309-BDFB-ED42-E402202FC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45680" r="37193" b="1"/>
          <a:stretch/>
        </p:blipFill>
        <p:spPr bwMode="auto">
          <a:xfrm>
            <a:off x="6837142" y="3559863"/>
            <a:ext cx="1925841" cy="13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45797-461E-994E-5C61-E6580BEA0849}"/>
              </a:ext>
            </a:extLst>
          </p:cNvPr>
          <p:cNvSpPr txBox="1"/>
          <p:nvPr/>
        </p:nvSpPr>
        <p:spPr>
          <a:xfrm>
            <a:off x="7102800" y="4819409"/>
            <a:ext cx="1620000" cy="234000"/>
          </a:xfrm>
          <a:prstGeom prst="rect">
            <a:avLst/>
          </a:prstGeom>
          <a:solidFill>
            <a:schemeClr val="bg1"/>
          </a:solidFill>
        </p:spPr>
        <p:txBody>
          <a:bodyPr wrap="square" tIns="46800" bIns="18000" rtlCol="0">
            <a:spAutoFit/>
          </a:bodyPr>
          <a:lstStyle/>
          <a:p>
            <a:pPr algn="ctr"/>
            <a:r>
              <a:rPr lang="en-GB" sz="1200" dirty="0">
                <a:latin typeface="+mj-lt"/>
              </a:rPr>
              <a:t>Pulse amplitude (%)</a:t>
            </a:r>
            <a:endParaRPr lang="el-GR" sz="1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35F20-CF6B-CF00-8FB4-66DB57D4A331}"/>
              </a:ext>
            </a:extLst>
          </p:cNvPr>
          <p:cNvSpPr txBox="1"/>
          <p:nvPr/>
        </p:nvSpPr>
        <p:spPr>
          <a:xfrm>
            <a:off x="767363" y="6488017"/>
            <a:ext cx="76203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Generating reproducible single odour pulse stimuli</a:t>
            </a:r>
          </a:p>
          <a:p>
            <a:r>
              <a:rPr lang="en-GB" sz="1400" b="1" dirty="0"/>
              <a:t>A) </a:t>
            </a:r>
            <a:r>
              <a:rPr lang="en-GB" sz="1400" dirty="0"/>
              <a:t>500 </a:t>
            </a:r>
            <a:r>
              <a:rPr lang="en-GB" sz="1400" dirty="0" err="1"/>
              <a:t>ms</a:t>
            </a:r>
            <a:r>
              <a:rPr lang="en-GB" sz="1400" dirty="0"/>
              <a:t> pulses of six odours with a range of volatilities. Mean signal, normalised to maximum recording for each odour. </a:t>
            </a:r>
            <a:r>
              <a:rPr lang="en-GB" sz="1400" b="1" dirty="0"/>
              <a:t>B) </a:t>
            </a:r>
            <a:r>
              <a:rPr lang="en-GB" sz="1400" dirty="0"/>
              <a:t>Each odour from </a:t>
            </a:r>
            <a:r>
              <a:rPr lang="en-GB" sz="1400" b="1" dirty="0"/>
              <a:t>(A) </a:t>
            </a:r>
            <a:r>
              <a:rPr lang="en-GB" sz="1400" dirty="0"/>
              <a:t>plotted separately and ordered by increasing vapour pressure. </a:t>
            </a:r>
            <a:r>
              <a:rPr lang="en-GB" sz="1400" b="1" dirty="0"/>
              <a:t>(C) </a:t>
            </a:r>
            <a:r>
              <a:rPr lang="en-GB" sz="1400" dirty="0"/>
              <a:t>onset precision (time from valve timing to 5 % max odour); </a:t>
            </a:r>
            <a:r>
              <a:rPr lang="en-GB" sz="1400" b="1" dirty="0"/>
              <a:t>(D) </a:t>
            </a:r>
            <a:r>
              <a:rPr lang="en-GB" sz="1400" dirty="0"/>
              <a:t>pulse variability (S.D. of PID reading from onset to onset +500ms); </a:t>
            </a:r>
            <a:r>
              <a:rPr lang="en-GB" sz="1400" b="1" dirty="0"/>
              <a:t>(E) </a:t>
            </a:r>
            <a:r>
              <a:rPr lang="en-GB" sz="1400" dirty="0"/>
              <a:t>onset (time from 10-90 % max odour) and offset (time from 90-10 % max odour); and (F) effective pulse length above a range pulse amplitudes. Odours arranged by increasing vapour pressure in panels C-F. All measurements taken with Channel 1. Shaded area of B defines mean +/- SEM; Error bars in C,E</a:t>
            </a:r>
          </a:p>
          <a:p>
            <a:r>
              <a:rPr lang="en-GB" sz="1400" dirty="0"/>
              <a:t>defines mean +/- S.D.; Box plot in D defines median SD, upper/lower quartile and min/mix whiskers; n = 10 for each odour tested.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8386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B844561-0401-16AC-A49A-F2B793E08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"/>
          <a:stretch/>
        </p:blipFill>
        <p:spPr bwMode="auto">
          <a:xfrm>
            <a:off x="4135683" y="1137890"/>
            <a:ext cx="3360000" cy="236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5F078650-5A46-994F-C630-6AB2A86858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"/>
          <a:stretch/>
        </p:blipFill>
        <p:spPr bwMode="auto">
          <a:xfrm>
            <a:off x="1194524" y="1137892"/>
            <a:ext cx="3360000" cy="236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86453FA-9E2D-688E-5A0B-0DE7F96434EF}"/>
              </a:ext>
            </a:extLst>
          </p:cNvPr>
          <p:cNvGrpSpPr/>
          <p:nvPr/>
        </p:nvGrpSpPr>
        <p:grpSpPr>
          <a:xfrm>
            <a:off x="1616215" y="3631919"/>
            <a:ext cx="1583069" cy="400110"/>
            <a:chOff x="6879288" y="3967954"/>
            <a:chExt cx="1583069" cy="400110"/>
          </a:xfrm>
        </p:grpSpPr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896FF847-3295-C591-8C7B-49EE66D36A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1" t="9271" r="17059" b="79028"/>
            <a:stretch/>
          </p:blipFill>
          <p:spPr bwMode="auto">
            <a:xfrm>
              <a:off x="6879288" y="3967955"/>
              <a:ext cx="402045" cy="34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498FC2F-7BC8-53E2-8E66-8BA11E1FCFB8}"/>
                </a:ext>
              </a:extLst>
            </p:cNvPr>
            <p:cNvSpPr txBox="1"/>
            <p:nvPr/>
          </p:nvSpPr>
          <p:spPr>
            <a:xfrm>
              <a:off x="7284203" y="3967954"/>
              <a:ext cx="1178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522413" algn="r"/>
                </a:tabLst>
              </a:pPr>
              <a:r>
                <a:rPr lang="en-GB" sz="1000" dirty="0"/>
                <a:t>Methyl acetate</a:t>
              </a:r>
            </a:p>
            <a:p>
              <a:pPr>
                <a:tabLst>
                  <a:tab pos="1522413" algn="r"/>
                </a:tabLst>
              </a:pPr>
              <a:r>
                <a:rPr lang="en-GB" sz="1000" dirty="0"/>
                <a:t>Ethyl acetate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FBBA8C-2F61-FF8A-318F-39D4398927ED}"/>
              </a:ext>
            </a:extLst>
          </p:cNvPr>
          <p:cNvSpPr txBox="1"/>
          <p:nvPr/>
        </p:nvSpPr>
        <p:spPr>
          <a:xfrm rot="16200000">
            <a:off x="241419" y="2036488"/>
            <a:ext cx="2117026" cy="247976"/>
          </a:xfrm>
          <a:prstGeom prst="rect">
            <a:avLst/>
          </a:prstGeom>
          <a:solidFill>
            <a:schemeClr val="bg1"/>
          </a:solidFill>
        </p:spPr>
        <p:txBody>
          <a:bodyPr wrap="square" tIns="46800" bIns="18000" rtlCol="0">
            <a:spAutoFit/>
          </a:bodyPr>
          <a:lstStyle/>
          <a:p>
            <a:pPr algn="ctr"/>
            <a:r>
              <a:rPr lang="en-GB" sz="1200" dirty="0">
                <a:latin typeface="+mj-lt"/>
              </a:rPr>
              <a:t>PID (AU)</a:t>
            </a:r>
            <a:endParaRPr lang="el-GR" sz="12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8BC75-D2C6-914B-2694-969C1E31DDDC}"/>
              </a:ext>
            </a:extLst>
          </p:cNvPr>
          <p:cNvSpPr txBox="1"/>
          <p:nvPr/>
        </p:nvSpPr>
        <p:spPr>
          <a:xfrm>
            <a:off x="1624177" y="3338494"/>
            <a:ext cx="2620762" cy="246893"/>
          </a:xfrm>
          <a:prstGeom prst="rect">
            <a:avLst/>
          </a:prstGeom>
          <a:solidFill>
            <a:schemeClr val="bg1"/>
          </a:solidFill>
        </p:spPr>
        <p:txBody>
          <a:bodyPr wrap="square" tIns="18000" rtlCol="0">
            <a:spAutoFit/>
          </a:bodyPr>
          <a:lstStyle/>
          <a:p>
            <a:pPr algn="ctr"/>
            <a:r>
              <a:rPr lang="en-GB" sz="1200" dirty="0">
                <a:latin typeface="+mj-lt"/>
              </a:rPr>
              <a:t>Time 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109EE-A36A-8514-1E84-77512C05D85D}"/>
              </a:ext>
            </a:extLst>
          </p:cNvPr>
          <p:cNvSpPr txBox="1"/>
          <p:nvPr/>
        </p:nvSpPr>
        <p:spPr>
          <a:xfrm>
            <a:off x="4573105" y="3348582"/>
            <a:ext cx="2620762" cy="246893"/>
          </a:xfrm>
          <a:prstGeom prst="rect">
            <a:avLst/>
          </a:prstGeom>
          <a:solidFill>
            <a:schemeClr val="bg1"/>
          </a:solidFill>
        </p:spPr>
        <p:txBody>
          <a:bodyPr wrap="square" tIns="18000" rtlCol="0">
            <a:spAutoFit/>
          </a:bodyPr>
          <a:lstStyle/>
          <a:p>
            <a:pPr algn="ctr"/>
            <a:r>
              <a:rPr lang="en-GB" sz="1200" dirty="0">
                <a:latin typeface="+mj-lt"/>
              </a:rPr>
              <a:t>Time (s)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3E7A5-7158-3237-6EEA-844EEFE2865C}"/>
              </a:ext>
            </a:extLst>
          </p:cNvPr>
          <p:cNvSpPr txBox="1"/>
          <p:nvPr/>
        </p:nvSpPr>
        <p:spPr>
          <a:xfrm>
            <a:off x="1108629" y="80164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E6708-CBCB-EB12-0AA7-415D12DA8BFA}"/>
              </a:ext>
            </a:extLst>
          </p:cNvPr>
          <p:cNvSpPr txBox="1"/>
          <p:nvPr/>
        </p:nvSpPr>
        <p:spPr>
          <a:xfrm>
            <a:off x="4310026" y="801644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B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3C3C02-57A4-DA9B-3ACA-77B8D7B9C684}"/>
              </a:ext>
            </a:extLst>
          </p:cNvPr>
          <p:cNvGrpSpPr/>
          <p:nvPr/>
        </p:nvGrpSpPr>
        <p:grpSpPr>
          <a:xfrm>
            <a:off x="5759370" y="3631919"/>
            <a:ext cx="1583069" cy="419876"/>
            <a:chOff x="6879288" y="3967954"/>
            <a:chExt cx="1583069" cy="419876"/>
          </a:xfrm>
        </p:grpSpPr>
        <p:pic>
          <p:nvPicPr>
            <p:cNvPr id="16" name="Picture 9">
              <a:extLst>
                <a:ext uri="{FF2B5EF4-FFF2-40B4-BE49-F238E27FC236}">
                  <a16:creationId xmlns:a16="http://schemas.microsoft.com/office/drawing/2014/main" id="{67A708EF-EE5C-4656-EED0-190743C802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1" t="31466" r="17059" b="56440"/>
            <a:stretch/>
          </p:blipFill>
          <p:spPr bwMode="auto">
            <a:xfrm>
              <a:off x="6879288" y="4029623"/>
              <a:ext cx="402045" cy="3582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BB079A-930B-A87E-C211-15278335853F}"/>
                </a:ext>
              </a:extLst>
            </p:cNvPr>
            <p:cNvSpPr txBox="1"/>
            <p:nvPr/>
          </p:nvSpPr>
          <p:spPr>
            <a:xfrm>
              <a:off x="7284203" y="3967954"/>
              <a:ext cx="1178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522413" algn="r"/>
                </a:tabLst>
              </a:pPr>
              <a:r>
                <a:rPr lang="en-GB" sz="1000" dirty="0"/>
                <a:t>2-heptanone</a:t>
              </a:r>
            </a:p>
            <a:p>
              <a:pPr>
                <a:tabLst>
                  <a:tab pos="1522413" algn="r"/>
                </a:tabLst>
              </a:pPr>
              <a:r>
                <a:rPr lang="en-GB" sz="1000" dirty="0"/>
                <a:t>Benzaldehyde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DBADFC-49B3-30EA-C552-735B4D9BC33E}"/>
              </a:ext>
            </a:extLst>
          </p:cNvPr>
          <p:cNvGrpSpPr/>
          <p:nvPr/>
        </p:nvGrpSpPr>
        <p:grpSpPr>
          <a:xfrm>
            <a:off x="3687792" y="3631919"/>
            <a:ext cx="1583069" cy="400110"/>
            <a:chOff x="6879288" y="3967954"/>
            <a:chExt cx="1583069" cy="400110"/>
          </a:xfrm>
        </p:grpSpPr>
        <p:pic>
          <p:nvPicPr>
            <p:cNvPr id="19" name="Picture 9">
              <a:extLst>
                <a:ext uri="{FF2B5EF4-FFF2-40B4-BE49-F238E27FC236}">
                  <a16:creationId xmlns:a16="http://schemas.microsoft.com/office/drawing/2014/main" id="{5DC3B933-2E3C-F7AC-4CE4-77625EE909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761" t="20971" r="17059" b="68851"/>
            <a:stretch/>
          </p:blipFill>
          <p:spPr bwMode="auto">
            <a:xfrm>
              <a:off x="6879288" y="3999810"/>
              <a:ext cx="402045" cy="3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EE87B9-D2E6-7209-61D1-C929BE557FF9}"/>
                </a:ext>
              </a:extLst>
            </p:cNvPr>
            <p:cNvSpPr txBox="1"/>
            <p:nvPr/>
          </p:nvSpPr>
          <p:spPr>
            <a:xfrm>
              <a:off x="7284203" y="3967954"/>
              <a:ext cx="11781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1522413" algn="r"/>
                </a:tabLst>
              </a:pPr>
              <a:r>
                <a:rPr lang="en-GB" sz="1000" dirty="0"/>
                <a:t>Ethyl butyrate</a:t>
              </a:r>
            </a:p>
            <a:p>
              <a:pPr>
                <a:tabLst>
                  <a:tab pos="1522413" algn="r"/>
                </a:tabLst>
              </a:pPr>
              <a:r>
                <a:rPr lang="en-GB" sz="1000" dirty="0"/>
                <a:t>Methyl hexanoate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5B0FD-5067-A4A8-4F62-D6C09625A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85014"/>
          <a:stretch/>
        </p:blipFill>
        <p:spPr bwMode="auto">
          <a:xfrm>
            <a:off x="4135683" y="1073342"/>
            <a:ext cx="3360420" cy="1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4F6F286-3B09-C042-8A78-5575E4672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85014"/>
          <a:stretch/>
        </p:blipFill>
        <p:spPr bwMode="auto">
          <a:xfrm>
            <a:off x="1194104" y="1073344"/>
            <a:ext cx="3360420" cy="1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74567-44F0-FB81-1D40-EAF2DB5FED43}"/>
              </a:ext>
            </a:extLst>
          </p:cNvPr>
          <p:cNvSpPr txBox="1"/>
          <p:nvPr/>
        </p:nvSpPr>
        <p:spPr>
          <a:xfrm>
            <a:off x="767363" y="6488017"/>
            <a:ext cx="762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Generating reproducible mixed odour stimuli</a:t>
            </a:r>
          </a:p>
          <a:p>
            <a:r>
              <a:rPr lang="en-GB" sz="1400" b="1" dirty="0"/>
              <a:t>A) </a:t>
            </a:r>
            <a:r>
              <a:rPr lang="en-GB" sz="1400" dirty="0"/>
              <a:t>Normalised PID </a:t>
            </a:r>
            <a:r>
              <a:rPr lang="en-GB" sz="1400" dirty="0" err="1"/>
              <a:t>timecourse</a:t>
            </a:r>
            <a:r>
              <a:rPr lang="en-GB" sz="1400" dirty="0"/>
              <a:t> signal from all six odorants during 8.2 s randomly fluctuating odour</a:t>
            </a:r>
          </a:p>
          <a:p>
            <a:r>
              <a:rPr lang="en-GB" sz="1400" dirty="0"/>
              <a:t>stimuli. </a:t>
            </a:r>
            <a:r>
              <a:rPr lang="en-GB" sz="1400" b="1" dirty="0"/>
              <a:t>(B) </a:t>
            </a:r>
            <a:r>
              <a:rPr lang="en-GB" sz="1400" dirty="0"/>
              <a:t>zoomed section. Grey lines above each panel show the olfactometer valve state.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48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FD305A1-718C-6EA4-D230-BF0311B1AA6A}"/>
              </a:ext>
            </a:extLst>
          </p:cNvPr>
          <p:cNvGrpSpPr/>
          <p:nvPr/>
        </p:nvGrpSpPr>
        <p:grpSpPr>
          <a:xfrm>
            <a:off x="929077" y="698412"/>
            <a:ext cx="6345111" cy="5280756"/>
            <a:chOff x="929077" y="698412"/>
            <a:chExt cx="6345111" cy="5280756"/>
          </a:xfrm>
        </p:grpSpPr>
        <p:pic>
          <p:nvPicPr>
            <p:cNvPr id="2063" name="Picture 15">
              <a:extLst>
                <a:ext uri="{FF2B5EF4-FFF2-40B4-BE49-F238E27FC236}">
                  <a16:creationId xmlns:a16="http://schemas.microsoft.com/office/drawing/2014/main" id="{6A5F847F-09A8-1FA1-F7CF-C27FFF588F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188" y="833496"/>
              <a:ext cx="336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9265C580-EFA0-E621-16D1-ECD49C55B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151" y="816975"/>
              <a:ext cx="336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4">
              <a:extLst>
                <a:ext uri="{FF2B5EF4-FFF2-40B4-BE49-F238E27FC236}">
                  <a16:creationId xmlns:a16="http://schemas.microsoft.com/office/drawing/2014/main" id="{EEBDAB8D-400F-8E95-B8DB-BE67767A09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90" t="9207" r="9660" b="66354"/>
            <a:stretch/>
          </p:blipFill>
          <p:spPr bwMode="auto">
            <a:xfrm>
              <a:off x="6048652" y="1006189"/>
              <a:ext cx="1066933" cy="615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32C25AE-5991-8AC6-C65D-BA557A239CAD}"/>
                </a:ext>
              </a:extLst>
            </p:cNvPr>
            <p:cNvSpPr txBox="1"/>
            <p:nvPr/>
          </p:nvSpPr>
          <p:spPr>
            <a:xfrm rot="16200000">
              <a:off x="34435" y="1868708"/>
              <a:ext cx="2117026" cy="2479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46800" b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PID (AU)</a:t>
              </a:r>
              <a:endParaRPr lang="el-GR" sz="1200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B39BDD-1241-CC2D-3F62-EF6991E5BED8}"/>
                </a:ext>
              </a:extLst>
            </p:cNvPr>
            <p:cNvSpPr txBox="1"/>
            <p:nvPr/>
          </p:nvSpPr>
          <p:spPr>
            <a:xfrm>
              <a:off x="929077" y="69841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8D88DF-CAF8-FC16-3A2B-F510202D4AF4}"/>
                </a:ext>
              </a:extLst>
            </p:cNvPr>
            <p:cNvSpPr txBox="1"/>
            <p:nvPr/>
          </p:nvSpPr>
          <p:spPr>
            <a:xfrm>
              <a:off x="4103042" y="69841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AE850-5A49-2480-EF53-21ED18AE8DC8}"/>
                </a:ext>
              </a:extLst>
            </p:cNvPr>
            <p:cNvSpPr/>
            <p:nvPr/>
          </p:nvSpPr>
          <p:spPr>
            <a:xfrm>
              <a:off x="1294927" y="3051209"/>
              <a:ext cx="247978" cy="129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B4F5FA-42F6-F046-FDEC-5DDC7546730F}"/>
                </a:ext>
              </a:extLst>
            </p:cNvPr>
            <p:cNvSpPr/>
            <p:nvPr/>
          </p:nvSpPr>
          <p:spPr>
            <a:xfrm>
              <a:off x="4240156" y="3062387"/>
              <a:ext cx="247978" cy="1295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82E9D0-F24F-FC1A-0D8D-0B98BD861E6D}"/>
                </a:ext>
              </a:extLst>
            </p:cNvPr>
            <p:cNvSpPr/>
            <p:nvPr/>
          </p:nvSpPr>
          <p:spPr>
            <a:xfrm>
              <a:off x="1833935" y="3198655"/>
              <a:ext cx="4320000" cy="231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FBD81160-AE4D-C753-185C-B355448AA0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188" y="3374873"/>
              <a:ext cx="336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5" name="Picture 17">
              <a:extLst>
                <a:ext uri="{FF2B5EF4-FFF2-40B4-BE49-F238E27FC236}">
                  <a16:creationId xmlns:a16="http://schemas.microsoft.com/office/drawing/2014/main" id="{9DD9BB68-1523-8940-2365-99B3296FA0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181" y="3375803"/>
              <a:ext cx="336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876B59-1218-7AA7-22BE-4BC5C3BEF8EF}"/>
                </a:ext>
              </a:extLst>
            </p:cNvPr>
            <p:cNvSpPr txBox="1"/>
            <p:nvPr/>
          </p:nvSpPr>
          <p:spPr>
            <a:xfrm rot="16200000">
              <a:off x="34436" y="4430836"/>
              <a:ext cx="2117026" cy="2479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46800" b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PID (AU)</a:t>
              </a:r>
              <a:endParaRPr lang="el-GR" sz="1200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1A84DF-A367-69C0-9695-F97B48E0913B}"/>
                </a:ext>
              </a:extLst>
            </p:cNvPr>
            <p:cNvSpPr txBox="1"/>
            <p:nvPr/>
          </p:nvSpPr>
          <p:spPr>
            <a:xfrm>
              <a:off x="929077" y="3229749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E80F84-3A06-CA52-48DA-C65E3D3299AE}"/>
                </a:ext>
              </a:extLst>
            </p:cNvPr>
            <p:cNvSpPr txBox="1"/>
            <p:nvPr/>
          </p:nvSpPr>
          <p:spPr>
            <a:xfrm>
              <a:off x="4150251" y="3229749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1A3500-7B5B-DAF9-9777-0F4278D6D564}"/>
                </a:ext>
              </a:extLst>
            </p:cNvPr>
            <p:cNvSpPr txBox="1"/>
            <p:nvPr/>
          </p:nvSpPr>
          <p:spPr>
            <a:xfrm>
              <a:off x="1386367" y="5722187"/>
              <a:ext cx="2620762" cy="246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Time (s)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9B2111-7970-2B9C-0D43-2360F3CA4202}"/>
                </a:ext>
              </a:extLst>
            </p:cNvPr>
            <p:cNvSpPr txBox="1"/>
            <p:nvPr/>
          </p:nvSpPr>
          <p:spPr>
            <a:xfrm>
              <a:off x="4353583" y="5732275"/>
              <a:ext cx="2620762" cy="246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Time (s)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D07292-0BF2-B444-817A-1C73CEB56E65}"/>
              </a:ext>
            </a:extLst>
          </p:cNvPr>
          <p:cNvSpPr txBox="1"/>
          <p:nvPr/>
        </p:nvSpPr>
        <p:spPr>
          <a:xfrm>
            <a:off x="767363" y="6488017"/>
            <a:ext cx="76203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Independence of channels</a:t>
            </a:r>
          </a:p>
          <a:p>
            <a:r>
              <a:rPr lang="en-GB" sz="1400" b="1" dirty="0"/>
              <a:t>A) </a:t>
            </a:r>
            <a:r>
              <a:rPr lang="en-GB" sz="1400" dirty="0"/>
              <a:t>A short pulse delivered from channel 2 on a longer pulse from channel 1. </a:t>
            </a:r>
            <a:r>
              <a:rPr lang="en-GB" sz="1400" b="1" dirty="0"/>
              <a:t>B) </a:t>
            </a:r>
            <a:r>
              <a:rPr lang="en-GB" sz="1400" dirty="0"/>
              <a:t>A short pulse</a:t>
            </a:r>
          </a:p>
          <a:p>
            <a:r>
              <a:rPr lang="en-GB" sz="1400" dirty="0"/>
              <a:t>delivered from channel 1 on a longer pulse from channel 2. Dashed line generated from adding</a:t>
            </a:r>
          </a:p>
          <a:p>
            <a:r>
              <a:rPr lang="en-GB" sz="1400" dirty="0"/>
              <a:t>individual single pulses from each channel (red and blue). Comparison with actual combined</a:t>
            </a:r>
          </a:p>
          <a:p>
            <a:r>
              <a:rPr lang="en-GB" sz="1400" dirty="0"/>
              <a:t>pulse (green) reveals little difference. </a:t>
            </a:r>
            <a:r>
              <a:rPr lang="en-GB" sz="1400" b="1" dirty="0"/>
              <a:t>C) </a:t>
            </a:r>
            <a:r>
              <a:rPr lang="en-GB" sz="1400" dirty="0"/>
              <a:t>The combination of the two channels can also be accurately predicted during randomly fluctuating stimuli. </a:t>
            </a:r>
            <a:r>
              <a:rPr lang="en-GB" sz="1400" b="1" dirty="0"/>
              <a:t>D) </a:t>
            </a:r>
            <a:r>
              <a:rPr lang="en-GB" sz="1400" dirty="0"/>
              <a:t>zoomed region of (C) These stimuli were generated with pure 2-heptanone in both channels.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68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C1898B6-3D67-F89C-F377-741C65E45C2C}"/>
              </a:ext>
            </a:extLst>
          </p:cNvPr>
          <p:cNvGrpSpPr/>
          <p:nvPr/>
        </p:nvGrpSpPr>
        <p:grpSpPr>
          <a:xfrm>
            <a:off x="687956" y="623444"/>
            <a:ext cx="6500991" cy="5494726"/>
            <a:chOff x="658459" y="2747212"/>
            <a:chExt cx="6500991" cy="5494726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EF8CD3F5-2553-5B74-D584-748C669D99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03"/>
            <a:stretch/>
          </p:blipFill>
          <p:spPr bwMode="auto">
            <a:xfrm>
              <a:off x="3917125" y="2880000"/>
              <a:ext cx="3242325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F86D9C4E-C351-6190-8394-93D8B13B6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97"/>
            <a:stretch/>
          </p:blipFill>
          <p:spPr bwMode="auto">
            <a:xfrm>
              <a:off x="676323" y="2880000"/>
              <a:ext cx="314505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7" name="Picture 1">
              <a:extLst>
                <a:ext uri="{FF2B5EF4-FFF2-40B4-BE49-F238E27FC236}">
                  <a16:creationId xmlns:a16="http://schemas.microsoft.com/office/drawing/2014/main" id="{A2CB96E3-A2FF-925D-9A59-A5899E7F0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323" y="5650100"/>
              <a:ext cx="3360000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0CDA2E-DBAB-0D0C-2DDE-FCF6BDC9D665}"/>
                </a:ext>
              </a:extLst>
            </p:cNvPr>
            <p:cNvSpPr txBox="1"/>
            <p:nvPr/>
          </p:nvSpPr>
          <p:spPr>
            <a:xfrm>
              <a:off x="658524" y="274721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A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A3FE45-169A-7E24-12A2-A28DEC5CA7AD}"/>
                </a:ext>
              </a:extLst>
            </p:cNvPr>
            <p:cNvSpPr txBox="1"/>
            <p:nvPr/>
          </p:nvSpPr>
          <p:spPr>
            <a:xfrm>
              <a:off x="3865033" y="2747212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416795-287D-17A9-31C3-9DA481209040}"/>
                </a:ext>
              </a:extLst>
            </p:cNvPr>
            <p:cNvSpPr txBox="1"/>
            <p:nvPr/>
          </p:nvSpPr>
          <p:spPr>
            <a:xfrm>
              <a:off x="1104980" y="5224945"/>
              <a:ext cx="2620762" cy="246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Time (s)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EFA3E-60FB-2ADD-371F-4C03D8D127A6}"/>
                </a:ext>
              </a:extLst>
            </p:cNvPr>
            <p:cNvSpPr txBox="1"/>
            <p:nvPr/>
          </p:nvSpPr>
          <p:spPr>
            <a:xfrm>
              <a:off x="3899599" y="5224945"/>
              <a:ext cx="2620762" cy="246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Time (s)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02BD9D-B29D-3A7D-1272-A41EE38F0677}"/>
                </a:ext>
              </a:extLst>
            </p:cNvPr>
            <p:cNvSpPr txBox="1"/>
            <p:nvPr/>
          </p:nvSpPr>
          <p:spPr>
            <a:xfrm rot="16200000">
              <a:off x="-276065" y="3931837"/>
              <a:ext cx="2117026" cy="2479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46800" b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PID (AU)</a:t>
              </a:r>
              <a:endParaRPr lang="el-GR" sz="1200" dirty="0">
                <a:latin typeface="+mj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79758D-491C-9375-4C1A-88D4F2CD0BF6}"/>
                </a:ext>
              </a:extLst>
            </p:cNvPr>
            <p:cNvSpPr txBox="1"/>
            <p:nvPr/>
          </p:nvSpPr>
          <p:spPr>
            <a:xfrm>
              <a:off x="1095637" y="7995045"/>
              <a:ext cx="2620762" cy="246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Time (s)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4383BD-60BE-86D6-CEB1-0AC9DA884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879" r="44115" b="18217"/>
            <a:stretch/>
          </p:blipFill>
          <p:spPr>
            <a:xfrm>
              <a:off x="4514511" y="6028539"/>
              <a:ext cx="1952671" cy="178859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6ED17-A661-9335-C437-414F04157CD1}"/>
                </a:ext>
              </a:extLst>
            </p:cNvPr>
            <p:cNvSpPr txBox="1"/>
            <p:nvPr/>
          </p:nvSpPr>
          <p:spPr>
            <a:xfrm rot="16200000">
              <a:off x="-276066" y="6786112"/>
              <a:ext cx="2117026" cy="2479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46800" b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PID (AU)</a:t>
              </a:r>
              <a:endParaRPr lang="el-GR" sz="1200" dirty="0">
                <a:latin typeface="+mj-lt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CCA264-9843-DB9E-B65F-9E019A9EF4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145" r="3364" b="57164"/>
            <a:stretch/>
          </p:blipFill>
          <p:spPr>
            <a:xfrm>
              <a:off x="6467182" y="6028539"/>
              <a:ext cx="435782" cy="93682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F72BCA-D893-114B-8500-53D0FCC9F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6145" t="42947" r="1671" b="18217"/>
            <a:stretch/>
          </p:blipFill>
          <p:spPr>
            <a:xfrm>
              <a:off x="6396848" y="6967779"/>
              <a:ext cx="506116" cy="849358"/>
            </a:xfrm>
            <a:prstGeom prst="rect">
              <a:avLst/>
            </a:prstGeom>
          </p:spPr>
        </p:pic>
        <p:pic>
          <p:nvPicPr>
            <p:cNvPr id="3079" name="Picture 7">
              <a:extLst>
                <a:ext uri="{FF2B5EF4-FFF2-40B4-BE49-F238E27FC236}">
                  <a16:creationId xmlns:a16="http://schemas.microsoft.com/office/drawing/2014/main" id="{70497903-C35E-74F9-3DF8-69C44F07E1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76" t="88248" r="16016"/>
            <a:stretch/>
          </p:blipFill>
          <p:spPr bwMode="auto">
            <a:xfrm>
              <a:off x="4412914" y="7805761"/>
              <a:ext cx="2490050" cy="296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1B2368-B977-6B47-3E06-62987AF65638}"/>
                </a:ext>
              </a:extLst>
            </p:cNvPr>
            <p:cNvSpPr/>
            <p:nvPr/>
          </p:nvSpPr>
          <p:spPr>
            <a:xfrm>
              <a:off x="5102414" y="7699850"/>
              <a:ext cx="165419" cy="96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EC11575-8E6A-28B0-55CB-32DED205089B}"/>
                </a:ext>
              </a:extLst>
            </p:cNvPr>
            <p:cNvSpPr txBox="1"/>
            <p:nvPr/>
          </p:nvSpPr>
          <p:spPr>
            <a:xfrm>
              <a:off x="3954047" y="6467759"/>
              <a:ext cx="620624" cy="1049227"/>
            </a:xfrm>
            <a:prstGeom prst="rect">
              <a:avLst/>
            </a:prstGeom>
            <a:noFill/>
          </p:spPr>
          <p:txBody>
            <a:bodyPr wrap="square" tIns="18000" rtlCol="0">
              <a:spAutoFit/>
            </a:bodyPr>
            <a:lstStyle/>
            <a:p>
              <a:r>
                <a:rPr lang="en-GB" sz="1200" dirty="0">
                  <a:latin typeface="+mj-lt"/>
                </a:rPr>
                <a:t>5 Hz</a:t>
              </a:r>
            </a:p>
            <a:p>
              <a:endParaRPr lang="en-GB" sz="1000" dirty="0">
                <a:latin typeface="+mj-lt"/>
              </a:endParaRPr>
            </a:p>
            <a:p>
              <a:endParaRPr lang="en-GB" sz="1000" dirty="0">
                <a:latin typeface="+mj-lt"/>
              </a:endParaRPr>
            </a:p>
            <a:p>
              <a:endParaRPr lang="en-GB" sz="1000" dirty="0">
                <a:latin typeface="+mj-lt"/>
              </a:endParaRPr>
            </a:p>
            <a:p>
              <a:endParaRPr lang="en-GB" sz="1000" dirty="0">
                <a:latin typeface="+mj-lt"/>
              </a:endParaRPr>
            </a:p>
            <a:p>
              <a:r>
                <a:rPr lang="en-GB" sz="1200" dirty="0">
                  <a:latin typeface="+mj-lt"/>
                </a:rPr>
                <a:t>10 Hz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61A004-4C25-B7AB-79C1-8CF54BF56137}"/>
                </a:ext>
              </a:extLst>
            </p:cNvPr>
            <p:cNvSpPr txBox="1"/>
            <p:nvPr/>
          </p:nvSpPr>
          <p:spPr>
            <a:xfrm>
              <a:off x="4347349" y="7995045"/>
              <a:ext cx="2620762" cy="246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Time 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4AF0DD-E09C-16A2-E6E5-5677F81B20A6}"/>
                </a:ext>
              </a:extLst>
            </p:cNvPr>
            <p:cNvSpPr txBox="1"/>
            <p:nvPr/>
          </p:nvSpPr>
          <p:spPr>
            <a:xfrm>
              <a:off x="676323" y="5485141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C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E5E621-29D9-1486-C00A-599B96E4EF69}"/>
                </a:ext>
              </a:extLst>
            </p:cNvPr>
            <p:cNvSpPr txBox="1"/>
            <p:nvPr/>
          </p:nvSpPr>
          <p:spPr>
            <a:xfrm>
              <a:off x="3882832" y="5485141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909B79-B529-88EE-830F-C3411D061E82}"/>
                </a:ext>
              </a:extLst>
            </p:cNvPr>
            <p:cNvSpPr txBox="1"/>
            <p:nvPr/>
          </p:nvSpPr>
          <p:spPr>
            <a:xfrm rot="16200000">
              <a:off x="2906741" y="3927183"/>
              <a:ext cx="2117026" cy="24797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46800" bIns="18000" rtlCol="0">
              <a:spAutoFit/>
            </a:bodyPr>
            <a:lstStyle/>
            <a:p>
              <a:pPr algn="ctr"/>
              <a:r>
                <a:rPr lang="en-GB" sz="1200" dirty="0">
                  <a:latin typeface="+mj-lt"/>
                </a:rPr>
                <a:t>PID (AU)</a:t>
              </a:r>
              <a:endParaRPr lang="el-GR" sz="1200" dirty="0">
                <a:latin typeface="+mj-lt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C7E166-9FF0-5636-14D4-8F538EAA6BF5}"/>
              </a:ext>
            </a:extLst>
          </p:cNvPr>
          <p:cNvSpPr txBox="1"/>
          <p:nvPr/>
        </p:nvSpPr>
        <p:spPr>
          <a:xfrm>
            <a:off x="767363" y="6488017"/>
            <a:ext cx="76203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Generating naturalistic odour stimuli</a:t>
            </a:r>
          </a:p>
          <a:p>
            <a:r>
              <a:rPr lang="en-GB" sz="1400" b="1" dirty="0"/>
              <a:t>A) </a:t>
            </a:r>
            <a:r>
              <a:rPr lang="en-GB" sz="1400" dirty="0"/>
              <a:t>PID output during single cycle, generated by reducing duration of odour during 20 </a:t>
            </a:r>
            <a:r>
              <a:rPr lang="en-GB" sz="1400" dirty="0" err="1"/>
              <a:t>ms</a:t>
            </a:r>
            <a:r>
              <a:rPr lang="en-GB" sz="1400" dirty="0"/>
              <a:t> period</a:t>
            </a:r>
          </a:p>
          <a:p>
            <a:r>
              <a:rPr lang="en-GB" sz="1400" dirty="0"/>
              <a:t>(e.g. 18/2 = 18 </a:t>
            </a:r>
            <a:r>
              <a:rPr lang="en-GB" sz="1400" dirty="0" err="1"/>
              <a:t>ms</a:t>
            </a:r>
            <a:r>
              <a:rPr lang="en-GB" sz="1400" dirty="0"/>
              <a:t> ON &amp; 2 </a:t>
            </a:r>
            <a:r>
              <a:rPr lang="en-GB" sz="1400" dirty="0" err="1"/>
              <a:t>ms</a:t>
            </a:r>
            <a:r>
              <a:rPr lang="en-GB" sz="1400" dirty="0"/>
              <a:t> OFF) </a:t>
            </a:r>
            <a:r>
              <a:rPr lang="en-GB" sz="1400" b="1" dirty="0"/>
              <a:t>B) </a:t>
            </a:r>
            <a:r>
              <a:rPr lang="en-GB" sz="1400" dirty="0"/>
              <a:t>PID signal during 25 cycles, generating stable 500 </a:t>
            </a:r>
            <a:r>
              <a:rPr lang="en-GB" sz="1400" dirty="0" err="1"/>
              <a:t>ms</a:t>
            </a:r>
            <a:endParaRPr lang="en-GB" sz="1400" dirty="0"/>
          </a:p>
          <a:p>
            <a:r>
              <a:rPr lang="en-GB" sz="1400" dirty="0"/>
              <a:t>odour pulses of decreasing concentration. </a:t>
            </a:r>
            <a:r>
              <a:rPr lang="en-GB" sz="1400" b="1" dirty="0"/>
              <a:t>C) </a:t>
            </a:r>
            <a:r>
              <a:rPr lang="en-GB" sz="1400" dirty="0"/>
              <a:t>Prediction of a simple plume, generated by combining pulses from (A). </a:t>
            </a:r>
            <a:r>
              <a:rPr lang="en-GB" sz="1400" b="1" dirty="0"/>
              <a:t>D) </a:t>
            </a:r>
            <a:r>
              <a:rPr lang="en-GB" sz="1400" dirty="0"/>
              <a:t>Representative odour stimuli produced by opening the valve with 0.5 pulse duty. Complete pulses formed by valve cycles up to 5 Hz. These stimuli were all generated with ethyl acetate.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7597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phy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9970AB"/>
      </a:accent1>
      <a:accent2>
        <a:srgbClr val="5AAE61"/>
      </a:accent2>
      <a:accent3>
        <a:srgbClr val="245FC2"/>
      </a:accent3>
      <a:accent4>
        <a:srgbClr val="A52D32"/>
      </a:accent4>
      <a:accent5>
        <a:srgbClr val="6600FF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684</Words>
  <Application>Microsoft Office PowerPoint</Application>
  <PresentationFormat>Personalizar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DengXian</vt:lpstr>
      <vt:lpstr>Aptos</vt:lpstr>
      <vt:lpstr>Aptos Display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Ellison</dc:creator>
  <cp:lastModifiedBy>ANDRE MAIA CHAGAS</cp:lastModifiedBy>
  <cp:revision>121</cp:revision>
  <dcterms:created xsi:type="dcterms:W3CDTF">2024-03-19T20:12:24Z</dcterms:created>
  <dcterms:modified xsi:type="dcterms:W3CDTF">2025-10-01T19:07:54Z</dcterms:modified>
</cp:coreProperties>
</file>