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59" r:id="rId6"/>
    <p:sldId id="261" r:id="rId7"/>
    <p:sldId id="290" r:id="rId8"/>
    <p:sldId id="264" r:id="rId9"/>
    <p:sldId id="280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3962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Текст</a:t>
            </a:r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.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Изображение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Изображение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Введите цитату…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23" name="Иван Арсентьев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24" name="Текст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Текст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вариант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…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33" name="Изображение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Иван Арсентьев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Изображение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8000" cap="none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горизонт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Изображение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Линия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Текст заголовка</a:t>
            </a:r>
          </a:p>
        </p:txBody>
      </p:sp>
      <p:sp>
        <p:nvSpPr>
          <p:cNvPr id="2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подзаголовок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Текст заголовка</a:t>
            </a:r>
          </a:p>
        </p:txBody>
      </p:sp>
      <p:sp>
        <p:nvSpPr>
          <p:cNvPr id="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 — по центру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Текст заголовка</a:t>
            </a:r>
          </a:p>
        </p:txBody>
      </p:sp>
      <p:sp>
        <p:nvSpPr>
          <p:cNvPr id="4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вертик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Изображение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Текст</a:t>
            </a:r>
          </a:p>
        </p:txBody>
      </p:sp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Текст</a:t>
            </a:r>
          </a:p>
        </p:txBody>
      </p:sp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Текст</a:t>
            </a:r>
          </a:p>
        </p:txBody>
      </p:sp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Текст</a:t>
            </a:r>
          </a:p>
        </p:txBody>
      </p:sp>
      <p:sp>
        <p:nvSpPr>
          <p:cNvPr id="92" name="Изображение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ameta.io/allu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driver.io/docs/allure-reporter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pres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Автоматизация тестирования: поиск элементов, составление селекторов, ожидания, навигация"/>
          <p:cNvSpPr txBox="1">
            <a:spLocks noGrp="1"/>
          </p:cNvSpPr>
          <p:nvPr>
            <p:ph type="title"/>
          </p:nvPr>
        </p:nvSpPr>
        <p:spPr>
          <a:xfrm>
            <a:off x="1270000" y="3225799"/>
            <a:ext cx="10464800" cy="4101757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379729">
              <a:defRPr sz="5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Автоматизация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: </a:t>
            </a:r>
            <a:r>
              <a:rPr lang="ru-RU" dirty="0" smtClean="0"/>
              <a:t>ожидания, </a:t>
            </a:r>
            <a:r>
              <a:rPr lang="en-US" dirty="0" smtClean="0"/>
              <a:t>Allure-reporter, Cypress</a:t>
            </a:r>
            <a:endParaRPr dirty="0"/>
          </a:p>
        </p:txBody>
      </p:sp>
      <p:pic>
        <p:nvPicPr>
          <p:cNvPr id="176" name="Logo-beeline.png" descr="Logo-beeli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508000"/>
            <a:ext cx="1590050" cy="52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Оиск элементов…"/>
          <p:cNvSpPr txBox="1">
            <a:spLocks noGrp="1"/>
          </p:cNvSpPr>
          <p:nvPr>
            <p:ph type="ctrTitle"/>
          </p:nvPr>
        </p:nvSpPr>
        <p:spPr>
          <a:xfrm>
            <a:off x="406400" y="6426200"/>
            <a:ext cx="12192000" cy="1206500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 fontScale="90000"/>
          </a:bodyPr>
          <a:lstStyle/>
          <a:p>
            <a:pPr defTabSz="350520">
              <a:defRPr sz="10200">
                <a:solidFill>
                  <a:srgbClr val="232323"/>
                </a:solidFill>
              </a:defRPr>
            </a:pPr>
            <a:r>
              <a:rPr lang="ru-RU" sz="10200" dirty="0" smtClean="0"/>
              <a:t>Ожидания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оиск элементов в selenium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ОЖИДАНИЯ</a:t>
            </a:r>
            <a:endParaRPr dirty="0"/>
          </a:p>
        </p:txBody>
      </p:sp>
      <p:pic>
        <p:nvPicPr>
          <p:cNvPr id="182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/>
        </p:nvSpPr>
        <p:spPr>
          <a:xfrm>
            <a:off x="520700" y="1308100"/>
            <a:ext cx="122936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/>
                </a:solidFill>
              </a:rPr>
              <a:t>$(</a:t>
            </a:r>
            <a:r>
              <a:rPr lang="ru-RU" sz="2800" dirty="0" err="1">
                <a:solidFill>
                  <a:schemeClr val="accent1"/>
                </a:solidFill>
              </a:rPr>
              <a:t>element</a:t>
            </a:r>
            <a:r>
              <a:rPr lang="ru-RU" sz="2800" dirty="0">
                <a:solidFill>
                  <a:schemeClr val="accent1"/>
                </a:solidFill>
              </a:rPr>
              <a:t>).</a:t>
            </a:r>
            <a:r>
              <a:rPr lang="ru-RU" sz="2800" dirty="0" err="1">
                <a:solidFill>
                  <a:schemeClr val="accent1"/>
                </a:solidFill>
              </a:rPr>
              <a:t>waitForEnabled</a:t>
            </a:r>
            <a:r>
              <a:rPr lang="ru-RU" sz="2800" dirty="0">
                <a:solidFill>
                  <a:schemeClr val="accent1"/>
                </a:solidFill>
              </a:rPr>
              <a:t>(</a:t>
            </a:r>
            <a:r>
              <a:rPr lang="ru-RU" sz="2800" dirty="0" err="1">
                <a:solidFill>
                  <a:schemeClr val="accent1"/>
                </a:solidFill>
              </a:rPr>
              <a:t>timeout</a:t>
            </a:r>
            <a:r>
              <a:rPr lang="ru-RU" sz="2800" dirty="0">
                <a:solidFill>
                  <a:schemeClr val="accent1"/>
                </a:solidFill>
              </a:rPr>
              <a:t>) </a:t>
            </a:r>
            <a:r>
              <a:rPr lang="ru-RU" sz="2800" dirty="0">
                <a:solidFill>
                  <a:schemeClr val="bg2"/>
                </a:solidFill>
              </a:rPr>
              <a:t>– ожидаем заданное количество времени в</a:t>
            </a:r>
          </a:p>
          <a:p>
            <a:pPr>
              <a:spcBef>
                <a:spcPts val="1200"/>
              </a:spcBef>
            </a:pPr>
            <a:r>
              <a:rPr lang="ru-RU" sz="2800" dirty="0" smtClean="0">
                <a:solidFill>
                  <a:schemeClr val="bg2"/>
                </a:solidFill>
              </a:rPr>
              <a:t>	миллисекундах, </a:t>
            </a:r>
            <a:r>
              <a:rPr lang="ru-RU" sz="2800" dirty="0">
                <a:solidFill>
                  <a:schemeClr val="bg2"/>
                </a:solidFill>
              </a:rPr>
              <a:t>пока элемент станет </a:t>
            </a:r>
            <a:r>
              <a:rPr lang="ru-RU" sz="2800" dirty="0" smtClean="0">
                <a:solidFill>
                  <a:schemeClr val="bg2"/>
                </a:solidFill>
              </a:rPr>
              <a:t>доступен</a:t>
            </a:r>
            <a:endParaRPr lang="ru-RU" sz="28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/>
                </a:solidFill>
              </a:rPr>
              <a:t>$(</a:t>
            </a:r>
            <a:r>
              <a:rPr lang="ru-RU" sz="2800" dirty="0" err="1">
                <a:solidFill>
                  <a:schemeClr val="accent1"/>
                </a:solidFill>
              </a:rPr>
              <a:t>element</a:t>
            </a:r>
            <a:r>
              <a:rPr lang="ru-RU" sz="2800" dirty="0">
                <a:solidFill>
                  <a:schemeClr val="accent1"/>
                </a:solidFill>
              </a:rPr>
              <a:t>).</a:t>
            </a:r>
            <a:r>
              <a:rPr lang="ru-RU" sz="2800" dirty="0" err="1">
                <a:solidFill>
                  <a:schemeClr val="accent1"/>
                </a:solidFill>
              </a:rPr>
              <a:t>waitForEnabled</a:t>
            </a:r>
            <a:r>
              <a:rPr lang="ru-RU" sz="2800" dirty="0">
                <a:solidFill>
                  <a:schemeClr val="accent1"/>
                </a:solidFill>
              </a:rPr>
              <a:t>(</a:t>
            </a:r>
            <a:r>
              <a:rPr lang="ru-RU" sz="2800" dirty="0" err="1">
                <a:solidFill>
                  <a:schemeClr val="accent1"/>
                </a:solidFill>
              </a:rPr>
              <a:t>timeout</a:t>
            </a:r>
            <a:r>
              <a:rPr lang="ru-RU" sz="2800" dirty="0">
                <a:solidFill>
                  <a:schemeClr val="accent1"/>
                </a:solidFill>
              </a:rPr>
              <a:t>, </a:t>
            </a:r>
            <a:r>
              <a:rPr lang="ru-RU" sz="2800" dirty="0" err="1">
                <a:solidFill>
                  <a:schemeClr val="accent1"/>
                </a:solidFill>
              </a:rPr>
              <a:t>true</a:t>
            </a:r>
            <a:r>
              <a:rPr lang="ru-RU" sz="2800" dirty="0">
                <a:solidFill>
                  <a:schemeClr val="accent1"/>
                </a:solidFill>
              </a:rPr>
              <a:t>)</a:t>
            </a:r>
            <a:r>
              <a:rPr lang="ru-RU" sz="2800" dirty="0">
                <a:solidFill>
                  <a:schemeClr val="bg2"/>
                </a:solidFill>
              </a:rPr>
              <a:t> – ожидаем заданное количество времени </a:t>
            </a:r>
            <a:r>
              <a:rPr lang="ru-RU" sz="2800" dirty="0" smtClean="0">
                <a:solidFill>
                  <a:schemeClr val="bg2"/>
                </a:solidFill>
              </a:rPr>
              <a:t>в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ru-RU" sz="2800" dirty="0" smtClean="0">
                <a:solidFill>
                  <a:schemeClr val="bg2"/>
                </a:solidFill>
              </a:rPr>
              <a:t>миллисекундах, </a:t>
            </a:r>
            <a:r>
              <a:rPr lang="ru-RU" sz="2800" dirty="0">
                <a:solidFill>
                  <a:schemeClr val="bg2"/>
                </a:solidFill>
              </a:rPr>
              <a:t>пока элемент станет </a:t>
            </a:r>
            <a:r>
              <a:rPr lang="ru-RU" sz="2800" dirty="0" smtClean="0">
                <a:solidFill>
                  <a:schemeClr val="bg2"/>
                </a:solidFill>
              </a:rPr>
              <a:t>недоступен</a:t>
            </a:r>
            <a:endParaRPr lang="ru-RU" sz="28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/>
                </a:solidFill>
              </a:rPr>
              <a:t>$(</a:t>
            </a:r>
            <a:r>
              <a:rPr lang="ru-RU" sz="2800" dirty="0" err="1">
                <a:solidFill>
                  <a:schemeClr val="accent1"/>
                </a:solidFill>
              </a:rPr>
              <a:t>element</a:t>
            </a:r>
            <a:r>
              <a:rPr lang="ru-RU" sz="2800" dirty="0">
                <a:solidFill>
                  <a:schemeClr val="accent1"/>
                </a:solidFill>
              </a:rPr>
              <a:t>).</a:t>
            </a:r>
            <a:r>
              <a:rPr lang="ru-RU" sz="2800" dirty="0" err="1">
                <a:solidFill>
                  <a:schemeClr val="accent1"/>
                </a:solidFill>
              </a:rPr>
              <a:t>waitForDisplayed</a:t>
            </a:r>
            <a:r>
              <a:rPr lang="ru-RU" sz="2800" dirty="0">
                <a:solidFill>
                  <a:schemeClr val="accent1"/>
                </a:solidFill>
              </a:rPr>
              <a:t>(</a:t>
            </a:r>
            <a:r>
              <a:rPr lang="ru-RU" sz="2800" dirty="0" err="1">
                <a:solidFill>
                  <a:schemeClr val="accent1"/>
                </a:solidFill>
              </a:rPr>
              <a:t>timeout</a:t>
            </a:r>
            <a:r>
              <a:rPr lang="ru-RU" sz="2800" dirty="0">
                <a:solidFill>
                  <a:schemeClr val="accent1"/>
                </a:solidFill>
              </a:rPr>
              <a:t>) </a:t>
            </a:r>
            <a:r>
              <a:rPr lang="ru-RU" sz="2800" dirty="0">
                <a:solidFill>
                  <a:schemeClr val="bg2"/>
                </a:solidFill>
              </a:rPr>
              <a:t>- ожидаем заданное количество времени в</a:t>
            </a:r>
          </a:p>
          <a:p>
            <a:pPr>
              <a:spcBef>
                <a:spcPts val="1200"/>
              </a:spcBef>
            </a:pPr>
            <a:r>
              <a:rPr lang="ru-RU" sz="2800" dirty="0" smtClean="0">
                <a:solidFill>
                  <a:schemeClr val="bg2"/>
                </a:solidFill>
              </a:rPr>
              <a:t>	миллисекундах, </a:t>
            </a:r>
            <a:r>
              <a:rPr lang="ru-RU" sz="2800" dirty="0">
                <a:solidFill>
                  <a:schemeClr val="bg2"/>
                </a:solidFill>
              </a:rPr>
              <a:t>пока элемент отобразится на </a:t>
            </a:r>
            <a:r>
              <a:rPr lang="ru-RU" sz="2800" dirty="0" smtClean="0">
                <a:solidFill>
                  <a:schemeClr val="bg2"/>
                </a:solidFill>
              </a:rPr>
              <a:t>странице</a:t>
            </a:r>
            <a:endParaRPr lang="ru-RU" sz="28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/>
                </a:solidFill>
              </a:rPr>
              <a:t>$(</a:t>
            </a:r>
            <a:r>
              <a:rPr lang="ru-RU" sz="2800" dirty="0" err="1">
                <a:solidFill>
                  <a:schemeClr val="accent1"/>
                </a:solidFill>
              </a:rPr>
              <a:t>element</a:t>
            </a:r>
            <a:r>
              <a:rPr lang="ru-RU" sz="2800" dirty="0">
                <a:solidFill>
                  <a:schemeClr val="accent1"/>
                </a:solidFill>
              </a:rPr>
              <a:t>).</a:t>
            </a:r>
            <a:r>
              <a:rPr lang="ru-RU" sz="2800" dirty="0" err="1">
                <a:solidFill>
                  <a:schemeClr val="accent1"/>
                </a:solidFill>
              </a:rPr>
              <a:t>waitForClickable</a:t>
            </a:r>
            <a:r>
              <a:rPr lang="ru-RU" sz="2800" dirty="0">
                <a:solidFill>
                  <a:schemeClr val="accent1"/>
                </a:solidFill>
              </a:rPr>
              <a:t>({</a:t>
            </a:r>
            <a:r>
              <a:rPr lang="ru-RU" sz="2800" dirty="0" err="1">
                <a:solidFill>
                  <a:schemeClr val="accent1"/>
                </a:solidFill>
              </a:rPr>
              <a:t>timeout</a:t>
            </a:r>
            <a:r>
              <a:rPr lang="ru-RU" sz="2800" dirty="0">
                <a:solidFill>
                  <a:schemeClr val="accent1"/>
                </a:solidFill>
              </a:rPr>
              <a:t>: </a:t>
            </a:r>
            <a:r>
              <a:rPr lang="ru-RU" sz="2800" dirty="0" err="1">
                <a:solidFill>
                  <a:schemeClr val="accent1"/>
                </a:solidFill>
              </a:rPr>
              <a:t>ms</a:t>
            </a:r>
            <a:r>
              <a:rPr lang="ru-RU" sz="2800" dirty="0">
                <a:solidFill>
                  <a:schemeClr val="accent1"/>
                </a:solidFill>
              </a:rPr>
              <a:t>}) </a:t>
            </a:r>
            <a:r>
              <a:rPr lang="ru-RU" sz="2800" dirty="0">
                <a:solidFill>
                  <a:schemeClr val="bg2"/>
                </a:solidFill>
              </a:rPr>
              <a:t>- ожидаем заданное количество времени </a:t>
            </a:r>
            <a:r>
              <a:rPr lang="ru-RU" sz="2800" dirty="0" smtClean="0">
                <a:solidFill>
                  <a:schemeClr val="bg2"/>
                </a:solidFill>
              </a:rPr>
              <a:t>в</a:t>
            </a:r>
            <a:r>
              <a:rPr lang="ru-RU" sz="2800" dirty="0">
                <a:solidFill>
                  <a:schemeClr val="bg2"/>
                </a:solidFill>
              </a:rPr>
              <a:t> </a:t>
            </a:r>
            <a:r>
              <a:rPr lang="ru-RU" sz="2800" dirty="0" smtClean="0">
                <a:solidFill>
                  <a:schemeClr val="bg2"/>
                </a:solidFill>
              </a:rPr>
              <a:t>миллисекундах, </a:t>
            </a:r>
            <a:r>
              <a:rPr lang="ru-RU" sz="2800" dirty="0">
                <a:solidFill>
                  <a:schemeClr val="bg2"/>
                </a:solidFill>
              </a:rPr>
              <a:t>пока элемент станет </a:t>
            </a:r>
            <a:r>
              <a:rPr lang="ru-RU" sz="2800" dirty="0" err="1" smtClean="0">
                <a:solidFill>
                  <a:schemeClr val="bg2"/>
                </a:solidFill>
              </a:rPr>
              <a:t>кликабельным</a:t>
            </a:r>
            <a:endParaRPr lang="ru-RU" sz="28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/>
                </a:solidFill>
              </a:rPr>
              <a:t>$(</a:t>
            </a:r>
            <a:r>
              <a:rPr lang="ru-RU" sz="2800" dirty="0" err="1" smtClean="0">
                <a:solidFill>
                  <a:schemeClr val="accent1"/>
                </a:solidFill>
              </a:rPr>
              <a:t>element</a:t>
            </a:r>
            <a:r>
              <a:rPr lang="ru-RU" sz="2800" dirty="0" smtClean="0">
                <a:solidFill>
                  <a:schemeClr val="accent1"/>
                </a:solidFill>
              </a:rPr>
              <a:t>).</a:t>
            </a:r>
            <a:r>
              <a:rPr lang="ru-RU" sz="2800" dirty="0" err="1" smtClean="0">
                <a:solidFill>
                  <a:schemeClr val="accent1"/>
                </a:solidFill>
              </a:rPr>
              <a:t>waitForClickable</a:t>
            </a:r>
            <a:r>
              <a:rPr lang="ru-RU" sz="2800" dirty="0">
                <a:solidFill>
                  <a:schemeClr val="accent1"/>
                </a:solidFill>
              </a:rPr>
              <a:t>({</a:t>
            </a:r>
            <a:r>
              <a:rPr lang="ru-RU" sz="2800" dirty="0" err="1">
                <a:solidFill>
                  <a:schemeClr val="accent1"/>
                </a:solidFill>
              </a:rPr>
              <a:t>timeout</a:t>
            </a:r>
            <a:r>
              <a:rPr lang="ru-RU" sz="2800" dirty="0">
                <a:solidFill>
                  <a:schemeClr val="accent1"/>
                </a:solidFill>
              </a:rPr>
              <a:t>: </a:t>
            </a:r>
            <a:r>
              <a:rPr lang="ru-RU" sz="2800" dirty="0" err="1">
                <a:solidFill>
                  <a:schemeClr val="accent1"/>
                </a:solidFill>
              </a:rPr>
              <a:t>ms</a:t>
            </a:r>
            <a:r>
              <a:rPr lang="ru-RU" sz="2800" dirty="0">
                <a:solidFill>
                  <a:schemeClr val="accent1"/>
                </a:solidFill>
              </a:rPr>
              <a:t>, </a:t>
            </a:r>
            <a:r>
              <a:rPr lang="ru-RU" sz="2800" dirty="0" err="1">
                <a:solidFill>
                  <a:schemeClr val="accent1"/>
                </a:solidFill>
              </a:rPr>
              <a:t>reverse</a:t>
            </a:r>
            <a:r>
              <a:rPr lang="ru-RU" sz="2800" dirty="0">
                <a:solidFill>
                  <a:schemeClr val="accent1"/>
                </a:solidFill>
              </a:rPr>
              <a:t>: </a:t>
            </a:r>
            <a:r>
              <a:rPr lang="ru-RU" sz="2800" dirty="0" err="1">
                <a:solidFill>
                  <a:schemeClr val="accent1"/>
                </a:solidFill>
              </a:rPr>
              <a:t>true</a:t>
            </a:r>
            <a:r>
              <a:rPr lang="ru-RU" sz="2800" dirty="0">
                <a:solidFill>
                  <a:schemeClr val="accent1"/>
                </a:solidFill>
              </a:rPr>
              <a:t>})</a:t>
            </a:r>
            <a:r>
              <a:rPr lang="ru-RU" sz="2800" dirty="0">
                <a:solidFill>
                  <a:schemeClr val="bg2"/>
                </a:solidFill>
              </a:rPr>
              <a:t> - ожидаем заданное </a:t>
            </a:r>
            <a:r>
              <a:rPr lang="ru-RU" sz="2800" dirty="0" smtClean="0">
                <a:solidFill>
                  <a:schemeClr val="bg2"/>
                </a:solidFill>
              </a:rPr>
              <a:t>количество времени </a:t>
            </a:r>
            <a:r>
              <a:rPr lang="ru-RU" sz="2800" dirty="0">
                <a:solidFill>
                  <a:schemeClr val="bg2"/>
                </a:solidFill>
              </a:rPr>
              <a:t>в </a:t>
            </a:r>
            <a:r>
              <a:rPr lang="ru-RU" sz="2800" dirty="0" smtClean="0">
                <a:solidFill>
                  <a:schemeClr val="bg2"/>
                </a:solidFill>
              </a:rPr>
              <a:t>миллисекундах, </a:t>
            </a:r>
            <a:r>
              <a:rPr lang="ru-RU" sz="2800" dirty="0">
                <a:solidFill>
                  <a:schemeClr val="bg2"/>
                </a:solidFill>
              </a:rPr>
              <a:t>пока элемент перестанет быть </a:t>
            </a:r>
            <a:r>
              <a:rPr lang="ru-RU" sz="2800" dirty="0" err="1" smtClean="0">
                <a:solidFill>
                  <a:schemeClr val="bg2"/>
                </a:solidFill>
              </a:rPr>
              <a:t>кликабельным</a:t>
            </a:r>
            <a:endParaRPr lang="ru-RU" sz="28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Оиск элементов…"/>
          <p:cNvSpPr txBox="1">
            <a:spLocks noGrp="1"/>
          </p:cNvSpPr>
          <p:nvPr>
            <p:ph type="ctrTitle"/>
          </p:nvPr>
        </p:nvSpPr>
        <p:spPr>
          <a:xfrm>
            <a:off x="406400" y="6426200"/>
            <a:ext cx="12192000" cy="1206500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 fontScale="90000"/>
          </a:bodyPr>
          <a:lstStyle/>
          <a:p>
            <a:pPr defTabSz="350520">
              <a:defRPr sz="10200">
                <a:solidFill>
                  <a:srgbClr val="232323"/>
                </a:solidFill>
              </a:defRPr>
            </a:pPr>
            <a:r>
              <a:rPr lang="en-US" sz="10200" dirty="0" smtClean="0"/>
              <a:t>ALLURE-REPORTER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26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оиск элементов в selenium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ALLURE-REPORTER</a:t>
            </a:r>
            <a:endParaRPr dirty="0"/>
          </a:p>
        </p:txBody>
      </p:sp>
      <p:sp>
        <p:nvSpPr>
          <p:cNvPr id="211" name="driver.findElement() возвращает первый элемент, удовлетворяющий запросу…"/>
          <p:cNvSpPr txBox="1">
            <a:spLocks noGrp="1"/>
          </p:cNvSpPr>
          <p:nvPr>
            <p:ph type="body" idx="1"/>
          </p:nvPr>
        </p:nvSpPr>
        <p:spPr>
          <a:xfrm>
            <a:off x="406400" y="2602830"/>
            <a:ext cx="12032190" cy="68719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 - </a:t>
            </a:r>
            <a:r>
              <a:rPr lang="en-US" dirty="0" err="1">
                <a:solidFill>
                  <a:schemeClr val="accent1"/>
                </a:solidFill>
              </a:rPr>
              <a:t>npm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@</a:t>
            </a:r>
            <a:r>
              <a:rPr lang="en-US" dirty="0" err="1">
                <a:solidFill>
                  <a:schemeClr val="accent1"/>
                </a:solidFill>
              </a:rPr>
              <a:t>wdio</a:t>
            </a:r>
            <a:r>
              <a:rPr lang="en-US" dirty="0">
                <a:solidFill>
                  <a:schemeClr val="accent1"/>
                </a:solidFill>
              </a:rPr>
              <a:t>/allure-reporter --</a:t>
            </a:r>
            <a:r>
              <a:rPr lang="en-US" dirty="0" smtClean="0">
                <a:solidFill>
                  <a:schemeClr val="accent1"/>
                </a:solidFill>
              </a:rPr>
              <a:t>save-dev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accent1"/>
                </a:solidFill>
              </a:rPr>
              <a:t>npm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allure-</a:t>
            </a:r>
            <a:r>
              <a:rPr lang="en-US" dirty="0" err="1" smtClean="0">
                <a:solidFill>
                  <a:schemeClr val="accent1"/>
                </a:solidFill>
              </a:rPr>
              <a:t>commandline</a:t>
            </a:r>
            <a:r>
              <a:rPr lang="en-US" dirty="0" smtClean="0">
                <a:solidFill>
                  <a:schemeClr val="accent1"/>
                </a:solidFill>
              </a:rPr>
              <a:t> --save-dev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В </a:t>
            </a:r>
            <a:r>
              <a:rPr lang="ru-RU" dirty="0" smtClean="0">
                <a:solidFill>
                  <a:schemeClr val="bg2"/>
                </a:solidFill>
              </a:rPr>
              <a:t>конфигурационный файл </a:t>
            </a:r>
            <a:r>
              <a:rPr lang="en-US" dirty="0" smtClean="0">
                <a:solidFill>
                  <a:schemeClr val="bg2"/>
                </a:solidFill>
              </a:rPr>
              <a:t>wdio.conf.js</a:t>
            </a:r>
            <a:r>
              <a:rPr lang="ru-RU" dirty="0" smtClean="0">
                <a:solidFill>
                  <a:schemeClr val="bg2"/>
                </a:solidFill>
              </a:rPr>
              <a:t>, в раздел </a:t>
            </a:r>
            <a:r>
              <a:rPr lang="en-US" dirty="0" smtClean="0">
                <a:solidFill>
                  <a:schemeClr val="bg2"/>
                </a:solidFill>
              </a:rPr>
              <a:t>reporters </a:t>
            </a:r>
            <a:r>
              <a:rPr lang="ru-RU" dirty="0" smtClean="0">
                <a:solidFill>
                  <a:schemeClr val="bg2"/>
                </a:solidFill>
              </a:rPr>
              <a:t>добавляем</a:t>
            </a:r>
            <a:r>
              <a:rPr lang="en-US" dirty="0" smtClean="0">
                <a:solidFill>
                  <a:schemeClr val="bg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['allure', {</a:t>
            </a:r>
            <a:r>
              <a:rPr lang="en-US" dirty="0" err="1" smtClean="0">
                <a:solidFill>
                  <a:schemeClr val="accent1"/>
                </a:solidFill>
              </a:rPr>
              <a:t>outputDir</a:t>
            </a:r>
            <a:r>
              <a:rPr lang="en-US" dirty="0" smtClean="0">
                <a:solidFill>
                  <a:schemeClr val="accent1"/>
                </a:solidFill>
              </a:rPr>
              <a:t>: 'allure-results', </a:t>
            </a:r>
            <a:r>
              <a:rPr lang="en-US" dirty="0" err="1" smtClean="0">
                <a:solidFill>
                  <a:schemeClr val="accent1"/>
                </a:solidFill>
              </a:rPr>
              <a:t>disableWebdriverStepsReporting</a:t>
            </a:r>
            <a:r>
              <a:rPr lang="en-US" dirty="0" smtClean="0">
                <a:solidFill>
                  <a:schemeClr val="accent1"/>
                </a:solidFill>
              </a:rPr>
              <a:t>: true}]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bg2"/>
                </a:solidFill>
              </a:rPr>
              <a:t>Для снятия </a:t>
            </a:r>
            <a:r>
              <a:rPr lang="en-US" dirty="0" smtClean="0">
                <a:solidFill>
                  <a:schemeClr val="bg2"/>
                </a:solidFill>
              </a:rPr>
              <a:t>screenshot </a:t>
            </a:r>
            <a:r>
              <a:rPr lang="ru-RU" dirty="0" smtClean="0">
                <a:solidFill>
                  <a:schemeClr val="bg2"/>
                </a:solidFill>
              </a:rPr>
              <a:t>в раздел</a:t>
            </a:r>
            <a:r>
              <a:rPr lang="en-US" dirty="0" smtClean="0">
                <a:solidFill>
                  <a:schemeClr val="bg2"/>
                </a:solidFill>
              </a:rPr>
              <a:t> afterTest </a:t>
            </a:r>
            <a:r>
              <a:rPr lang="ru-RU" dirty="0" smtClean="0">
                <a:solidFill>
                  <a:schemeClr val="bg2"/>
                </a:solidFill>
              </a:rPr>
              <a:t>добавляем условие, по которому будет снят</a:t>
            </a:r>
            <a:r>
              <a:rPr lang="en-US" dirty="0" smtClean="0">
                <a:solidFill>
                  <a:schemeClr val="bg2"/>
                </a:solidFill>
              </a:rPr>
              <a:t> screenshot: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if (!passed)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err="1" smtClean="0">
                <a:solidFill>
                  <a:schemeClr val="accent1"/>
                </a:solidFill>
              </a:rPr>
              <a:t>browser.takeScreenshot</a:t>
            </a:r>
            <a:r>
              <a:rPr lang="en-US" dirty="0" smtClean="0">
                <a:solidFill>
                  <a:schemeClr val="accent1"/>
                </a:solidFill>
              </a:rPr>
              <a:t>();}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endParaRPr lang="ru-RU" dirty="0" smtClean="0">
              <a:solidFill>
                <a:schemeClr val="bg2"/>
              </a:solidFill>
            </a:endParaRPr>
          </a:p>
        </p:txBody>
      </p:sp>
      <p:sp>
        <p:nvSpPr>
          <p:cNvPr id="212" name="Поиск элементов в selenium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495300"/>
          </a:xfrm>
          <a:prstGeom prst="rect">
            <a:avLst/>
          </a:prstGeom>
          <a:solidFill>
            <a:schemeClr val="accent4"/>
          </a:solidFill>
        </p:spPr>
        <p:txBody>
          <a:bodyPr anchor="b">
            <a:normAutofit/>
          </a:bodyPr>
          <a:lstStyle>
            <a:lvl1pPr defTabSz="572516">
              <a:spcBef>
                <a:spcPts val="0"/>
              </a:spcBef>
              <a:defRPr sz="4802">
                <a:solidFill>
                  <a:srgbClr val="232323"/>
                </a:solidFill>
              </a:defRPr>
            </a:lvl1pPr>
          </a:lstStyle>
          <a:p>
            <a:r>
              <a:rPr lang="ru-RU" sz="3200" dirty="0" smtClean="0"/>
              <a:t>УСТАНОВКА</a:t>
            </a:r>
            <a:endParaRPr sz="3200" dirty="0"/>
          </a:p>
        </p:txBody>
      </p:sp>
      <p:pic>
        <p:nvPicPr>
          <p:cNvPr id="213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оиск элементов в selenium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ALLURE-REPORTER</a:t>
            </a:r>
            <a:endParaRPr dirty="0"/>
          </a:p>
        </p:txBody>
      </p:sp>
      <p:sp>
        <p:nvSpPr>
          <p:cNvPr id="221" name=".findelement(by.locator_strategy(selector))"/>
          <p:cNvSpPr txBox="1">
            <a:spLocks noGrp="1"/>
          </p:cNvSpPr>
          <p:nvPr>
            <p:ph type="title"/>
          </p:nvPr>
        </p:nvSpPr>
        <p:spPr>
          <a:xfrm>
            <a:off x="406400" y="1128888"/>
            <a:ext cx="12192000" cy="509412"/>
          </a:xfrm>
          <a:prstGeom prst="rect">
            <a:avLst/>
          </a:prstGeom>
          <a:solidFill>
            <a:schemeClr val="accent4"/>
          </a:solidFill>
        </p:spPr>
        <p:txBody>
          <a:bodyPr anchor="b">
            <a:normAutofit/>
          </a:bodyPr>
          <a:lstStyle>
            <a:lvl1pPr defTabSz="572516">
              <a:spcBef>
                <a:spcPts val="0"/>
              </a:spcBef>
              <a:defRPr sz="4802">
                <a:solidFill>
                  <a:srgbClr val="232323"/>
                </a:solidFill>
              </a:defRPr>
            </a:lvl1pPr>
          </a:lstStyle>
          <a:p>
            <a:r>
              <a:rPr lang="ru-RU" sz="3200" dirty="0" smtClean="0"/>
              <a:t>ГЕНЕРАЦИЯ ОТЧЕТА И ЗАПУСК</a:t>
            </a:r>
            <a:endParaRPr sz="3200" dirty="0"/>
          </a:p>
        </p:txBody>
      </p:sp>
      <p:pic>
        <p:nvPicPr>
          <p:cNvPr id="222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/>
        </p:nvSpPr>
        <p:spPr>
          <a:xfrm>
            <a:off x="609600" y="2006600"/>
            <a:ext cx="121285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.\</a:t>
            </a:r>
            <a:r>
              <a:rPr lang="en-US" sz="3200" dirty="0" err="1">
                <a:solidFill>
                  <a:schemeClr val="accent1"/>
                </a:solidFill>
              </a:rPr>
              <a:t>node_modules</a:t>
            </a:r>
            <a:r>
              <a:rPr lang="en-US" sz="3200" dirty="0">
                <a:solidFill>
                  <a:schemeClr val="accent1"/>
                </a:solidFill>
              </a:rPr>
              <a:t>\.bin\allure generate --clean .\allure-results</a:t>
            </a:r>
            <a:r>
              <a:rPr lang="en-US" sz="3200" dirty="0" smtClean="0">
                <a:solidFill>
                  <a:schemeClr val="accent1"/>
                </a:solidFill>
              </a:rPr>
              <a:t>\</a:t>
            </a:r>
            <a:r>
              <a:rPr lang="en-US" sz="3200" dirty="0" smtClean="0">
                <a:solidFill>
                  <a:schemeClr val="bg2"/>
                </a:solidFill>
              </a:rPr>
              <a:t> - </a:t>
            </a:r>
            <a:r>
              <a:rPr lang="ru-RU" sz="3200" dirty="0" smtClean="0">
                <a:solidFill>
                  <a:schemeClr val="bg2"/>
                </a:solidFill>
              </a:rPr>
              <a:t>генерируем отчет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.\</a:t>
            </a:r>
            <a:r>
              <a:rPr lang="en-US" sz="3200" dirty="0" err="1">
                <a:solidFill>
                  <a:schemeClr val="accent1"/>
                </a:solidFill>
              </a:rPr>
              <a:t>node_modules</a:t>
            </a:r>
            <a:r>
              <a:rPr lang="en-US" sz="3200" dirty="0">
                <a:solidFill>
                  <a:schemeClr val="accent1"/>
                </a:solidFill>
              </a:rPr>
              <a:t>\.bin\allure </a:t>
            </a:r>
            <a:r>
              <a:rPr lang="en-US" sz="3200" dirty="0" smtClean="0">
                <a:solidFill>
                  <a:schemeClr val="accent1"/>
                </a:solidFill>
              </a:rPr>
              <a:t>open</a:t>
            </a:r>
            <a:r>
              <a:rPr lang="ru-RU" sz="3200" dirty="0" smtClean="0">
                <a:solidFill>
                  <a:schemeClr val="bg2"/>
                </a:solidFill>
              </a:rPr>
              <a:t> – запускаем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2"/>
                </a:solidFill>
              </a:rPr>
              <a:t>Или в </a:t>
            </a:r>
            <a:r>
              <a:rPr lang="en-US" sz="3200" dirty="0" err="1" smtClean="0">
                <a:solidFill>
                  <a:schemeClr val="bg2"/>
                </a:solidFill>
              </a:rPr>
              <a:t>package.json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ru-RU" sz="3200" dirty="0" smtClean="0">
                <a:solidFill>
                  <a:schemeClr val="bg2"/>
                </a:solidFill>
              </a:rPr>
              <a:t>в раздел </a:t>
            </a:r>
            <a:r>
              <a:rPr lang="en-US" sz="3200" dirty="0" smtClean="0">
                <a:solidFill>
                  <a:schemeClr val="bg2"/>
                </a:solidFill>
              </a:rPr>
              <a:t>scripts </a:t>
            </a:r>
            <a:r>
              <a:rPr lang="ru-RU" sz="3200" dirty="0" smtClean="0">
                <a:solidFill>
                  <a:schemeClr val="bg2"/>
                </a:solidFill>
              </a:rPr>
              <a:t>добавляем</a:t>
            </a:r>
            <a:r>
              <a:rPr lang="en-US" sz="3200" dirty="0" smtClean="0">
                <a:solidFill>
                  <a:schemeClr val="bg2"/>
                </a:solidFill>
              </a:rPr>
              <a:t>: 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accent1"/>
                </a:solidFill>
              </a:rPr>
              <a:t>"report": "</a:t>
            </a:r>
            <a:r>
              <a:rPr lang="en-US" sz="3200" dirty="0" err="1">
                <a:solidFill>
                  <a:schemeClr val="accent1"/>
                </a:solidFill>
              </a:rPr>
              <a:t>node_modules</a:t>
            </a:r>
            <a:r>
              <a:rPr lang="en-US" sz="3200" dirty="0">
                <a:solidFill>
                  <a:schemeClr val="accent1"/>
                </a:solidFill>
              </a:rPr>
              <a:t>/.bin/allure generate --clean ./allure-results &amp;&amp; allure </a:t>
            </a:r>
            <a:r>
              <a:rPr lang="en-US" sz="3200" dirty="0" smtClean="0">
                <a:solidFill>
                  <a:schemeClr val="accent1"/>
                </a:solidFill>
              </a:rPr>
              <a:t>open“ </a:t>
            </a:r>
            <a:r>
              <a:rPr lang="ru-RU" sz="3200" dirty="0" smtClean="0"/>
              <a:t>и запускаем командой </a:t>
            </a:r>
            <a:r>
              <a:rPr lang="en-US" sz="3200" dirty="0" err="1" smtClean="0">
                <a:solidFill>
                  <a:schemeClr val="accent1"/>
                </a:solidFill>
              </a:rPr>
              <a:t>npm</a:t>
            </a:r>
            <a:r>
              <a:rPr lang="en-US" sz="3200" dirty="0" smtClean="0">
                <a:solidFill>
                  <a:schemeClr val="accent1"/>
                </a:solidFill>
              </a:rPr>
              <a:t> run report</a:t>
            </a:r>
            <a:endParaRPr lang="en-US" sz="32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оиск элементов в selenium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ALLURE-REPORTER</a:t>
            </a:r>
            <a:endParaRPr dirty="0"/>
          </a:p>
        </p:txBody>
      </p:sp>
      <p:sp>
        <p:nvSpPr>
          <p:cNvPr id="221" name=".findelement(by.locator_strategy(selector))"/>
          <p:cNvSpPr txBox="1">
            <a:spLocks noGrp="1"/>
          </p:cNvSpPr>
          <p:nvPr>
            <p:ph type="title"/>
          </p:nvPr>
        </p:nvSpPr>
        <p:spPr>
          <a:xfrm>
            <a:off x="406400" y="1128888"/>
            <a:ext cx="12192000" cy="509412"/>
          </a:xfrm>
          <a:prstGeom prst="rect">
            <a:avLst/>
          </a:prstGeom>
          <a:solidFill>
            <a:schemeClr val="accent4"/>
          </a:solidFill>
        </p:spPr>
        <p:txBody>
          <a:bodyPr anchor="b">
            <a:normAutofit/>
          </a:bodyPr>
          <a:lstStyle>
            <a:lvl1pPr defTabSz="572516">
              <a:spcBef>
                <a:spcPts val="0"/>
              </a:spcBef>
              <a:defRPr sz="4802">
                <a:solidFill>
                  <a:srgbClr val="232323"/>
                </a:solidFill>
              </a:defRPr>
            </a:lvl1pPr>
          </a:lstStyle>
          <a:p>
            <a:r>
              <a:rPr lang="ru-RU" sz="3200" dirty="0" smtClean="0"/>
              <a:t>Полезные ссылки</a:t>
            </a:r>
            <a:endParaRPr sz="3200" dirty="0"/>
          </a:p>
        </p:txBody>
      </p:sp>
      <p:pic>
        <p:nvPicPr>
          <p:cNvPr id="222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/>
        </p:nvSpPr>
        <p:spPr>
          <a:xfrm>
            <a:off x="609600" y="2006600"/>
            <a:ext cx="12128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https://docs.qameta.io/allure/</a:t>
            </a:r>
            <a:r>
              <a:rPr lang="ru-RU" sz="3200" dirty="0" smtClean="0">
                <a:solidFill>
                  <a:schemeClr val="bg2"/>
                </a:solidFill>
              </a:rPr>
              <a:t>– </a:t>
            </a:r>
            <a:r>
              <a:rPr lang="en-US" sz="3200" dirty="0" smtClean="0">
                <a:solidFill>
                  <a:schemeClr val="bg2"/>
                </a:solidFill>
              </a:rPr>
              <a:t>allure-reporter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https://webdriver.io/docs/allure-reporter.html</a:t>
            </a:r>
            <a:endParaRPr lang="ru-RU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64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селекторы.…"/>
          <p:cNvSpPr txBox="1">
            <a:spLocks noGrp="1"/>
          </p:cNvSpPr>
          <p:nvPr>
            <p:ph type="ctrTitle"/>
          </p:nvPr>
        </p:nvSpPr>
        <p:spPr>
          <a:xfrm>
            <a:off x="406400" y="6426200"/>
            <a:ext cx="12192000" cy="1155700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 fontScale="90000"/>
          </a:bodyPr>
          <a:lstStyle/>
          <a:p>
            <a:pPr defTabSz="350520">
              <a:defRPr sz="10200">
                <a:solidFill>
                  <a:srgbClr val="232323"/>
                </a:solidFill>
              </a:defRPr>
            </a:pPr>
            <a:r>
              <a:rPr lang="en-US" dirty="0" smtClean="0"/>
              <a:t>cypress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оиск элементов в selenium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CYPRESS</a:t>
            </a:r>
            <a:endParaRPr dirty="0"/>
          </a:p>
        </p:txBody>
      </p:sp>
      <p:sp>
        <p:nvSpPr>
          <p:cNvPr id="216" name="By.id – по уникальному идентификатору элемента…"/>
          <p:cNvSpPr txBox="1">
            <a:spLocks noGrp="1"/>
          </p:cNvSpPr>
          <p:nvPr>
            <p:ph type="body" idx="1"/>
          </p:nvPr>
        </p:nvSpPr>
        <p:spPr>
          <a:xfrm>
            <a:off x="406400" y="2602831"/>
            <a:ext cx="11881477" cy="648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67359">
              <a:spcBef>
                <a:spcPts val="2200"/>
              </a:spcBef>
              <a:buNone/>
              <a:defRPr sz="2720"/>
            </a:pPr>
            <a:r>
              <a:rPr lang="en-US" sz="3200" dirty="0" err="1" smtClean="0">
                <a:solidFill>
                  <a:schemeClr val="bg2"/>
                </a:solidFill>
              </a:rPr>
              <a:t>npm</a:t>
            </a:r>
            <a:r>
              <a:rPr lang="en-US" sz="3200" dirty="0" smtClean="0">
                <a:solidFill>
                  <a:schemeClr val="bg2"/>
                </a:solidFill>
              </a:rPr>
              <a:t> install cypress –save-dev</a:t>
            </a:r>
          </a:p>
          <a:p>
            <a:pPr marL="0" indent="0" defTabSz="467359">
              <a:spcBef>
                <a:spcPts val="2200"/>
              </a:spcBef>
              <a:buNone/>
              <a:defRPr sz="2720"/>
            </a:pPr>
            <a:endParaRPr lang="en-US" sz="3200" dirty="0" smtClean="0">
              <a:solidFill>
                <a:schemeClr val="bg2"/>
              </a:solidFill>
            </a:endParaRPr>
          </a:p>
          <a:p>
            <a:pPr marL="0" indent="0" defTabSz="467359">
              <a:spcBef>
                <a:spcPts val="2200"/>
              </a:spcBef>
              <a:buNone/>
              <a:defRPr sz="2720"/>
            </a:pP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217" name="Типы локаторов (locator strategies)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508000"/>
          </a:xfrm>
          <a:prstGeom prst="rect">
            <a:avLst/>
          </a:prstGeom>
          <a:solidFill>
            <a:schemeClr val="accent4"/>
          </a:solidFill>
        </p:spPr>
        <p:txBody>
          <a:bodyPr anchor="b">
            <a:normAutofit/>
          </a:bodyPr>
          <a:lstStyle>
            <a:lvl1pPr defTabSz="572516">
              <a:spcBef>
                <a:spcPts val="0"/>
              </a:spcBef>
              <a:defRPr sz="4802">
                <a:solidFill>
                  <a:srgbClr val="232323"/>
                </a:solidFill>
              </a:defRPr>
            </a:lvl1pPr>
          </a:lstStyle>
          <a:p>
            <a:r>
              <a:rPr lang="ru-RU" sz="3200" dirty="0" smtClean="0"/>
              <a:t>Установка</a:t>
            </a:r>
            <a:endParaRPr sz="3200" dirty="0"/>
          </a:p>
        </p:txBody>
      </p:sp>
      <p:pic>
        <p:nvPicPr>
          <p:cNvPr id="218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Типы локаторов (locator strategies)"/>
          <p:cNvSpPr txBox="1">
            <a:spLocks/>
          </p:cNvSpPr>
          <p:nvPr/>
        </p:nvSpPr>
        <p:spPr>
          <a:xfrm>
            <a:off x="406400" y="3555332"/>
            <a:ext cx="12192000" cy="50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72516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2" b="0" i="0" u="none" strike="noStrike" cap="all" spc="0" baseline="0">
                <a:solidFill>
                  <a:srgbClr val="232323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hangingPunct="1"/>
            <a:r>
              <a:rPr lang="ru-RU" sz="3200" dirty="0" smtClean="0"/>
              <a:t>ЗАПУСК</a:t>
            </a:r>
            <a:endParaRPr lang="ru-RU" sz="3200" dirty="0"/>
          </a:p>
        </p:txBody>
      </p:sp>
      <p:sp>
        <p:nvSpPr>
          <p:cNvPr id="7" name="By.id – по уникальному идентификатору элемента…"/>
          <p:cNvSpPr txBox="1">
            <a:spLocks/>
          </p:cNvSpPr>
          <p:nvPr/>
        </p:nvSpPr>
        <p:spPr>
          <a:xfrm>
            <a:off x="406400" y="4545931"/>
            <a:ext cx="11881477" cy="648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67359" hangingPunct="1">
              <a:spcBef>
                <a:spcPts val="2200"/>
              </a:spcBef>
              <a:buFont typeface="Avenir Next"/>
              <a:buNone/>
              <a:defRPr sz="2720"/>
            </a:pPr>
            <a:r>
              <a:rPr lang="en-US" sz="3200" dirty="0" smtClean="0">
                <a:solidFill>
                  <a:schemeClr val="bg2"/>
                </a:solidFill>
              </a:rPr>
              <a:t>.\</a:t>
            </a:r>
            <a:r>
              <a:rPr lang="en-US" sz="3200" dirty="0" err="1" smtClean="0">
                <a:solidFill>
                  <a:schemeClr val="bg2"/>
                </a:solidFill>
              </a:rPr>
              <a:t>node_modules</a:t>
            </a:r>
            <a:r>
              <a:rPr lang="en-US" sz="3200" dirty="0" smtClean="0">
                <a:solidFill>
                  <a:schemeClr val="bg2"/>
                </a:solidFill>
              </a:rPr>
              <a:t>\.bin\cypress open</a:t>
            </a:r>
          </a:p>
          <a:p>
            <a:pPr marL="0" indent="0" defTabSz="467359" hangingPunct="1">
              <a:spcBef>
                <a:spcPts val="2200"/>
              </a:spcBef>
              <a:buFont typeface="Avenir Next"/>
              <a:buNone/>
              <a:defRPr sz="2720"/>
            </a:pPr>
            <a:endParaRPr lang="en-US" sz="3200" dirty="0" smtClean="0">
              <a:solidFill>
                <a:schemeClr val="bg2"/>
              </a:solidFill>
            </a:endParaRPr>
          </a:p>
          <a:p>
            <a:pPr marL="0" indent="0" defTabSz="467359" hangingPunct="1">
              <a:spcBef>
                <a:spcPts val="2200"/>
              </a:spcBef>
              <a:buFont typeface="Avenir Next"/>
              <a:buNone/>
              <a:defRPr sz="2720"/>
            </a:pP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8" name="Типы локаторов (locator strategies)"/>
          <p:cNvSpPr txBox="1">
            <a:spLocks/>
          </p:cNvSpPr>
          <p:nvPr/>
        </p:nvSpPr>
        <p:spPr>
          <a:xfrm>
            <a:off x="406400" y="5401064"/>
            <a:ext cx="12192000" cy="50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72516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2" b="0" i="0" u="none" strike="noStrike" cap="all" spc="0" baseline="0">
                <a:solidFill>
                  <a:srgbClr val="232323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hangingPunct="1"/>
            <a:r>
              <a:rPr lang="ru-RU" sz="3200" dirty="0" err="1" smtClean="0"/>
              <a:t>ДопОЛНИТЕЛЬНО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9" name="By.id – по уникальному идентификатору элемента…"/>
          <p:cNvSpPr txBox="1">
            <a:spLocks/>
          </p:cNvSpPr>
          <p:nvPr/>
        </p:nvSpPr>
        <p:spPr>
          <a:xfrm>
            <a:off x="403538" y="6335962"/>
            <a:ext cx="11881477" cy="648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467359" hangingPunct="1">
              <a:spcBef>
                <a:spcPts val="2200"/>
              </a:spcBef>
              <a:buNone/>
              <a:defRPr sz="2720"/>
            </a:pPr>
            <a:r>
              <a:rPr lang="en-US" sz="3200" dirty="0">
                <a:hlinkClick r:id="rId3"/>
              </a:rPr>
              <a:t>https://www.cypress.io/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0" indent="0" defTabSz="467359" hangingPunct="1">
              <a:spcBef>
                <a:spcPts val="2200"/>
              </a:spcBef>
              <a:buFont typeface="Avenir Next"/>
              <a:buNone/>
              <a:defRPr sz="2720"/>
            </a:pPr>
            <a:endParaRPr lang="ru-RU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42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115</Words>
  <Application>Microsoft Office PowerPoint</Application>
  <PresentationFormat>Произвольный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Helvetica Neue Medium</vt:lpstr>
      <vt:lpstr>Helvetica Neue Thin</vt:lpstr>
      <vt:lpstr>New_Template7</vt:lpstr>
      <vt:lpstr>Автоматизация тестирования: ожидания, Allure-reporter, Cypress</vt:lpstr>
      <vt:lpstr>Ожидания</vt:lpstr>
      <vt:lpstr>Презентация PowerPoint</vt:lpstr>
      <vt:lpstr>ALLURE-REPORTER</vt:lpstr>
      <vt:lpstr>УСТАНОВКА</vt:lpstr>
      <vt:lpstr>ГЕНЕРАЦИЯ ОТЧЕТА И ЗАПУСК</vt:lpstr>
      <vt:lpstr>Полезные ссылки</vt:lpstr>
      <vt:lpstr>cypress</vt:lpstr>
      <vt:lpstr>Установка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тестирования: обзор тестовых фреймворков, основных инструментов для тестирования пользовательского интерфейса. WebdriverIO: настройка, основные методы</dc:title>
  <dc:creator>Жалейко Александр Сергеевич</dc:creator>
  <cp:lastModifiedBy>Жалейко Александр Сергеевич</cp:lastModifiedBy>
  <cp:revision>34</cp:revision>
  <dcterms:modified xsi:type="dcterms:W3CDTF">2020-03-16T13:11:33Z</dcterms:modified>
</cp:coreProperties>
</file>