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10" r:id="rId5"/>
  </p:sldMasterIdLst>
  <p:notesMasterIdLst>
    <p:notesMasterId r:id="rId15"/>
  </p:notesMasterIdLst>
  <p:sldIdLst>
    <p:sldId id="4222" r:id="rId6"/>
    <p:sldId id="4266" r:id="rId7"/>
    <p:sldId id="4270" r:id="rId8"/>
    <p:sldId id="4274" r:id="rId9"/>
    <p:sldId id="4272" r:id="rId10"/>
    <p:sldId id="4271" r:id="rId11"/>
    <p:sldId id="4276" r:id="rId12"/>
    <p:sldId id="4273" r:id="rId13"/>
    <p:sldId id="4243" r:id="rId14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chiadin Roberto" initials="RR" lastIdx="19" clrIdx="0">
    <p:extLst>
      <p:ext uri="{19B8F6BF-5375-455C-9EA6-DF929625EA0E}">
        <p15:presenceInfo xmlns:p15="http://schemas.microsoft.com/office/powerpoint/2012/main" userId="S-1-5-21-73586283-1677128483-1060284298-2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  <a:srgbClr val="7248BD"/>
    <a:srgbClr val="003B55"/>
    <a:srgbClr val="042A39"/>
    <a:srgbClr val="FF7F7F"/>
    <a:srgbClr val="FF6666"/>
    <a:srgbClr val="003B54"/>
    <a:srgbClr val="A6A4E0"/>
    <a:srgbClr val="969696"/>
    <a:srgbClr val="54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2FB9B-1698-7217-09C1-A6AB544D245E}" v="3" dt="2023-06-05T09:56:48.524"/>
    <p1510:client id="{5169E428-F1D9-543E-199C-2D3BBB4DFE31}" v="8" dt="2023-02-13T17:19:23.205"/>
    <p1510:client id="{645F400E-55A1-5EA2-EE46-F5A48CC355EE}" v="4" dt="2023-04-18T10:06:20.957"/>
    <p1510:client id="{A4AF022A-43C0-0EAA-6BCA-6DED6E80847A}" v="1" dt="2023-06-09T13:47:11.436"/>
    <p1510:client id="{DC85D34D-473F-4918-9F5F-2C1B5FB93C1D}" v="1" dt="2023-02-13T17:17:13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76392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DB85B-4271-4BEE-9DAF-B9D1C4AF70E6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DC68E-5407-4B78-94D1-037391635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98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Ciao a tutti,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sono</a:t>
            </a:r>
            <a:r>
              <a:rPr lang="en-US" dirty="0"/>
              <a:t> Andrea Maia e </a:t>
            </a:r>
            <a:r>
              <a:rPr lang="en-US" dirty="0" err="1"/>
              <a:t>questa</a:t>
            </a:r>
            <a:r>
              <a:rPr lang="en-US" dirty="0"/>
              <a:t> sera </a:t>
            </a:r>
            <a:r>
              <a:rPr lang="en-US" dirty="0" err="1"/>
              <a:t>condividerò</a:t>
            </a:r>
            <a:r>
              <a:rPr lang="en-US" dirty="0"/>
              <a:t> con </a:t>
            </a:r>
            <a:r>
              <a:rPr lang="en-US" dirty="0" err="1"/>
              <a:t>voi</a:t>
            </a:r>
            <a:r>
              <a:rPr lang="en-US" dirty="0"/>
              <a:t> 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DAPR e </a:t>
            </a:r>
            <a:r>
              <a:rPr lang="en-US" dirty="0" err="1"/>
              <a:t>su</a:t>
            </a:r>
            <a:r>
              <a:rPr lang="en-US" dirty="0"/>
              <a:t> come mi ha </a:t>
            </a:r>
            <a:r>
              <a:rPr lang="en-US" dirty="0" err="1"/>
              <a:t>aiutato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di un </a:t>
            </a:r>
            <a:r>
              <a:rPr lang="en-US" dirty="0" err="1"/>
              <a:t>progetto</a:t>
            </a:r>
            <a:r>
              <a:rPr lang="en-US" dirty="0"/>
              <a:t> a </a:t>
            </a:r>
            <a:r>
              <a:rPr lang="en-US" dirty="0" err="1"/>
              <a:t>microservizi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prende</a:t>
            </a:r>
            <a:r>
              <a:rPr lang="en-US" dirty="0"/>
              <a:t> </a:t>
            </a:r>
            <a:r>
              <a:rPr lang="en-US" dirty="0" err="1"/>
              <a:t>ispirazione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passione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ormai</a:t>
            </a:r>
            <a:r>
              <a:rPr lang="en-US" dirty="0"/>
              <a:t> </a:t>
            </a:r>
            <a:r>
              <a:rPr lang="en-US" dirty="0" err="1"/>
              <a:t>avrete</a:t>
            </a:r>
            <a:r>
              <a:rPr lang="en-US" dirty="0"/>
              <a:t> </a:t>
            </a:r>
            <a:r>
              <a:rPr lang="en-US" dirty="0" err="1"/>
              <a:t>capito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il </a:t>
            </a:r>
            <a:r>
              <a:rPr lang="en-US" dirty="0" err="1"/>
              <a:t>ciclismo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35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Parto</a:t>
            </a:r>
            <a:r>
              <a:rPr lang="en-US" dirty="0"/>
              <a:t> da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l’inizio</a:t>
            </a:r>
            <a:r>
              <a:rPr lang="en-US" dirty="0"/>
              <a:t> del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Insieme</a:t>
            </a:r>
            <a:r>
              <a:rPr lang="en-US" dirty="0"/>
              <a:t> ad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colleghi</a:t>
            </a:r>
            <a:r>
              <a:rPr lang="en-US" dirty="0"/>
              <a:t> lo </a:t>
            </a:r>
            <a:r>
              <a:rPr lang="en-US" dirty="0" err="1"/>
              <a:t>scorso</a:t>
            </a:r>
            <a:r>
              <a:rPr lang="en-US" dirty="0"/>
              <a:t> anno ho </a:t>
            </a:r>
            <a:r>
              <a:rPr lang="en-US" dirty="0" err="1"/>
              <a:t>partecipato</a:t>
            </a:r>
            <a:r>
              <a:rPr lang="en-US" dirty="0"/>
              <a:t> al Global Azure a Torino e in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occasione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 state due </a:t>
            </a:r>
            <a:r>
              <a:rPr lang="en-US" dirty="0" err="1"/>
              <a:t>sessioni</a:t>
            </a:r>
            <a:r>
              <a:rPr lang="en-US" dirty="0"/>
              <a:t> a cui ho </a:t>
            </a:r>
            <a:r>
              <a:rPr lang="en-US" dirty="0" err="1"/>
              <a:t>assistito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 prima </a:t>
            </a:r>
            <a:r>
              <a:rPr lang="en-US" dirty="0" err="1"/>
              <a:t>presentata</a:t>
            </a:r>
            <a:r>
              <a:rPr lang="en-US" dirty="0"/>
              <a:t> da </a:t>
            </a:r>
            <a:r>
              <a:rPr lang="en-US" dirty="0" err="1"/>
              <a:t>Acerbis</a:t>
            </a:r>
            <a:r>
              <a:rPr lang="en-US" dirty="0"/>
              <a:t> è un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soluzione</a:t>
            </a:r>
            <a:r>
              <a:rPr lang="en-US" dirty="0"/>
              <a:t> per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l’architettura</a:t>
            </a:r>
            <a:r>
              <a:rPr lang="en-US" dirty="0"/>
              <a:t> di un e-commerce </a:t>
            </a:r>
            <a:r>
              <a:rPr lang="en-US" dirty="0" err="1"/>
              <a:t>che</a:t>
            </a:r>
            <a:r>
              <a:rPr lang="en-US" dirty="0"/>
              <a:t> evolve da </a:t>
            </a:r>
            <a:r>
              <a:rPr lang="en-US" dirty="0" err="1"/>
              <a:t>monolite</a:t>
            </a:r>
            <a:r>
              <a:rPr lang="en-US" dirty="0"/>
              <a:t> a </a:t>
            </a:r>
            <a:r>
              <a:rPr lang="en-US" dirty="0" err="1"/>
              <a:t>microservizi</a:t>
            </a:r>
            <a:r>
              <a:rPr lang="en-US" dirty="0"/>
              <a:t> dove ci ha </a:t>
            </a:r>
            <a:r>
              <a:rPr lang="en-US" dirty="0" err="1"/>
              <a:t>mostrato</a:t>
            </a:r>
            <a:r>
              <a:rPr lang="en-US" dirty="0"/>
              <a:t> come </a:t>
            </a:r>
            <a:r>
              <a:rPr lang="en-US" dirty="0" err="1"/>
              <a:t>pensare</a:t>
            </a:r>
            <a:r>
              <a:rPr lang="en-US" dirty="0"/>
              <a:t> e </a:t>
            </a:r>
            <a:r>
              <a:rPr lang="en-US" dirty="0" err="1"/>
              <a:t>implementare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all’utilizzo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minimal </a:t>
            </a:r>
            <a:r>
              <a:rPr lang="en-US" dirty="0" err="1"/>
              <a:t>api</a:t>
            </a:r>
            <a:r>
              <a:rPr lang="en-US" dirty="0"/>
              <a:t> e </a:t>
            </a:r>
            <a:r>
              <a:rPr lang="en-US" dirty="0" err="1"/>
              <a:t>un’implementazione</a:t>
            </a:r>
            <a:r>
              <a:rPr lang="en-US" dirty="0"/>
              <a:t> </a:t>
            </a:r>
            <a:r>
              <a:rPr lang="en-US" dirty="0" err="1"/>
              <a:t>pensata</a:t>
            </a:r>
            <a:r>
              <a:rPr lang="en-US" dirty="0"/>
              <a:t> a moduli.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presentata</a:t>
            </a:r>
            <a:r>
              <a:rPr lang="en-US" dirty="0"/>
              <a:t> da Annunziata è 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mostrava</a:t>
            </a:r>
            <a:r>
              <a:rPr lang="en-US" dirty="0"/>
              <a:t> le </a:t>
            </a:r>
            <a:r>
              <a:rPr lang="en-US" dirty="0" err="1"/>
              <a:t>potenzialità</a:t>
            </a:r>
            <a:r>
              <a:rPr lang="en-US" dirty="0"/>
              <a:t> di DAPR e </a:t>
            </a:r>
            <a:r>
              <a:rPr lang="en-US" dirty="0" err="1"/>
              <a:t>alcuni</a:t>
            </a:r>
            <a:r>
              <a:rPr lang="en-US" dirty="0"/>
              <a:t> component.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 qui è </a:t>
            </a:r>
            <a:r>
              <a:rPr lang="en-US" dirty="0" err="1"/>
              <a:t>cresciuta</a:t>
            </a:r>
            <a:r>
              <a:rPr lang="en-US" dirty="0"/>
              <a:t> in me la </a:t>
            </a:r>
            <a:r>
              <a:rPr lang="en-US" dirty="0" err="1"/>
              <a:t>voglia</a:t>
            </a:r>
            <a:r>
              <a:rPr lang="en-US" dirty="0"/>
              <a:t> di </a:t>
            </a:r>
            <a:r>
              <a:rPr lang="en-US" dirty="0" err="1"/>
              <a:t>confrontarmi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due </a:t>
            </a:r>
            <a:r>
              <a:rPr lang="en-US" dirty="0" err="1"/>
              <a:t>temi</a:t>
            </a:r>
            <a:r>
              <a:rPr lang="en-US" dirty="0"/>
              <a:t>  e per fare </a:t>
            </a:r>
            <a:r>
              <a:rPr lang="en-US" dirty="0" err="1"/>
              <a:t>pratica</a:t>
            </a:r>
            <a:r>
              <a:rPr lang="en-US" dirty="0"/>
              <a:t> ho </a:t>
            </a:r>
            <a:r>
              <a:rPr lang="en-US" dirty="0" err="1"/>
              <a:t>iniziato</a:t>
            </a:r>
            <a:r>
              <a:rPr lang="en-US" dirty="0"/>
              <a:t> a </a:t>
            </a:r>
            <a:r>
              <a:rPr lang="en-US" dirty="0" err="1"/>
              <a:t>pensare</a:t>
            </a:r>
            <a:r>
              <a:rPr lang="en-US" dirty="0"/>
              <a:t> ad </a:t>
            </a:r>
            <a:r>
              <a:rPr lang="en-US" dirty="0" err="1"/>
              <a:t>un’idea</a:t>
            </a:r>
            <a:r>
              <a:rPr lang="en-US" dirty="0"/>
              <a:t> </a:t>
            </a:r>
            <a:r>
              <a:rPr lang="en-US" dirty="0" err="1"/>
              <a:t>diversa</a:t>
            </a:r>
            <a:r>
              <a:rPr lang="en-US" dirty="0"/>
              <a:t> </a:t>
            </a:r>
            <a:r>
              <a:rPr lang="en-US" dirty="0" err="1"/>
              <a:t>dall’e</a:t>
            </a:r>
            <a:r>
              <a:rPr lang="en-US" dirty="0"/>
              <a:t>-commerce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in rete.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iniziato</a:t>
            </a:r>
            <a:r>
              <a:rPr lang="en-US" dirty="0"/>
              <a:t> a </a:t>
            </a:r>
            <a:r>
              <a:rPr lang="en-US" dirty="0" err="1"/>
              <a:t>pensare</a:t>
            </a:r>
            <a:r>
              <a:rPr lang="en-US" dirty="0"/>
              <a:t> a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potesse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uno scenario da </a:t>
            </a:r>
            <a:r>
              <a:rPr lang="en-US" dirty="0" err="1"/>
              <a:t>sviluppare</a:t>
            </a:r>
            <a:r>
              <a:rPr lang="en-US" dirty="0"/>
              <a:t> a </a:t>
            </a:r>
            <a:r>
              <a:rPr lang="en-US" dirty="0" err="1"/>
              <a:t>microservizi</a:t>
            </a:r>
            <a:r>
              <a:rPr lang="en-US" dirty="0"/>
              <a:t>, ad un </a:t>
            </a:r>
            <a:r>
              <a:rPr lang="en-US" dirty="0" err="1"/>
              <a:t>dominio</a:t>
            </a:r>
            <a:r>
              <a:rPr lang="en-US" dirty="0"/>
              <a:t> da me </a:t>
            </a:r>
            <a:r>
              <a:rPr lang="en-US" dirty="0" err="1"/>
              <a:t>conosciuto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appassionasse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interrogativi</a:t>
            </a:r>
            <a:r>
              <a:rPr lang="en-US" dirty="0"/>
              <a:t> e </a:t>
            </a:r>
            <a:r>
              <a:rPr lang="en-US" dirty="0" err="1"/>
              <a:t>partendo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passione</a:t>
            </a:r>
            <a:r>
              <a:rPr lang="en-US" dirty="0"/>
              <a:t> per il </a:t>
            </a:r>
            <a:r>
              <a:rPr lang="en-US" dirty="0" err="1"/>
              <a:t>ciclismo</a:t>
            </a:r>
            <a:r>
              <a:rPr lang="en-US" dirty="0"/>
              <a:t> ho </a:t>
            </a:r>
            <a:r>
              <a:rPr lang="en-US" dirty="0" err="1"/>
              <a:t>preso</a:t>
            </a:r>
            <a:r>
              <a:rPr lang="en-US" dirty="0"/>
              <a:t> </a:t>
            </a:r>
            <a:r>
              <a:rPr lang="en-US" dirty="0" err="1"/>
              <a:t>spunto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applicazioni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per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percorsi</a:t>
            </a:r>
            <a:r>
              <a:rPr lang="en-US" dirty="0"/>
              <a:t>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uscite</a:t>
            </a:r>
            <a:r>
              <a:rPr lang="en-US" dirty="0"/>
              <a:t> in </a:t>
            </a:r>
            <a:r>
              <a:rPr lang="en-US" dirty="0" err="1"/>
              <a:t>bici</a:t>
            </a:r>
            <a:r>
              <a:rPr lang="en-US" dirty="0"/>
              <a:t> ed è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nato</a:t>
            </a:r>
            <a:r>
              <a:rPr lang="en-US" dirty="0"/>
              <a:t> Mover </a:t>
            </a:r>
            <a:r>
              <a:rPr lang="en-US" dirty="0" err="1"/>
              <a:t>dallo</a:t>
            </a:r>
            <a:r>
              <a:rPr lang="en-US" dirty="0"/>
              <a:t> </a:t>
            </a:r>
            <a:r>
              <a:rPr lang="en-US" dirty="0" err="1"/>
              <a:t>spagnolo</a:t>
            </a:r>
            <a:r>
              <a:rPr lang="en-US" dirty="0"/>
              <a:t> </a:t>
            </a:r>
            <a:r>
              <a:rPr lang="en-US" dirty="0" err="1"/>
              <a:t>muoversi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08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Qui vi mostro come ho pensato e poi realizzato la soluzione in locale: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Per eseguire la soluzione in locale ho utilizzato Docker Compose che mi ha permesso di configurare in un file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yaml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 tutti i container necessari alla mia applicazione e poterli eseguire tutti insieme direttamente da VS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Per la parte delle API ho utilizzato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Asp.Net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 Minimal API che sono </a:t>
            </a:r>
            <a:r>
              <a:rPr lang="it-IT" dirty="0"/>
              <a:t>progettate per semplificare e ridurre il codice e la complessità spesso associata alle applicazioni web basate su MVC.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Inizialmente ho creato un unico progetto di API mettendo in pratica l’approccio a moduli, qui ogni blocco che vedete era un modulo a se stante e poi è stato facile eseguire la suddivisione in microservizi.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200" b="0" dirty="0">
              <a:solidFill>
                <a:srgbClr val="003C56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Per il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frontend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 ho utilizzato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Reactjs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200" b="0" dirty="0">
              <a:solidFill>
                <a:srgbClr val="003C56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Come api gateway ho configurato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Envoy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 con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Dapr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 per il service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discovery</a:t>
            </a:r>
            <a:endParaRPr lang="it-IT" sz="1200" b="0" dirty="0">
              <a:solidFill>
                <a:srgbClr val="003C56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200" b="0" dirty="0">
              <a:solidFill>
                <a:srgbClr val="003C56"/>
              </a:solidFill>
              <a:latin typeface="Abadi Extra Light" panose="020B02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Infine per la parte di comunicazione tra i diversi microservizi e le risorse del sistema ho usato DAPR con i seguenti componenti: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200" b="0" dirty="0">
              <a:solidFill>
                <a:srgbClr val="003C56"/>
              </a:solidFill>
              <a:latin typeface="Abadi Extra Light" panose="020B0204020104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Il Service-to-service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</a:rPr>
              <a:t>invocation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</a:rPr>
              <a:t>: </a:t>
            </a:r>
            <a:r>
              <a:rPr lang="it-IT" dirty="0"/>
              <a:t>che consente alle applicazioni di comunicare tra loro attraverso endpoint noti sotto forma di messaggi http o </a:t>
            </a:r>
            <a:r>
              <a:rPr lang="it-IT" dirty="0" err="1"/>
              <a:t>gRPC</a:t>
            </a:r>
            <a:r>
              <a:rPr lang="it-IT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Publish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 and </a:t>
            </a: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subscribe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: </a:t>
            </a:r>
            <a:r>
              <a:rPr lang="it-IT" dirty="0"/>
              <a:t>è un modello di messaggistica </a:t>
            </a:r>
            <a:r>
              <a:rPr lang="it-IT" dirty="0" err="1"/>
              <a:t>loosely</a:t>
            </a:r>
            <a:r>
              <a:rPr lang="it-IT" dirty="0"/>
              <a:t> </a:t>
            </a:r>
            <a:r>
              <a:rPr lang="it-IT" dirty="0" err="1"/>
              <a:t>coupled</a:t>
            </a:r>
            <a:r>
              <a:rPr lang="it-IT" dirty="0"/>
              <a:t> in cui i mittenti (o editori) pubblicano messaggi in un argomento, a cui gli abbonati si iscrivono.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b="0" dirty="0" err="1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Bindings</a:t>
            </a: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: </a:t>
            </a:r>
            <a:r>
              <a:rPr lang="it-IT" dirty="0"/>
              <a:t>che fornisce una connessione bidirezionale a un servizio o sistema esterno cloud/on-premise. </a:t>
            </a:r>
            <a:r>
              <a:rPr lang="it-IT" dirty="0" err="1"/>
              <a:t>Dapr</a:t>
            </a:r>
            <a:r>
              <a:rPr lang="it-IT" dirty="0"/>
              <a:t> consente di invocare il servizio esterno attraverso l'API di </a:t>
            </a:r>
            <a:r>
              <a:rPr lang="it-IT" dirty="0" err="1"/>
              <a:t>binding</a:t>
            </a:r>
            <a:r>
              <a:rPr lang="it-IT" dirty="0"/>
              <a:t> </a:t>
            </a:r>
            <a:r>
              <a:rPr lang="it-IT" dirty="0" err="1"/>
              <a:t>Dapr</a:t>
            </a:r>
            <a:r>
              <a:rPr lang="it-IT" dirty="0"/>
              <a:t> e permette all'applicazione di essere attivata dagli eventi inviati dal servizio connesso.</a:t>
            </a:r>
            <a:endParaRPr lang="it-IT" sz="12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b="0" dirty="0">
                <a:solidFill>
                  <a:srgbClr val="003C56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Secrets: </a:t>
            </a:r>
            <a:r>
              <a:rPr lang="it-IT" dirty="0" err="1"/>
              <a:t>Dapr</a:t>
            </a:r>
            <a:r>
              <a:rPr lang="it-IT" dirty="0"/>
              <a:t> fornisce un'API per i secrets e si integra con i secret stores, come i public cloud stores, i </a:t>
            </a:r>
            <a:r>
              <a:rPr lang="it-IT" dirty="0" err="1"/>
              <a:t>local</a:t>
            </a:r>
            <a:r>
              <a:rPr lang="it-IT" dirty="0"/>
              <a:t> stores e </a:t>
            </a:r>
            <a:r>
              <a:rPr lang="it-IT" dirty="0" err="1"/>
              <a:t>Kubernetes</a:t>
            </a:r>
            <a:r>
              <a:rPr lang="it-IT" dirty="0"/>
              <a:t>, per memorizzare i secrets. I servizi possono chiamare l'API dei secrets per recuperare i secrets, ad esempio per ottenere una stringa di connessione a un database.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/>
              <a:t>Per l’implementazione in locale come service bus ho utilizzato </a:t>
            </a:r>
            <a:r>
              <a:rPr lang="it-IT" dirty="0" err="1"/>
              <a:t>RabbitMQ</a:t>
            </a:r>
            <a:r>
              <a:rPr lang="it-IT" dirty="0"/>
              <a:t>, lo storage direttamente su disco, per i secrets ho utilizzato un file JSON e i diversi microservizi sono organizzati tra loro con Docker Compose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/>
              <a:t>Le salite che ho dovuto affrontare in questa soluzione sono state molteplici a partire dalla Complessità delle architetture a microservizi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Uno Scarso utilizzo di DAPR in soluzioni reali e pochi esempi diversi dal solito e-commerce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Curva di apprendimento DAPR, identificare quale componente risolvesse la problematica del momento, configurazione necessaria, cercare di scrivere il codice in modo generico da condividerlo nei diversi microservizi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Competenze su Docker e Docker Compose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34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soluzione non ho utilizzato il pattern CQRS Event Sourcing per non complicare ulteriormente l’implementazione ma mi sono limitato al pattern Pub/Sub con </a:t>
            </a:r>
            <a:r>
              <a:rPr lang="it-IT" dirty="0" err="1"/>
              <a:t>CommandHandler</a:t>
            </a:r>
            <a:r>
              <a:rPr lang="it-IT" dirty="0"/>
              <a:t> ed </a:t>
            </a:r>
            <a:r>
              <a:rPr lang="it-IT" dirty="0" err="1"/>
              <a:t>EventHandler</a:t>
            </a:r>
            <a:endParaRPr lang="it-IT" dirty="0"/>
          </a:p>
          <a:p>
            <a:r>
              <a:rPr lang="it-IT" dirty="0"/>
              <a:t>In questa slide vi mostro il flusso applicativo che avviene a seguito del caricamento di un file FIT che è il formato con cui vengono salvate le attività da un dispositivo Garmin.</a:t>
            </a:r>
          </a:p>
          <a:p>
            <a:r>
              <a:rPr lang="it-IT" dirty="0"/>
              <a:t>Con i colori ho evidenziato come ho suddiviso la gestione dei comandi e l’intercettazione degli eventi da parte dei diversi microservizi della soluzione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5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Mostrare la parte dei componenti DAPR, la parte dei </a:t>
            </a:r>
            <a:r>
              <a:rPr lang="it-IT" dirty="0" err="1"/>
              <a:t>docker</a:t>
            </a:r>
            <a:r>
              <a:rPr lang="it-IT" dirty="0"/>
              <a:t> e del </a:t>
            </a:r>
            <a:r>
              <a:rPr lang="it-IT" dirty="0" err="1"/>
              <a:t>docker</a:t>
            </a:r>
            <a:r>
              <a:rPr lang="it-IT" dirty="0"/>
              <a:t> compose, </a:t>
            </a:r>
            <a:r>
              <a:rPr lang="it-IT" dirty="0" err="1"/>
              <a:t>envoy</a:t>
            </a:r>
            <a:r>
              <a:rPr lang="it-IT" dirty="0"/>
              <a:t> e spiegare l’approccio a moduli dello sviluppo delle minimal api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2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/>
              <a:t>Una volta testata l’applicazione in locale ho voluto provare il passaggio ad Azure.</a:t>
            </a:r>
          </a:p>
          <a:p>
            <a:pPr marL="0" indent="0">
              <a:buFontTx/>
              <a:buNone/>
            </a:pPr>
            <a:r>
              <a:rPr lang="it-IT" dirty="0"/>
              <a:t>Grazie all’utilizzo di DAPR per rilasciare la soluzione su Azure non ho dovuto fare modifiche al codice sorgente o aggiungere librerie specifiche per la comunicazione con i servizi della piattaforma ma mi è stato sufficiente creare la configurazione opportuna per ogni componente che abbiamo visto durante la presentazione dell’architettura in locale.</a:t>
            </a:r>
          </a:p>
          <a:p>
            <a:pPr marL="0" indent="0">
              <a:buFontTx/>
              <a:buNone/>
            </a:pPr>
            <a:r>
              <a:rPr lang="it-IT" dirty="0"/>
              <a:t>Quindi per il componente di Pub/Sub ho creato la configurazione per l’Azure Service Bus</a:t>
            </a:r>
          </a:p>
          <a:p>
            <a:pPr marL="0" indent="0">
              <a:buFontTx/>
              <a:buNone/>
            </a:pPr>
            <a:r>
              <a:rPr lang="it-IT" dirty="0"/>
              <a:t>Per i </a:t>
            </a:r>
            <a:r>
              <a:rPr lang="it-IT" dirty="0" err="1"/>
              <a:t>bindings</a:t>
            </a:r>
            <a:r>
              <a:rPr lang="it-IT" dirty="0"/>
              <a:t> ho scritto la configurazione per i tre container dello storage account</a:t>
            </a:r>
          </a:p>
          <a:p>
            <a:pPr marL="0" indent="0">
              <a:buFontTx/>
              <a:buNone/>
            </a:pPr>
            <a:r>
              <a:rPr lang="it-IT" dirty="0"/>
              <a:t>E per il componente dei secrets ho configurato DAPR per la comunicazione con Azure Key </a:t>
            </a:r>
            <a:r>
              <a:rPr lang="it-IT" dirty="0" err="1"/>
              <a:t>Vault</a:t>
            </a:r>
            <a:r>
              <a:rPr lang="it-IT" dirty="0"/>
              <a:t>. 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questa slide possiamo vedere l’intera infrastruttura su Azure per la mia soluzione.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Per il rilascio dei microservizi ho scelto le Container Apps che supportano nativamente DAPR.</a:t>
            </a:r>
          </a:p>
          <a:p>
            <a:pPr marL="0" indent="0">
              <a:buFontTx/>
              <a:buNone/>
            </a:pPr>
            <a:r>
              <a:rPr lang="it-IT" dirty="0"/>
              <a:t>Azure Container Apps è un servizio completamente </a:t>
            </a:r>
            <a:r>
              <a:rPr lang="it-IT" dirty="0" err="1"/>
              <a:t>Paas</a:t>
            </a:r>
            <a:r>
              <a:rPr lang="it-IT" dirty="0"/>
              <a:t> per container dove dietro le quinte c’è un </a:t>
            </a:r>
            <a:r>
              <a:rPr lang="it-IT" dirty="0" err="1"/>
              <a:t>kubernetes</a:t>
            </a:r>
            <a:r>
              <a:rPr lang="it-IT" dirty="0"/>
              <a:t> ma a differenza di AKS essendo un servizio </a:t>
            </a:r>
            <a:r>
              <a:rPr lang="it-IT" dirty="0" err="1"/>
              <a:t>serverless</a:t>
            </a:r>
            <a:r>
              <a:rPr lang="it-IT" dirty="0"/>
              <a:t> abbiamo la possibilità di azzerare i costi grazie all’opzione 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go</a:t>
            </a:r>
          </a:p>
          <a:p>
            <a:pPr marL="0" indent="0">
              <a:buFontTx/>
              <a:buNone/>
            </a:pPr>
            <a:r>
              <a:rPr lang="it-IT" dirty="0"/>
              <a:t>Abbiamo alcune limitazioni tra cui quella di non poter scegliere la versione del </a:t>
            </a:r>
            <a:r>
              <a:rPr lang="it-IT" dirty="0" err="1"/>
              <a:t>runtime</a:t>
            </a:r>
            <a:r>
              <a:rPr lang="it-IT" dirty="0"/>
              <a:t> di DAPR o altre per le quali vi rimando alla documentazione ufficiale su </a:t>
            </a:r>
            <a:r>
              <a:rPr lang="it-IT" dirty="0" err="1"/>
              <a:t>microsoft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</a:p>
          <a:p>
            <a:pPr marL="0" indent="0">
              <a:buFontTx/>
              <a:buNone/>
            </a:pPr>
            <a:r>
              <a:rPr lang="it-IT" dirty="0"/>
              <a:t>https://learn.microsoft.com/en-us/azure/container-apps/dapr-overview#limitations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it-IT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Per la parte di </a:t>
            </a:r>
            <a:r>
              <a:rPr lang="it-IT" b="1" i="0" dirty="0" err="1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IaC</a:t>
            </a:r>
            <a:r>
              <a:rPr lang="it-IT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 ho voluto utilizzare </a:t>
            </a:r>
            <a:r>
              <a:rPr lang="it-IT" b="1" i="0" dirty="0" err="1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Bicep</a:t>
            </a:r>
            <a:r>
              <a:rPr lang="it-IT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 che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consente di distribuire in modo dichiarativo le risorse di Azure.</a:t>
            </a:r>
          </a:p>
          <a:p>
            <a:pPr marL="171450" indent="-171450">
              <a:buFontTx/>
              <a:buChar char="-"/>
            </a:pPr>
            <a:endParaRPr lang="it-IT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Mentre per la parte di </a:t>
            </a:r>
            <a:r>
              <a:rPr lang="it-IT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ho utilizzato </a:t>
            </a:r>
            <a:r>
              <a:rPr lang="it-IT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con le </a:t>
            </a:r>
            <a:r>
              <a:rPr lang="it-IT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actions per il rilascio dell’infrastruttura e del immagini </a:t>
            </a:r>
            <a:r>
              <a:rPr lang="it-IT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nel container </a:t>
            </a:r>
            <a:r>
              <a:rPr lang="it-IT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registry</a:t>
            </a:r>
            <a:endParaRPr lang="it-IT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it-IT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 questa occasione le salite che ho dovuto affrontare sono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Curva di apprendimento </a:t>
            </a:r>
            <a:r>
              <a:rPr lang="it-IT" dirty="0" err="1"/>
              <a:t>Bicep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Competenze </a:t>
            </a:r>
            <a:r>
              <a:rPr lang="it-IT" dirty="0" err="1"/>
              <a:t>DevOps</a:t>
            </a:r>
            <a:r>
              <a:rPr lang="it-IT" dirty="0"/>
              <a:t> e di infrastruttura</a:t>
            </a:r>
          </a:p>
          <a:p>
            <a:pPr marL="0" indent="0">
              <a:buFontTx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45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soluzione di questo tipo su Azure ha però un costo, ora assumendo di avere 100.000 utenti e voler avere 1 replica sempre attiva per ogni container, ogni utente carica in media 2 attività a settimana ovvero 8 attività al mese ogni file </a:t>
            </a:r>
            <a:r>
              <a:rPr lang="it-IT" dirty="0" err="1"/>
              <a:t>fit</a:t>
            </a:r>
            <a:r>
              <a:rPr lang="it-IT" dirty="0"/>
              <a:t> in media occupa 600KB mentre ogni file GPX in media siamo sui 2,5MB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5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Mostrare la parte dei componenti DAPR all’interno del </a:t>
            </a:r>
            <a:r>
              <a:rPr lang="it-IT" dirty="0" err="1"/>
              <a:t>bicep</a:t>
            </a:r>
            <a:r>
              <a:rPr lang="it-IT" dirty="0"/>
              <a:t>, i workflow </a:t>
            </a:r>
            <a:r>
              <a:rPr lang="it-IT" dirty="0" err="1"/>
              <a:t>github</a:t>
            </a:r>
            <a:r>
              <a:rPr lang="it-IT" dirty="0"/>
              <a:t> con tema della pipeline riutilizzabile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C68E-5407-4B78-94D1-037391635BA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2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esterni, natura, neve, montagna&#10;&#10;Descrizione generata automaticamente">
            <a:extLst>
              <a:ext uri="{FF2B5EF4-FFF2-40B4-BE49-F238E27FC236}">
                <a16:creationId xmlns:a16="http://schemas.microsoft.com/office/drawing/2014/main" id="{AC574A9D-9FB4-4737-B868-EF9B035988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876" y="729619"/>
            <a:ext cx="5562430" cy="53467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FDB81A-ACB2-4C96-8970-13DE14603CDA}"/>
              </a:ext>
            </a:extLst>
          </p:cNvPr>
          <p:cNvSpPr/>
          <p:nvPr userDrawn="1"/>
        </p:nvSpPr>
        <p:spPr>
          <a:xfrm>
            <a:off x="4482544" y="1645677"/>
            <a:ext cx="3600000" cy="360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60" y="164567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C42FFE-D0BC-4E74-8E1F-8EFC7A6C7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63" y="1644239"/>
            <a:ext cx="101623" cy="36076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614B1C-EE50-4D26-B4DF-31FC06F30F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1" y="885630"/>
            <a:ext cx="622442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48853DC9-E034-4E74-9C99-9FE0D400C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0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i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12DF2C7-C5BC-4852-8BFB-B21B6A6B6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7290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badi Extra Light" panose="020B0204020104020204" pitchFamily="34" charset="0"/>
              </a:defRPr>
            </a:lvl1pPr>
          </a:lstStyle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14E4F75-FD9E-4F4C-BA18-F8805BAED0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1325" y="728663"/>
            <a:ext cx="4752975" cy="54006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badi Extra Light" panose="020B0204020104020204" pitchFamily="34" charset="0"/>
              </a:defRPr>
            </a:lvl1pPr>
          </a:lstStyle>
          <a:p>
            <a:pPr lvl="0"/>
            <a:r>
              <a:rPr lang="it-IT"/>
              <a:t>Inserisci il testo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30A0F3-857D-4DAD-8BA5-2E34541BE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87" y="1405988"/>
            <a:ext cx="101623" cy="360762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361611-5EC0-4ECE-A9D0-2CBC3C4AA3A6}"/>
              </a:ext>
            </a:extLst>
          </p:cNvPr>
          <p:cNvSpPr txBox="1"/>
          <p:nvPr userDrawn="1"/>
        </p:nvSpPr>
        <p:spPr>
          <a:xfrm>
            <a:off x="10201275" y="6396146"/>
            <a:ext cx="20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>
                <a:solidFill>
                  <a:srgbClr val="969696"/>
                </a:solidFill>
                <a:latin typeface="+mn-lt"/>
              </a:rPr>
              <a:t>Beta 80 Group_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690A61B-D3E7-4E12-881B-74E66B2BAD4F}"/>
              </a:ext>
            </a:extLst>
          </p:cNvPr>
          <p:cNvSpPr txBox="1">
            <a:spLocks/>
          </p:cNvSpPr>
          <p:nvPr userDrawn="1"/>
        </p:nvSpPr>
        <p:spPr>
          <a:xfrm>
            <a:off x="11746989" y="6398250"/>
            <a:ext cx="43454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fld id="{5B8CA895-D3D1-C148-9B09-C04C729F2BE5}" type="slidenum">
              <a:rPr lang="it-IT" sz="1800" kern="120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pPr marL="0" algn="l" defTabSz="914400" rtl="0" eaLnBrk="1" latinLnBrk="0" hangingPunct="1"/>
              <a:t>‹N›</a:t>
            </a:fld>
            <a:r>
              <a:rPr lang="it-IT" sz="1800" kern="120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92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i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06B1119-34B6-400B-9803-CC8E70E50138}"/>
              </a:ext>
            </a:extLst>
          </p:cNvPr>
          <p:cNvSpPr/>
          <p:nvPr userDrawn="1"/>
        </p:nvSpPr>
        <p:spPr>
          <a:xfrm>
            <a:off x="6178985" y="799200"/>
            <a:ext cx="5259859" cy="5259600"/>
          </a:xfrm>
          <a:prstGeom prst="rect">
            <a:avLst/>
          </a:prstGeom>
          <a:solidFill>
            <a:srgbClr val="042A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>
                <a:solidFill>
                  <a:schemeClr val="bg1"/>
                </a:solidFill>
                <a:latin typeface="Abadi Extra Light" panose="020B0204020104020204" pitchFamily="34" charset="0"/>
                <a:ea typeface="Calibri" panose="020F0502020204030204" pitchFamily="34" charset="0"/>
              </a:rPr>
              <a:t>.</a:t>
            </a:r>
          </a:p>
          <a:p>
            <a:pPr algn="r"/>
            <a:endParaRPr lang="it" sz="2400">
              <a:latin typeface="Abadi Extra Light" panose="020B0204020104020204" pitchFamily="34" charset="0"/>
              <a:ea typeface="+mn-lt"/>
              <a:cs typeface="+mn-lt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162ED56-5EEB-4383-B051-326138D12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2424" y="1612800"/>
            <a:ext cx="3632200" cy="3632400"/>
          </a:xfrm>
        </p:spPr>
        <p:txBody>
          <a:bodyPr anchor="ctr">
            <a:noAutofit/>
          </a:bodyPr>
          <a:lstStyle>
            <a:lvl1pPr>
              <a:defRPr sz="4000" b="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it-IT"/>
              <a:t>Fare clic per inserire il testo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3A2DB9-D36B-453A-82B4-BC38E75B29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87" y="1405988"/>
            <a:ext cx="101623" cy="36076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E19190-6575-45A4-BE8E-137E34FD45C2}"/>
              </a:ext>
            </a:extLst>
          </p:cNvPr>
          <p:cNvSpPr txBox="1"/>
          <p:nvPr userDrawn="1"/>
        </p:nvSpPr>
        <p:spPr>
          <a:xfrm>
            <a:off x="10201275" y="6396146"/>
            <a:ext cx="20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>
                <a:solidFill>
                  <a:srgbClr val="969696"/>
                </a:solidFill>
                <a:latin typeface="+mn-lt"/>
              </a:rPr>
              <a:t>Beta 80 Group_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A99D35-B680-465D-82C7-762B6ABB5579}"/>
              </a:ext>
            </a:extLst>
          </p:cNvPr>
          <p:cNvSpPr txBox="1">
            <a:spLocks/>
          </p:cNvSpPr>
          <p:nvPr userDrawn="1"/>
        </p:nvSpPr>
        <p:spPr>
          <a:xfrm>
            <a:off x="11746989" y="6398250"/>
            <a:ext cx="43454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fld id="{5B8CA895-D3D1-C148-9B09-C04C729F2BE5}" type="slidenum">
              <a:rPr lang="it-IT" sz="1800" kern="120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pPr marL="0" algn="l" defTabSz="914400" rtl="0" eaLnBrk="1" latinLnBrk="0" hangingPunct="1"/>
              <a:t>‹N›</a:t>
            </a:fld>
            <a:r>
              <a:rPr lang="it-IT" sz="1800" kern="120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060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i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21028556-E4A7-41EF-9F5C-61A91DAB9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3900" y="1010501"/>
            <a:ext cx="4621213" cy="48261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86CE193-FD62-48BE-9F12-02FDB889EE2F}"/>
              </a:ext>
            </a:extLst>
          </p:cNvPr>
          <p:cNvSpPr/>
          <p:nvPr userDrawn="1"/>
        </p:nvSpPr>
        <p:spPr>
          <a:xfrm>
            <a:off x="1546901" y="1010501"/>
            <a:ext cx="4826198" cy="4826198"/>
          </a:xfrm>
          <a:prstGeom prst="rect">
            <a:avLst/>
          </a:prstGeom>
          <a:solidFill>
            <a:srgbClr val="FF66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>
              <a:solidFill>
                <a:srgbClr val="003B55"/>
              </a:solidFill>
              <a:latin typeface="Abadi Extra Light" panose="020B02040201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45FE75E-BA67-435B-8C09-C2F6E9062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8024" y="1757518"/>
            <a:ext cx="3632200" cy="3332163"/>
          </a:xfrm>
        </p:spPr>
        <p:txBody>
          <a:bodyPr anchor="ctr">
            <a:noAutofit/>
          </a:bodyPr>
          <a:lstStyle>
            <a:lvl1pPr>
              <a:defRPr sz="4000" b="0">
                <a:latin typeface="Abadi Extra Light" panose="020B0204020104020204" pitchFamily="34" charset="0"/>
              </a:defRPr>
            </a:lvl1pPr>
          </a:lstStyle>
          <a:p>
            <a:r>
              <a:rPr lang="it-IT"/>
              <a:t>Fare clic per inserire il testo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173B71-7918-436D-961B-8E1830F77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87" y="1405988"/>
            <a:ext cx="101623" cy="36076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F407DF-8654-49C7-8B85-942083FA0278}"/>
              </a:ext>
            </a:extLst>
          </p:cNvPr>
          <p:cNvSpPr txBox="1"/>
          <p:nvPr userDrawn="1"/>
        </p:nvSpPr>
        <p:spPr>
          <a:xfrm>
            <a:off x="10201275" y="6396146"/>
            <a:ext cx="20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>
                <a:solidFill>
                  <a:srgbClr val="969696"/>
                </a:solidFill>
                <a:latin typeface="+mn-lt"/>
              </a:rPr>
              <a:t>Beta 80 Group_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648B897-0FDF-49CB-ACF0-1618405E748C}"/>
              </a:ext>
            </a:extLst>
          </p:cNvPr>
          <p:cNvSpPr txBox="1">
            <a:spLocks/>
          </p:cNvSpPr>
          <p:nvPr userDrawn="1"/>
        </p:nvSpPr>
        <p:spPr>
          <a:xfrm>
            <a:off x="11746989" y="6398250"/>
            <a:ext cx="43454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fld id="{5B8CA895-D3D1-C148-9B09-C04C729F2BE5}" type="slidenum">
              <a:rPr lang="it-IT" sz="1800" kern="120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pPr marL="0" algn="l" defTabSz="914400" rtl="0" eaLnBrk="1" latinLnBrk="0" hangingPunct="1"/>
              <a:t>‹N›</a:t>
            </a:fld>
            <a:r>
              <a:rPr lang="it-IT" sz="1800" kern="120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060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3AE47EF7-E524-41D5-B756-7024180774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0025" y="438150"/>
            <a:ext cx="4133850" cy="6010275"/>
          </a:xfrm>
          <a:prstGeom prst="rect">
            <a:avLst/>
          </a:prstGeo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it-IT"/>
          </a:p>
        </p:txBody>
      </p:sp>
      <p:sp>
        <p:nvSpPr>
          <p:cNvPr id="3" name="Segnaposto contenuto 15">
            <a:extLst>
              <a:ext uri="{FF2B5EF4-FFF2-40B4-BE49-F238E27FC236}">
                <a16:creationId xmlns:a16="http://schemas.microsoft.com/office/drawing/2014/main" id="{29C67DA0-C26E-4DBE-B610-EEEECC54F3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6888" y="914400"/>
            <a:ext cx="4806950" cy="658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7018FCF-1BAD-4C0D-8623-8033AE41A2E8}"/>
              </a:ext>
            </a:extLst>
          </p:cNvPr>
          <p:cNvCxnSpPr/>
          <p:nvPr userDrawn="1"/>
        </p:nvCxnSpPr>
        <p:spPr>
          <a:xfrm>
            <a:off x="6709144" y="928504"/>
            <a:ext cx="0" cy="54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31DF17F-EAB6-4963-A98F-BD4D98C85B89}"/>
              </a:ext>
            </a:extLst>
          </p:cNvPr>
          <p:cNvCxnSpPr/>
          <p:nvPr userDrawn="1"/>
        </p:nvCxnSpPr>
        <p:spPr>
          <a:xfrm>
            <a:off x="6723315" y="4050167"/>
            <a:ext cx="0" cy="54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7BE3B57B-E456-4497-8EF8-4C2FFD6AE7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1993" y="4053992"/>
            <a:ext cx="4806950" cy="658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contenuto 21">
            <a:extLst>
              <a:ext uri="{FF2B5EF4-FFF2-40B4-BE49-F238E27FC236}">
                <a16:creationId xmlns:a16="http://schemas.microsoft.com/office/drawing/2014/main" id="{446C37C1-163F-439D-BB71-48E157F0E8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08775" y="1754188"/>
            <a:ext cx="4945063" cy="1087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</a:t>
            </a:r>
          </a:p>
        </p:txBody>
      </p:sp>
      <p:sp>
        <p:nvSpPr>
          <p:cNvPr id="8" name="Segnaposto contenuto 21">
            <a:extLst>
              <a:ext uri="{FF2B5EF4-FFF2-40B4-BE49-F238E27FC236}">
                <a16:creationId xmlns:a16="http://schemas.microsoft.com/office/drawing/2014/main" id="{D9CC154A-477B-494A-A8BF-BC58DDBD9C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08774" y="4984607"/>
            <a:ext cx="4945063" cy="1087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</a:t>
            </a:r>
          </a:p>
        </p:txBody>
      </p:sp>
    </p:spTree>
    <p:extLst>
      <p:ext uri="{BB962C8B-B14F-4D97-AF65-F5344CB8AC3E}">
        <p14:creationId xmlns:p14="http://schemas.microsoft.com/office/powerpoint/2010/main" val="128637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77CC3-8DC7-9441-8094-9760FA1456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7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neve, arresto, rotaie, cavalcando&#10;&#10;Descrizione generata automaticamente">
            <a:extLst>
              <a:ext uri="{FF2B5EF4-FFF2-40B4-BE49-F238E27FC236}">
                <a16:creationId xmlns:a16="http://schemas.microsoft.com/office/drawing/2014/main" id="{0C2FD850-1A71-4A7A-BFA7-DD883974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69" y="768119"/>
            <a:ext cx="5562520" cy="536092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FDB81A-ACB2-4C96-8970-13DE14603CDA}"/>
              </a:ext>
            </a:extLst>
          </p:cNvPr>
          <p:cNvSpPr/>
          <p:nvPr userDrawn="1"/>
        </p:nvSpPr>
        <p:spPr>
          <a:xfrm>
            <a:off x="4379842" y="1645677"/>
            <a:ext cx="3600000" cy="3600000"/>
          </a:xfrm>
          <a:prstGeom prst="rect">
            <a:avLst/>
          </a:prstGeom>
          <a:solidFill>
            <a:srgbClr val="003B5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24495E-954A-4D20-98AB-E89B0E7710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38" y="870067"/>
            <a:ext cx="622442" cy="6224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2ECC17-CD63-4CEA-9894-E8EB5DD206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1644239"/>
            <a:ext cx="101623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2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edificio, bicicletta, facendosurf, aeroplano&#10;&#10;Descrizione generata automaticamente">
            <a:extLst>
              <a:ext uri="{FF2B5EF4-FFF2-40B4-BE49-F238E27FC236}">
                <a16:creationId xmlns:a16="http://schemas.microsoft.com/office/drawing/2014/main" id="{CF645FD4-4462-4898-A704-E82C6A318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07" y="771053"/>
            <a:ext cx="5562521" cy="536170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FDB81A-ACB2-4C96-8970-13DE14603CDA}"/>
              </a:ext>
            </a:extLst>
          </p:cNvPr>
          <p:cNvSpPr/>
          <p:nvPr userDrawn="1"/>
        </p:nvSpPr>
        <p:spPr>
          <a:xfrm>
            <a:off x="4408417" y="1645677"/>
            <a:ext cx="3600000" cy="3600000"/>
          </a:xfrm>
          <a:prstGeom prst="rect">
            <a:avLst/>
          </a:prstGeom>
          <a:solidFill>
            <a:srgbClr val="003B5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24495E-954A-4D20-98AB-E89B0E7710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38" y="870067"/>
            <a:ext cx="622442" cy="6224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60A9F4-0CAC-475D-9716-F9E3230F8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1644239"/>
            <a:ext cx="101623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dificio, albero, palma&#10;&#10;Descrizione generata automaticamente">
            <a:extLst>
              <a:ext uri="{FF2B5EF4-FFF2-40B4-BE49-F238E27FC236}">
                <a16:creationId xmlns:a16="http://schemas.microsoft.com/office/drawing/2014/main" id="{9E1BB5C2-09D8-4820-9E21-711164047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960" y="797362"/>
            <a:ext cx="5552997" cy="5299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24495E-954A-4D20-98AB-E89B0E7710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" y="1012942"/>
            <a:ext cx="622442" cy="6224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30334-D3BD-483E-BA6A-103E6D0425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13" y="1644239"/>
            <a:ext cx="101623" cy="3607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1BBB2CD-D2AA-44D2-B902-84425A372657}"/>
              </a:ext>
            </a:extLst>
          </p:cNvPr>
          <p:cNvSpPr/>
          <p:nvPr userDrawn="1"/>
        </p:nvSpPr>
        <p:spPr>
          <a:xfrm>
            <a:off x="4415869" y="1645677"/>
            <a:ext cx="3600000" cy="360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1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dificio, finestra, inpiedi, porta&#10;&#10;Descrizione generata automaticamente">
            <a:extLst>
              <a:ext uri="{FF2B5EF4-FFF2-40B4-BE49-F238E27FC236}">
                <a16:creationId xmlns:a16="http://schemas.microsoft.com/office/drawing/2014/main" id="{4DDC8B10-9EE5-4C30-AD6B-C649E0B7B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434" y="780578"/>
            <a:ext cx="5562523" cy="5299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24495E-954A-4D20-98AB-E89B0E7710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" y="1012942"/>
            <a:ext cx="622442" cy="6224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30334-D3BD-483E-BA6A-103E6D0425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13" y="1644239"/>
            <a:ext cx="101623" cy="360762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416FACB-38B5-4074-AC1D-EBEA283161F0}"/>
              </a:ext>
            </a:extLst>
          </p:cNvPr>
          <p:cNvSpPr/>
          <p:nvPr userDrawn="1"/>
        </p:nvSpPr>
        <p:spPr>
          <a:xfrm>
            <a:off x="4408417" y="1645677"/>
            <a:ext cx="3600000" cy="3600000"/>
          </a:xfrm>
          <a:prstGeom prst="rect">
            <a:avLst/>
          </a:prstGeom>
          <a:solidFill>
            <a:srgbClr val="003B5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4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acqua, barca, esterni, nave&#10;&#10;Descrizione generata automaticamente">
            <a:extLst>
              <a:ext uri="{FF2B5EF4-FFF2-40B4-BE49-F238E27FC236}">
                <a16:creationId xmlns:a16="http://schemas.microsoft.com/office/drawing/2014/main" id="{F5D3891F-B075-49B9-8499-4DBFCD181C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13767"/>
          <a:stretch/>
        </p:blipFill>
        <p:spPr>
          <a:xfrm>
            <a:off x="649433" y="771051"/>
            <a:ext cx="5562524" cy="5299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24495E-954A-4D20-98AB-E89B0E7710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8" y="5245677"/>
            <a:ext cx="622442" cy="6224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30334-D3BD-483E-BA6A-103E6D0425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13" y="1644239"/>
            <a:ext cx="101623" cy="3607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1BBB2CD-D2AA-44D2-B902-84425A372657}"/>
              </a:ext>
            </a:extLst>
          </p:cNvPr>
          <p:cNvSpPr/>
          <p:nvPr userDrawn="1"/>
        </p:nvSpPr>
        <p:spPr>
          <a:xfrm>
            <a:off x="4415869" y="1645677"/>
            <a:ext cx="3600000" cy="360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9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montagna, esterni, neve, uomo&#10;&#10;Descrizione generata automaticamente">
            <a:extLst>
              <a:ext uri="{FF2B5EF4-FFF2-40B4-BE49-F238E27FC236}">
                <a16:creationId xmlns:a16="http://schemas.microsoft.com/office/drawing/2014/main" id="{0DA92360-48D4-4A98-9402-043CA23E9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2" t="16494" r="28542"/>
          <a:stretch/>
        </p:blipFill>
        <p:spPr>
          <a:xfrm>
            <a:off x="649432" y="771051"/>
            <a:ext cx="5562526" cy="5299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D30334-D3BD-483E-BA6A-103E6D0425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13" y="1644239"/>
            <a:ext cx="101623" cy="3607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1BBB2CD-D2AA-44D2-B902-84425A372657}"/>
              </a:ext>
            </a:extLst>
          </p:cNvPr>
          <p:cNvSpPr/>
          <p:nvPr userDrawn="1"/>
        </p:nvSpPr>
        <p:spPr>
          <a:xfrm>
            <a:off x="4415869" y="1645677"/>
            <a:ext cx="3600000" cy="360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3301BD-6D00-4555-ABED-80340E4873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6" y="931063"/>
            <a:ext cx="622442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acqua, lago, natura, fiume&#10;&#10;Descrizione generata automaticamente">
            <a:extLst>
              <a:ext uri="{FF2B5EF4-FFF2-40B4-BE49-F238E27FC236}">
                <a16:creationId xmlns:a16="http://schemas.microsoft.com/office/drawing/2014/main" id="{0ED3E007-EEEF-4915-B0B9-9264214BD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t="-956" r="25959" b="-320"/>
          <a:stretch/>
        </p:blipFill>
        <p:spPr>
          <a:xfrm>
            <a:off x="649432" y="771051"/>
            <a:ext cx="5562526" cy="5315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FC7FE-B74F-B74E-9AF4-0B09E5D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958" y="1626627"/>
            <a:ext cx="3438939" cy="3638311"/>
          </a:xfrm>
          <a:noFill/>
        </p:spPr>
        <p:txBody>
          <a:bodyPr rIns="288000" anchor="ctr">
            <a:normAutofit/>
          </a:bodyPr>
          <a:lstStyle>
            <a:lvl1pPr algn="l">
              <a:defRPr sz="4000" b="0" i="0">
                <a:solidFill>
                  <a:schemeClr val="tx2"/>
                </a:solidFill>
                <a:latin typeface="Abadi Extra Light" panose="020B02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D30334-D3BD-483E-BA6A-103E6D0425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13" y="1644239"/>
            <a:ext cx="101623" cy="3607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1BBB2CD-D2AA-44D2-B902-84425A372657}"/>
              </a:ext>
            </a:extLst>
          </p:cNvPr>
          <p:cNvSpPr/>
          <p:nvPr userDrawn="1"/>
        </p:nvSpPr>
        <p:spPr>
          <a:xfrm>
            <a:off x="4415869" y="1645677"/>
            <a:ext cx="3600000" cy="360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D41DF5-964F-4B29-985E-2F0330C9CF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3" y="5350452"/>
            <a:ext cx="622442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9A7E724-2E0C-484D-A157-B4D968ADF098}"/>
              </a:ext>
            </a:extLst>
          </p:cNvPr>
          <p:cNvSpPr/>
          <p:nvPr userDrawn="1"/>
        </p:nvSpPr>
        <p:spPr>
          <a:xfrm>
            <a:off x="258221" y="220103"/>
            <a:ext cx="1435395" cy="1467293"/>
          </a:xfrm>
          <a:prstGeom prst="rect">
            <a:avLst/>
          </a:prstGeom>
          <a:solidFill>
            <a:srgbClr val="042A3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t-IT" sz="1380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082E854-9C8E-44D8-92A9-ED62A78F8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710" y="297868"/>
            <a:ext cx="11414125" cy="1325563"/>
          </a:xfrm>
        </p:spPr>
        <p:txBody>
          <a:bodyPr vert="horz" lIns="288000" tIns="45720" rIns="91440" bIns="45720" rtlCol="0" anchor="ctr">
            <a:normAutofit/>
          </a:bodyPr>
          <a:lstStyle>
            <a:lvl1pPr>
              <a:buNone/>
              <a:defRPr lang="it-IT" sz="4400" dirty="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it-IT" err="1"/>
              <a:t>Edit</a:t>
            </a:r>
            <a:r>
              <a:rPr lang="it-IT"/>
              <a:t> Master Slide Title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15B1F1-00A1-4BD9-BCB2-37BEA3E468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87" y="1405988"/>
            <a:ext cx="101623" cy="36076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B0D22E-A4A6-4ECD-B24C-0173DFEEC9C8}"/>
              </a:ext>
            </a:extLst>
          </p:cNvPr>
          <p:cNvSpPr txBox="1"/>
          <p:nvPr userDrawn="1"/>
        </p:nvSpPr>
        <p:spPr>
          <a:xfrm>
            <a:off x="10201275" y="6396146"/>
            <a:ext cx="20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>
                <a:solidFill>
                  <a:srgbClr val="969696"/>
                </a:solidFill>
                <a:latin typeface="+mn-lt"/>
              </a:rPr>
              <a:t>Beta 80 Group_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76D3FAF-CA2C-457A-B38C-D785ADA46D71}"/>
              </a:ext>
            </a:extLst>
          </p:cNvPr>
          <p:cNvSpPr txBox="1">
            <a:spLocks/>
          </p:cNvSpPr>
          <p:nvPr userDrawn="1"/>
        </p:nvSpPr>
        <p:spPr>
          <a:xfrm>
            <a:off x="11746989" y="6398250"/>
            <a:ext cx="43454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fld id="{5B8CA895-D3D1-C148-9B09-C04C729F2BE5}" type="slidenum">
              <a:rPr lang="it-IT" sz="1800" kern="120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pPr marL="0" algn="l" defTabSz="914400" rtl="0" eaLnBrk="1" latinLnBrk="0" hangingPunct="1"/>
              <a:t>‹N›</a:t>
            </a:fld>
            <a:r>
              <a:rPr lang="it-IT" sz="1800" kern="120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075F349-041D-4712-BCA0-FF28859A69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2" y="1998378"/>
            <a:ext cx="11414125" cy="4309956"/>
          </a:xfrm>
        </p:spPr>
        <p:txBody>
          <a:bodyPr lIns="288000" tIns="72000">
            <a:normAutofit/>
          </a:bodyPr>
          <a:lstStyle>
            <a:lvl1pPr marL="0" indent="0">
              <a:buNone/>
              <a:defRPr lang="en-US" sz="2400" b="0" i="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badi Extra Light" panose="020B0204020104020204" pitchFamily="34" charset="0"/>
                <a:ea typeface="Abadi Extra Light" panose="020B020402010402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9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0183-3FDC-5549-AB2D-CD6ADB9F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430-9264-B44D-AEF0-F04D8B76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122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3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5400" b="0" i="0" kern="1200" dirty="0">
          <a:solidFill>
            <a:schemeClr val="tx1"/>
          </a:solidFill>
          <a:latin typeface="Abadi Extra Light" panose="020B0204020104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1">
              <a:lumMod val="50000"/>
            </a:schemeClr>
          </a:solidFill>
          <a:effectLst/>
          <a:latin typeface="Calibri" panose="020F0502020204030204" pitchFamily="34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1">
              <a:lumMod val="50000"/>
            </a:schemeClr>
          </a:solidFill>
          <a:effectLst/>
          <a:latin typeface="Calibri" panose="020F0502020204030204" pitchFamily="34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1">
              <a:lumMod val="50000"/>
            </a:schemeClr>
          </a:solidFill>
          <a:effectLst/>
          <a:latin typeface="Calibri" panose="020F0502020204030204" pitchFamily="34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1">
              <a:lumMod val="50000"/>
            </a:schemeClr>
          </a:solidFill>
          <a:effectLst/>
          <a:latin typeface="Calibri" panose="020F0502020204030204" pitchFamily="34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 dirty="0">
          <a:solidFill>
            <a:schemeClr val="bg1">
              <a:lumMod val="50000"/>
            </a:schemeClr>
          </a:solidFill>
          <a:effectLst/>
          <a:latin typeface="Calibri" panose="020F0502020204030204" pitchFamily="34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6" r:id="rId2"/>
    <p:sldLayoutId id="2147483715" r:id="rId3"/>
    <p:sldLayoutId id="2147483711" r:id="rId4"/>
    <p:sldLayoutId id="2147483712" r:id="rId5"/>
    <p:sldLayoutId id="2147483724" r:id="rId6"/>
    <p:sldLayoutId id="214748372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e68/Brew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albertoannunziata90/iToil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twitter.com/Beta80Group" TargetMode="External"/><Relationship Id="rId7" Type="http://schemas.openxmlformats.org/officeDocument/2006/relationships/hyperlink" Target="https://www.youtube.com/channel/UCxhNUIVpHWilIorrXl3nNMg?pbjreload=1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hyperlink" Target="https://www.linkedin.com/company/beta-80-group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929B1-F8EC-4088-A5CD-77050043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60" y="1645677"/>
            <a:ext cx="5537437" cy="3638311"/>
          </a:xfrm>
        </p:spPr>
        <p:txBody>
          <a:bodyPr>
            <a:normAutofit fontScale="90000"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Beta 80 Group</a:t>
            </a:r>
            <a:br>
              <a:rPr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Calibri"/>
              </a:rPr>
            </a:br>
            <a:br>
              <a:rPr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Calibri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DAPR Unleashed: 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Accelerare lo sviluppo di microservizi</a:t>
            </a:r>
            <a:br>
              <a:rPr lang="en-US" sz="3200" dirty="0">
                <a:cs typeface="Calibri"/>
              </a:rPr>
            </a:br>
            <a:br>
              <a:rPr kumimoji="0" lang="en-US" sz="3200" b="0" i="0" kern="1200" dirty="0">
                <a:latin typeface="Abadi Extra Light" panose="020B0204020104020204" pitchFamily="34" charset="0"/>
                <a:cs typeface="Calibri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Andrea Maia – Senior Software Engineer</a:t>
            </a:r>
            <a:br>
              <a:rPr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Calibri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Milano, </a:t>
            </a:r>
            <a:r>
              <a:rPr lang="en-US" sz="2600" dirty="0">
                <a:solidFill>
                  <a:srgbClr val="44546A"/>
                </a:solidFill>
                <a:latin typeface="Abadi Extra Light"/>
                <a:cs typeface="Calibri"/>
              </a:rPr>
              <a:t>4 Aprile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badi Extra Light"/>
                <a:cs typeface="Calibri"/>
              </a:rPr>
              <a:t> 2024</a:t>
            </a:r>
            <a:endParaRPr lang="it-IT" sz="2600" dirty="0">
              <a:latin typeface="Abadi Extra Light"/>
            </a:endParaRPr>
          </a:p>
        </p:txBody>
      </p:sp>
    </p:spTree>
    <p:extLst>
      <p:ext uri="{BB962C8B-B14F-4D97-AF65-F5344CB8AC3E}">
        <p14:creationId xmlns:p14="http://schemas.microsoft.com/office/powerpoint/2010/main" val="9705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0DFF3AE-3E93-B634-2B29-64CD1FE2B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Inizio del percorso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76B202-1B18-93A6-DDCE-FBA105C6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1998378"/>
            <a:ext cx="5672137" cy="43099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Global Azure 2023</a:t>
            </a:r>
          </a:p>
          <a:p>
            <a:pPr marL="1028700" lvl="1" indent="-342900"/>
            <a:r>
              <a:rPr lang="it-IT" dirty="0" err="1">
                <a:hlinkClick r:id="rId3"/>
              </a:rPr>
              <a:t>BrewUp</a:t>
            </a:r>
            <a:r>
              <a:rPr lang="it-IT" dirty="0"/>
              <a:t> (Alberto Acerbis): Esempio di e-commerce che evolve da monolite ad architettura a </a:t>
            </a:r>
            <a:r>
              <a:rPr lang="en-US" dirty="0" err="1"/>
              <a:t>microservizi</a:t>
            </a:r>
            <a:endParaRPr lang="en-US" dirty="0"/>
          </a:p>
          <a:p>
            <a:pPr marL="1028700" lvl="1" indent="-342900"/>
            <a:r>
              <a:rPr lang="en-US" dirty="0" err="1">
                <a:hlinkClick r:id="rId4"/>
              </a:rPr>
              <a:t>iToilet</a:t>
            </a:r>
            <a:r>
              <a:rPr lang="en-US" dirty="0"/>
              <a:t> (Alberto Annunziata): </a:t>
            </a:r>
            <a:r>
              <a:rPr lang="en-US" dirty="0" err="1"/>
              <a:t>Applicazione</a:t>
            </a:r>
            <a:r>
              <a:rPr lang="en-US" dirty="0"/>
              <a:t> “</a:t>
            </a:r>
            <a:r>
              <a:rPr lang="en-US" dirty="0" err="1"/>
              <a:t>stupida</a:t>
            </a:r>
            <a:r>
              <a:rPr lang="en-US" dirty="0"/>
              <a:t>” per </a:t>
            </a:r>
            <a:r>
              <a:rPr lang="en-US" dirty="0" err="1"/>
              <a:t>mostrare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di DAPR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0F60CE3-F666-5661-D284-9015319AA290}"/>
              </a:ext>
            </a:extLst>
          </p:cNvPr>
          <p:cNvSpPr txBox="1">
            <a:spLocks/>
          </p:cNvSpPr>
          <p:nvPr/>
        </p:nvSpPr>
        <p:spPr>
          <a:xfrm>
            <a:off x="6007100" y="1998378"/>
            <a:ext cx="5672137" cy="4309956"/>
          </a:xfrm>
        </p:spPr>
        <p:txBody>
          <a:bodyPr lIns="288000" tIns="7200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badi Extra Light" panose="020B0204020104020204" pitchFamily="34" charset="0"/>
                <a:ea typeface="Abadi Extra Light" panose="020B020402010402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/>
              <a:t>mia esperienza</a:t>
            </a:r>
            <a:endParaRPr lang="it-IT" dirty="0"/>
          </a:p>
          <a:p>
            <a:pPr marL="1028700" lvl="1" indent="-342900"/>
            <a:r>
              <a:rPr lang="it-IT" dirty="0"/>
              <a:t>Scelta di un dominio conosciuto</a:t>
            </a:r>
          </a:p>
          <a:p>
            <a:pPr marL="1028700" lvl="1" indent="-342900"/>
            <a:r>
              <a:rPr lang="it-IT" dirty="0"/>
              <a:t>Passione per il ciclismo</a:t>
            </a:r>
          </a:p>
          <a:p>
            <a:pPr marL="1028700" lvl="1" indent="-342900"/>
            <a:r>
              <a:rPr lang="it-IT" dirty="0"/>
              <a:t>Nasce Mover</a:t>
            </a:r>
          </a:p>
        </p:txBody>
      </p:sp>
    </p:spTree>
    <p:extLst>
      <p:ext uri="{BB962C8B-B14F-4D97-AF65-F5344CB8AC3E}">
        <p14:creationId xmlns:p14="http://schemas.microsoft.com/office/powerpoint/2010/main" val="8625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9B1858-EDA4-7852-7D86-E6A7C60C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70" y="1076573"/>
            <a:ext cx="11577603" cy="5011675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05A3BAB-2C77-606F-35D4-D76F89C66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Architettura in locale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63521E2-084C-DDE8-3147-01F73CD8AEF7}"/>
              </a:ext>
            </a:extLst>
          </p:cNvPr>
          <p:cNvSpPr/>
          <p:nvPr/>
        </p:nvSpPr>
        <p:spPr>
          <a:xfrm>
            <a:off x="5872130" y="2438400"/>
            <a:ext cx="1036670" cy="303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4B85D5-1488-616E-B03E-0AD5A360960A}"/>
              </a:ext>
            </a:extLst>
          </p:cNvPr>
          <p:cNvSpPr/>
          <p:nvPr/>
        </p:nvSpPr>
        <p:spPr>
          <a:xfrm>
            <a:off x="2260600" y="3048000"/>
            <a:ext cx="1036670" cy="863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A272E2-7EF4-EA45-FC47-3E58F255EF9B}"/>
              </a:ext>
            </a:extLst>
          </p:cNvPr>
          <p:cNvSpPr/>
          <p:nvPr/>
        </p:nvSpPr>
        <p:spPr>
          <a:xfrm>
            <a:off x="3649630" y="3175000"/>
            <a:ext cx="1036670" cy="635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74DDC6-BC12-991D-D2D6-5800F3E8E3D5}"/>
              </a:ext>
            </a:extLst>
          </p:cNvPr>
          <p:cNvSpPr/>
          <p:nvPr/>
        </p:nvSpPr>
        <p:spPr>
          <a:xfrm>
            <a:off x="4686299" y="3175000"/>
            <a:ext cx="647701" cy="635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0B52E34-6C4E-44F7-8A7F-192FD694F94F}"/>
              </a:ext>
            </a:extLst>
          </p:cNvPr>
          <p:cNvSpPr/>
          <p:nvPr/>
        </p:nvSpPr>
        <p:spPr>
          <a:xfrm>
            <a:off x="6908800" y="2425700"/>
            <a:ext cx="622300" cy="210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C5BBF7D-45EC-EFF0-ED71-4A444DA1B987}"/>
              </a:ext>
            </a:extLst>
          </p:cNvPr>
          <p:cNvSpPr/>
          <p:nvPr/>
        </p:nvSpPr>
        <p:spPr>
          <a:xfrm>
            <a:off x="6910386" y="2438400"/>
            <a:ext cx="647701" cy="20955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20A93D6-69B9-89FB-62FF-EDF64838A61B}"/>
              </a:ext>
            </a:extLst>
          </p:cNvPr>
          <p:cNvSpPr/>
          <p:nvPr/>
        </p:nvSpPr>
        <p:spPr>
          <a:xfrm>
            <a:off x="6910386" y="2438400"/>
            <a:ext cx="647701" cy="303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1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397CB53-D991-BCA3-B778-A28396507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Flusso di upload</a:t>
            </a:r>
          </a:p>
        </p:txBody>
      </p:sp>
      <p:pic>
        <p:nvPicPr>
          <p:cNvPr id="5" name="Immagine 4" descr="Immagine che contiene schermata, Software multimediale, Software per la grafica, software">
            <a:extLst>
              <a:ext uri="{FF2B5EF4-FFF2-40B4-BE49-F238E27FC236}">
                <a16:creationId xmlns:a16="http://schemas.microsoft.com/office/drawing/2014/main" id="{8605A00A-351C-DF2E-D62C-8E9F2E9C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3"/>
            <a:ext cx="12192000" cy="55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8B403-57BA-8C2C-3B71-8CD36656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13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FBE3FB2-385D-EB0D-9EBC-82EA74267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Architettura su Azure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A64624-F114-B026-F7E5-F2C56D081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59" y="1353342"/>
            <a:ext cx="11654425" cy="5082181"/>
          </a:xfrm>
          <a:prstGeom prst="rect">
            <a:avLst/>
          </a:prstGeom>
        </p:spPr>
      </p:pic>
      <p:pic>
        <p:nvPicPr>
          <p:cNvPr id="6" name="Immagine 5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540535A3-6575-27F9-9B37-AB06E30B7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35" y="1170930"/>
            <a:ext cx="905001" cy="905001"/>
          </a:xfrm>
          <a:prstGeom prst="rect">
            <a:avLst/>
          </a:prstGeom>
        </p:spPr>
      </p:pic>
      <p:pic>
        <p:nvPicPr>
          <p:cNvPr id="8" name="Immagine 7" descr="Immagine che contiene nero, oscurità">
            <a:extLst>
              <a:ext uri="{FF2B5EF4-FFF2-40B4-BE49-F238E27FC236}">
                <a16:creationId xmlns:a16="http://schemas.microsoft.com/office/drawing/2014/main" id="{881227A3-DED8-ABDD-FFEE-0EB589DD7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12" y="2238209"/>
            <a:ext cx="21148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8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138D71A-62F9-E725-73F0-3347AF621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Costi Azure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23C0C00-6CF6-524F-9085-396074434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38344"/>
              </p:ext>
            </p:extLst>
          </p:nvPr>
        </p:nvGraphicFramePr>
        <p:xfrm>
          <a:off x="4869178" y="960649"/>
          <a:ext cx="7061592" cy="531151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65398">
                  <a:extLst>
                    <a:ext uri="{9D8B030D-6E8A-4147-A177-3AD203B41FA5}">
                      <a16:colId xmlns:a16="http://schemas.microsoft.com/office/drawing/2014/main" val="1057335704"/>
                    </a:ext>
                  </a:extLst>
                </a:gridCol>
                <a:gridCol w="1765398">
                  <a:extLst>
                    <a:ext uri="{9D8B030D-6E8A-4147-A177-3AD203B41FA5}">
                      <a16:colId xmlns:a16="http://schemas.microsoft.com/office/drawing/2014/main" val="2115220293"/>
                    </a:ext>
                  </a:extLst>
                </a:gridCol>
                <a:gridCol w="1765398">
                  <a:extLst>
                    <a:ext uri="{9D8B030D-6E8A-4147-A177-3AD203B41FA5}">
                      <a16:colId xmlns:a16="http://schemas.microsoft.com/office/drawing/2014/main" val="1426543173"/>
                    </a:ext>
                  </a:extLst>
                </a:gridCol>
                <a:gridCol w="1765398">
                  <a:extLst>
                    <a:ext uri="{9D8B030D-6E8A-4147-A177-3AD203B41FA5}">
                      <a16:colId xmlns:a16="http://schemas.microsoft.com/office/drawing/2014/main" val="1478241316"/>
                    </a:ext>
                  </a:extLst>
                </a:gridCol>
              </a:tblGrid>
              <a:tr h="433799">
                <a:tc>
                  <a:txBody>
                    <a:bodyPr/>
                    <a:lstStyle/>
                    <a:p>
                      <a:r>
                        <a:rPr lang="it-IT" dirty="0"/>
                        <a:t>Risorsa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Pay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you</a:t>
                      </a:r>
                      <a:r>
                        <a:rPr lang="it-IT" dirty="0"/>
                        <a:t>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Piano risparmio 1 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Piano risparmio 3 anni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364279"/>
                  </a:ext>
                </a:extLst>
              </a:tr>
              <a:tr h="918208">
                <a:tc>
                  <a:txBody>
                    <a:bodyPr/>
                    <a:lstStyle/>
                    <a:p>
                      <a:r>
                        <a:rPr lang="it-IT" dirty="0"/>
                        <a:t>Azure Container Apps (1 replica min) per singolo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€14,54 (x6)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€12,36 (x6)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€12,06 (x6)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414942"/>
                  </a:ext>
                </a:extLst>
              </a:tr>
              <a:tr h="642745">
                <a:tc>
                  <a:txBody>
                    <a:bodyPr/>
                    <a:lstStyle/>
                    <a:p>
                      <a:r>
                        <a:rPr lang="it-IT" dirty="0"/>
                        <a:t>Azure Cosmos DB (</a:t>
                      </a:r>
                      <a:r>
                        <a:rPr lang="it-IT" dirty="0" err="1"/>
                        <a:t>serverless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€175,58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795602"/>
                  </a:ext>
                </a:extLst>
              </a:tr>
              <a:tr h="642745">
                <a:tc>
                  <a:txBody>
                    <a:bodyPr/>
                    <a:lstStyle/>
                    <a:p>
                      <a:r>
                        <a:rPr lang="it-IT" dirty="0"/>
                        <a:t>Azure Storage Account (2,5TB)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€53,07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€42.73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€34.39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31503"/>
                  </a:ext>
                </a:extLst>
              </a:tr>
              <a:tr h="642745">
                <a:tc>
                  <a:txBody>
                    <a:bodyPr/>
                    <a:lstStyle/>
                    <a:p>
                      <a:r>
                        <a:rPr lang="it-IT" dirty="0"/>
                        <a:t>Azure Service Bus (Standard)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€9.04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36809"/>
                  </a:ext>
                </a:extLst>
              </a:tr>
              <a:tr h="642745">
                <a:tc>
                  <a:txBody>
                    <a:bodyPr/>
                    <a:lstStyle/>
                    <a:p>
                      <a:r>
                        <a:rPr lang="it-IT" dirty="0"/>
                        <a:t>Azure SQL Server </a:t>
                      </a:r>
                      <a:br>
                        <a:rPr lang="it-IT" dirty="0"/>
                      </a:br>
                      <a:r>
                        <a:rPr lang="it-IT" dirty="0"/>
                        <a:t>(S2 50DTU)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€68.13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8334"/>
                  </a:ext>
                </a:extLst>
              </a:tr>
              <a:tr h="370104">
                <a:tc>
                  <a:txBody>
                    <a:bodyPr/>
                    <a:lstStyle/>
                    <a:p>
                      <a:r>
                        <a:rPr lang="it-IT" dirty="0"/>
                        <a:t>TOTALE MENSILE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€393,06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€369,64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€359,50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383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FA641F-AAB9-07FB-36EE-467FA5582C12}"/>
              </a:ext>
            </a:extLst>
          </p:cNvPr>
          <p:cNvSpPr txBox="1"/>
          <p:nvPr/>
        </p:nvSpPr>
        <p:spPr>
          <a:xfrm>
            <a:off x="261230" y="1988820"/>
            <a:ext cx="450508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100.000 utenti registrati al portale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1 replica sempre attiva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8 attività mese per 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300KB File .</a:t>
            </a:r>
            <a:r>
              <a:rPr lang="it-IT" dirty="0" err="1"/>
              <a:t>fit</a:t>
            </a:r>
            <a:r>
              <a:rPr lang="it-IT" dirty="0"/>
              <a:t> (x2: RAW + FIT)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2,5MB File .</a:t>
            </a:r>
            <a:r>
              <a:rPr lang="it-IT" dirty="0" err="1"/>
              <a:t>gpx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650KB item su Cosmos(solo FIND e INSERT)</a:t>
            </a:r>
          </a:p>
        </p:txBody>
      </p:sp>
    </p:spTree>
    <p:extLst>
      <p:ext uri="{BB962C8B-B14F-4D97-AF65-F5344CB8AC3E}">
        <p14:creationId xmlns:p14="http://schemas.microsoft.com/office/powerpoint/2010/main" val="129711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8B403-57BA-8C2C-3B71-8CD36656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6911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20D75A-F715-40F6-9AEC-86C28E4D1CAD}"/>
              </a:ext>
            </a:extLst>
          </p:cNvPr>
          <p:cNvSpPr txBox="1"/>
          <p:nvPr/>
        </p:nvSpPr>
        <p:spPr>
          <a:xfrm rot="16200000">
            <a:off x="1704163" y="3095334"/>
            <a:ext cx="399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solidFill>
                  <a:schemeClr val="accent2"/>
                </a:solidFill>
                <a:latin typeface="Abadi Extra Light" panose="020B0204020104020204" pitchFamily="34" charset="0"/>
              </a:rPr>
              <a:t>THANK YOU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1DE85DE-0D07-4B7A-9973-BF487AE8857D}"/>
              </a:ext>
            </a:extLst>
          </p:cNvPr>
          <p:cNvSpPr/>
          <p:nvPr/>
        </p:nvSpPr>
        <p:spPr>
          <a:xfrm>
            <a:off x="4036390" y="1446871"/>
            <a:ext cx="3914915" cy="3955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2" descr="About Beta 80 Group - emergency software solutions">
            <a:extLst>
              <a:ext uri="{FF2B5EF4-FFF2-40B4-BE49-F238E27FC236}">
                <a16:creationId xmlns:a16="http://schemas.microsoft.com/office/drawing/2014/main" id="{A217E13C-6B22-4DBB-940F-7E577F8E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43" y="1598124"/>
            <a:ext cx="1219200" cy="5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8EB137B-306C-4647-95A9-0D9BFE2E2640}"/>
              </a:ext>
            </a:extLst>
          </p:cNvPr>
          <p:cNvSpPr/>
          <p:nvPr/>
        </p:nvSpPr>
        <p:spPr>
          <a:xfrm>
            <a:off x="7263296" y="2713451"/>
            <a:ext cx="1434137" cy="1422612"/>
          </a:xfrm>
          <a:prstGeom prst="rect">
            <a:avLst/>
          </a:prstGeom>
          <a:solidFill>
            <a:srgbClr val="FF66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E08AE3B-8D64-4B57-A493-E3D65BBFDD2A}"/>
              </a:ext>
            </a:extLst>
          </p:cNvPr>
          <p:cNvSpPr>
            <a:spLocks noChangeAspect="1"/>
          </p:cNvSpPr>
          <p:nvPr/>
        </p:nvSpPr>
        <p:spPr>
          <a:xfrm>
            <a:off x="8155167" y="2785724"/>
            <a:ext cx="394043" cy="39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33D6F8-C71F-42A6-8B0D-CA54E68F0ED3}"/>
              </a:ext>
            </a:extLst>
          </p:cNvPr>
          <p:cNvSpPr>
            <a:spLocks noChangeAspect="1"/>
          </p:cNvSpPr>
          <p:nvPr/>
        </p:nvSpPr>
        <p:spPr>
          <a:xfrm>
            <a:off x="8155167" y="3238368"/>
            <a:ext cx="394043" cy="39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7E68F0-047D-4673-A797-F65D946FA95F}"/>
              </a:ext>
            </a:extLst>
          </p:cNvPr>
          <p:cNvSpPr>
            <a:spLocks noChangeAspect="1"/>
          </p:cNvSpPr>
          <p:nvPr/>
        </p:nvSpPr>
        <p:spPr>
          <a:xfrm>
            <a:off x="8155167" y="3676711"/>
            <a:ext cx="394043" cy="39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2">
            <a:hlinkClick r:id="rId3"/>
            <a:extLst>
              <a:ext uri="{FF2B5EF4-FFF2-40B4-BE49-F238E27FC236}">
                <a16:creationId xmlns:a16="http://schemas.microsoft.com/office/drawing/2014/main" id="{3627C433-79C8-49D8-9180-ADD26293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49" y="2800815"/>
            <a:ext cx="377283" cy="3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nkedin Icon | Circle Iconset | Martz90">
            <a:hlinkClick r:id="rId5"/>
            <a:extLst>
              <a:ext uri="{FF2B5EF4-FFF2-40B4-BE49-F238E27FC236}">
                <a16:creationId xmlns:a16="http://schemas.microsoft.com/office/drawing/2014/main" id="{E623373A-3EC5-42BB-AD7A-C607475AC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9" t="29811" r="27286" b="28978"/>
          <a:stretch/>
        </p:blipFill>
        <p:spPr bwMode="auto">
          <a:xfrm>
            <a:off x="8209153" y="3294972"/>
            <a:ext cx="294359" cy="2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icon, youtube, black, white and vector - youtube icon ...">
            <a:hlinkClick r:id="rId7"/>
            <a:extLst>
              <a:ext uri="{FF2B5EF4-FFF2-40B4-BE49-F238E27FC236}">
                <a16:creationId xmlns:a16="http://schemas.microsoft.com/office/drawing/2014/main" id="{5447AAFF-B9F6-483F-8471-FE7A55FC2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t="31035" r="24382" b="31473"/>
          <a:stretch/>
        </p:blipFill>
        <p:spPr bwMode="auto">
          <a:xfrm>
            <a:off x="8206010" y="3786109"/>
            <a:ext cx="294359" cy="2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testo 23">
            <a:extLst>
              <a:ext uri="{FF2B5EF4-FFF2-40B4-BE49-F238E27FC236}">
                <a16:creationId xmlns:a16="http://schemas.microsoft.com/office/drawing/2014/main" id="{5A92F512-D1B7-4BD6-8403-A320D0202389}"/>
              </a:ext>
            </a:extLst>
          </p:cNvPr>
          <p:cNvSpPr txBox="1">
            <a:spLocks/>
          </p:cNvSpPr>
          <p:nvPr/>
        </p:nvSpPr>
        <p:spPr>
          <a:xfrm>
            <a:off x="4548389" y="2857599"/>
            <a:ext cx="3717444" cy="3365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Andrea Maia</a:t>
            </a:r>
          </a:p>
        </p:txBody>
      </p:sp>
      <p:sp>
        <p:nvSpPr>
          <p:cNvPr id="16" name="Segnaposto testo 23">
            <a:extLst>
              <a:ext uri="{FF2B5EF4-FFF2-40B4-BE49-F238E27FC236}">
                <a16:creationId xmlns:a16="http://schemas.microsoft.com/office/drawing/2014/main" id="{AB804FFA-4345-44A5-8EE7-A2106BF487E3}"/>
              </a:ext>
            </a:extLst>
          </p:cNvPr>
          <p:cNvSpPr txBox="1">
            <a:spLocks/>
          </p:cNvSpPr>
          <p:nvPr/>
        </p:nvSpPr>
        <p:spPr>
          <a:xfrm>
            <a:off x="4548389" y="3602025"/>
            <a:ext cx="3717444" cy="3365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andrea.maia@beta80group.it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EF3F0CA-49A8-4FE1-B1FE-6733AD3865C7}"/>
              </a:ext>
            </a:extLst>
          </p:cNvPr>
          <p:cNvSpPr txBox="1"/>
          <p:nvPr/>
        </p:nvSpPr>
        <p:spPr>
          <a:xfrm>
            <a:off x="4554266" y="2483025"/>
            <a:ext cx="3637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>
                <a:solidFill>
                  <a:schemeClr val="bg1"/>
                </a:solidFill>
                <a:latin typeface="Abadi Extra Light" panose="020B0204020104020204" pitchFamily="34" charset="0"/>
              </a:rPr>
              <a:t>Per domande e approfondimenti:</a:t>
            </a:r>
          </a:p>
        </p:txBody>
      </p:sp>
    </p:spTree>
    <p:extLst>
      <p:ext uri="{BB962C8B-B14F-4D97-AF65-F5344CB8AC3E}">
        <p14:creationId xmlns:p14="http://schemas.microsoft.com/office/powerpoint/2010/main" val="9650121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ORPORATE">
      <a:dk1>
        <a:srgbClr val="003B55"/>
      </a:dk1>
      <a:lt1>
        <a:sysClr val="window" lastClr="FFFFFF"/>
      </a:lt1>
      <a:dk2>
        <a:srgbClr val="003B55"/>
      </a:dk2>
      <a:lt2>
        <a:srgbClr val="E7E6E6"/>
      </a:lt2>
      <a:accent1>
        <a:srgbClr val="003B55"/>
      </a:accent1>
      <a:accent2>
        <a:srgbClr val="FF6666"/>
      </a:accent2>
      <a:accent3>
        <a:srgbClr val="54585A"/>
      </a:accent3>
      <a:accent4>
        <a:srgbClr val="003B55"/>
      </a:accent4>
      <a:accent5>
        <a:srgbClr val="FF6666"/>
      </a:accent5>
      <a:accent6>
        <a:srgbClr val="54585A"/>
      </a:accent6>
      <a:hlink>
        <a:srgbClr val="33CCFF"/>
      </a:hlink>
      <a:folHlink>
        <a:srgbClr val="8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CT SERVICES.potx" id="{E173FE8D-72B0-4079-BB62-2AD0E882C050}" vid="{6D41E164-1D74-4ABF-9CF5-E0B0DFB93A09}"/>
    </a:ext>
  </a:extLst>
</a:theme>
</file>

<file path=ppt/theme/theme2.xml><?xml version="1.0" encoding="utf-8"?>
<a:theme xmlns:a="http://schemas.openxmlformats.org/drawingml/2006/main" name="Contenuti">
  <a:themeElements>
    <a:clrScheme name="CORPORATE">
      <a:dk1>
        <a:srgbClr val="003B55"/>
      </a:dk1>
      <a:lt1>
        <a:sysClr val="window" lastClr="FFFFFF"/>
      </a:lt1>
      <a:dk2>
        <a:srgbClr val="003B55"/>
      </a:dk2>
      <a:lt2>
        <a:srgbClr val="E7E6E6"/>
      </a:lt2>
      <a:accent1>
        <a:srgbClr val="003B55"/>
      </a:accent1>
      <a:accent2>
        <a:srgbClr val="FF6666"/>
      </a:accent2>
      <a:accent3>
        <a:srgbClr val="54585A"/>
      </a:accent3>
      <a:accent4>
        <a:srgbClr val="003B55"/>
      </a:accent4>
      <a:accent5>
        <a:srgbClr val="FF6666"/>
      </a:accent5>
      <a:accent6>
        <a:srgbClr val="54585A"/>
      </a:accent6>
      <a:hlink>
        <a:srgbClr val="33CCFF"/>
      </a:hlink>
      <a:folHlink>
        <a:srgbClr val="8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50DA8CB89404FBEA11123CD2731E5" ma:contentTypeVersion="18" ma:contentTypeDescription="Creare un nuovo documento." ma:contentTypeScope="" ma:versionID="e0597632fbc021bda32a6e6966d185f3">
  <xsd:schema xmlns:xsd="http://www.w3.org/2001/XMLSchema" xmlns:xs="http://www.w3.org/2001/XMLSchema" xmlns:p="http://schemas.microsoft.com/office/2006/metadata/properties" xmlns:ns2="69e34eba-ed34-4e7b-a12b-f2ac13ec480f" xmlns:ns3="7ba2fd6c-37d6-4bc1-8a04-1439fe88522b" targetNamespace="http://schemas.microsoft.com/office/2006/metadata/properties" ma:root="true" ma:fieldsID="7a985b7073b0feb4644f3faef0fd7fcb" ns2:_="" ns3:_="">
    <xsd:import namespace="69e34eba-ed34-4e7b-a12b-f2ac13ec480f"/>
    <xsd:import namespace="7ba2fd6c-37d6-4bc1-8a04-1439fe8852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Area" minOccurs="0"/>
                <xsd:element ref="ns2:Iniziativ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34eba-ed34-4e7b-a12b-f2ac13ec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Area" ma:index="16" nillable="true" ma:displayName="Area" ma:format="Dropdown" ma:internalName="Area">
      <xsd:simpleType>
        <xsd:union memberTypes="dms:Text">
          <xsd:simpleType>
            <xsd:restriction base="dms:Choice">
              <xsd:enumeration value="WE WORTH"/>
              <xsd:enumeration value="WE CAREER"/>
              <xsd:enumeration value="WE LIFE &amp; WORK"/>
              <xsd:enumeration value="BETA 80 LIVE"/>
            </xsd:restriction>
          </xsd:simpleType>
        </xsd:union>
      </xsd:simpleType>
    </xsd:element>
    <xsd:element name="Iniziativa" ma:index="17" nillable="true" ma:displayName="Iniziativa" ma:format="Dropdown" ma:internalName="Iniziativa">
      <xsd:simpleType>
        <xsd:union memberTypes="dms:Text">
          <xsd:simpleType>
            <xsd:restriction base="dms:Choice">
              <xsd:enumeration value="Communicate to shine"/>
              <xsd:enumeration value="Uppy Hour"/>
              <xsd:enumeration value="Welfare"/>
              <xsd:enumeration value="Welcome"/>
            </xsd:restriction>
          </xsd:simpleType>
        </xsd:un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c885b708-aa5e-4388-a967-9d5275b73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fd6c-37d6-4bc1-8a04-1439fe88522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04b0aa-9959-4bde-893a-e46aa293fede}" ma:internalName="TaxCatchAll" ma:showField="CatchAllData" ma:web="7ba2fd6c-37d6-4bc1-8a04-1439fe8852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iziativa xmlns="69e34eba-ed34-4e7b-a12b-f2ac13ec480f" xsi:nil="true"/>
    <Area xmlns="69e34eba-ed34-4e7b-a12b-f2ac13ec480f" xsi:nil="true"/>
    <lcf76f155ced4ddcb4097134ff3c332f xmlns="69e34eba-ed34-4e7b-a12b-f2ac13ec480f">
      <Terms xmlns="http://schemas.microsoft.com/office/infopath/2007/PartnerControls"/>
    </lcf76f155ced4ddcb4097134ff3c332f>
    <TaxCatchAll xmlns="7ba2fd6c-37d6-4bc1-8a04-1439fe88522b" xsi:nil="true"/>
  </documentManagement>
</p:properties>
</file>

<file path=customXml/itemProps1.xml><?xml version="1.0" encoding="utf-8"?>
<ds:datastoreItem xmlns:ds="http://schemas.openxmlformats.org/officeDocument/2006/customXml" ds:itemID="{45699F8C-41FC-446C-AA7E-6BD4EC61E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34eba-ed34-4e7b-a12b-f2ac13ec480f"/>
    <ds:schemaRef ds:uri="7ba2fd6c-37d6-4bc1-8a04-1439fe8852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59B5B-4EC7-466E-999A-22E7E3EEF6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29E84D-D0A3-4F5B-9960-92FFCE8019AA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69e34eba-ed34-4e7b-a12b-f2ac13ec480f"/>
    <ds:schemaRef ds:uri="http://schemas.microsoft.com/office/infopath/2007/PartnerControls"/>
    <ds:schemaRef ds:uri="7ba2fd6c-37d6-4bc1-8a04-1439fe8852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1397</Words>
  <Application>Microsoft Office PowerPoint</Application>
  <PresentationFormat>Widescreen</PresentationFormat>
  <Paragraphs>112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Arial</vt:lpstr>
      <vt:lpstr>Calibri</vt:lpstr>
      <vt:lpstr>Cover</vt:lpstr>
      <vt:lpstr>Contenuti</vt:lpstr>
      <vt:lpstr>Beta 80 Group  DAPR Unleashed: Accelerare lo sviluppo di microservizi  Andrea Maia – Senior Software Engineer Milano, 4 Aprile 2024</vt:lpstr>
      <vt:lpstr>Presentazione standard di PowerPoint</vt:lpstr>
      <vt:lpstr>Presentazione standard di PowerPoint</vt:lpstr>
      <vt:lpstr>Presentazione standard di PowerPoint</vt:lpstr>
      <vt:lpstr>Demo</vt:lpstr>
      <vt:lpstr>Presentazione standard di PowerPoint</vt:lpstr>
      <vt:lpstr>Presentazione standard di PowerPoint</vt:lpstr>
      <vt:lpstr>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80 Group  Business Unit ICT  Mario Rossi – BU Manager Milano, 1 Luglio 2020</dc:title>
  <dc:creator>Staropoli Nadia</dc:creator>
  <cp:lastModifiedBy>Maia Andrea</cp:lastModifiedBy>
  <cp:revision>58</cp:revision>
  <dcterms:created xsi:type="dcterms:W3CDTF">2020-10-12T12:15:28Z</dcterms:created>
  <dcterms:modified xsi:type="dcterms:W3CDTF">2024-04-01T12:54:23Z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0x010100D6450DA8CB89404FBEA11123CD2731E5</vt:lpwstr>
  </property>
  <property fmtid="{D5CDD505-2E9C-101B-9397-08002B2CF9AE}" pid="3" name="MediaServiceImageTags">
    <vt:lpwstr/>
  </property>
</Properties>
</file>